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8" r:id="rId4"/>
    <p:sldId id="287" r:id="rId5"/>
    <p:sldId id="258" r:id="rId6"/>
    <p:sldId id="260" r:id="rId7"/>
    <p:sldId id="261" r:id="rId8"/>
    <p:sldId id="259" r:id="rId9"/>
    <p:sldId id="262" r:id="rId10"/>
    <p:sldId id="266" r:id="rId11"/>
    <p:sldId id="270" r:id="rId12"/>
    <p:sldId id="263" r:id="rId13"/>
    <p:sldId id="264" r:id="rId14"/>
    <p:sldId id="265" r:id="rId15"/>
    <p:sldId id="267" r:id="rId16"/>
    <p:sldId id="268" r:id="rId17"/>
    <p:sldId id="269" r:id="rId18"/>
    <p:sldId id="271" r:id="rId19"/>
    <p:sldId id="274" r:id="rId20"/>
    <p:sldId id="275" r:id="rId21"/>
    <p:sldId id="276" r:id="rId22"/>
    <p:sldId id="277" r:id="rId23"/>
    <p:sldId id="273" r:id="rId24"/>
    <p:sldId id="278" r:id="rId25"/>
    <p:sldId id="286" r:id="rId26"/>
    <p:sldId id="279" r:id="rId27"/>
    <p:sldId id="281" r:id="rId28"/>
    <p:sldId id="282" r:id="rId29"/>
    <p:sldId id="280" r:id="rId30"/>
    <p:sldId id="284" r:id="rId31"/>
    <p:sldId id="283" r:id="rId32"/>
    <p:sldId id="272" r:id="rId33"/>
    <p:sldId id="289" r:id="rId34"/>
    <p:sldId id="285"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E1212"/>
    <a:srgbClr val="880E0E"/>
    <a:srgbClr val="CCCCFF"/>
    <a:srgbClr val="FFFF66"/>
    <a:srgbClr val="9999FF"/>
    <a:srgbClr val="4D4D4D"/>
    <a:srgbClr val="666699"/>
    <a:srgbClr val="FF9900"/>
    <a:srgbClr val="FF9933"/>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309" autoAdjust="0"/>
    <p:restoredTop sz="94624" autoAdjust="0"/>
  </p:normalViewPr>
  <p:slideViewPr>
    <p:cSldViewPr>
      <p:cViewPr varScale="1">
        <p:scale>
          <a:sx n="70" d="100"/>
          <a:sy n="70" d="100"/>
        </p:scale>
        <p:origin x="438"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A9A7D47-7A76-4393-B7A8-CEC7DC4AA859}" type="datetimeFigureOut">
              <a:rPr lang="en-US" smtClean="0"/>
              <a:t>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558ADA-BBE7-4F44-9B7C-5CF0E2162D06}" type="slidenum">
              <a:rPr lang="en-US" smtClean="0"/>
              <a:t>‹#›</a:t>
            </a:fld>
            <a:endParaRPr lang="en-US"/>
          </a:p>
        </p:txBody>
      </p:sp>
    </p:spTree>
    <p:extLst>
      <p:ext uri="{BB962C8B-B14F-4D97-AF65-F5344CB8AC3E}">
        <p14:creationId xmlns:p14="http://schemas.microsoft.com/office/powerpoint/2010/main" val="8495733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9A7D47-7A76-4393-B7A8-CEC7DC4AA859}" type="datetimeFigureOut">
              <a:rPr lang="en-US" smtClean="0"/>
              <a:t>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558ADA-BBE7-4F44-9B7C-5CF0E2162D06}" type="slidenum">
              <a:rPr lang="en-US" smtClean="0"/>
              <a:t>‹#›</a:t>
            </a:fld>
            <a:endParaRPr lang="en-US"/>
          </a:p>
        </p:txBody>
      </p:sp>
    </p:spTree>
    <p:extLst>
      <p:ext uri="{BB962C8B-B14F-4D97-AF65-F5344CB8AC3E}">
        <p14:creationId xmlns:p14="http://schemas.microsoft.com/office/powerpoint/2010/main" val="4182708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9A7D47-7A76-4393-B7A8-CEC7DC4AA859}" type="datetimeFigureOut">
              <a:rPr lang="en-US" smtClean="0"/>
              <a:t>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558ADA-BBE7-4F44-9B7C-5CF0E2162D06}" type="slidenum">
              <a:rPr lang="en-US" smtClean="0"/>
              <a:t>‹#›</a:t>
            </a:fld>
            <a:endParaRPr lang="en-US"/>
          </a:p>
        </p:txBody>
      </p:sp>
    </p:spTree>
    <p:extLst>
      <p:ext uri="{BB962C8B-B14F-4D97-AF65-F5344CB8AC3E}">
        <p14:creationId xmlns:p14="http://schemas.microsoft.com/office/powerpoint/2010/main" val="1782404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A9A7D47-7A76-4393-B7A8-CEC7DC4AA859}" type="datetimeFigureOut">
              <a:rPr lang="en-US" smtClean="0"/>
              <a:t>2/18/2015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558ADA-BBE7-4F44-9B7C-5CF0E2162D06}" type="slidenum">
              <a:rPr lang="en-US" smtClean="0"/>
              <a:t>‹#›</a:t>
            </a:fld>
            <a:endParaRPr lang="en-US"/>
          </a:p>
        </p:txBody>
      </p:sp>
    </p:spTree>
    <p:extLst>
      <p:ext uri="{BB962C8B-B14F-4D97-AF65-F5344CB8AC3E}">
        <p14:creationId xmlns:p14="http://schemas.microsoft.com/office/powerpoint/2010/main" val="55358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A9A7D47-7A76-4393-B7A8-CEC7DC4AA859}" type="datetimeFigureOut">
              <a:rPr lang="en-US" smtClean="0"/>
              <a:t>2/18/2015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558ADA-BBE7-4F44-9B7C-5CF0E2162D06}" type="slidenum">
              <a:rPr lang="en-US" smtClean="0"/>
              <a:t>‹#›</a:t>
            </a:fld>
            <a:endParaRPr lang="en-US"/>
          </a:p>
        </p:txBody>
      </p:sp>
    </p:spTree>
    <p:extLst>
      <p:ext uri="{BB962C8B-B14F-4D97-AF65-F5344CB8AC3E}">
        <p14:creationId xmlns:p14="http://schemas.microsoft.com/office/powerpoint/2010/main" val="3959817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A9A7D47-7A76-4393-B7A8-CEC7DC4AA859}" type="datetimeFigureOut">
              <a:rPr lang="en-US" smtClean="0"/>
              <a:t>2/18/2015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558ADA-BBE7-4F44-9B7C-5CF0E2162D06}" type="slidenum">
              <a:rPr lang="en-US" smtClean="0"/>
              <a:t>‹#›</a:t>
            </a:fld>
            <a:endParaRPr lang="en-US"/>
          </a:p>
        </p:txBody>
      </p:sp>
    </p:spTree>
    <p:extLst>
      <p:ext uri="{BB962C8B-B14F-4D97-AF65-F5344CB8AC3E}">
        <p14:creationId xmlns:p14="http://schemas.microsoft.com/office/powerpoint/2010/main" val="2124322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9A7D47-7A76-4393-B7A8-CEC7DC4AA859}" type="datetimeFigureOut">
              <a:rPr lang="en-US" smtClean="0"/>
              <a:t>2/18/2015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558ADA-BBE7-4F44-9B7C-5CF0E2162D06}" type="slidenum">
              <a:rPr lang="en-US" smtClean="0"/>
              <a:t>‹#›</a:t>
            </a:fld>
            <a:endParaRPr lang="en-US"/>
          </a:p>
        </p:txBody>
      </p:sp>
    </p:spTree>
    <p:extLst>
      <p:ext uri="{BB962C8B-B14F-4D97-AF65-F5344CB8AC3E}">
        <p14:creationId xmlns:p14="http://schemas.microsoft.com/office/powerpoint/2010/main" val="1107528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9A7D47-7A76-4393-B7A8-CEC7DC4AA859}" type="datetimeFigureOut">
              <a:rPr lang="en-US" smtClean="0"/>
              <a:t>2/18/2015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558ADA-BBE7-4F44-9B7C-5CF0E2162D06}" type="slidenum">
              <a:rPr lang="en-US" smtClean="0"/>
              <a:t>‹#›</a:t>
            </a:fld>
            <a:endParaRPr lang="en-US"/>
          </a:p>
        </p:txBody>
      </p:sp>
    </p:spTree>
    <p:extLst>
      <p:ext uri="{BB962C8B-B14F-4D97-AF65-F5344CB8AC3E}">
        <p14:creationId xmlns:p14="http://schemas.microsoft.com/office/powerpoint/2010/main" val="1794472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9A7D47-7A76-4393-B7A8-CEC7DC4AA859}" type="datetimeFigureOut">
              <a:rPr lang="en-US" smtClean="0"/>
              <a:t>2/18/2015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558ADA-BBE7-4F44-9B7C-5CF0E2162D06}" type="slidenum">
              <a:rPr lang="en-US" smtClean="0"/>
              <a:t>‹#›</a:t>
            </a:fld>
            <a:endParaRPr lang="en-US"/>
          </a:p>
        </p:txBody>
      </p:sp>
    </p:spTree>
    <p:extLst>
      <p:ext uri="{BB962C8B-B14F-4D97-AF65-F5344CB8AC3E}">
        <p14:creationId xmlns:p14="http://schemas.microsoft.com/office/powerpoint/2010/main" val="3455678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9A7D47-7A76-4393-B7A8-CEC7DC4AA859}" type="datetimeFigureOut">
              <a:rPr lang="en-US" smtClean="0"/>
              <a:t>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558ADA-BBE7-4F44-9B7C-5CF0E2162D06}" type="slidenum">
              <a:rPr lang="en-US" smtClean="0"/>
              <a:t>‹#›</a:t>
            </a:fld>
            <a:endParaRPr lang="en-US"/>
          </a:p>
        </p:txBody>
      </p:sp>
    </p:spTree>
    <p:extLst>
      <p:ext uri="{BB962C8B-B14F-4D97-AF65-F5344CB8AC3E}">
        <p14:creationId xmlns:p14="http://schemas.microsoft.com/office/powerpoint/2010/main" val="40917863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9A7D47-7A76-4393-B7A8-CEC7DC4AA859}" type="datetimeFigureOut">
              <a:rPr lang="en-US" smtClean="0"/>
              <a:t>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558ADA-BBE7-4F44-9B7C-5CF0E2162D06}" type="slidenum">
              <a:rPr lang="en-US" smtClean="0"/>
              <a:t>‹#›</a:t>
            </a:fld>
            <a:endParaRPr lang="en-US"/>
          </a:p>
        </p:txBody>
      </p:sp>
    </p:spTree>
    <p:extLst>
      <p:ext uri="{BB962C8B-B14F-4D97-AF65-F5344CB8AC3E}">
        <p14:creationId xmlns:p14="http://schemas.microsoft.com/office/powerpoint/2010/main" val="20724276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9A7D47-7A76-4393-B7A8-CEC7DC4AA859}" type="datetimeFigureOut">
              <a:rPr lang="en-US" smtClean="0"/>
              <a:t>2/18/2015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558ADA-BBE7-4F44-9B7C-5CF0E2162D06}" type="slidenum">
              <a:rPr lang="en-US" smtClean="0"/>
              <a:t>‹#›</a:t>
            </a:fld>
            <a:endParaRPr lang="en-US"/>
          </a:p>
        </p:txBody>
      </p:sp>
    </p:spTree>
    <p:extLst>
      <p:ext uri="{BB962C8B-B14F-4D97-AF65-F5344CB8AC3E}">
        <p14:creationId xmlns:p14="http://schemas.microsoft.com/office/powerpoint/2010/main" val="42919113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1.xml"/><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www.livebinders.com/play/play?id=520366&amp;backurl=/shelf/my" TargetMode="External"/><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8.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livebinders.com/play/play?id=537763&amp;backurl=/shelf/my" TargetMode="External"/><Relationship Id="rId2" Type="http://schemas.openxmlformats.org/officeDocument/2006/relationships/hyperlink" Target="http://www.livebinders.com/play/play?id=477517" TargetMode="External"/><Relationship Id="rId1" Type="http://schemas.openxmlformats.org/officeDocument/2006/relationships/slideLayout" Target="../slideLayouts/slideLayout2.xml"/><Relationship Id="rId5" Type="http://schemas.openxmlformats.org/officeDocument/2006/relationships/image" Target="../media/image11.wmf"/><Relationship Id="rId4" Type="http://schemas.openxmlformats.org/officeDocument/2006/relationships/hyperlink" Target="http://allaboutexplorers.com/explorers"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docsouth.unc.edu/classroom/lessonplans/csr/milk_honey1.html" TargetMode="External"/><Relationship Id="rId2" Type="http://schemas.openxmlformats.org/officeDocument/2006/relationships/hyperlink" Target="http://www.fodey.com/generators/newspaper/snippet.asp"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ncpedia.org/"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xroads.virginia.edu/~hyper/wpa/wpahome.html" TargetMode="External"/><Relationship Id="rId2" Type="http://schemas.openxmlformats.org/officeDocument/2006/relationships/hyperlink" Target="http://memory.loc.gov/ammem/snhtml/snhome.html"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www.livebinders.com/play/play?id=477517"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www.mission-us.org/" TargetMode="Externa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hyperlink" Target="http://www.readwritethink.org/classroom-resources/lesson-plans/" TargetMode="External"/><Relationship Id="rId3" Type="http://schemas.openxmlformats.org/officeDocument/2006/relationships/hyperlink" Target="http://steveandcat.net/mrswalker/4th_grade_stuff.htm" TargetMode="External"/><Relationship Id="rId7" Type="http://schemas.openxmlformats.org/officeDocument/2006/relationships/hyperlink" Target="http://its.guilford.k12.nc.us/webquests/socialst.html" TargetMode="External"/><Relationship Id="rId12" Type="http://schemas.openxmlformats.org/officeDocument/2006/relationships/hyperlink" Target="http://www.secretary.state.nc.us/kidspg/history.htm" TargetMode="External"/><Relationship Id="rId2" Type="http://schemas.openxmlformats.org/officeDocument/2006/relationships/hyperlink" Target="http://www.nchistoryresources.org/" TargetMode="External"/><Relationship Id="rId1" Type="http://schemas.openxmlformats.org/officeDocument/2006/relationships/slideLayout" Target="../slideLayouts/slideLayout2.xml"/><Relationship Id="rId6" Type="http://schemas.openxmlformats.org/officeDocument/2006/relationships/hyperlink" Target="http://digitalheritage.org/page/3/" TargetMode="External"/><Relationship Id="rId11" Type="http://schemas.openxmlformats.org/officeDocument/2006/relationships/hyperlink" Target="http://www.ehow.com/facts_7616824_north-carolina-history.html" TargetMode="External"/><Relationship Id="rId5" Type="http://schemas.openxmlformats.org/officeDocument/2006/relationships/hyperlink" Target="http://wsfcs.k12.nc.us/Page/61631" TargetMode="External"/><Relationship Id="rId10" Type="http://schemas.openxmlformats.org/officeDocument/2006/relationships/hyperlink" Target="http://www.ncdcr.gov/ncmoh/Home.aspx" TargetMode="External"/><Relationship Id="rId4" Type="http://schemas.openxmlformats.org/officeDocument/2006/relationships/hyperlink" Target="http://ncpedia.org/" TargetMode="External"/><Relationship Id="rId9" Type="http://schemas.openxmlformats.org/officeDocument/2006/relationships/hyperlink" Target="http://www.loc.gov/index.html"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http://popplet.com/app/#/33298" TargetMode="External"/><Relationship Id="rId3" Type="http://schemas.openxmlformats.org/officeDocument/2006/relationships/hyperlink" Target="http://blabberize.com/mystuff" TargetMode="External"/><Relationship Id="rId7" Type="http://schemas.openxmlformats.org/officeDocument/2006/relationships/hyperlink" Target="http://storybird.com/" TargetMode="External"/><Relationship Id="rId2" Type="http://schemas.openxmlformats.org/officeDocument/2006/relationships/hyperlink" Target="http://bighugelabs.com/" TargetMode="External"/><Relationship Id="rId1" Type="http://schemas.openxmlformats.org/officeDocument/2006/relationships/slideLayout" Target="../slideLayouts/slideLayout2.xml"/><Relationship Id="rId6" Type="http://schemas.openxmlformats.org/officeDocument/2006/relationships/hyperlink" Target="http://museumbox.e2bn.org/" TargetMode="External"/><Relationship Id="rId5" Type="http://schemas.openxmlformats.org/officeDocument/2006/relationships/hyperlink" Target="http://www.fakebook.com/" TargetMode="External"/><Relationship Id="rId4" Type="http://schemas.openxmlformats.org/officeDocument/2006/relationships/hyperlink" Target="http://www.voki.com/"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Berlin Sans FB" pitchFamily="34" charset="0"/>
                <a:cs typeface="Aharoni" pitchFamily="2" charset="-79"/>
              </a:rPr>
              <a:t>Projects to make Social Studies Memorable and Fun!!!</a:t>
            </a:r>
            <a:endParaRPr lang="en-US" dirty="0">
              <a:latin typeface="Berlin Sans FB" pitchFamily="34" charset="0"/>
              <a:cs typeface="Aharoni" pitchFamily="2" charset="-79"/>
            </a:endParaRPr>
          </a:p>
        </p:txBody>
      </p:sp>
      <p:sp>
        <p:nvSpPr>
          <p:cNvPr id="3" name="Subtitle 2"/>
          <p:cNvSpPr>
            <a:spLocks noGrp="1"/>
          </p:cNvSpPr>
          <p:nvPr>
            <p:ph type="subTitle" idx="1"/>
          </p:nvPr>
        </p:nvSpPr>
        <p:spPr>
          <a:xfrm>
            <a:off x="1371600" y="4876800"/>
            <a:ext cx="6400800" cy="762000"/>
          </a:xfrm>
        </p:spPr>
        <p:txBody>
          <a:bodyPr>
            <a:normAutofit fontScale="25000" lnSpcReduction="20000"/>
          </a:bodyPr>
          <a:lstStyle/>
          <a:p>
            <a:endParaRPr lang="en-US" dirty="0" smtClean="0">
              <a:solidFill>
                <a:schemeClr val="tx1">
                  <a:lumMod val="95000"/>
                  <a:lumOff val="5000"/>
                </a:schemeClr>
              </a:solidFill>
            </a:endParaRPr>
          </a:p>
          <a:p>
            <a:endParaRPr lang="en-US" dirty="0">
              <a:solidFill>
                <a:schemeClr val="tx1">
                  <a:lumMod val="95000"/>
                  <a:lumOff val="5000"/>
                </a:schemeClr>
              </a:solidFill>
            </a:endParaRPr>
          </a:p>
          <a:p>
            <a:r>
              <a:rPr lang="en-US" sz="8400" dirty="0" smtClean="0">
                <a:solidFill>
                  <a:schemeClr val="tx1">
                    <a:lumMod val="95000"/>
                    <a:lumOff val="5000"/>
                  </a:schemeClr>
                </a:solidFill>
              </a:rPr>
              <a:t>By Roberta </a:t>
            </a:r>
            <a:r>
              <a:rPr lang="en-US" sz="8400" dirty="0" err="1" smtClean="0">
                <a:solidFill>
                  <a:schemeClr val="tx1">
                    <a:lumMod val="95000"/>
                    <a:lumOff val="5000"/>
                  </a:schemeClr>
                </a:solidFill>
              </a:rPr>
              <a:t>Haeffele</a:t>
            </a:r>
            <a:endParaRPr lang="en-US" sz="8400" dirty="0" smtClean="0">
              <a:solidFill>
                <a:schemeClr val="tx1">
                  <a:lumMod val="95000"/>
                  <a:lumOff val="5000"/>
                </a:schemeClr>
              </a:solidFill>
            </a:endParaRPr>
          </a:p>
          <a:p>
            <a:r>
              <a:rPr lang="en-US" sz="8400" dirty="0" smtClean="0">
                <a:solidFill>
                  <a:schemeClr val="tx1">
                    <a:lumMod val="95000"/>
                    <a:lumOff val="5000"/>
                  </a:schemeClr>
                </a:solidFill>
              </a:rPr>
              <a:t>Ward Elementary</a:t>
            </a:r>
          </a:p>
          <a:p>
            <a:r>
              <a:rPr lang="en-US" sz="8400" dirty="0" smtClean="0">
                <a:solidFill>
                  <a:schemeClr val="tx1">
                    <a:lumMod val="95000"/>
                    <a:lumOff val="5000"/>
                  </a:schemeClr>
                </a:solidFill>
              </a:rPr>
              <a:t>Grade 4</a:t>
            </a:r>
            <a:endParaRPr lang="en-US" sz="8400" dirty="0">
              <a:solidFill>
                <a:schemeClr val="tx1">
                  <a:lumMod val="95000"/>
                  <a:lumOff val="5000"/>
                </a:schemeClr>
              </a:solidFill>
            </a:endParaRPr>
          </a:p>
        </p:txBody>
      </p:sp>
      <p:pic>
        <p:nvPicPr>
          <p:cNvPr id="6146" name="Picture 2" descr="C:\Users\Roberta\AppData\Local\Microsoft\Windows\Temporary Internet Files\Content.IE5\27QJ71K4\MC90039179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4200" y="152399"/>
            <a:ext cx="1707794" cy="1893757"/>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C:\Users\Roberta\AppData\Local\Microsoft\Windows\Temporary Internet Files\Content.IE5\SJ5BOHIP\MC910216339[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2600" y="3505200"/>
            <a:ext cx="5791200" cy="1426083"/>
          </a:xfrm>
          <a:prstGeom prst="rect">
            <a:avLst/>
          </a:prstGeom>
          <a:noFill/>
          <a:extLst>
            <a:ext uri="{909E8E84-426E-40DD-AFC4-6F175D3DCCD1}">
              <a14:hiddenFill xmlns:a14="http://schemas.microsoft.com/office/drawing/2010/main">
                <a:solidFill>
                  <a:srgbClr val="FFFFFF"/>
                </a:solidFill>
              </a14:hiddenFill>
            </a:ext>
          </a:extLst>
        </p:spPr>
      </p:pic>
      <p:pic>
        <p:nvPicPr>
          <p:cNvPr id="6151" name="Picture 7" descr="C:\Users\Roberta\AppData\Local\Microsoft\Windows\Temporary Internet Files\Content.IE5\27QJ71K4\MM900162961[1].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64459" y="247630"/>
            <a:ext cx="1803426" cy="1352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91310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03D4A8"/>
            </a:gs>
            <a:gs pos="25000">
              <a:srgbClr val="21D6E0"/>
            </a:gs>
            <a:gs pos="75000">
              <a:srgbClr val="0087E6"/>
            </a:gs>
            <a:gs pos="100000">
              <a:srgbClr val="005CB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Problem-Based Learning</a:t>
            </a:r>
            <a:endParaRPr lang="en-US" b="1" u="sng" dirty="0"/>
          </a:p>
        </p:txBody>
      </p:sp>
      <p:sp>
        <p:nvSpPr>
          <p:cNvPr id="3" name="Content Placeholder 2"/>
          <p:cNvSpPr>
            <a:spLocks noGrp="1"/>
          </p:cNvSpPr>
          <p:nvPr>
            <p:ph idx="1"/>
          </p:nvPr>
        </p:nvSpPr>
        <p:spPr/>
        <p:txBody>
          <a:bodyPr>
            <a:normAutofit fontScale="92500" lnSpcReduction="10000"/>
          </a:bodyPr>
          <a:lstStyle/>
          <a:p>
            <a:r>
              <a:rPr lang="en-US" sz="2800" dirty="0" smtClean="0"/>
              <a:t>A student centered way of teaching that allows students to learn about a subject through experience of a real world problem.</a:t>
            </a:r>
          </a:p>
          <a:p>
            <a:r>
              <a:rPr lang="en-US" sz="2800" dirty="0" smtClean="0"/>
              <a:t>There is usually more than one answer to the problem. </a:t>
            </a:r>
          </a:p>
          <a:p>
            <a:r>
              <a:rPr lang="en-US" sz="2800" dirty="0" smtClean="0"/>
              <a:t>Students learn critical thinking strategies, domain knowledge, and analyzing their work and others.</a:t>
            </a:r>
          </a:p>
          <a:p>
            <a:r>
              <a:rPr lang="en-US" sz="2800" dirty="0" smtClean="0"/>
              <a:t>This helps students develop flexible knowledge, problem solving skills, self-directed learning, collaboration, confidence, and motivation.</a:t>
            </a:r>
          </a:p>
          <a:p>
            <a:r>
              <a:rPr lang="en-US" sz="2800" dirty="0" smtClean="0"/>
              <a:t>The role of the teacher is to facilitate learning by supporting, guiding, and monitoring learning.</a:t>
            </a:r>
          </a:p>
          <a:p>
            <a:endParaRPr lang="en-US" sz="2800" dirty="0" smtClean="0"/>
          </a:p>
          <a:p>
            <a:endParaRPr lang="en-US" dirty="0"/>
          </a:p>
        </p:txBody>
      </p:sp>
    </p:spTree>
    <p:extLst>
      <p:ext uri="{BB962C8B-B14F-4D97-AF65-F5344CB8AC3E}">
        <p14:creationId xmlns:p14="http://schemas.microsoft.com/office/powerpoint/2010/main" val="10695650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03D4A8"/>
            </a:gs>
            <a:gs pos="25000">
              <a:srgbClr val="21D6E0"/>
            </a:gs>
            <a:gs pos="75000">
              <a:srgbClr val="0087E6"/>
            </a:gs>
            <a:gs pos="100000">
              <a:srgbClr val="005CB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smtClean="0"/>
              <a:t>Why do it???</a:t>
            </a:r>
            <a:endParaRPr lang="en-US" b="1" u="sng" dirty="0"/>
          </a:p>
        </p:txBody>
      </p:sp>
      <p:sp>
        <p:nvSpPr>
          <p:cNvPr id="3" name="Content Placeholder 2"/>
          <p:cNvSpPr>
            <a:spLocks noGrp="1"/>
          </p:cNvSpPr>
          <p:nvPr>
            <p:ph idx="1"/>
          </p:nvPr>
        </p:nvSpPr>
        <p:spPr/>
        <p:txBody>
          <a:bodyPr>
            <a:normAutofit fontScale="92500" lnSpcReduction="20000"/>
          </a:bodyPr>
          <a:lstStyle/>
          <a:p>
            <a:r>
              <a:rPr lang="en-US" dirty="0" smtClean="0"/>
              <a:t>Hits different learning styles</a:t>
            </a:r>
          </a:p>
          <a:p>
            <a:r>
              <a:rPr lang="en-US" dirty="0" smtClean="0"/>
              <a:t>Children can learn or figure out which way they retain information best and then use this to create, perform, show, etc. that they have learned the material that was taught</a:t>
            </a:r>
          </a:p>
          <a:p>
            <a:r>
              <a:rPr lang="en-US" dirty="0" smtClean="0"/>
              <a:t>Uses real word problems that they may encounter in the real world instead of testing 24/7</a:t>
            </a:r>
          </a:p>
          <a:p>
            <a:r>
              <a:rPr lang="en-US" dirty="0" smtClean="0"/>
              <a:t>Testing only shows one aspect of a child’s capabilities, they can do more if given other avenues to show it</a:t>
            </a:r>
            <a:endParaRPr lang="en-US" dirty="0"/>
          </a:p>
        </p:txBody>
      </p:sp>
    </p:spTree>
    <p:extLst>
      <p:ext uri="{BB962C8B-B14F-4D97-AF65-F5344CB8AC3E}">
        <p14:creationId xmlns:p14="http://schemas.microsoft.com/office/powerpoint/2010/main" val="9963673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20000"/>
                <a:lumOff val="80000"/>
              </a:schemeClr>
            </a:gs>
            <a:gs pos="50000">
              <a:schemeClr val="accent2">
                <a:lumMod val="20000"/>
                <a:lumOff val="80000"/>
              </a:schemeClr>
            </a:gs>
            <a:gs pos="100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73026"/>
            <a:ext cx="8229600" cy="384174"/>
          </a:xfrm>
        </p:spPr>
        <p:txBody>
          <a:bodyPr>
            <a:noAutofit/>
          </a:bodyPr>
          <a:lstStyle/>
          <a:p>
            <a:r>
              <a:rPr lang="en-US" b="1" u="sng" dirty="0" smtClean="0"/>
              <a:t>Pacing Guide</a:t>
            </a:r>
            <a:endParaRPr lang="en-US" b="1" u="sng" dirty="0"/>
          </a:p>
        </p:txBody>
      </p:sp>
      <p:graphicFrame>
        <p:nvGraphicFramePr>
          <p:cNvPr id="15" name="Content Placeholder 14"/>
          <p:cNvGraphicFramePr>
            <a:graphicFrameLocks noGrp="1"/>
          </p:cNvGraphicFramePr>
          <p:nvPr>
            <p:ph idx="1"/>
            <p:extLst>
              <p:ext uri="{D42A27DB-BD31-4B8C-83A1-F6EECF244321}">
                <p14:modId xmlns:p14="http://schemas.microsoft.com/office/powerpoint/2010/main" val="4026277414"/>
              </p:ext>
            </p:extLst>
          </p:nvPr>
        </p:nvGraphicFramePr>
        <p:xfrm>
          <a:off x="304800" y="578196"/>
          <a:ext cx="8686801" cy="6167823"/>
        </p:xfrm>
        <a:graphic>
          <a:graphicData uri="http://schemas.openxmlformats.org/drawingml/2006/table">
            <a:tbl>
              <a:tblPr firstRow="1" firstCol="1" lastRow="1" lastCol="1" bandRow="1" bandCol="1"/>
              <a:tblGrid>
                <a:gridCol w="470971"/>
                <a:gridCol w="680292"/>
                <a:gridCol w="837282"/>
                <a:gridCol w="784952"/>
                <a:gridCol w="837282"/>
                <a:gridCol w="889612"/>
                <a:gridCol w="837282"/>
                <a:gridCol w="837282"/>
                <a:gridCol w="889612"/>
                <a:gridCol w="784952"/>
                <a:gridCol w="837282"/>
              </a:tblGrid>
              <a:tr h="316115">
                <a:tc>
                  <a:txBody>
                    <a:bodyPr/>
                    <a:lstStyle/>
                    <a:p>
                      <a:pPr marL="73025" marR="73025">
                        <a:spcBef>
                          <a:spcPts val="0"/>
                        </a:spcBef>
                        <a:spcAft>
                          <a:spcPts val="0"/>
                        </a:spcAft>
                      </a:pPr>
                      <a:r>
                        <a:rPr lang="en-US" sz="700" b="0" baseline="30000" dirty="0">
                          <a:effectLst/>
                          <a:latin typeface="Times New Roman"/>
                          <a:ea typeface="Times New Roman"/>
                        </a:rPr>
                        <a:t>4th Gr. </a:t>
                      </a:r>
                      <a:endParaRPr lang="en-US" sz="1000" b="0" dirty="0">
                        <a:effectLst/>
                        <a:latin typeface="Times New Roman"/>
                        <a:ea typeface="Times New Roman"/>
                      </a:endParaRPr>
                    </a:p>
                    <a:p>
                      <a:pPr marL="71755" marR="71755" algn="ctr">
                        <a:spcBef>
                          <a:spcPts val="0"/>
                        </a:spcBef>
                        <a:spcAft>
                          <a:spcPts val="0"/>
                        </a:spcAft>
                      </a:pPr>
                      <a:r>
                        <a:rPr lang="en-US" sz="700" b="0" dirty="0">
                          <a:effectLst/>
                          <a:latin typeface="Times New Roman"/>
                          <a:ea typeface="Times New Roman"/>
                        </a:rPr>
                        <a:t>Q 1</a:t>
                      </a:r>
                      <a:endParaRPr lang="en-US" sz="1000" b="0" dirty="0">
                        <a:effectLst/>
                        <a:latin typeface="Times New Roman"/>
                        <a:ea typeface="Times New Roman"/>
                      </a:endParaRPr>
                    </a:p>
                  </a:txBody>
                  <a:tcPr marL="56592" marR="56592"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b="0">
                          <a:effectLst/>
                          <a:latin typeface="Times New Roman"/>
                          <a:ea typeface="Times New Roman"/>
                        </a:rPr>
                        <a:t>Week 1 8/26-8/30</a:t>
                      </a:r>
                      <a:endParaRPr lang="en-US" sz="1000" b="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b="0" dirty="0">
                          <a:effectLst/>
                          <a:latin typeface="Times New Roman"/>
                          <a:ea typeface="Times New Roman"/>
                        </a:rPr>
                        <a:t>Week 2</a:t>
                      </a:r>
                      <a:endParaRPr lang="en-US" sz="1000" b="0" dirty="0">
                        <a:effectLst/>
                        <a:latin typeface="Times New Roman"/>
                        <a:ea typeface="Times New Roman"/>
                      </a:endParaRPr>
                    </a:p>
                    <a:p>
                      <a:pPr marL="0" marR="0">
                        <a:spcBef>
                          <a:spcPts val="0"/>
                        </a:spcBef>
                        <a:spcAft>
                          <a:spcPts val="0"/>
                        </a:spcAft>
                      </a:pPr>
                      <a:r>
                        <a:rPr lang="en-US" sz="700" b="0" dirty="0">
                          <a:effectLst/>
                          <a:latin typeface="Times New Roman"/>
                          <a:ea typeface="Times New Roman"/>
                        </a:rPr>
                        <a:t>*9/3/-9/6</a:t>
                      </a:r>
                      <a:endParaRPr lang="en-US" sz="1000" b="0" dirty="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b="0" dirty="0">
                          <a:effectLst/>
                          <a:latin typeface="Times New Roman"/>
                          <a:ea typeface="Times New Roman"/>
                        </a:rPr>
                        <a:t>Week 3</a:t>
                      </a:r>
                      <a:endParaRPr lang="en-US" sz="1000" b="0" dirty="0">
                        <a:effectLst/>
                        <a:latin typeface="Times New Roman"/>
                        <a:ea typeface="Times New Roman"/>
                      </a:endParaRPr>
                    </a:p>
                    <a:p>
                      <a:pPr marL="0" marR="0">
                        <a:spcBef>
                          <a:spcPts val="0"/>
                        </a:spcBef>
                        <a:spcAft>
                          <a:spcPts val="0"/>
                        </a:spcAft>
                      </a:pPr>
                      <a:r>
                        <a:rPr lang="en-US" sz="700" b="0" dirty="0">
                          <a:effectLst/>
                          <a:latin typeface="Times New Roman"/>
                          <a:ea typeface="Times New Roman"/>
                        </a:rPr>
                        <a:t>9/9-9/13</a:t>
                      </a:r>
                      <a:endParaRPr lang="en-US" sz="1000" b="0" dirty="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b="0" dirty="0">
                          <a:effectLst/>
                          <a:latin typeface="Times New Roman"/>
                          <a:ea typeface="Times New Roman"/>
                        </a:rPr>
                        <a:t>Week 4</a:t>
                      </a:r>
                      <a:endParaRPr lang="en-US" sz="1000" b="0" dirty="0">
                        <a:effectLst/>
                        <a:latin typeface="Times New Roman"/>
                        <a:ea typeface="Times New Roman"/>
                      </a:endParaRPr>
                    </a:p>
                    <a:p>
                      <a:pPr marL="0" marR="0">
                        <a:spcBef>
                          <a:spcPts val="0"/>
                        </a:spcBef>
                        <a:spcAft>
                          <a:spcPts val="0"/>
                        </a:spcAft>
                      </a:pPr>
                      <a:r>
                        <a:rPr lang="en-US" sz="700" b="0" dirty="0">
                          <a:effectLst/>
                          <a:latin typeface="Times New Roman"/>
                          <a:ea typeface="Times New Roman"/>
                        </a:rPr>
                        <a:t>9/16- 9/20</a:t>
                      </a:r>
                      <a:endParaRPr lang="en-US" sz="1000" b="0" dirty="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b="0" dirty="0">
                          <a:effectLst/>
                          <a:latin typeface="Times New Roman"/>
                          <a:ea typeface="Times New Roman"/>
                        </a:rPr>
                        <a:t>Week 5 </a:t>
                      </a:r>
                      <a:endParaRPr lang="en-US" sz="1000" b="0" dirty="0">
                        <a:effectLst/>
                        <a:latin typeface="Times New Roman"/>
                        <a:ea typeface="Times New Roman"/>
                      </a:endParaRPr>
                    </a:p>
                    <a:p>
                      <a:pPr marL="0" marR="0">
                        <a:spcBef>
                          <a:spcPts val="0"/>
                        </a:spcBef>
                        <a:spcAft>
                          <a:spcPts val="0"/>
                        </a:spcAft>
                      </a:pPr>
                      <a:r>
                        <a:rPr lang="en-US" sz="700" b="0" dirty="0">
                          <a:effectLst/>
                          <a:latin typeface="Times New Roman"/>
                          <a:ea typeface="Times New Roman"/>
                        </a:rPr>
                        <a:t>9/23-9/27</a:t>
                      </a:r>
                      <a:endParaRPr lang="en-US" sz="1000" b="0" dirty="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b="0">
                          <a:effectLst/>
                          <a:latin typeface="Times New Roman"/>
                          <a:ea typeface="Times New Roman"/>
                        </a:rPr>
                        <a:t>Week 6 9/30-10/4</a:t>
                      </a:r>
                      <a:endParaRPr lang="en-US" sz="1000" b="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b="0" dirty="0">
                          <a:effectLst/>
                          <a:latin typeface="Times New Roman"/>
                          <a:ea typeface="Times New Roman"/>
                        </a:rPr>
                        <a:t>Week 7</a:t>
                      </a:r>
                      <a:endParaRPr lang="en-US" sz="1000" b="0" dirty="0">
                        <a:effectLst/>
                        <a:latin typeface="Times New Roman"/>
                        <a:ea typeface="Times New Roman"/>
                      </a:endParaRPr>
                    </a:p>
                    <a:p>
                      <a:pPr marL="0" marR="0">
                        <a:spcBef>
                          <a:spcPts val="0"/>
                        </a:spcBef>
                        <a:spcAft>
                          <a:spcPts val="0"/>
                        </a:spcAft>
                      </a:pPr>
                      <a:r>
                        <a:rPr lang="en-US" sz="700" b="0" dirty="0">
                          <a:effectLst/>
                          <a:latin typeface="Times New Roman"/>
                          <a:ea typeface="Times New Roman"/>
                        </a:rPr>
                        <a:t>10/7-10/11</a:t>
                      </a:r>
                      <a:endParaRPr lang="en-US" sz="1000" b="0" dirty="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b="0" dirty="0">
                          <a:effectLst/>
                          <a:latin typeface="Times New Roman"/>
                          <a:ea typeface="Times New Roman"/>
                        </a:rPr>
                        <a:t>Week 8</a:t>
                      </a:r>
                      <a:endParaRPr lang="en-US" sz="1000" b="0" dirty="0">
                        <a:effectLst/>
                        <a:latin typeface="Times New Roman"/>
                        <a:ea typeface="Times New Roman"/>
                      </a:endParaRPr>
                    </a:p>
                    <a:p>
                      <a:pPr marL="0" marR="0">
                        <a:spcBef>
                          <a:spcPts val="0"/>
                        </a:spcBef>
                        <a:spcAft>
                          <a:spcPts val="0"/>
                        </a:spcAft>
                      </a:pPr>
                      <a:r>
                        <a:rPr lang="en-US" sz="700" b="0" dirty="0">
                          <a:effectLst/>
                          <a:latin typeface="Times New Roman"/>
                          <a:ea typeface="Times New Roman"/>
                        </a:rPr>
                        <a:t>10/14-10/18</a:t>
                      </a:r>
                      <a:endParaRPr lang="en-US" sz="1000" b="0" dirty="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b="0" dirty="0">
                          <a:effectLst/>
                          <a:latin typeface="Times New Roman"/>
                          <a:ea typeface="Times New Roman"/>
                        </a:rPr>
                        <a:t>Week 9</a:t>
                      </a:r>
                      <a:endParaRPr lang="en-US" sz="1000" b="0" dirty="0">
                        <a:effectLst/>
                        <a:latin typeface="Times New Roman"/>
                        <a:ea typeface="Times New Roman"/>
                      </a:endParaRPr>
                    </a:p>
                    <a:p>
                      <a:pPr marL="0" marR="0">
                        <a:spcBef>
                          <a:spcPts val="0"/>
                        </a:spcBef>
                        <a:spcAft>
                          <a:spcPts val="0"/>
                        </a:spcAft>
                      </a:pPr>
                      <a:r>
                        <a:rPr lang="en-US" sz="700" b="0" dirty="0">
                          <a:effectLst/>
                          <a:latin typeface="Times New Roman"/>
                          <a:ea typeface="Times New Roman"/>
                        </a:rPr>
                        <a:t>10/21-10/25</a:t>
                      </a:r>
                      <a:endParaRPr lang="en-US" sz="1000" b="0" dirty="0">
                        <a:effectLst/>
                        <a:latin typeface="Times New Roman"/>
                        <a:ea typeface="Times New Roman"/>
                      </a:endParaRPr>
                    </a:p>
                    <a:p>
                      <a:pPr marL="0" marR="0">
                        <a:spcBef>
                          <a:spcPts val="0"/>
                        </a:spcBef>
                        <a:spcAft>
                          <a:spcPts val="0"/>
                        </a:spcAft>
                      </a:pPr>
                      <a:r>
                        <a:rPr lang="en-US" sz="700" b="0" dirty="0">
                          <a:effectLst/>
                          <a:latin typeface="Times New Roman"/>
                          <a:ea typeface="Times New Roman"/>
                        </a:rPr>
                        <a:t> </a:t>
                      </a:r>
                      <a:endParaRPr lang="en-US" sz="1000" b="0" dirty="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b="0" dirty="0">
                          <a:effectLst/>
                          <a:latin typeface="Times New Roman"/>
                          <a:ea typeface="Times New Roman"/>
                        </a:rPr>
                        <a:t>Week 10 *10/28-10/31</a:t>
                      </a:r>
                      <a:endParaRPr lang="en-US" sz="1000" b="0" dirty="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18174">
                <a:tc>
                  <a:txBody>
                    <a:bodyPr/>
                    <a:lstStyle/>
                    <a:p>
                      <a:pPr marL="71755" marR="71755">
                        <a:spcBef>
                          <a:spcPts val="0"/>
                        </a:spcBef>
                        <a:spcAft>
                          <a:spcPts val="0"/>
                        </a:spcAft>
                      </a:pPr>
                      <a:r>
                        <a:rPr lang="en-US" sz="700" b="1">
                          <a:solidFill>
                            <a:srgbClr val="FF0000"/>
                          </a:solidFill>
                          <a:effectLst/>
                          <a:latin typeface="Times New Roman"/>
                          <a:ea typeface="Times New Roman"/>
                        </a:rPr>
                        <a:t>Red Band – Reading</a:t>
                      </a:r>
                      <a:endParaRPr lang="en-US" sz="1000">
                        <a:effectLst/>
                        <a:latin typeface="Times New Roman"/>
                        <a:ea typeface="Times New Roman"/>
                      </a:endParaRPr>
                    </a:p>
                    <a:p>
                      <a:pPr marL="71755" marR="71755">
                        <a:spcBef>
                          <a:spcPts val="0"/>
                        </a:spcBef>
                        <a:spcAft>
                          <a:spcPts val="0"/>
                        </a:spcAft>
                      </a:pPr>
                      <a:r>
                        <a:rPr lang="en-US" sz="700" b="1">
                          <a:solidFill>
                            <a:srgbClr val="FF0000"/>
                          </a:solidFill>
                          <a:effectLst/>
                          <a:latin typeface="Times New Roman"/>
                          <a:ea typeface="Times New Roman"/>
                        </a:rPr>
                        <a:t>RF.4.4, RF.4.4c, RL.4.10,RI.4.10</a:t>
                      </a:r>
                      <a:endParaRPr lang="en-US" sz="1000">
                        <a:effectLst/>
                        <a:latin typeface="Times New Roman"/>
                        <a:ea typeface="Times New Roman"/>
                      </a:endParaRPr>
                    </a:p>
                  </a:txBody>
                  <a:tcPr marL="56592" marR="56592"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Getting to know you activities</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Getting started Imagine it-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b="1" u="sng">
                          <a:effectLst/>
                          <a:latin typeface="Times New Roman"/>
                          <a:ea typeface="Times New Roman"/>
                        </a:rPr>
                        <a:t>Unit 1- </a:t>
                      </a:r>
                      <a:endParaRPr lang="en-US" sz="1000">
                        <a:effectLst/>
                        <a:latin typeface="Times New Roman"/>
                        <a:ea typeface="Times New Roman"/>
                      </a:endParaRPr>
                    </a:p>
                    <a:p>
                      <a:pPr marL="0" marR="0">
                        <a:spcBef>
                          <a:spcPts val="0"/>
                        </a:spcBef>
                        <a:spcAft>
                          <a:spcPts val="0"/>
                        </a:spcAft>
                      </a:pPr>
                      <a:r>
                        <a:rPr lang="en-US" sz="700" b="1">
                          <a:effectLst/>
                          <a:latin typeface="Times New Roman"/>
                          <a:ea typeface="Times New Roman"/>
                        </a:rPr>
                        <a:t>Risks and Consequences</a:t>
                      </a:r>
                      <a:endParaRPr lang="en-US" sz="1000">
                        <a:effectLst/>
                        <a:latin typeface="Times New Roman"/>
                        <a:ea typeface="Times New Roman"/>
                      </a:endParaRPr>
                    </a:p>
                    <a:p>
                      <a:pPr marL="0" marR="0">
                        <a:spcBef>
                          <a:spcPts val="0"/>
                        </a:spcBef>
                        <a:spcAft>
                          <a:spcPts val="0"/>
                        </a:spcAft>
                      </a:pPr>
                      <a:r>
                        <a:rPr lang="en-US" sz="700" b="1">
                          <a:effectLst/>
                          <a:latin typeface="Times New Roman"/>
                          <a:ea typeface="Times New Roman"/>
                        </a:rPr>
                        <a:t>Story-</a:t>
                      </a:r>
                      <a:r>
                        <a:rPr lang="en-US" sz="700">
                          <a:effectLst/>
                          <a:latin typeface="Times New Roman"/>
                          <a:ea typeface="Times New Roman"/>
                        </a:rPr>
                        <a:t> </a:t>
                      </a:r>
                      <a:r>
                        <a:rPr lang="en-US" sz="700" u="sng">
                          <a:effectLst/>
                          <a:latin typeface="Times New Roman"/>
                          <a:ea typeface="Times New Roman"/>
                        </a:rPr>
                        <a:t>The Island of the Blue Dolphins</a:t>
                      </a:r>
                      <a:endParaRPr lang="en-US" sz="1000">
                        <a:effectLst/>
                        <a:latin typeface="Times New Roman"/>
                        <a:ea typeface="Times New Roman"/>
                      </a:endParaRPr>
                    </a:p>
                    <a:p>
                      <a:pPr marL="0" marR="0">
                        <a:spcBef>
                          <a:spcPts val="0"/>
                        </a:spcBef>
                        <a:spcAft>
                          <a:spcPts val="0"/>
                        </a:spcAft>
                      </a:pPr>
                      <a:r>
                        <a:rPr lang="en-US" sz="700" b="1">
                          <a:effectLst/>
                          <a:latin typeface="Times New Roman"/>
                          <a:ea typeface="Times New Roman"/>
                        </a:rPr>
                        <a:t>Strategies</a:t>
                      </a:r>
                      <a:r>
                        <a:rPr lang="en-US" sz="700">
                          <a:effectLst/>
                          <a:latin typeface="Times New Roman"/>
                          <a:ea typeface="Times New Roman"/>
                        </a:rPr>
                        <a:t>:</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Making connections, visualizing, predicting, summarizing</a:t>
                      </a:r>
                      <a:endParaRPr lang="en-US" sz="1000">
                        <a:effectLst/>
                        <a:latin typeface="Times New Roman"/>
                        <a:ea typeface="Times New Roman"/>
                      </a:endParaRPr>
                    </a:p>
                    <a:p>
                      <a:pPr marL="0" marR="0">
                        <a:spcBef>
                          <a:spcPts val="0"/>
                        </a:spcBef>
                        <a:spcAft>
                          <a:spcPts val="0"/>
                        </a:spcAft>
                      </a:pPr>
                      <a:r>
                        <a:rPr lang="en-US" sz="700" b="1">
                          <a:effectLst/>
                          <a:latin typeface="Times New Roman"/>
                          <a:ea typeface="Times New Roman"/>
                        </a:rPr>
                        <a:t>Skills:</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Point of view, setting, character, Language use</a:t>
                      </a:r>
                      <a:endParaRPr lang="en-US" sz="1000">
                        <a:effectLst/>
                        <a:latin typeface="Times New Roman"/>
                        <a:ea typeface="Times New Roman"/>
                      </a:endParaRPr>
                    </a:p>
                    <a:p>
                      <a:pPr marL="0" marR="0">
                        <a:spcBef>
                          <a:spcPts val="0"/>
                        </a:spcBef>
                        <a:spcAft>
                          <a:spcPts val="0"/>
                        </a:spcAft>
                      </a:pPr>
                      <a:r>
                        <a:rPr lang="en-US" sz="700" b="1">
                          <a:effectLst/>
                          <a:latin typeface="Times New Roman"/>
                          <a:ea typeface="Times New Roman"/>
                        </a:rPr>
                        <a:t>Science Inquiry</a:t>
                      </a:r>
                      <a:r>
                        <a:rPr lang="en-US" sz="700">
                          <a:effectLst/>
                          <a:latin typeface="Times New Roman"/>
                          <a:ea typeface="Times New Roman"/>
                        </a:rPr>
                        <a:t>:</a:t>
                      </a:r>
                      <a:endParaRPr lang="en-US" sz="1000">
                        <a:effectLst/>
                        <a:latin typeface="Times New Roman"/>
                        <a:ea typeface="Times New Roman"/>
                      </a:endParaRPr>
                    </a:p>
                    <a:p>
                      <a:pPr marL="0" marR="0">
                        <a:spcBef>
                          <a:spcPts val="0"/>
                        </a:spcBef>
                        <a:spcAft>
                          <a:spcPts val="0"/>
                        </a:spcAft>
                      </a:pPr>
                      <a:r>
                        <a:rPr lang="en-US" sz="700" u="sng">
                          <a:effectLst/>
                          <a:latin typeface="Times New Roman"/>
                          <a:ea typeface="Times New Roman"/>
                        </a:rPr>
                        <a:t>The Star Called Sun</a:t>
                      </a:r>
                      <a:endParaRPr lang="en-US" sz="1000">
                        <a:effectLst/>
                        <a:latin typeface="Times New Roman"/>
                        <a:ea typeface="Times New Roman"/>
                      </a:endParaRPr>
                    </a:p>
                    <a:p>
                      <a:pPr marL="0" marR="0">
                        <a:spcBef>
                          <a:spcPts val="0"/>
                        </a:spcBef>
                        <a:spcAft>
                          <a:spcPts val="0"/>
                        </a:spcAft>
                      </a:pPr>
                      <a:r>
                        <a:rPr lang="en-US" sz="700" u="none" strike="noStrike">
                          <a:effectLst/>
                          <a:latin typeface="Times New Roman"/>
                          <a:ea typeface="Times New Roman"/>
                        </a:rPr>
                        <a:t>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RL4.1, RL4.2,</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RI 4.2, RL 4.5</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b="1">
                          <a:effectLst/>
                          <a:latin typeface="Times New Roman"/>
                          <a:ea typeface="Times New Roman"/>
                        </a:rPr>
                        <a:t>Story-</a:t>
                      </a:r>
                      <a:r>
                        <a:rPr lang="en-US" sz="700">
                          <a:effectLst/>
                          <a:latin typeface="Times New Roman"/>
                          <a:ea typeface="Times New Roman"/>
                        </a:rPr>
                        <a:t> </a:t>
                      </a:r>
                      <a:r>
                        <a:rPr lang="en-US" sz="700" u="sng">
                          <a:effectLst/>
                          <a:latin typeface="Times New Roman"/>
                          <a:ea typeface="Times New Roman"/>
                        </a:rPr>
                        <a:t>Two Tickets to Freedom</a:t>
                      </a:r>
                      <a:endParaRPr lang="en-US" sz="1000">
                        <a:effectLst/>
                        <a:latin typeface="Times New Roman"/>
                        <a:ea typeface="Times New Roman"/>
                      </a:endParaRPr>
                    </a:p>
                    <a:p>
                      <a:pPr marL="0" marR="0">
                        <a:spcBef>
                          <a:spcPts val="0"/>
                        </a:spcBef>
                        <a:spcAft>
                          <a:spcPts val="0"/>
                        </a:spcAft>
                      </a:pPr>
                      <a:r>
                        <a:rPr lang="en-US" sz="700" b="1">
                          <a:effectLst/>
                          <a:latin typeface="Times New Roman"/>
                          <a:ea typeface="Times New Roman"/>
                        </a:rPr>
                        <a:t>Strategies</a:t>
                      </a:r>
                      <a:r>
                        <a:rPr lang="en-US" sz="700">
                          <a:effectLst/>
                          <a:latin typeface="Times New Roman"/>
                          <a:ea typeface="Times New Roman"/>
                        </a:rPr>
                        <a:t>:</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Making connections, asking questions, summarizing</a:t>
                      </a:r>
                      <a:endParaRPr lang="en-US" sz="1000">
                        <a:effectLst/>
                        <a:latin typeface="Times New Roman"/>
                        <a:ea typeface="Times New Roman"/>
                      </a:endParaRPr>
                    </a:p>
                    <a:p>
                      <a:pPr marL="0" marR="0">
                        <a:spcBef>
                          <a:spcPts val="0"/>
                        </a:spcBef>
                        <a:spcAft>
                          <a:spcPts val="0"/>
                        </a:spcAft>
                      </a:pPr>
                      <a:r>
                        <a:rPr lang="en-US" sz="700" b="1">
                          <a:effectLst/>
                          <a:latin typeface="Times New Roman"/>
                          <a:ea typeface="Times New Roman"/>
                        </a:rPr>
                        <a:t>Skills</a:t>
                      </a:r>
                      <a:r>
                        <a:rPr lang="en-US" sz="700">
                          <a:effectLst/>
                          <a:latin typeface="Times New Roman"/>
                          <a:ea typeface="Times New Roman"/>
                        </a:rPr>
                        <a:t>:</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Author’s purpose, dialogue</a:t>
                      </a:r>
                      <a:endParaRPr lang="en-US" sz="1000">
                        <a:effectLst/>
                        <a:latin typeface="Times New Roman"/>
                        <a:ea typeface="Times New Roman"/>
                      </a:endParaRPr>
                    </a:p>
                    <a:p>
                      <a:pPr marL="0" marR="0">
                        <a:spcBef>
                          <a:spcPts val="0"/>
                        </a:spcBef>
                        <a:spcAft>
                          <a:spcPts val="0"/>
                        </a:spcAft>
                      </a:pPr>
                      <a:r>
                        <a:rPr lang="en-US" sz="700" b="1">
                          <a:effectLst/>
                          <a:latin typeface="Times New Roman"/>
                          <a:ea typeface="Times New Roman"/>
                        </a:rPr>
                        <a:t>Social Studies Inquiry</a:t>
                      </a:r>
                      <a:r>
                        <a:rPr lang="en-US" sz="700">
                          <a:effectLst/>
                          <a:latin typeface="Times New Roman"/>
                          <a:ea typeface="Times New Roman"/>
                        </a:rPr>
                        <a:t>:</a:t>
                      </a:r>
                      <a:endParaRPr lang="en-US" sz="1000">
                        <a:effectLst/>
                        <a:latin typeface="Times New Roman"/>
                        <a:ea typeface="Times New Roman"/>
                      </a:endParaRPr>
                    </a:p>
                    <a:p>
                      <a:pPr marL="0" marR="0">
                        <a:spcBef>
                          <a:spcPts val="0"/>
                        </a:spcBef>
                        <a:spcAft>
                          <a:spcPts val="0"/>
                        </a:spcAft>
                      </a:pPr>
                      <a:r>
                        <a:rPr lang="en-US" sz="700" u="sng">
                          <a:effectLst/>
                          <a:latin typeface="Times New Roman"/>
                          <a:ea typeface="Times New Roman"/>
                        </a:rPr>
                        <a:t>Helping Hands</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RL4.1, RL4.2,</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RI 4.2, RL 4.5</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b="1">
                          <a:effectLst/>
                          <a:latin typeface="Times New Roman"/>
                          <a:ea typeface="Times New Roman"/>
                        </a:rPr>
                        <a:t>Story-</a:t>
                      </a:r>
                      <a:r>
                        <a:rPr lang="en-US" sz="700">
                          <a:effectLst/>
                          <a:latin typeface="Times New Roman"/>
                          <a:ea typeface="Times New Roman"/>
                        </a:rPr>
                        <a:t> </a:t>
                      </a:r>
                      <a:r>
                        <a:rPr lang="en-US" sz="700" u="sng">
                          <a:effectLst/>
                          <a:latin typeface="Times New Roman"/>
                          <a:ea typeface="Times New Roman"/>
                        </a:rPr>
                        <a:t>Mrs. Frisby and the Crow</a:t>
                      </a:r>
                      <a:endParaRPr lang="en-US" sz="1000">
                        <a:effectLst/>
                        <a:latin typeface="Times New Roman"/>
                        <a:ea typeface="Times New Roman"/>
                      </a:endParaRPr>
                    </a:p>
                    <a:p>
                      <a:pPr marL="0" marR="0">
                        <a:spcBef>
                          <a:spcPts val="0"/>
                        </a:spcBef>
                        <a:spcAft>
                          <a:spcPts val="0"/>
                        </a:spcAft>
                      </a:pPr>
                      <a:r>
                        <a:rPr lang="en-US" sz="700" b="1">
                          <a:effectLst/>
                          <a:latin typeface="Times New Roman"/>
                          <a:ea typeface="Times New Roman"/>
                        </a:rPr>
                        <a:t>Strategies</a:t>
                      </a:r>
                      <a:r>
                        <a:rPr lang="en-US" sz="700">
                          <a:effectLst/>
                          <a:latin typeface="Times New Roman"/>
                          <a:ea typeface="Times New Roman"/>
                        </a:rPr>
                        <a:t>:</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Making connections, visualizing, predicting</a:t>
                      </a:r>
                      <a:endParaRPr lang="en-US" sz="1000">
                        <a:effectLst/>
                        <a:latin typeface="Times New Roman"/>
                        <a:ea typeface="Times New Roman"/>
                      </a:endParaRPr>
                    </a:p>
                    <a:p>
                      <a:pPr marL="0" marR="0">
                        <a:spcBef>
                          <a:spcPts val="0"/>
                        </a:spcBef>
                        <a:spcAft>
                          <a:spcPts val="0"/>
                        </a:spcAft>
                      </a:pPr>
                      <a:r>
                        <a:rPr lang="en-US" sz="700" b="1">
                          <a:effectLst/>
                          <a:latin typeface="Times New Roman"/>
                          <a:ea typeface="Times New Roman"/>
                        </a:rPr>
                        <a:t>Skills</a:t>
                      </a:r>
                      <a:r>
                        <a:rPr lang="en-US" sz="700">
                          <a:effectLst/>
                          <a:latin typeface="Times New Roman"/>
                          <a:ea typeface="Times New Roman"/>
                        </a:rPr>
                        <a:t>:</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Description, setting, plot, character</a:t>
                      </a:r>
                      <a:endParaRPr lang="en-US" sz="1000">
                        <a:effectLst/>
                        <a:latin typeface="Times New Roman"/>
                        <a:ea typeface="Times New Roman"/>
                      </a:endParaRPr>
                    </a:p>
                    <a:p>
                      <a:pPr marL="0" marR="0">
                        <a:spcBef>
                          <a:spcPts val="0"/>
                        </a:spcBef>
                        <a:spcAft>
                          <a:spcPts val="0"/>
                        </a:spcAft>
                      </a:pPr>
                      <a:r>
                        <a:rPr lang="en-US" sz="700" b="1">
                          <a:effectLst/>
                          <a:latin typeface="Times New Roman"/>
                          <a:ea typeface="Times New Roman"/>
                        </a:rPr>
                        <a:t>Science Inquiry</a:t>
                      </a:r>
                      <a:r>
                        <a:rPr lang="en-US" sz="700">
                          <a:effectLst/>
                          <a:latin typeface="Times New Roman"/>
                          <a:ea typeface="Times New Roman"/>
                        </a:rPr>
                        <a:t>:</a:t>
                      </a:r>
                      <a:endParaRPr lang="en-US" sz="1000">
                        <a:effectLst/>
                        <a:latin typeface="Times New Roman"/>
                        <a:ea typeface="Times New Roman"/>
                      </a:endParaRPr>
                    </a:p>
                    <a:p>
                      <a:pPr marL="0" marR="0">
                        <a:spcBef>
                          <a:spcPts val="0"/>
                        </a:spcBef>
                        <a:spcAft>
                          <a:spcPts val="0"/>
                        </a:spcAft>
                      </a:pPr>
                      <a:r>
                        <a:rPr lang="en-US" sz="700" u="sng">
                          <a:effectLst/>
                          <a:latin typeface="Times New Roman"/>
                          <a:ea typeface="Times New Roman"/>
                        </a:rPr>
                        <a:t>Amazing Animals</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RL4.1, RL4.2,</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RI 4.2, RL 4.5</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b="1">
                          <a:effectLst/>
                          <a:latin typeface="Times New Roman"/>
                          <a:ea typeface="Times New Roman"/>
                        </a:rPr>
                        <a:t>Story-</a:t>
                      </a:r>
                      <a:r>
                        <a:rPr lang="en-US" sz="700">
                          <a:effectLst/>
                          <a:latin typeface="Times New Roman"/>
                          <a:ea typeface="Times New Roman"/>
                        </a:rPr>
                        <a:t> </a:t>
                      </a:r>
                      <a:r>
                        <a:rPr lang="en-US" sz="700" u="sng">
                          <a:effectLst/>
                          <a:latin typeface="Times New Roman"/>
                          <a:ea typeface="Times New Roman"/>
                        </a:rPr>
                        <a:t>Langston Hughes: Poet of the People</a:t>
                      </a:r>
                      <a:endParaRPr lang="en-US" sz="1000">
                        <a:effectLst/>
                        <a:latin typeface="Times New Roman"/>
                        <a:ea typeface="Times New Roman"/>
                      </a:endParaRPr>
                    </a:p>
                    <a:p>
                      <a:pPr marL="0" marR="0">
                        <a:spcBef>
                          <a:spcPts val="0"/>
                        </a:spcBef>
                        <a:spcAft>
                          <a:spcPts val="0"/>
                        </a:spcAft>
                      </a:pPr>
                      <a:r>
                        <a:rPr lang="en-US" sz="700" b="1">
                          <a:effectLst/>
                          <a:latin typeface="Times New Roman"/>
                          <a:ea typeface="Times New Roman"/>
                        </a:rPr>
                        <a:t>Strategies</a:t>
                      </a:r>
                      <a:r>
                        <a:rPr lang="en-US" sz="700">
                          <a:effectLst/>
                          <a:latin typeface="Times New Roman"/>
                          <a:ea typeface="Times New Roman"/>
                        </a:rPr>
                        <a:t>:</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Clarifying, adjusting reading speed, summarizing</a:t>
                      </a:r>
                      <a:endParaRPr lang="en-US" sz="1000">
                        <a:effectLst/>
                        <a:latin typeface="Times New Roman"/>
                        <a:ea typeface="Times New Roman"/>
                      </a:endParaRPr>
                    </a:p>
                    <a:p>
                      <a:pPr marL="0" marR="0">
                        <a:spcBef>
                          <a:spcPts val="0"/>
                        </a:spcBef>
                        <a:spcAft>
                          <a:spcPts val="0"/>
                        </a:spcAft>
                      </a:pPr>
                      <a:r>
                        <a:rPr lang="en-US" sz="700" b="1">
                          <a:effectLst/>
                          <a:latin typeface="Times New Roman"/>
                          <a:ea typeface="Times New Roman"/>
                        </a:rPr>
                        <a:t>Skills</a:t>
                      </a:r>
                      <a:r>
                        <a:rPr lang="en-US" sz="700">
                          <a:effectLst/>
                          <a:latin typeface="Times New Roman"/>
                          <a:ea typeface="Times New Roman"/>
                        </a:rPr>
                        <a:t>:</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Characters and conflict, stage directions, plot, dialogue</a:t>
                      </a:r>
                      <a:endParaRPr lang="en-US" sz="1000">
                        <a:effectLst/>
                        <a:latin typeface="Times New Roman"/>
                        <a:ea typeface="Times New Roman"/>
                      </a:endParaRPr>
                    </a:p>
                    <a:p>
                      <a:pPr marL="0" marR="0">
                        <a:spcBef>
                          <a:spcPts val="0"/>
                        </a:spcBef>
                        <a:spcAft>
                          <a:spcPts val="0"/>
                        </a:spcAft>
                      </a:pPr>
                      <a:r>
                        <a:rPr lang="en-US" sz="700" b="1">
                          <a:effectLst/>
                          <a:latin typeface="Times New Roman"/>
                          <a:ea typeface="Times New Roman"/>
                        </a:rPr>
                        <a:t>Social Studies Inquiry</a:t>
                      </a:r>
                      <a:r>
                        <a:rPr lang="en-US" sz="700">
                          <a:effectLst/>
                          <a:latin typeface="Times New Roman"/>
                          <a:ea typeface="Times New Roman"/>
                        </a:rPr>
                        <a:t>:</a:t>
                      </a:r>
                      <a:endParaRPr lang="en-US" sz="1000">
                        <a:effectLst/>
                        <a:latin typeface="Times New Roman"/>
                        <a:ea typeface="Times New Roman"/>
                      </a:endParaRPr>
                    </a:p>
                    <a:p>
                      <a:pPr marL="0" marR="0">
                        <a:spcBef>
                          <a:spcPts val="0"/>
                        </a:spcBef>
                        <a:spcAft>
                          <a:spcPts val="0"/>
                        </a:spcAft>
                      </a:pPr>
                      <a:r>
                        <a:rPr lang="en-US" sz="700" u="sng">
                          <a:effectLst/>
                          <a:latin typeface="Times New Roman"/>
                          <a:ea typeface="Times New Roman"/>
                        </a:rPr>
                        <a:t>Public Schools</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RL4.1, RL4.2,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RI 4.2, RL 4.</a:t>
                      </a:r>
                      <a:r>
                        <a:rPr lang="en-US" sz="800">
                          <a:effectLst/>
                          <a:latin typeface="Times New Roman"/>
                          <a:ea typeface="Times New Roman"/>
                        </a:rPr>
                        <a:t>5</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b="1">
                          <a:effectLst/>
                          <a:latin typeface="Times New Roman"/>
                          <a:ea typeface="Times New Roman"/>
                        </a:rPr>
                        <a:t>Story-</a:t>
                      </a:r>
                      <a:r>
                        <a:rPr lang="en-US" sz="700">
                          <a:effectLst/>
                          <a:latin typeface="Times New Roman"/>
                          <a:ea typeface="Times New Roman"/>
                        </a:rPr>
                        <a:t> </a:t>
                      </a:r>
                      <a:r>
                        <a:rPr lang="en-US" sz="700" u="sng">
                          <a:effectLst/>
                          <a:latin typeface="Times New Roman"/>
                          <a:ea typeface="Times New Roman"/>
                        </a:rPr>
                        <a:t>Daedalus and Icarus</a:t>
                      </a:r>
                      <a:endParaRPr lang="en-US" sz="1000">
                        <a:effectLst/>
                        <a:latin typeface="Times New Roman"/>
                        <a:ea typeface="Times New Roman"/>
                      </a:endParaRPr>
                    </a:p>
                    <a:p>
                      <a:pPr marL="0" marR="0">
                        <a:spcBef>
                          <a:spcPts val="0"/>
                        </a:spcBef>
                        <a:spcAft>
                          <a:spcPts val="0"/>
                        </a:spcAft>
                      </a:pPr>
                      <a:r>
                        <a:rPr lang="en-US" sz="700" b="1">
                          <a:effectLst/>
                          <a:latin typeface="Times New Roman"/>
                          <a:ea typeface="Times New Roman"/>
                        </a:rPr>
                        <a:t>Strategies</a:t>
                      </a:r>
                      <a:r>
                        <a:rPr lang="en-US" sz="700">
                          <a:effectLst/>
                          <a:latin typeface="Times New Roman"/>
                          <a:ea typeface="Times New Roman"/>
                        </a:rPr>
                        <a:t>:</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Predicting, clarifying</a:t>
                      </a:r>
                      <a:endParaRPr lang="en-US" sz="1000">
                        <a:effectLst/>
                        <a:latin typeface="Times New Roman"/>
                        <a:ea typeface="Times New Roman"/>
                      </a:endParaRPr>
                    </a:p>
                    <a:p>
                      <a:pPr marL="0" marR="0">
                        <a:spcBef>
                          <a:spcPts val="0"/>
                        </a:spcBef>
                        <a:spcAft>
                          <a:spcPts val="0"/>
                        </a:spcAft>
                      </a:pPr>
                      <a:r>
                        <a:rPr lang="en-US" sz="700" b="1">
                          <a:effectLst/>
                          <a:latin typeface="Times New Roman"/>
                          <a:ea typeface="Times New Roman"/>
                        </a:rPr>
                        <a:t>Skills</a:t>
                      </a:r>
                      <a:r>
                        <a:rPr lang="en-US" sz="700">
                          <a:effectLst/>
                          <a:latin typeface="Times New Roman"/>
                          <a:ea typeface="Times New Roman"/>
                        </a:rPr>
                        <a:t>:</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Foreshadowing, genre, character</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RL4.1, RL4.2,  RI 4.2, RL 4.5</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b="1">
                          <a:effectLst/>
                          <a:latin typeface="Times New Roman"/>
                          <a:ea typeface="Times New Roman"/>
                        </a:rPr>
                        <a:t>Day 6- </a:t>
                      </a:r>
                      <a:r>
                        <a:rPr lang="en-US" sz="700" u="sng">
                          <a:effectLst/>
                          <a:latin typeface="Times New Roman"/>
                          <a:ea typeface="Times New Roman"/>
                        </a:rPr>
                        <a:t>Science Inquiry</a:t>
                      </a:r>
                      <a:r>
                        <a:rPr lang="en-US" sz="700">
                          <a:effectLst/>
                          <a:latin typeface="Times New Roman"/>
                          <a:ea typeface="Times New Roman"/>
                        </a:rPr>
                        <a:t>- From Liquid to Solid and Back Again</a:t>
                      </a:r>
                      <a:endParaRPr lang="en-US" sz="1000">
                        <a:effectLst/>
                        <a:latin typeface="Times New Roman"/>
                        <a:ea typeface="Times New Roman"/>
                      </a:endParaRPr>
                    </a:p>
                    <a:p>
                      <a:pPr marL="0" marR="0">
                        <a:spcBef>
                          <a:spcPts val="0"/>
                        </a:spcBef>
                        <a:spcAft>
                          <a:spcPts val="0"/>
                        </a:spcAft>
                      </a:pPr>
                      <a:r>
                        <a:rPr lang="en-US" sz="700" b="1">
                          <a:effectLst/>
                          <a:latin typeface="Times New Roman"/>
                          <a:ea typeface="Times New Roman"/>
                        </a:rPr>
                        <a:t>Day 7-</a:t>
                      </a:r>
                      <a:r>
                        <a:rPr lang="en-US" sz="700">
                          <a:effectLst/>
                          <a:latin typeface="Times New Roman"/>
                          <a:ea typeface="Times New Roman"/>
                        </a:rPr>
                        <a:t>Poem- Hippo’s Hope</a:t>
                      </a:r>
                      <a:endParaRPr lang="en-US" sz="1000">
                        <a:effectLst/>
                        <a:latin typeface="Times New Roman"/>
                        <a:ea typeface="Times New Roman"/>
                      </a:endParaRPr>
                    </a:p>
                    <a:p>
                      <a:pPr marL="0" marR="0">
                        <a:spcBef>
                          <a:spcPts val="0"/>
                        </a:spcBef>
                        <a:spcAft>
                          <a:spcPts val="0"/>
                        </a:spcAft>
                      </a:pPr>
                      <a:r>
                        <a:rPr lang="en-US" sz="700" b="1">
                          <a:effectLst/>
                          <a:latin typeface="Times New Roman"/>
                          <a:ea typeface="Times New Roman"/>
                        </a:rPr>
                        <a:t>Day 8-</a:t>
                      </a:r>
                      <a:r>
                        <a:rPr lang="en-US" sz="700">
                          <a:effectLst/>
                          <a:latin typeface="Times New Roman"/>
                          <a:ea typeface="Times New Roman"/>
                        </a:rPr>
                        <a:t>Poem- The Dream Keeper and Dreams</a:t>
                      </a:r>
                      <a:endParaRPr lang="en-US" sz="1000">
                        <a:effectLst/>
                        <a:latin typeface="Times New Roman"/>
                        <a:ea typeface="Times New Roman"/>
                      </a:endParaRPr>
                    </a:p>
                    <a:p>
                      <a:pPr marL="0" marR="0">
                        <a:spcBef>
                          <a:spcPts val="0"/>
                        </a:spcBef>
                        <a:spcAft>
                          <a:spcPts val="0"/>
                        </a:spcAft>
                      </a:pPr>
                      <a:r>
                        <a:rPr lang="en-US" sz="700" b="1">
                          <a:effectLst/>
                          <a:latin typeface="Times New Roman"/>
                          <a:ea typeface="Times New Roman"/>
                        </a:rPr>
                        <a:t>Day 9-</a:t>
                      </a:r>
                      <a:r>
                        <a:rPr lang="en-US" sz="700">
                          <a:effectLst/>
                          <a:latin typeface="Times New Roman"/>
                          <a:ea typeface="Times New Roman"/>
                        </a:rPr>
                        <a:t> Freedom</a:t>
                      </a:r>
                      <a:endParaRPr lang="en-US" sz="1000">
                        <a:effectLst/>
                        <a:latin typeface="Times New Roman"/>
                        <a:ea typeface="Times New Roman"/>
                      </a:endParaRPr>
                    </a:p>
                    <a:p>
                      <a:pPr marL="0" marR="0">
                        <a:spcBef>
                          <a:spcPts val="0"/>
                        </a:spcBef>
                        <a:spcAft>
                          <a:spcPts val="0"/>
                        </a:spcAft>
                      </a:pPr>
                      <a:r>
                        <a:rPr lang="en-US" sz="700" b="1">
                          <a:effectLst/>
                          <a:latin typeface="Times New Roman"/>
                          <a:ea typeface="Times New Roman"/>
                        </a:rPr>
                        <a:t>Day 10- </a:t>
                      </a:r>
                      <a:r>
                        <a:rPr lang="en-US" sz="700">
                          <a:effectLst/>
                          <a:latin typeface="Times New Roman"/>
                          <a:ea typeface="Times New Roman"/>
                        </a:rPr>
                        <a:t>Test Prep and Review</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Review week</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b="1" u="sng">
                          <a:effectLst/>
                          <a:latin typeface="Times New Roman"/>
                          <a:ea typeface="Times New Roman"/>
                        </a:rPr>
                        <a:t>Unit 2 –</a:t>
                      </a:r>
                      <a:endParaRPr lang="en-US" sz="1000">
                        <a:effectLst/>
                        <a:latin typeface="Times New Roman"/>
                        <a:ea typeface="Times New Roman"/>
                      </a:endParaRPr>
                    </a:p>
                    <a:p>
                      <a:pPr marL="0" marR="0">
                        <a:spcBef>
                          <a:spcPts val="0"/>
                        </a:spcBef>
                        <a:spcAft>
                          <a:spcPts val="0"/>
                        </a:spcAft>
                      </a:pPr>
                      <a:r>
                        <a:rPr lang="en-US" sz="700" b="1">
                          <a:effectLst/>
                          <a:latin typeface="Times New Roman"/>
                          <a:ea typeface="Times New Roman"/>
                        </a:rPr>
                        <a:t>Nature’s Delicate Balance</a:t>
                      </a:r>
                      <a:r>
                        <a:rPr lang="en-US" sz="700" b="1" u="sng">
                          <a:effectLst/>
                          <a:latin typeface="Times New Roman"/>
                          <a:ea typeface="Times New Roman"/>
                        </a:rPr>
                        <a:t> </a:t>
                      </a:r>
                      <a:endParaRPr lang="en-US" sz="1000">
                        <a:effectLst/>
                        <a:latin typeface="Times New Roman"/>
                        <a:ea typeface="Times New Roman"/>
                      </a:endParaRPr>
                    </a:p>
                    <a:p>
                      <a:pPr marL="0" marR="0">
                        <a:spcBef>
                          <a:spcPts val="0"/>
                        </a:spcBef>
                        <a:spcAft>
                          <a:spcPts val="0"/>
                        </a:spcAft>
                      </a:pPr>
                      <a:r>
                        <a:rPr lang="en-US" sz="700" b="1">
                          <a:effectLst/>
                          <a:latin typeface="Times New Roman"/>
                          <a:ea typeface="Times New Roman"/>
                        </a:rPr>
                        <a:t>Story-</a:t>
                      </a:r>
                      <a:r>
                        <a:rPr lang="en-US" sz="700">
                          <a:effectLst/>
                          <a:latin typeface="Times New Roman"/>
                          <a:ea typeface="Times New Roman"/>
                        </a:rPr>
                        <a:t> </a:t>
                      </a:r>
                      <a:r>
                        <a:rPr lang="en-US" sz="700" u="sng">
                          <a:effectLst/>
                          <a:latin typeface="Times New Roman"/>
                          <a:ea typeface="Times New Roman"/>
                        </a:rPr>
                        <a:t>The Snowflake: A Water Cycle Story</a:t>
                      </a:r>
                      <a:endParaRPr lang="en-US" sz="1000">
                        <a:effectLst/>
                        <a:latin typeface="Times New Roman"/>
                        <a:ea typeface="Times New Roman"/>
                      </a:endParaRPr>
                    </a:p>
                    <a:p>
                      <a:pPr marL="0" marR="0">
                        <a:spcBef>
                          <a:spcPts val="0"/>
                        </a:spcBef>
                        <a:spcAft>
                          <a:spcPts val="0"/>
                        </a:spcAft>
                      </a:pPr>
                      <a:r>
                        <a:rPr lang="en-US" sz="700" b="1">
                          <a:effectLst/>
                          <a:latin typeface="Times New Roman"/>
                          <a:ea typeface="Times New Roman"/>
                        </a:rPr>
                        <a:t>Strategies</a:t>
                      </a:r>
                      <a:r>
                        <a:rPr lang="en-US" sz="700">
                          <a:effectLst/>
                          <a:latin typeface="Times New Roman"/>
                          <a:ea typeface="Times New Roman"/>
                        </a:rPr>
                        <a:t>:</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Making connections, clarifying,, summarizing</a:t>
                      </a:r>
                      <a:endParaRPr lang="en-US" sz="1000">
                        <a:effectLst/>
                        <a:latin typeface="Times New Roman"/>
                        <a:ea typeface="Times New Roman"/>
                      </a:endParaRPr>
                    </a:p>
                    <a:p>
                      <a:pPr marL="0" marR="0">
                        <a:spcBef>
                          <a:spcPts val="0"/>
                        </a:spcBef>
                        <a:spcAft>
                          <a:spcPts val="0"/>
                        </a:spcAft>
                      </a:pPr>
                      <a:r>
                        <a:rPr lang="en-US" sz="700" b="1">
                          <a:effectLst/>
                          <a:latin typeface="Times New Roman"/>
                          <a:ea typeface="Times New Roman"/>
                        </a:rPr>
                        <a:t>Skills</a:t>
                      </a:r>
                      <a:r>
                        <a:rPr lang="en-US" sz="700">
                          <a:effectLst/>
                          <a:latin typeface="Times New Roman"/>
                          <a:ea typeface="Times New Roman"/>
                        </a:rPr>
                        <a:t>:</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Alliteration, onomatopoeia, personification, repetition, author’s purpose</a:t>
                      </a:r>
                      <a:endParaRPr lang="en-US" sz="1000">
                        <a:effectLst/>
                        <a:latin typeface="Times New Roman"/>
                        <a:ea typeface="Times New Roman"/>
                      </a:endParaRPr>
                    </a:p>
                    <a:p>
                      <a:pPr marL="0" marR="0">
                        <a:spcBef>
                          <a:spcPts val="0"/>
                        </a:spcBef>
                        <a:spcAft>
                          <a:spcPts val="0"/>
                        </a:spcAft>
                      </a:pPr>
                      <a:r>
                        <a:rPr lang="en-US" sz="700" b="1">
                          <a:effectLst/>
                          <a:latin typeface="Times New Roman"/>
                          <a:ea typeface="Times New Roman"/>
                        </a:rPr>
                        <a:t>Science Inquiry</a:t>
                      </a:r>
                      <a:r>
                        <a:rPr lang="en-US" sz="700">
                          <a:effectLst/>
                          <a:latin typeface="Times New Roman"/>
                          <a:ea typeface="Times New Roman"/>
                        </a:rPr>
                        <a:t>:</a:t>
                      </a:r>
                      <a:endParaRPr lang="en-US" sz="1000">
                        <a:effectLst/>
                        <a:latin typeface="Times New Roman"/>
                        <a:ea typeface="Times New Roman"/>
                      </a:endParaRPr>
                    </a:p>
                    <a:p>
                      <a:pPr marL="0" marR="0">
                        <a:spcBef>
                          <a:spcPts val="0"/>
                        </a:spcBef>
                        <a:spcAft>
                          <a:spcPts val="0"/>
                        </a:spcAft>
                      </a:pPr>
                      <a:r>
                        <a:rPr lang="en-US" sz="700" u="sng">
                          <a:effectLst/>
                          <a:latin typeface="Times New Roman"/>
                          <a:ea typeface="Times New Roman"/>
                        </a:rPr>
                        <a:t>Erosion and Landslides</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RL.4.3, RL.4.6, RL.4.9, RI.4.7</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b="1">
                          <a:effectLst/>
                          <a:latin typeface="Times New Roman"/>
                          <a:ea typeface="Times New Roman"/>
                        </a:rPr>
                        <a:t>Story-</a:t>
                      </a:r>
                      <a:r>
                        <a:rPr lang="en-US" sz="700">
                          <a:effectLst/>
                          <a:latin typeface="Times New Roman"/>
                          <a:ea typeface="Times New Roman"/>
                        </a:rPr>
                        <a:t> </a:t>
                      </a:r>
                      <a:r>
                        <a:rPr lang="en-US" sz="700" u="sng">
                          <a:effectLst/>
                          <a:latin typeface="Times New Roman"/>
                          <a:ea typeface="Times New Roman"/>
                        </a:rPr>
                        <a:t>Energy Makes Things Happen</a:t>
                      </a:r>
                      <a:endParaRPr lang="en-US" sz="1000">
                        <a:effectLst/>
                        <a:latin typeface="Times New Roman"/>
                        <a:ea typeface="Times New Roman"/>
                      </a:endParaRPr>
                    </a:p>
                    <a:p>
                      <a:pPr marL="0" marR="0">
                        <a:spcBef>
                          <a:spcPts val="0"/>
                        </a:spcBef>
                        <a:spcAft>
                          <a:spcPts val="0"/>
                        </a:spcAft>
                      </a:pPr>
                      <a:r>
                        <a:rPr lang="en-US" sz="700" b="1">
                          <a:effectLst/>
                          <a:latin typeface="Times New Roman"/>
                          <a:ea typeface="Times New Roman"/>
                        </a:rPr>
                        <a:t>Strategies</a:t>
                      </a:r>
                      <a:r>
                        <a:rPr lang="en-US" sz="700">
                          <a:effectLst/>
                          <a:latin typeface="Times New Roman"/>
                          <a:ea typeface="Times New Roman"/>
                        </a:rPr>
                        <a:t>:</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asking questions, summarizing</a:t>
                      </a:r>
                      <a:endParaRPr lang="en-US" sz="1000">
                        <a:effectLst/>
                        <a:latin typeface="Times New Roman"/>
                        <a:ea typeface="Times New Roman"/>
                      </a:endParaRPr>
                    </a:p>
                    <a:p>
                      <a:pPr marL="0" marR="0">
                        <a:spcBef>
                          <a:spcPts val="0"/>
                        </a:spcBef>
                        <a:spcAft>
                          <a:spcPts val="0"/>
                        </a:spcAft>
                      </a:pPr>
                      <a:r>
                        <a:rPr lang="en-US" sz="700" b="1">
                          <a:effectLst/>
                          <a:latin typeface="Times New Roman"/>
                          <a:ea typeface="Times New Roman"/>
                        </a:rPr>
                        <a:t>Skills</a:t>
                      </a:r>
                      <a:r>
                        <a:rPr lang="en-US" sz="700">
                          <a:effectLst/>
                          <a:latin typeface="Times New Roman"/>
                          <a:ea typeface="Times New Roman"/>
                        </a:rPr>
                        <a:t>:</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Effective Beginnings, cause and Effect, Effective Endings</a:t>
                      </a:r>
                      <a:endParaRPr lang="en-US" sz="1000">
                        <a:effectLst/>
                        <a:latin typeface="Times New Roman"/>
                        <a:ea typeface="Times New Roman"/>
                      </a:endParaRPr>
                    </a:p>
                    <a:p>
                      <a:pPr marL="0" marR="0">
                        <a:spcBef>
                          <a:spcPts val="0"/>
                        </a:spcBef>
                        <a:spcAft>
                          <a:spcPts val="0"/>
                        </a:spcAft>
                      </a:pPr>
                      <a:r>
                        <a:rPr lang="en-US" sz="700" b="1">
                          <a:effectLst/>
                          <a:latin typeface="Times New Roman"/>
                          <a:ea typeface="Times New Roman"/>
                        </a:rPr>
                        <a:t>Science Inquiry</a:t>
                      </a:r>
                      <a:r>
                        <a:rPr lang="en-US" sz="700">
                          <a:effectLst/>
                          <a:latin typeface="Times New Roman"/>
                          <a:ea typeface="Times New Roman"/>
                        </a:rPr>
                        <a:t>:</a:t>
                      </a:r>
                      <a:endParaRPr lang="en-US" sz="1000">
                        <a:effectLst/>
                        <a:latin typeface="Times New Roman"/>
                        <a:ea typeface="Times New Roman"/>
                      </a:endParaRPr>
                    </a:p>
                    <a:p>
                      <a:pPr marL="0" marR="0">
                        <a:spcBef>
                          <a:spcPts val="0"/>
                        </a:spcBef>
                        <a:spcAft>
                          <a:spcPts val="0"/>
                        </a:spcAft>
                      </a:pPr>
                      <a:r>
                        <a:rPr lang="en-US" sz="700" u="sng">
                          <a:effectLst/>
                          <a:latin typeface="Times New Roman"/>
                          <a:ea typeface="Times New Roman"/>
                        </a:rPr>
                        <a:t>Making Life Easier</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RL.4.3, RL. 4.6, RL. 4.9, RI.4.7</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b="1">
                          <a:solidFill>
                            <a:srgbClr val="FF0000"/>
                          </a:solidFill>
                          <a:effectLst/>
                          <a:latin typeface="Times New Roman"/>
                          <a:ea typeface="Times New Roman"/>
                        </a:rPr>
                        <a:t>Bench mark testing/Review/ Extensions) </a:t>
                      </a:r>
                      <a:endParaRPr lang="en-US" sz="1000">
                        <a:effectLst/>
                        <a:latin typeface="Times New Roman"/>
                        <a:ea typeface="Times New Roman"/>
                      </a:endParaRPr>
                    </a:p>
                    <a:p>
                      <a:pPr marL="0" marR="0">
                        <a:spcBef>
                          <a:spcPts val="0"/>
                        </a:spcBef>
                        <a:spcAft>
                          <a:spcPts val="0"/>
                        </a:spcAft>
                      </a:pPr>
                      <a:r>
                        <a:rPr lang="en-US" sz="700" b="1">
                          <a:effectLst/>
                          <a:latin typeface="Times New Roman"/>
                          <a:ea typeface="Times New Roman"/>
                        </a:rPr>
                        <a:t> </a:t>
                      </a:r>
                      <a:endParaRPr lang="en-US" sz="1000">
                        <a:effectLst/>
                        <a:latin typeface="Times New Roman"/>
                        <a:ea typeface="Times New Roman"/>
                      </a:endParaRPr>
                    </a:p>
                    <a:p>
                      <a:pPr marL="0" marR="0">
                        <a:spcBef>
                          <a:spcPts val="0"/>
                        </a:spcBef>
                        <a:spcAft>
                          <a:spcPts val="0"/>
                        </a:spcAft>
                      </a:pPr>
                      <a:r>
                        <a:rPr lang="en-US" sz="700" b="1">
                          <a:effectLst/>
                          <a:latin typeface="Times New Roman"/>
                          <a:ea typeface="Times New Roman"/>
                        </a:rPr>
                        <a:t>Story- </a:t>
                      </a:r>
                      <a:r>
                        <a:rPr lang="en-US" sz="700" u="sng">
                          <a:effectLst/>
                          <a:latin typeface="Times New Roman"/>
                          <a:ea typeface="Times New Roman"/>
                        </a:rPr>
                        <a:t>Who Eats What?</a:t>
                      </a:r>
                      <a:endParaRPr lang="en-US" sz="1000">
                        <a:effectLst/>
                        <a:latin typeface="Times New Roman"/>
                        <a:ea typeface="Times New Roman"/>
                      </a:endParaRPr>
                    </a:p>
                    <a:p>
                      <a:pPr marL="0" marR="0">
                        <a:spcBef>
                          <a:spcPts val="0"/>
                        </a:spcBef>
                        <a:spcAft>
                          <a:spcPts val="0"/>
                        </a:spcAft>
                      </a:pPr>
                      <a:r>
                        <a:rPr lang="en-US" sz="700" b="1">
                          <a:effectLst/>
                          <a:latin typeface="Times New Roman"/>
                          <a:ea typeface="Times New Roman"/>
                        </a:rPr>
                        <a:t>Strategies</a:t>
                      </a:r>
                      <a:r>
                        <a:rPr lang="en-US" sz="700">
                          <a:effectLst/>
                          <a:latin typeface="Times New Roman"/>
                          <a:ea typeface="Times New Roman"/>
                        </a:rPr>
                        <a:t>:</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asking questions, summarizing, visualizing, clarifying</a:t>
                      </a:r>
                      <a:endParaRPr lang="en-US" sz="1000">
                        <a:effectLst/>
                        <a:latin typeface="Times New Roman"/>
                        <a:ea typeface="Times New Roman"/>
                      </a:endParaRPr>
                    </a:p>
                    <a:p>
                      <a:pPr marL="0" marR="0">
                        <a:spcBef>
                          <a:spcPts val="0"/>
                        </a:spcBef>
                        <a:spcAft>
                          <a:spcPts val="0"/>
                        </a:spcAft>
                      </a:pPr>
                      <a:r>
                        <a:rPr lang="en-US" sz="700" b="1">
                          <a:effectLst/>
                          <a:latin typeface="Times New Roman"/>
                          <a:ea typeface="Times New Roman"/>
                        </a:rPr>
                        <a:t>Skills</a:t>
                      </a:r>
                      <a:r>
                        <a:rPr lang="en-US" sz="700">
                          <a:effectLst/>
                          <a:latin typeface="Times New Roman"/>
                          <a:ea typeface="Times New Roman"/>
                        </a:rPr>
                        <a:t>:</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Language use, author’s purpose</a:t>
                      </a:r>
                      <a:endParaRPr lang="en-US" sz="1000">
                        <a:effectLst/>
                        <a:latin typeface="Times New Roman"/>
                        <a:ea typeface="Times New Roman"/>
                      </a:endParaRPr>
                    </a:p>
                    <a:p>
                      <a:pPr marL="0" marR="0">
                        <a:spcBef>
                          <a:spcPts val="0"/>
                        </a:spcBef>
                        <a:spcAft>
                          <a:spcPts val="0"/>
                        </a:spcAft>
                      </a:pPr>
                      <a:r>
                        <a:rPr lang="en-US" sz="700" b="1">
                          <a:effectLst/>
                          <a:latin typeface="Times New Roman"/>
                          <a:ea typeface="Times New Roman"/>
                        </a:rPr>
                        <a:t>Science Inquiry</a:t>
                      </a:r>
                      <a:r>
                        <a:rPr lang="en-US" sz="700">
                          <a:effectLst/>
                          <a:latin typeface="Times New Roman"/>
                          <a:ea typeface="Times New Roman"/>
                        </a:rPr>
                        <a:t>:</a:t>
                      </a:r>
                      <a:endParaRPr lang="en-US" sz="1000">
                        <a:effectLst/>
                        <a:latin typeface="Times New Roman"/>
                        <a:ea typeface="Times New Roman"/>
                      </a:endParaRPr>
                    </a:p>
                    <a:p>
                      <a:pPr marL="0" marR="0">
                        <a:spcBef>
                          <a:spcPts val="0"/>
                        </a:spcBef>
                        <a:spcAft>
                          <a:spcPts val="0"/>
                        </a:spcAft>
                      </a:pPr>
                      <a:r>
                        <a:rPr lang="en-US" sz="700" u="sng">
                          <a:effectLst/>
                          <a:latin typeface="Times New Roman"/>
                          <a:ea typeface="Times New Roman"/>
                        </a:rPr>
                        <a:t>All Kinds of Eaters</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RL.4.3, RL. 4.6, RL. 4.9, RI.4.7</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5076">
                <a:tc>
                  <a:txBody>
                    <a:bodyPr/>
                    <a:lstStyle/>
                    <a:p>
                      <a:pPr marL="71755" marR="71755">
                        <a:spcBef>
                          <a:spcPts val="0"/>
                        </a:spcBef>
                        <a:spcAft>
                          <a:spcPts val="0"/>
                        </a:spcAft>
                      </a:pPr>
                      <a:r>
                        <a:rPr lang="en-US" sz="700" b="1">
                          <a:solidFill>
                            <a:srgbClr val="00B050"/>
                          </a:solidFill>
                          <a:effectLst/>
                          <a:latin typeface="Times New Roman"/>
                          <a:ea typeface="Times New Roman"/>
                        </a:rPr>
                        <a:t>Word Structure</a:t>
                      </a:r>
                      <a:endParaRPr lang="en-US" sz="1000">
                        <a:effectLst/>
                        <a:latin typeface="Times New Roman"/>
                        <a:ea typeface="Times New Roman"/>
                      </a:endParaRPr>
                    </a:p>
                    <a:p>
                      <a:pPr marL="71755" marR="71755">
                        <a:spcBef>
                          <a:spcPts val="0"/>
                        </a:spcBef>
                        <a:spcAft>
                          <a:spcPts val="0"/>
                        </a:spcAft>
                      </a:pPr>
                      <a:r>
                        <a:rPr lang="en-US" sz="700" b="1">
                          <a:solidFill>
                            <a:srgbClr val="00B050"/>
                          </a:solidFill>
                          <a:effectLst/>
                          <a:latin typeface="Times New Roman"/>
                          <a:ea typeface="Times New Roman"/>
                        </a:rPr>
                        <a:t>Green Band</a:t>
                      </a:r>
                      <a:endParaRPr lang="en-US" sz="1000">
                        <a:effectLst/>
                        <a:latin typeface="Times New Roman"/>
                        <a:ea typeface="Times New Roman"/>
                      </a:endParaRPr>
                    </a:p>
                  </a:txBody>
                  <a:tcPr marL="56592" marR="56592"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Review – Getting Started</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L.4.5 – a, b, c</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Root Word plus suffix</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L.4.5 – a, b, c</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Root word plus prefix</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dirty="0">
                          <a:effectLst/>
                          <a:latin typeface="Times New Roman"/>
                          <a:ea typeface="Times New Roman"/>
                        </a:rPr>
                        <a:t>L.4.5 – a, b, c</a:t>
                      </a:r>
                      <a:endParaRPr lang="en-US" sz="1000" dirty="0">
                        <a:effectLst/>
                        <a:latin typeface="Times New Roman"/>
                        <a:ea typeface="Times New Roman"/>
                      </a:endParaRPr>
                    </a:p>
                    <a:p>
                      <a:pPr marL="0" marR="0">
                        <a:spcBef>
                          <a:spcPts val="0"/>
                        </a:spcBef>
                        <a:spcAft>
                          <a:spcPts val="0"/>
                        </a:spcAft>
                      </a:pPr>
                      <a:r>
                        <a:rPr lang="en-US" sz="700" dirty="0">
                          <a:effectLst/>
                          <a:latin typeface="Times New Roman"/>
                          <a:ea typeface="Times New Roman"/>
                        </a:rPr>
                        <a:t> </a:t>
                      </a:r>
                      <a:endParaRPr lang="en-US" sz="1000" dirty="0">
                        <a:effectLst/>
                        <a:latin typeface="Times New Roman"/>
                        <a:ea typeface="Times New Roman"/>
                      </a:endParaRPr>
                    </a:p>
                    <a:p>
                      <a:pPr marL="0" marR="0">
                        <a:spcBef>
                          <a:spcPts val="0"/>
                        </a:spcBef>
                        <a:spcAft>
                          <a:spcPts val="0"/>
                        </a:spcAft>
                      </a:pPr>
                      <a:r>
                        <a:rPr lang="en-US" sz="700" dirty="0">
                          <a:effectLst/>
                          <a:latin typeface="Times New Roman"/>
                          <a:ea typeface="Times New Roman"/>
                        </a:rPr>
                        <a:t>Root word plus suffix</a:t>
                      </a:r>
                      <a:endParaRPr lang="en-US" sz="1000" dirty="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L.4.5 – a, b, c</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Inflectional Endings and Pluralizing noun endings</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L.4.5 – a, b, c</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Compound Words</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Review</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L.4.3</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Compound Words and Greek Root, Inflectional Endings</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L.4.3a,b</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Latin Roots plus Affixes</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L.4.3a,b</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Synonyms and spelling changes with affixes</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4253">
                <a:tc>
                  <a:txBody>
                    <a:bodyPr/>
                    <a:lstStyle/>
                    <a:p>
                      <a:pPr marL="71755" marR="71755">
                        <a:spcBef>
                          <a:spcPts val="0"/>
                        </a:spcBef>
                        <a:spcAft>
                          <a:spcPts val="0"/>
                        </a:spcAft>
                      </a:pPr>
                      <a:r>
                        <a:rPr lang="en-US" sz="800" b="1">
                          <a:solidFill>
                            <a:srgbClr val="00B0F0"/>
                          </a:solidFill>
                          <a:effectLst/>
                          <a:latin typeface="Times New Roman"/>
                          <a:ea typeface="Times New Roman"/>
                        </a:rPr>
                        <a:t>Blue Band- Writing- W.4.10</a:t>
                      </a:r>
                      <a:endParaRPr lang="en-US" sz="1000">
                        <a:effectLst/>
                        <a:latin typeface="Times New Roman"/>
                        <a:ea typeface="Times New Roman"/>
                      </a:endParaRPr>
                    </a:p>
                  </a:txBody>
                  <a:tcPr marL="56592" marR="56592"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What are the steps of the writing process?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W.4.3, W.4.4, W.4.5</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Narrative Writing:  Realistic Fictions</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Grammar – nouns </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Narrative Writing:  Realistic Fictions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Grammar – verbs</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Narrative Writing:  Biography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Grammar – verbs, plural and irregular nouns </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Narrative Writing:  Play</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Grammar – nouns </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Unit Review</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Narrative Writing:  Play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Grammar – subjects and predicates </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Writing an Advertisement</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Review all grammar </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Describing how to do something</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Grammar- Simple sentence, paragraph indentation </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Describing how to do something</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Grammar- types of sentences and end marks</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Writing and Informative Report</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Grammar- compound sentences</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42972">
                <a:tc>
                  <a:txBody>
                    <a:bodyPr/>
                    <a:lstStyle/>
                    <a:p>
                      <a:pPr marL="71755" marR="71755">
                        <a:spcBef>
                          <a:spcPts val="0"/>
                        </a:spcBef>
                        <a:spcAft>
                          <a:spcPts val="0"/>
                        </a:spcAft>
                      </a:pPr>
                      <a:r>
                        <a:rPr lang="en-US" sz="800" b="1">
                          <a:solidFill>
                            <a:srgbClr val="7030A0"/>
                          </a:solidFill>
                          <a:effectLst/>
                          <a:latin typeface="Times New Roman"/>
                          <a:ea typeface="Times New Roman"/>
                        </a:rPr>
                        <a:t>Math</a:t>
                      </a:r>
                      <a:endParaRPr lang="en-US" sz="1000">
                        <a:effectLst/>
                        <a:latin typeface="Times New Roman"/>
                        <a:ea typeface="Times New Roman"/>
                      </a:endParaRPr>
                    </a:p>
                  </a:txBody>
                  <a:tcPr marL="56592" marR="56592"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Place Value- 10 days (Aug 26- Sept 9)</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4.NBT.1</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4.NBT.2</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Addition &amp; subtraction-  13 days (Sept 10- Sept 26)</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4.NBT.3</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4.NBT.4</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4.OA.3</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4.MD.3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(perimeter and area)</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7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Operations and Problems with measurement- 8 days (Sept 27- Oct 8)</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4.MD.1</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4.MD.2</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7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Factors, Prime and Composite- 11 days (Oct 9- Oct 22)</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 Part 1</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4.OA.4</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4.OA.5</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solidFill>
                            <a:srgbClr val="002060"/>
                          </a:solidFill>
                          <a:effectLst/>
                          <a:latin typeface="Times New Roman"/>
                          <a:ea typeface="Times New Roman"/>
                        </a:rPr>
                        <a:t>Bench mark testing/Review/Extensions) Oct. 23- Oct 31</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Quarter Testing</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37601">
                <a:tc>
                  <a:txBody>
                    <a:bodyPr/>
                    <a:lstStyle/>
                    <a:p>
                      <a:pPr marL="71755" marR="71755">
                        <a:spcBef>
                          <a:spcPts val="0"/>
                        </a:spcBef>
                        <a:spcAft>
                          <a:spcPts val="0"/>
                        </a:spcAft>
                      </a:pPr>
                      <a:r>
                        <a:rPr lang="en-US" sz="700" b="1">
                          <a:solidFill>
                            <a:srgbClr val="FF0066"/>
                          </a:solidFill>
                          <a:effectLst/>
                          <a:latin typeface="Times New Roman"/>
                          <a:ea typeface="Times New Roman"/>
                        </a:rPr>
                        <a:t>Social Studies</a:t>
                      </a:r>
                      <a:endParaRPr lang="en-US" sz="1000">
                        <a:effectLst/>
                        <a:latin typeface="Times New Roman"/>
                        <a:ea typeface="Times New Roman"/>
                      </a:endParaRPr>
                    </a:p>
                  </a:txBody>
                  <a:tcPr marL="56592" marR="56592"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Getting to know you</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Exploration &amp; colonization</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(24 days)</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4.H.1.1 - P</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4.H.1.2  - P</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4.H.1.3  - S</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4.G.1.2 - S</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4.G.1.3 - P</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4.C&amp;G.1.3 - S</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Migration &amp; settlement Patterns</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(25 days)</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4.H.1.1 - S</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4.H.1.3 - P</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4.H.1.4 - P</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4.G.1.2 - S 4.G.1.3 - S</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4.C&amp;G.1.3 – S</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4.C.1.1 – P</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4.C.1.2 - S</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32229">
                <a:tc>
                  <a:txBody>
                    <a:bodyPr/>
                    <a:lstStyle/>
                    <a:p>
                      <a:pPr marL="71755" marR="71755">
                        <a:spcBef>
                          <a:spcPts val="0"/>
                        </a:spcBef>
                        <a:spcAft>
                          <a:spcPts val="0"/>
                        </a:spcAft>
                      </a:pPr>
                      <a:r>
                        <a:rPr lang="en-US" sz="700" b="1">
                          <a:solidFill>
                            <a:srgbClr val="FF3300"/>
                          </a:solidFill>
                          <a:effectLst/>
                          <a:latin typeface="Times New Roman"/>
                          <a:ea typeface="Times New Roman"/>
                        </a:rPr>
                        <a:t>Science</a:t>
                      </a:r>
                      <a:endParaRPr lang="en-US" sz="1000">
                        <a:effectLst/>
                        <a:latin typeface="Times New Roman"/>
                        <a:ea typeface="Times New Roman"/>
                      </a:endParaRPr>
                    </a:p>
                  </a:txBody>
                  <a:tcPr marL="56592" marR="56592"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Getting to know you</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Ecosystems</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(23 days)</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4.L.1.1</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4.L.1.2</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4.L.1.3</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4.L.1.4</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Molecular Biology</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(25 days)</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4.L.2.1</a:t>
                      </a:r>
                      <a:endParaRPr lang="en-US" sz="1000">
                        <a:effectLst/>
                        <a:latin typeface="Times New Roman"/>
                        <a:ea typeface="Times New Roman"/>
                      </a:endParaRPr>
                    </a:p>
                    <a:p>
                      <a:pPr marL="0" marR="0">
                        <a:spcBef>
                          <a:spcPts val="0"/>
                        </a:spcBef>
                        <a:spcAft>
                          <a:spcPts val="0"/>
                        </a:spcAft>
                      </a:pPr>
                      <a:r>
                        <a:rPr lang="en-US" sz="700">
                          <a:effectLst/>
                          <a:latin typeface="Times New Roman"/>
                          <a:ea typeface="Times New Roman"/>
                        </a:rPr>
                        <a:t>4.L.2.2</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rPr>
                        <a:t> </a:t>
                      </a:r>
                      <a:endParaRPr lang="en-US" sz="100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dirty="0">
                          <a:effectLst/>
                          <a:latin typeface="Times New Roman"/>
                          <a:ea typeface="Times New Roman"/>
                        </a:rPr>
                        <a:t> </a:t>
                      </a:r>
                      <a:endParaRPr lang="en-US" sz="1000" dirty="0">
                        <a:effectLst/>
                        <a:latin typeface="Times New Roman"/>
                        <a:ea typeface="Times New Roman"/>
                      </a:endParaRPr>
                    </a:p>
                  </a:txBody>
                  <a:tcPr marL="56592" marR="5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2716337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b="1" u="sng" dirty="0" smtClean="0"/>
              <a:t>Native Americans In NC</a:t>
            </a:r>
            <a:endParaRPr lang="en-US" b="1" u="sng" dirty="0"/>
          </a:p>
        </p:txBody>
      </p:sp>
      <p:sp>
        <p:nvSpPr>
          <p:cNvPr id="3" name="Content Placeholder 2"/>
          <p:cNvSpPr>
            <a:spLocks noGrp="1"/>
          </p:cNvSpPr>
          <p:nvPr>
            <p:ph idx="1"/>
          </p:nvPr>
        </p:nvSpPr>
        <p:spPr>
          <a:xfrm>
            <a:off x="457200" y="1143000"/>
            <a:ext cx="8229600" cy="5334000"/>
          </a:xfrm>
        </p:spPr>
        <p:txBody>
          <a:bodyPr>
            <a:normAutofit lnSpcReduction="10000"/>
          </a:bodyPr>
          <a:lstStyle/>
          <a:p>
            <a:pPr marL="273050" lvl="0" indent="-273050" fontAlgn="base">
              <a:spcAft>
                <a:spcPct val="0"/>
              </a:spcAft>
              <a:buClr>
                <a:srgbClr val="0BD0D9"/>
              </a:buClr>
              <a:buSzPct val="95000"/>
              <a:buFont typeface="Wingdings 2" pitchFamily="18" charset="2"/>
              <a:buChar char=""/>
            </a:pPr>
            <a:r>
              <a:rPr lang="en-US" sz="1800" dirty="0" smtClean="0">
                <a:solidFill>
                  <a:prstClr val="black"/>
                </a:solidFill>
                <a:latin typeface="Constantia"/>
              </a:rPr>
              <a:t>4.H.1.1 </a:t>
            </a:r>
            <a:r>
              <a:rPr lang="en-US" sz="1800" b="1" i="1" u="sng" dirty="0" smtClean="0">
                <a:solidFill>
                  <a:srgbClr val="FF0000"/>
                </a:solidFill>
                <a:latin typeface="Constantia"/>
              </a:rPr>
              <a:t>Summarize</a:t>
            </a:r>
            <a:r>
              <a:rPr lang="en-US" sz="1800" b="1" u="sng" dirty="0" smtClean="0">
                <a:solidFill>
                  <a:srgbClr val="FF0000"/>
                </a:solidFill>
                <a:latin typeface="Constantia"/>
              </a:rPr>
              <a:t> </a:t>
            </a:r>
            <a:r>
              <a:rPr lang="en-US" sz="1800" dirty="0" smtClean="0">
                <a:solidFill>
                  <a:schemeClr val="tx1">
                    <a:lumMod val="95000"/>
                    <a:lumOff val="5000"/>
                  </a:schemeClr>
                </a:solidFill>
                <a:latin typeface="Constantia"/>
              </a:rPr>
              <a:t>the change in cultures, everyday life and status of indigenous American Indian groups in North Carolina before and after European exploration.</a:t>
            </a:r>
          </a:p>
          <a:p>
            <a:pPr marL="273050" indent="-273050" fontAlgn="base">
              <a:spcAft>
                <a:spcPct val="0"/>
              </a:spcAft>
              <a:buClr>
                <a:srgbClr val="0BD0D9"/>
              </a:buClr>
              <a:buSzPct val="95000"/>
              <a:buFont typeface="Wingdings 2" pitchFamily="18" charset="2"/>
              <a:buChar char=""/>
            </a:pPr>
            <a:r>
              <a:rPr lang="en-US" sz="1800" dirty="0" smtClean="0">
                <a:solidFill>
                  <a:schemeClr val="tx1">
                    <a:lumMod val="95000"/>
                    <a:lumOff val="5000"/>
                  </a:schemeClr>
                </a:solidFill>
                <a:latin typeface="Constantia"/>
              </a:rPr>
              <a:t>4.H.1.3 </a:t>
            </a:r>
            <a:r>
              <a:rPr lang="en-US" sz="1800" b="1" i="1" u="sng" dirty="0" smtClean="0">
                <a:solidFill>
                  <a:srgbClr val="FF0000"/>
                </a:solidFill>
                <a:latin typeface="Constantia"/>
              </a:rPr>
              <a:t>Explain </a:t>
            </a:r>
            <a:r>
              <a:rPr lang="en-US" sz="1800" dirty="0" smtClean="0">
                <a:solidFill>
                  <a:schemeClr val="tx1">
                    <a:lumMod val="95000"/>
                    <a:lumOff val="5000"/>
                  </a:schemeClr>
                </a:solidFill>
                <a:latin typeface="Constantia"/>
              </a:rPr>
              <a:t>how people, events, and developments brought about changes to communities in various regions of North Carolina.</a:t>
            </a:r>
          </a:p>
          <a:p>
            <a:pPr marL="273050" indent="-273050" fontAlgn="base">
              <a:spcAft>
                <a:spcPct val="0"/>
              </a:spcAft>
              <a:buClr>
                <a:srgbClr val="0BD0D9"/>
              </a:buClr>
              <a:buSzPct val="95000"/>
              <a:buFont typeface="Wingdings 2" pitchFamily="18" charset="2"/>
              <a:buChar char=""/>
            </a:pPr>
            <a:r>
              <a:rPr lang="en-US" sz="1800" dirty="0" smtClean="0">
                <a:solidFill>
                  <a:schemeClr val="tx1">
                    <a:lumMod val="95000"/>
                    <a:lumOff val="5000"/>
                  </a:schemeClr>
                </a:solidFill>
                <a:latin typeface="Constantia"/>
              </a:rPr>
              <a:t> </a:t>
            </a:r>
            <a:r>
              <a:rPr lang="en-US" sz="1800" dirty="0" smtClean="0">
                <a:latin typeface="Constantia" pitchFamily="18" charset="0"/>
              </a:rPr>
              <a:t>4.G.1.2- </a:t>
            </a:r>
            <a:r>
              <a:rPr lang="en-US" sz="1800" b="1" i="1" u="sng" dirty="0" smtClean="0">
                <a:solidFill>
                  <a:srgbClr val="FF0000"/>
                </a:solidFill>
                <a:latin typeface="Constantia" pitchFamily="18" charset="0"/>
              </a:rPr>
              <a:t>Explain</a:t>
            </a:r>
            <a:r>
              <a:rPr lang="en-US" sz="1800" b="1" i="1" u="sng" dirty="0" smtClean="0">
                <a:latin typeface="Constantia" pitchFamily="18" charset="0"/>
              </a:rPr>
              <a:t> </a:t>
            </a:r>
            <a:r>
              <a:rPr lang="en-US" sz="1800" dirty="0" smtClean="0">
                <a:latin typeface="Constantia" pitchFamily="18" charset="0"/>
              </a:rPr>
              <a:t>the impact that human activity has on the availability of natural resources in North Carolina. </a:t>
            </a:r>
          </a:p>
          <a:p>
            <a:pPr marL="273050" lvl="0" indent="-273050" fontAlgn="base">
              <a:spcAft>
                <a:spcPct val="0"/>
              </a:spcAft>
              <a:buClr>
                <a:srgbClr val="0BD0D9"/>
              </a:buClr>
              <a:buSzPct val="95000"/>
              <a:buFont typeface="Wingdings 2" pitchFamily="18" charset="2"/>
              <a:buChar char=""/>
            </a:pPr>
            <a:endParaRPr lang="en-US" sz="1800" dirty="0">
              <a:solidFill>
                <a:schemeClr val="tx1">
                  <a:lumMod val="95000"/>
                  <a:lumOff val="5000"/>
                </a:schemeClr>
              </a:solidFill>
              <a:latin typeface="Constantia"/>
            </a:endParaRPr>
          </a:p>
          <a:p>
            <a:pPr marL="273050" lvl="0" indent="-273050" fontAlgn="base">
              <a:spcAft>
                <a:spcPct val="0"/>
              </a:spcAft>
              <a:buClr>
                <a:srgbClr val="0BD0D9"/>
              </a:buClr>
              <a:buSzPct val="95000"/>
              <a:buFont typeface="Wingdings 2" pitchFamily="18" charset="2"/>
              <a:buChar char=""/>
            </a:pPr>
            <a:r>
              <a:rPr lang="en-US" sz="1800" dirty="0" smtClean="0">
                <a:solidFill>
                  <a:prstClr val="black"/>
                </a:solidFill>
                <a:latin typeface="Constantia"/>
              </a:rPr>
              <a:t>At the beginning, we filled in a KWL chart on Native Americans. The children didn’t know much at this time. </a:t>
            </a:r>
          </a:p>
          <a:p>
            <a:pPr marL="273050" lvl="0" indent="-273050" fontAlgn="base">
              <a:spcAft>
                <a:spcPct val="0"/>
              </a:spcAft>
              <a:buClr>
                <a:srgbClr val="0BD0D9"/>
              </a:buClr>
              <a:buSzPct val="95000"/>
              <a:buFont typeface="Wingdings 2" pitchFamily="18" charset="2"/>
              <a:buChar char=""/>
            </a:pPr>
            <a:r>
              <a:rPr lang="en-US" sz="1800" dirty="0" smtClean="0">
                <a:solidFill>
                  <a:prstClr val="black"/>
                </a:solidFill>
                <a:latin typeface="Constantia"/>
              </a:rPr>
              <a:t>Then I gave my children an ABC chart to record what they learned about Native Americans as we read, listened to videos, researched, </a:t>
            </a:r>
            <a:r>
              <a:rPr lang="en-US" sz="1800" dirty="0" err="1" smtClean="0">
                <a:solidFill>
                  <a:prstClr val="black"/>
                </a:solidFill>
                <a:latin typeface="Constantia"/>
              </a:rPr>
              <a:t>etc</a:t>
            </a:r>
            <a:r>
              <a:rPr lang="en-US" sz="1800" dirty="0" smtClean="0">
                <a:solidFill>
                  <a:prstClr val="black"/>
                </a:solidFill>
                <a:latin typeface="Constantia"/>
              </a:rPr>
              <a:t> through the unit.  </a:t>
            </a:r>
          </a:p>
          <a:p>
            <a:pPr marL="273050" lvl="0" indent="-273050" fontAlgn="base">
              <a:spcAft>
                <a:spcPct val="0"/>
              </a:spcAft>
              <a:buClr>
                <a:srgbClr val="0BD0D9"/>
              </a:buClr>
              <a:buSzPct val="95000"/>
              <a:buFont typeface="Wingdings 2" pitchFamily="18" charset="2"/>
              <a:buChar char=""/>
            </a:pPr>
            <a:r>
              <a:rPr lang="en-US" sz="1800" dirty="0" smtClean="0">
                <a:solidFill>
                  <a:prstClr val="black"/>
                </a:solidFill>
                <a:latin typeface="Constantia"/>
              </a:rPr>
              <a:t>After </a:t>
            </a:r>
            <a:r>
              <a:rPr lang="en-US" sz="1800" dirty="0">
                <a:solidFill>
                  <a:prstClr val="black"/>
                </a:solidFill>
                <a:latin typeface="Constantia"/>
              </a:rPr>
              <a:t>you have </a:t>
            </a:r>
            <a:r>
              <a:rPr lang="en-US" sz="1800" dirty="0" smtClean="0">
                <a:solidFill>
                  <a:prstClr val="black"/>
                </a:solidFill>
                <a:latin typeface="Constantia"/>
              </a:rPr>
              <a:t>done some formal teaching of Native American groups in NC  to the students, then discuss ways of life, their community</a:t>
            </a:r>
            <a:r>
              <a:rPr lang="en-US" sz="1800" dirty="0">
                <a:solidFill>
                  <a:prstClr val="black"/>
                </a:solidFill>
                <a:latin typeface="Constantia"/>
              </a:rPr>
              <a:t>, </a:t>
            </a:r>
            <a:r>
              <a:rPr lang="en-US" sz="1800" dirty="0" smtClean="0">
                <a:solidFill>
                  <a:prstClr val="black"/>
                </a:solidFill>
                <a:latin typeface="Constantia"/>
              </a:rPr>
              <a:t>regions they lived, etc.  Add any new info to the KWL chart. </a:t>
            </a:r>
          </a:p>
          <a:p>
            <a:pPr marL="273050" lvl="0" indent="-273050" fontAlgn="base">
              <a:spcAft>
                <a:spcPct val="0"/>
              </a:spcAft>
              <a:buClr>
                <a:srgbClr val="0BD0D9"/>
              </a:buClr>
              <a:buSzPct val="95000"/>
              <a:buFont typeface="Wingdings 2" pitchFamily="18" charset="2"/>
              <a:buChar char=""/>
            </a:pPr>
            <a:r>
              <a:rPr lang="en-US" sz="1800" dirty="0" smtClean="0">
                <a:solidFill>
                  <a:prstClr val="black"/>
                </a:solidFill>
                <a:latin typeface="Constantia"/>
              </a:rPr>
              <a:t>Introduce </a:t>
            </a:r>
            <a:r>
              <a:rPr lang="en-US" sz="1800" dirty="0">
                <a:solidFill>
                  <a:prstClr val="black"/>
                </a:solidFill>
                <a:latin typeface="Constantia"/>
              </a:rPr>
              <a:t>PBL problem- discuss facts from the problem, what we need to know to solve the problem, and some possible solutions.  Then children will work in groups to solve the problem.  After they are done, they can present to the </a:t>
            </a:r>
            <a:r>
              <a:rPr lang="en-US" sz="1800" dirty="0" smtClean="0">
                <a:solidFill>
                  <a:prstClr val="black"/>
                </a:solidFill>
                <a:latin typeface="Constantia"/>
              </a:rPr>
              <a:t>class.</a:t>
            </a:r>
            <a:endParaRPr lang="en-US" sz="1800" dirty="0">
              <a:solidFill>
                <a:prstClr val="black"/>
              </a:solidFill>
              <a:latin typeface="Constantia"/>
            </a:endParaRPr>
          </a:p>
          <a:p>
            <a:pPr marL="0" indent="0">
              <a:buNone/>
            </a:pPr>
            <a:endParaRPr lang="en-US" dirty="0"/>
          </a:p>
        </p:txBody>
      </p:sp>
      <p:pic>
        <p:nvPicPr>
          <p:cNvPr id="1026" name="Picture 2" descr="C:\Users\Roberta\AppData\Local\Microsoft\Windows\Temporary Internet Files\Content.IE5\27QJ71K4\MM900283991[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575176" y="4482"/>
            <a:ext cx="1371600" cy="1062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89667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b="1" u="sng" dirty="0" smtClean="0"/>
              <a:t>ABC Chart</a:t>
            </a:r>
            <a:endParaRPr lang="en-US" b="1" u="sng" dirty="0"/>
          </a:p>
        </p:txBody>
      </p:sp>
      <p:sp>
        <p:nvSpPr>
          <p:cNvPr id="3" name="Content Placeholder 2"/>
          <p:cNvSpPr>
            <a:spLocks noGrp="1"/>
          </p:cNvSpPr>
          <p:nvPr>
            <p:ph sz="half" idx="1"/>
          </p:nvPr>
        </p:nvSpPr>
        <p:spPr>
          <a:xfrm>
            <a:off x="4419600" y="1524000"/>
            <a:ext cx="4038600" cy="4525963"/>
          </a:xfrm>
        </p:spPr>
        <p:txBody>
          <a:bodyPr>
            <a:normAutofit/>
          </a:bodyPr>
          <a:lstStyle/>
          <a:p>
            <a:pPr marL="0" indent="0">
              <a:buNone/>
            </a:pPr>
            <a:r>
              <a:rPr lang="en-US" b="1" dirty="0" smtClean="0"/>
              <a:t>	</a:t>
            </a:r>
            <a:endParaRPr lang="en-US" dirty="0"/>
          </a:p>
        </p:txBody>
      </p:sp>
      <p:graphicFrame>
        <p:nvGraphicFramePr>
          <p:cNvPr id="14" name="Content Placeholder 13"/>
          <p:cNvGraphicFramePr>
            <a:graphicFrameLocks noGrp="1"/>
          </p:cNvGraphicFramePr>
          <p:nvPr>
            <p:ph sz="half" idx="2"/>
            <p:extLst>
              <p:ext uri="{D42A27DB-BD31-4B8C-83A1-F6EECF244321}">
                <p14:modId xmlns:p14="http://schemas.microsoft.com/office/powerpoint/2010/main" val="502010830"/>
              </p:ext>
            </p:extLst>
          </p:nvPr>
        </p:nvGraphicFramePr>
        <p:xfrm>
          <a:off x="2514600" y="1219200"/>
          <a:ext cx="4572000" cy="5486402"/>
        </p:xfrm>
        <a:graphic>
          <a:graphicData uri="http://schemas.openxmlformats.org/drawingml/2006/table">
            <a:tbl>
              <a:tblPr firstRow="1" firstCol="1" bandRow="1"/>
              <a:tblGrid>
                <a:gridCol w="1143000"/>
                <a:gridCol w="1143000"/>
                <a:gridCol w="1143000"/>
                <a:gridCol w="1143000"/>
              </a:tblGrid>
              <a:tr h="802473">
                <a:tc>
                  <a:txBody>
                    <a:bodyPr/>
                    <a:lstStyle/>
                    <a:p>
                      <a:pPr marL="0" marR="0" algn="ctr">
                        <a:spcBef>
                          <a:spcPts val="0"/>
                        </a:spcBef>
                        <a:spcAft>
                          <a:spcPts val="0"/>
                        </a:spcAft>
                      </a:pPr>
                      <a:r>
                        <a:rPr lang="en-CA" sz="800" dirty="0">
                          <a:effectLst/>
                          <a:latin typeface="Times New Roman"/>
                          <a:ea typeface="Times New Roman"/>
                        </a:rPr>
                        <a:t>Early Native Americans in North Carolina</a:t>
                      </a:r>
                      <a:endParaRPr lang="en-US" sz="800" dirty="0">
                        <a:effectLst/>
                        <a:latin typeface="Times New Roman"/>
                        <a:ea typeface="Times New Roman"/>
                      </a:endParaRPr>
                    </a:p>
                  </a:txBody>
                  <a:tcPr marL="32898" marR="32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CA" sz="800" dirty="0">
                          <a:effectLst/>
                          <a:latin typeface="Times New Roman"/>
                          <a:ea typeface="Times New Roman"/>
                        </a:rPr>
                        <a:t>Use the blocks to take notes on what we learn about Native Americans in NC. </a:t>
                      </a:r>
                      <a:endParaRPr lang="en-US" sz="800" dirty="0">
                        <a:effectLst/>
                        <a:latin typeface="Times New Roman"/>
                        <a:ea typeface="Times New Roman"/>
                      </a:endParaRPr>
                    </a:p>
                  </a:txBody>
                  <a:tcPr marL="32898" marR="32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CA" sz="900" b="1" dirty="0">
                          <a:effectLst/>
                          <a:latin typeface="Times New Roman"/>
                          <a:ea typeface="Times New Roman"/>
                        </a:rPr>
                        <a:t>A</a:t>
                      </a:r>
                      <a:endParaRPr lang="en-US" sz="600" dirty="0">
                        <a:effectLst/>
                        <a:latin typeface="Times New Roman"/>
                        <a:ea typeface="Times New Roman"/>
                      </a:endParaRPr>
                    </a:p>
                  </a:txBody>
                  <a:tcPr marL="32898" marR="32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CA" sz="900" b="1">
                          <a:effectLst/>
                          <a:latin typeface="Times New Roman"/>
                          <a:ea typeface="Times New Roman"/>
                        </a:rPr>
                        <a:t>B</a:t>
                      </a:r>
                      <a:endParaRPr lang="en-US" sz="600">
                        <a:effectLst/>
                        <a:latin typeface="Times New Roman"/>
                        <a:ea typeface="Times New Roman"/>
                      </a:endParaRPr>
                    </a:p>
                    <a:p>
                      <a:pPr marL="0" marR="0" algn="just">
                        <a:spcBef>
                          <a:spcPts val="0"/>
                        </a:spcBef>
                        <a:spcAft>
                          <a:spcPts val="0"/>
                        </a:spcAft>
                      </a:pPr>
                      <a:r>
                        <a:rPr lang="en-CA" sz="900" b="1">
                          <a:effectLst/>
                          <a:latin typeface="Times New Roman"/>
                          <a:ea typeface="Times New Roman"/>
                        </a:rPr>
                        <a:t> </a:t>
                      </a:r>
                      <a:endParaRPr lang="en-US" sz="600">
                        <a:effectLst/>
                        <a:latin typeface="Times New Roman"/>
                        <a:ea typeface="Times New Roman"/>
                      </a:endParaRPr>
                    </a:p>
                    <a:p>
                      <a:pPr marL="0" marR="0" algn="just">
                        <a:spcBef>
                          <a:spcPts val="0"/>
                        </a:spcBef>
                        <a:spcAft>
                          <a:spcPts val="0"/>
                        </a:spcAft>
                      </a:pPr>
                      <a:r>
                        <a:rPr lang="en-CA" sz="900" b="1">
                          <a:effectLst/>
                          <a:latin typeface="Times New Roman"/>
                          <a:ea typeface="Times New Roman"/>
                        </a:rPr>
                        <a:t> </a:t>
                      </a:r>
                      <a:endParaRPr lang="en-US" sz="600">
                        <a:effectLst/>
                        <a:latin typeface="Times New Roman"/>
                        <a:ea typeface="Times New Roman"/>
                      </a:endParaRPr>
                    </a:p>
                    <a:p>
                      <a:pPr marL="0" marR="0" algn="just">
                        <a:spcBef>
                          <a:spcPts val="0"/>
                        </a:spcBef>
                        <a:spcAft>
                          <a:spcPts val="0"/>
                        </a:spcAft>
                      </a:pPr>
                      <a:r>
                        <a:rPr lang="en-CA" sz="900" b="1">
                          <a:effectLst/>
                          <a:latin typeface="Times New Roman"/>
                          <a:ea typeface="Times New Roman"/>
                        </a:rPr>
                        <a:t> </a:t>
                      </a:r>
                      <a:endParaRPr lang="en-US" sz="600">
                        <a:effectLst/>
                        <a:latin typeface="Times New Roman"/>
                        <a:ea typeface="Times New Roman"/>
                      </a:endParaRPr>
                    </a:p>
                    <a:p>
                      <a:pPr marL="0" marR="0" algn="just">
                        <a:spcBef>
                          <a:spcPts val="0"/>
                        </a:spcBef>
                        <a:spcAft>
                          <a:spcPts val="0"/>
                        </a:spcAft>
                      </a:pPr>
                      <a:r>
                        <a:rPr lang="en-CA" sz="900" b="1">
                          <a:effectLst/>
                          <a:latin typeface="Times New Roman"/>
                          <a:ea typeface="Times New Roman"/>
                        </a:rPr>
                        <a:t> </a:t>
                      </a:r>
                      <a:endParaRPr lang="en-US" sz="600">
                        <a:effectLst/>
                        <a:latin typeface="Times New Roman"/>
                        <a:ea typeface="Times New Roman"/>
                      </a:endParaRPr>
                    </a:p>
                  </a:txBody>
                  <a:tcPr marL="32898" marR="32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2473">
                <a:tc>
                  <a:txBody>
                    <a:bodyPr/>
                    <a:lstStyle/>
                    <a:p>
                      <a:pPr marL="0" marR="0" algn="just">
                        <a:spcBef>
                          <a:spcPts val="0"/>
                        </a:spcBef>
                        <a:spcAft>
                          <a:spcPts val="0"/>
                        </a:spcAft>
                      </a:pPr>
                      <a:r>
                        <a:rPr lang="en-CA" sz="900" b="1">
                          <a:effectLst/>
                          <a:latin typeface="Times New Roman"/>
                          <a:ea typeface="Times New Roman"/>
                        </a:rPr>
                        <a:t>C</a:t>
                      </a:r>
                      <a:endParaRPr lang="en-US" sz="600">
                        <a:effectLst/>
                        <a:latin typeface="Times New Roman"/>
                        <a:ea typeface="Times New Roman"/>
                      </a:endParaRPr>
                    </a:p>
                  </a:txBody>
                  <a:tcPr marL="32898" marR="32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CA" sz="900" b="1">
                          <a:effectLst/>
                          <a:latin typeface="Times New Roman"/>
                          <a:ea typeface="Times New Roman"/>
                        </a:rPr>
                        <a:t>D</a:t>
                      </a:r>
                      <a:endParaRPr lang="en-US" sz="600">
                        <a:effectLst/>
                        <a:latin typeface="Times New Roman"/>
                        <a:ea typeface="Times New Roman"/>
                      </a:endParaRPr>
                    </a:p>
                  </a:txBody>
                  <a:tcPr marL="32898" marR="32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CA" sz="900" b="1">
                          <a:effectLst/>
                          <a:latin typeface="Times New Roman"/>
                          <a:ea typeface="Times New Roman"/>
                        </a:rPr>
                        <a:t>E</a:t>
                      </a:r>
                      <a:endParaRPr lang="en-US" sz="600">
                        <a:effectLst/>
                        <a:latin typeface="Times New Roman"/>
                        <a:ea typeface="Times New Roman"/>
                      </a:endParaRPr>
                    </a:p>
                  </a:txBody>
                  <a:tcPr marL="32898" marR="32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CA" sz="900" b="1" dirty="0">
                          <a:effectLst/>
                          <a:latin typeface="Times New Roman"/>
                          <a:ea typeface="Times New Roman"/>
                        </a:rPr>
                        <a:t>F</a:t>
                      </a:r>
                      <a:endParaRPr lang="en-US" sz="600" dirty="0">
                        <a:effectLst/>
                        <a:latin typeface="Times New Roman"/>
                        <a:ea typeface="Times New Roman"/>
                      </a:endParaRPr>
                    </a:p>
                    <a:p>
                      <a:pPr marL="0" marR="0" algn="just">
                        <a:spcBef>
                          <a:spcPts val="0"/>
                        </a:spcBef>
                        <a:spcAft>
                          <a:spcPts val="0"/>
                        </a:spcAft>
                      </a:pPr>
                      <a:r>
                        <a:rPr lang="en-CA" sz="900" b="1" dirty="0">
                          <a:effectLst/>
                          <a:latin typeface="Times New Roman"/>
                          <a:ea typeface="Times New Roman"/>
                        </a:rPr>
                        <a:t> </a:t>
                      </a:r>
                      <a:endParaRPr lang="en-US" sz="600" dirty="0">
                        <a:effectLst/>
                        <a:latin typeface="Times New Roman"/>
                        <a:ea typeface="Times New Roman"/>
                      </a:endParaRPr>
                    </a:p>
                    <a:p>
                      <a:pPr marL="0" marR="0" algn="just">
                        <a:spcBef>
                          <a:spcPts val="0"/>
                        </a:spcBef>
                        <a:spcAft>
                          <a:spcPts val="0"/>
                        </a:spcAft>
                      </a:pPr>
                      <a:r>
                        <a:rPr lang="en-CA" sz="900" b="1" dirty="0">
                          <a:effectLst/>
                          <a:latin typeface="Times New Roman"/>
                          <a:ea typeface="Times New Roman"/>
                        </a:rPr>
                        <a:t> </a:t>
                      </a:r>
                      <a:endParaRPr lang="en-US" sz="600" dirty="0">
                        <a:effectLst/>
                        <a:latin typeface="Times New Roman"/>
                        <a:ea typeface="Times New Roman"/>
                      </a:endParaRPr>
                    </a:p>
                    <a:p>
                      <a:pPr marL="0" marR="0" algn="just">
                        <a:spcBef>
                          <a:spcPts val="0"/>
                        </a:spcBef>
                        <a:spcAft>
                          <a:spcPts val="0"/>
                        </a:spcAft>
                      </a:pPr>
                      <a:r>
                        <a:rPr lang="en-CA" sz="900" b="1" dirty="0">
                          <a:effectLst/>
                          <a:latin typeface="Times New Roman"/>
                          <a:ea typeface="Times New Roman"/>
                        </a:rPr>
                        <a:t> </a:t>
                      </a:r>
                      <a:endParaRPr lang="en-US" sz="600" dirty="0">
                        <a:effectLst/>
                        <a:latin typeface="Times New Roman"/>
                        <a:ea typeface="Times New Roman"/>
                      </a:endParaRPr>
                    </a:p>
                    <a:p>
                      <a:pPr marL="0" marR="0" algn="just">
                        <a:spcBef>
                          <a:spcPts val="0"/>
                        </a:spcBef>
                        <a:spcAft>
                          <a:spcPts val="0"/>
                        </a:spcAft>
                      </a:pPr>
                      <a:r>
                        <a:rPr lang="en-CA" sz="900" b="1" dirty="0">
                          <a:effectLst/>
                          <a:latin typeface="Times New Roman"/>
                          <a:ea typeface="Times New Roman"/>
                        </a:rPr>
                        <a:t> </a:t>
                      </a:r>
                      <a:endParaRPr lang="en-US" sz="600" dirty="0">
                        <a:effectLst/>
                        <a:latin typeface="Times New Roman"/>
                        <a:ea typeface="Times New Roman"/>
                      </a:endParaRPr>
                    </a:p>
                  </a:txBody>
                  <a:tcPr marL="32898" marR="32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7520">
                <a:tc>
                  <a:txBody>
                    <a:bodyPr/>
                    <a:lstStyle/>
                    <a:p>
                      <a:pPr marL="0" marR="0" algn="just">
                        <a:spcBef>
                          <a:spcPts val="0"/>
                        </a:spcBef>
                        <a:spcAft>
                          <a:spcPts val="0"/>
                        </a:spcAft>
                      </a:pPr>
                      <a:r>
                        <a:rPr lang="en-CA" sz="900" b="1">
                          <a:effectLst/>
                          <a:latin typeface="Times New Roman"/>
                          <a:ea typeface="Times New Roman"/>
                        </a:rPr>
                        <a:t>G</a:t>
                      </a:r>
                      <a:endParaRPr lang="en-US" sz="600">
                        <a:effectLst/>
                        <a:latin typeface="Times New Roman"/>
                        <a:ea typeface="Times New Roman"/>
                      </a:endParaRPr>
                    </a:p>
                  </a:txBody>
                  <a:tcPr marL="32898" marR="32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CA" sz="900" b="1">
                          <a:effectLst/>
                          <a:latin typeface="Times New Roman"/>
                          <a:ea typeface="Times New Roman"/>
                        </a:rPr>
                        <a:t>H</a:t>
                      </a:r>
                      <a:endParaRPr lang="en-US" sz="600">
                        <a:effectLst/>
                        <a:latin typeface="Times New Roman"/>
                        <a:ea typeface="Times New Roman"/>
                      </a:endParaRPr>
                    </a:p>
                  </a:txBody>
                  <a:tcPr marL="32898" marR="32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CA" sz="900" b="1">
                          <a:effectLst/>
                          <a:latin typeface="Times New Roman"/>
                          <a:ea typeface="Times New Roman"/>
                        </a:rPr>
                        <a:t>I</a:t>
                      </a:r>
                      <a:endParaRPr lang="en-US" sz="600">
                        <a:effectLst/>
                        <a:latin typeface="Times New Roman"/>
                        <a:ea typeface="Times New Roman"/>
                      </a:endParaRPr>
                    </a:p>
                  </a:txBody>
                  <a:tcPr marL="32898" marR="32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CA" sz="900" b="1">
                          <a:effectLst/>
                          <a:latin typeface="Times New Roman"/>
                          <a:ea typeface="Times New Roman"/>
                        </a:rPr>
                        <a:t>J</a:t>
                      </a:r>
                      <a:endParaRPr lang="en-US" sz="600">
                        <a:effectLst/>
                        <a:latin typeface="Times New Roman"/>
                        <a:ea typeface="Times New Roman"/>
                      </a:endParaRPr>
                    </a:p>
                    <a:p>
                      <a:pPr marL="0" marR="0" algn="just">
                        <a:spcBef>
                          <a:spcPts val="0"/>
                        </a:spcBef>
                        <a:spcAft>
                          <a:spcPts val="0"/>
                        </a:spcAft>
                      </a:pPr>
                      <a:r>
                        <a:rPr lang="en-CA" sz="900" b="1">
                          <a:effectLst/>
                          <a:latin typeface="Times New Roman"/>
                          <a:ea typeface="Times New Roman"/>
                        </a:rPr>
                        <a:t> </a:t>
                      </a:r>
                      <a:endParaRPr lang="en-US" sz="600">
                        <a:effectLst/>
                        <a:latin typeface="Times New Roman"/>
                        <a:ea typeface="Times New Roman"/>
                      </a:endParaRPr>
                    </a:p>
                    <a:p>
                      <a:pPr marL="0" marR="0" algn="just">
                        <a:spcBef>
                          <a:spcPts val="0"/>
                        </a:spcBef>
                        <a:spcAft>
                          <a:spcPts val="0"/>
                        </a:spcAft>
                      </a:pPr>
                      <a:r>
                        <a:rPr lang="en-CA" sz="900" b="1">
                          <a:effectLst/>
                          <a:latin typeface="Times New Roman"/>
                          <a:ea typeface="Times New Roman"/>
                        </a:rPr>
                        <a:t> </a:t>
                      </a:r>
                      <a:endParaRPr lang="en-US" sz="600">
                        <a:effectLst/>
                        <a:latin typeface="Times New Roman"/>
                        <a:ea typeface="Times New Roman"/>
                      </a:endParaRPr>
                    </a:p>
                    <a:p>
                      <a:pPr marL="0" marR="0" algn="just">
                        <a:spcBef>
                          <a:spcPts val="0"/>
                        </a:spcBef>
                        <a:spcAft>
                          <a:spcPts val="0"/>
                        </a:spcAft>
                      </a:pPr>
                      <a:r>
                        <a:rPr lang="en-CA" sz="900" b="1">
                          <a:effectLst/>
                          <a:latin typeface="Times New Roman"/>
                          <a:ea typeface="Times New Roman"/>
                        </a:rPr>
                        <a:t> </a:t>
                      </a:r>
                      <a:endParaRPr lang="en-US" sz="600">
                        <a:effectLst/>
                        <a:latin typeface="Times New Roman"/>
                        <a:ea typeface="Times New Roman"/>
                      </a:endParaRPr>
                    </a:p>
                    <a:p>
                      <a:pPr marL="0" marR="0" algn="just">
                        <a:spcBef>
                          <a:spcPts val="0"/>
                        </a:spcBef>
                        <a:spcAft>
                          <a:spcPts val="0"/>
                        </a:spcAft>
                      </a:pPr>
                      <a:r>
                        <a:rPr lang="en-CA" sz="900" b="1">
                          <a:effectLst/>
                          <a:latin typeface="Times New Roman"/>
                          <a:ea typeface="Times New Roman"/>
                        </a:rPr>
                        <a:t> </a:t>
                      </a:r>
                      <a:endParaRPr lang="en-US" sz="600">
                        <a:effectLst/>
                        <a:latin typeface="Times New Roman"/>
                        <a:ea typeface="Times New Roman"/>
                      </a:endParaRPr>
                    </a:p>
                  </a:txBody>
                  <a:tcPr marL="32898" marR="32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2473">
                <a:tc>
                  <a:txBody>
                    <a:bodyPr/>
                    <a:lstStyle/>
                    <a:p>
                      <a:pPr marL="0" marR="0" algn="just">
                        <a:spcBef>
                          <a:spcPts val="0"/>
                        </a:spcBef>
                        <a:spcAft>
                          <a:spcPts val="0"/>
                        </a:spcAft>
                      </a:pPr>
                      <a:r>
                        <a:rPr lang="en-CA" sz="900" b="1">
                          <a:effectLst/>
                          <a:latin typeface="Times New Roman"/>
                          <a:ea typeface="Times New Roman"/>
                        </a:rPr>
                        <a:t>K</a:t>
                      </a:r>
                      <a:endParaRPr lang="en-US" sz="600">
                        <a:effectLst/>
                        <a:latin typeface="Times New Roman"/>
                        <a:ea typeface="Times New Roman"/>
                      </a:endParaRPr>
                    </a:p>
                  </a:txBody>
                  <a:tcPr marL="32898" marR="32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CA" sz="900" b="1">
                          <a:effectLst/>
                          <a:latin typeface="Times New Roman"/>
                          <a:ea typeface="Times New Roman"/>
                        </a:rPr>
                        <a:t>L</a:t>
                      </a:r>
                      <a:endParaRPr lang="en-US" sz="600">
                        <a:effectLst/>
                        <a:latin typeface="Times New Roman"/>
                        <a:ea typeface="Times New Roman"/>
                      </a:endParaRPr>
                    </a:p>
                  </a:txBody>
                  <a:tcPr marL="32898" marR="32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CA" sz="900" b="1" dirty="0">
                          <a:effectLst/>
                          <a:latin typeface="Times New Roman"/>
                          <a:ea typeface="Times New Roman"/>
                        </a:rPr>
                        <a:t>M</a:t>
                      </a:r>
                      <a:endParaRPr lang="en-US" sz="600" dirty="0">
                        <a:effectLst/>
                        <a:latin typeface="Times New Roman"/>
                        <a:ea typeface="Times New Roman"/>
                      </a:endParaRPr>
                    </a:p>
                  </a:txBody>
                  <a:tcPr marL="32898" marR="32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CA" sz="900" b="1">
                          <a:effectLst/>
                          <a:latin typeface="Times New Roman"/>
                          <a:ea typeface="Times New Roman"/>
                        </a:rPr>
                        <a:t>N</a:t>
                      </a:r>
                      <a:endParaRPr lang="en-US" sz="600">
                        <a:effectLst/>
                        <a:latin typeface="Times New Roman"/>
                        <a:ea typeface="Times New Roman"/>
                      </a:endParaRPr>
                    </a:p>
                    <a:p>
                      <a:pPr marL="0" marR="0" algn="just">
                        <a:spcBef>
                          <a:spcPts val="0"/>
                        </a:spcBef>
                        <a:spcAft>
                          <a:spcPts val="0"/>
                        </a:spcAft>
                      </a:pPr>
                      <a:r>
                        <a:rPr lang="en-CA" sz="900" b="1">
                          <a:effectLst/>
                          <a:latin typeface="Times New Roman"/>
                          <a:ea typeface="Times New Roman"/>
                        </a:rPr>
                        <a:t> </a:t>
                      </a:r>
                      <a:endParaRPr lang="en-US" sz="600">
                        <a:effectLst/>
                        <a:latin typeface="Times New Roman"/>
                        <a:ea typeface="Times New Roman"/>
                      </a:endParaRPr>
                    </a:p>
                    <a:p>
                      <a:pPr marL="0" marR="0" algn="just">
                        <a:spcBef>
                          <a:spcPts val="0"/>
                        </a:spcBef>
                        <a:spcAft>
                          <a:spcPts val="0"/>
                        </a:spcAft>
                      </a:pPr>
                      <a:r>
                        <a:rPr lang="en-CA" sz="900" b="1">
                          <a:effectLst/>
                          <a:latin typeface="Times New Roman"/>
                          <a:ea typeface="Times New Roman"/>
                        </a:rPr>
                        <a:t> </a:t>
                      </a:r>
                      <a:endParaRPr lang="en-US" sz="600">
                        <a:effectLst/>
                        <a:latin typeface="Times New Roman"/>
                        <a:ea typeface="Times New Roman"/>
                      </a:endParaRPr>
                    </a:p>
                    <a:p>
                      <a:pPr marL="0" marR="0" algn="just">
                        <a:spcBef>
                          <a:spcPts val="0"/>
                        </a:spcBef>
                        <a:spcAft>
                          <a:spcPts val="0"/>
                        </a:spcAft>
                      </a:pPr>
                      <a:r>
                        <a:rPr lang="en-CA" sz="900" b="1">
                          <a:effectLst/>
                          <a:latin typeface="Times New Roman"/>
                          <a:ea typeface="Times New Roman"/>
                        </a:rPr>
                        <a:t> </a:t>
                      </a:r>
                      <a:endParaRPr lang="en-US" sz="600">
                        <a:effectLst/>
                        <a:latin typeface="Times New Roman"/>
                        <a:ea typeface="Times New Roman"/>
                      </a:endParaRPr>
                    </a:p>
                    <a:p>
                      <a:pPr marL="0" marR="0" algn="just">
                        <a:spcBef>
                          <a:spcPts val="0"/>
                        </a:spcBef>
                        <a:spcAft>
                          <a:spcPts val="0"/>
                        </a:spcAft>
                      </a:pPr>
                      <a:r>
                        <a:rPr lang="en-CA" sz="900" b="1">
                          <a:effectLst/>
                          <a:latin typeface="Times New Roman"/>
                          <a:ea typeface="Times New Roman"/>
                        </a:rPr>
                        <a:t> </a:t>
                      </a:r>
                      <a:endParaRPr lang="en-US" sz="600">
                        <a:effectLst/>
                        <a:latin typeface="Times New Roman"/>
                        <a:ea typeface="Times New Roman"/>
                      </a:endParaRPr>
                    </a:p>
                  </a:txBody>
                  <a:tcPr marL="32898" marR="32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2473">
                <a:tc>
                  <a:txBody>
                    <a:bodyPr/>
                    <a:lstStyle/>
                    <a:p>
                      <a:pPr marL="0" marR="0" algn="just">
                        <a:spcBef>
                          <a:spcPts val="0"/>
                        </a:spcBef>
                        <a:spcAft>
                          <a:spcPts val="0"/>
                        </a:spcAft>
                      </a:pPr>
                      <a:r>
                        <a:rPr lang="en-CA" sz="900" b="1">
                          <a:effectLst/>
                          <a:latin typeface="Times New Roman"/>
                          <a:ea typeface="Times New Roman"/>
                        </a:rPr>
                        <a:t>O</a:t>
                      </a:r>
                      <a:endParaRPr lang="en-US" sz="600">
                        <a:effectLst/>
                        <a:latin typeface="Times New Roman"/>
                        <a:ea typeface="Times New Roman"/>
                      </a:endParaRPr>
                    </a:p>
                  </a:txBody>
                  <a:tcPr marL="32898" marR="32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CA" sz="900" b="1">
                          <a:effectLst/>
                          <a:latin typeface="Times New Roman"/>
                          <a:ea typeface="Times New Roman"/>
                        </a:rPr>
                        <a:t>P</a:t>
                      </a:r>
                      <a:endParaRPr lang="en-US" sz="600">
                        <a:effectLst/>
                        <a:latin typeface="Times New Roman"/>
                        <a:ea typeface="Times New Roman"/>
                      </a:endParaRPr>
                    </a:p>
                  </a:txBody>
                  <a:tcPr marL="32898" marR="32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CA" sz="900" b="1">
                          <a:effectLst/>
                          <a:latin typeface="Times New Roman"/>
                          <a:ea typeface="Times New Roman"/>
                        </a:rPr>
                        <a:t>Q</a:t>
                      </a:r>
                      <a:endParaRPr lang="en-US" sz="600">
                        <a:effectLst/>
                        <a:latin typeface="Times New Roman"/>
                        <a:ea typeface="Times New Roman"/>
                      </a:endParaRPr>
                    </a:p>
                  </a:txBody>
                  <a:tcPr marL="32898" marR="32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CA" sz="900" b="1">
                          <a:effectLst/>
                          <a:latin typeface="Times New Roman"/>
                          <a:ea typeface="Times New Roman"/>
                        </a:rPr>
                        <a:t>R</a:t>
                      </a:r>
                      <a:endParaRPr lang="en-US" sz="600">
                        <a:effectLst/>
                        <a:latin typeface="Times New Roman"/>
                        <a:ea typeface="Times New Roman"/>
                      </a:endParaRPr>
                    </a:p>
                    <a:p>
                      <a:pPr marL="0" marR="0" algn="just">
                        <a:spcBef>
                          <a:spcPts val="0"/>
                        </a:spcBef>
                        <a:spcAft>
                          <a:spcPts val="0"/>
                        </a:spcAft>
                      </a:pPr>
                      <a:r>
                        <a:rPr lang="en-CA" sz="900" b="1">
                          <a:effectLst/>
                          <a:latin typeface="Times New Roman"/>
                          <a:ea typeface="Times New Roman"/>
                        </a:rPr>
                        <a:t> </a:t>
                      </a:r>
                      <a:endParaRPr lang="en-US" sz="600">
                        <a:effectLst/>
                        <a:latin typeface="Times New Roman"/>
                        <a:ea typeface="Times New Roman"/>
                      </a:endParaRPr>
                    </a:p>
                    <a:p>
                      <a:pPr marL="0" marR="0" algn="just">
                        <a:spcBef>
                          <a:spcPts val="0"/>
                        </a:spcBef>
                        <a:spcAft>
                          <a:spcPts val="0"/>
                        </a:spcAft>
                      </a:pPr>
                      <a:r>
                        <a:rPr lang="en-CA" sz="900" b="1">
                          <a:effectLst/>
                          <a:latin typeface="Times New Roman"/>
                          <a:ea typeface="Times New Roman"/>
                        </a:rPr>
                        <a:t> </a:t>
                      </a:r>
                      <a:endParaRPr lang="en-US" sz="600">
                        <a:effectLst/>
                        <a:latin typeface="Times New Roman"/>
                        <a:ea typeface="Times New Roman"/>
                      </a:endParaRPr>
                    </a:p>
                    <a:p>
                      <a:pPr marL="0" marR="0" algn="just">
                        <a:spcBef>
                          <a:spcPts val="0"/>
                        </a:spcBef>
                        <a:spcAft>
                          <a:spcPts val="0"/>
                        </a:spcAft>
                      </a:pPr>
                      <a:r>
                        <a:rPr lang="en-CA" sz="900" b="1">
                          <a:effectLst/>
                          <a:latin typeface="Times New Roman"/>
                          <a:ea typeface="Times New Roman"/>
                        </a:rPr>
                        <a:t> </a:t>
                      </a:r>
                      <a:endParaRPr lang="en-US" sz="600">
                        <a:effectLst/>
                        <a:latin typeface="Times New Roman"/>
                        <a:ea typeface="Times New Roman"/>
                      </a:endParaRPr>
                    </a:p>
                    <a:p>
                      <a:pPr marL="0" marR="0" algn="just">
                        <a:spcBef>
                          <a:spcPts val="0"/>
                        </a:spcBef>
                        <a:spcAft>
                          <a:spcPts val="0"/>
                        </a:spcAft>
                      </a:pPr>
                      <a:r>
                        <a:rPr lang="en-CA" sz="900" b="1">
                          <a:effectLst/>
                          <a:latin typeface="Times New Roman"/>
                          <a:ea typeface="Times New Roman"/>
                        </a:rPr>
                        <a:t> </a:t>
                      </a:r>
                      <a:endParaRPr lang="en-US" sz="600">
                        <a:effectLst/>
                        <a:latin typeface="Times New Roman"/>
                        <a:ea typeface="Times New Roman"/>
                      </a:endParaRPr>
                    </a:p>
                  </a:txBody>
                  <a:tcPr marL="32898" marR="32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2473">
                <a:tc>
                  <a:txBody>
                    <a:bodyPr/>
                    <a:lstStyle/>
                    <a:p>
                      <a:pPr marL="0" marR="0" algn="just">
                        <a:spcBef>
                          <a:spcPts val="0"/>
                        </a:spcBef>
                        <a:spcAft>
                          <a:spcPts val="0"/>
                        </a:spcAft>
                      </a:pPr>
                      <a:r>
                        <a:rPr lang="en-CA" sz="900" b="1">
                          <a:effectLst/>
                          <a:latin typeface="Times New Roman"/>
                          <a:ea typeface="Times New Roman"/>
                        </a:rPr>
                        <a:t>S</a:t>
                      </a:r>
                      <a:endParaRPr lang="en-US" sz="600">
                        <a:effectLst/>
                        <a:latin typeface="Times New Roman"/>
                        <a:ea typeface="Times New Roman"/>
                      </a:endParaRPr>
                    </a:p>
                  </a:txBody>
                  <a:tcPr marL="32898" marR="32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CA" sz="900" b="1">
                          <a:effectLst/>
                          <a:latin typeface="Times New Roman"/>
                          <a:ea typeface="Times New Roman"/>
                        </a:rPr>
                        <a:t>T</a:t>
                      </a:r>
                      <a:endParaRPr lang="en-US" sz="600">
                        <a:effectLst/>
                        <a:latin typeface="Times New Roman"/>
                        <a:ea typeface="Times New Roman"/>
                      </a:endParaRPr>
                    </a:p>
                  </a:txBody>
                  <a:tcPr marL="32898" marR="32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CA" sz="900" b="1">
                          <a:effectLst/>
                          <a:latin typeface="Times New Roman"/>
                          <a:ea typeface="Times New Roman"/>
                        </a:rPr>
                        <a:t>U</a:t>
                      </a:r>
                      <a:endParaRPr lang="en-US" sz="600">
                        <a:effectLst/>
                        <a:latin typeface="Times New Roman"/>
                        <a:ea typeface="Times New Roman"/>
                      </a:endParaRPr>
                    </a:p>
                  </a:txBody>
                  <a:tcPr marL="32898" marR="32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CA" sz="900" b="1">
                          <a:effectLst/>
                          <a:latin typeface="Times New Roman"/>
                          <a:ea typeface="Times New Roman"/>
                        </a:rPr>
                        <a:t>V</a:t>
                      </a:r>
                      <a:endParaRPr lang="en-US" sz="600">
                        <a:effectLst/>
                        <a:latin typeface="Times New Roman"/>
                        <a:ea typeface="Times New Roman"/>
                      </a:endParaRPr>
                    </a:p>
                    <a:p>
                      <a:pPr marL="0" marR="0" algn="just">
                        <a:spcBef>
                          <a:spcPts val="0"/>
                        </a:spcBef>
                        <a:spcAft>
                          <a:spcPts val="0"/>
                        </a:spcAft>
                      </a:pPr>
                      <a:r>
                        <a:rPr lang="en-CA" sz="900" b="1">
                          <a:effectLst/>
                          <a:latin typeface="Times New Roman"/>
                          <a:ea typeface="Times New Roman"/>
                        </a:rPr>
                        <a:t> </a:t>
                      </a:r>
                      <a:endParaRPr lang="en-US" sz="600">
                        <a:effectLst/>
                        <a:latin typeface="Times New Roman"/>
                        <a:ea typeface="Times New Roman"/>
                      </a:endParaRPr>
                    </a:p>
                    <a:p>
                      <a:pPr marL="0" marR="0" algn="just">
                        <a:spcBef>
                          <a:spcPts val="0"/>
                        </a:spcBef>
                        <a:spcAft>
                          <a:spcPts val="0"/>
                        </a:spcAft>
                      </a:pPr>
                      <a:r>
                        <a:rPr lang="en-CA" sz="900" b="1">
                          <a:effectLst/>
                          <a:latin typeface="Times New Roman"/>
                          <a:ea typeface="Times New Roman"/>
                        </a:rPr>
                        <a:t> </a:t>
                      </a:r>
                      <a:endParaRPr lang="en-US" sz="600">
                        <a:effectLst/>
                        <a:latin typeface="Times New Roman"/>
                        <a:ea typeface="Times New Roman"/>
                      </a:endParaRPr>
                    </a:p>
                    <a:p>
                      <a:pPr marL="0" marR="0" algn="just">
                        <a:spcBef>
                          <a:spcPts val="0"/>
                        </a:spcBef>
                        <a:spcAft>
                          <a:spcPts val="0"/>
                        </a:spcAft>
                      </a:pPr>
                      <a:r>
                        <a:rPr lang="en-CA" sz="900" b="1">
                          <a:effectLst/>
                          <a:latin typeface="Times New Roman"/>
                          <a:ea typeface="Times New Roman"/>
                        </a:rPr>
                        <a:t> </a:t>
                      </a:r>
                      <a:endParaRPr lang="en-US" sz="600">
                        <a:effectLst/>
                        <a:latin typeface="Times New Roman"/>
                        <a:ea typeface="Times New Roman"/>
                      </a:endParaRPr>
                    </a:p>
                    <a:p>
                      <a:pPr marL="0" marR="0" algn="just">
                        <a:spcBef>
                          <a:spcPts val="0"/>
                        </a:spcBef>
                        <a:spcAft>
                          <a:spcPts val="0"/>
                        </a:spcAft>
                      </a:pPr>
                      <a:r>
                        <a:rPr lang="en-CA" sz="900" b="1">
                          <a:effectLst/>
                          <a:latin typeface="Times New Roman"/>
                          <a:ea typeface="Times New Roman"/>
                        </a:rPr>
                        <a:t> </a:t>
                      </a:r>
                      <a:endParaRPr lang="en-US" sz="600">
                        <a:effectLst/>
                        <a:latin typeface="Times New Roman"/>
                        <a:ea typeface="Times New Roman"/>
                      </a:endParaRPr>
                    </a:p>
                  </a:txBody>
                  <a:tcPr marL="32898" marR="32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6517">
                <a:tc>
                  <a:txBody>
                    <a:bodyPr/>
                    <a:lstStyle/>
                    <a:p>
                      <a:pPr marL="0" marR="0" algn="just">
                        <a:spcBef>
                          <a:spcPts val="0"/>
                        </a:spcBef>
                        <a:spcAft>
                          <a:spcPts val="0"/>
                        </a:spcAft>
                      </a:pPr>
                      <a:r>
                        <a:rPr lang="en-CA" sz="900" b="1">
                          <a:effectLst/>
                          <a:latin typeface="Times New Roman"/>
                          <a:ea typeface="Times New Roman"/>
                        </a:rPr>
                        <a:t>W</a:t>
                      </a:r>
                      <a:endParaRPr lang="en-US" sz="600">
                        <a:effectLst/>
                        <a:latin typeface="Times New Roman"/>
                        <a:ea typeface="Times New Roman"/>
                      </a:endParaRPr>
                    </a:p>
                  </a:txBody>
                  <a:tcPr marL="32898" marR="32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CA" sz="900" b="1">
                          <a:effectLst/>
                          <a:latin typeface="Times New Roman"/>
                          <a:ea typeface="Times New Roman"/>
                        </a:rPr>
                        <a:t>X</a:t>
                      </a:r>
                      <a:endParaRPr lang="en-US" sz="600">
                        <a:effectLst/>
                        <a:latin typeface="Times New Roman"/>
                        <a:ea typeface="Times New Roman"/>
                      </a:endParaRPr>
                    </a:p>
                  </a:txBody>
                  <a:tcPr marL="32898" marR="32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CA" sz="900" b="1">
                          <a:effectLst/>
                          <a:latin typeface="Times New Roman"/>
                          <a:ea typeface="Times New Roman"/>
                        </a:rPr>
                        <a:t>Y</a:t>
                      </a:r>
                      <a:endParaRPr lang="en-US" sz="600">
                        <a:effectLst/>
                        <a:latin typeface="Times New Roman"/>
                        <a:ea typeface="Times New Roman"/>
                      </a:endParaRPr>
                    </a:p>
                  </a:txBody>
                  <a:tcPr marL="32898" marR="32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CA" sz="900" b="1" dirty="0">
                          <a:effectLst/>
                          <a:latin typeface="Times New Roman"/>
                          <a:ea typeface="Times New Roman"/>
                        </a:rPr>
                        <a:t>Z</a:t>
                      </a:r>
                      <a:endParaRPr lang="en-US" sz="600" dirty="0">
                        <a:effectLst/>
                        <a:latin typeface="Times New Roman"/>
                        <a:ea typeface="Times New Roman"/>
                      </a:endParaRPr>
                    </a:p>
                    <a:p>
                      <a:pPr marL="0" marR="0" algn="just">
                        <a:spcBef>
                          <a:spcPts val="0"/>
                        </a:spcBef>
                        <a:spcAft>
                          <a:spcPts val="0"/>
                        </a:spcAft>
                      </a:pPr>
                      <a:r>
                        <a:rPr lang="en-CA" sz="900" b="1" dirty="0">
                          <a:effectLst/>
                          <a:latin typeface="Times New Roman"/>
                          <a:ea typeface="Times New Roman"/>
                        </a:rPr>
                        <a:t> </a:t>
                      </a:r>
                      <a:endParaRPr lang="en-US" sz="600" dirty="0">
                        <a:effectLst/>
                        <a:latin typeface="Times New Roman"/>
                        <a:ea typeface="Times New Roman"/>
                      </a:endParaRPr>
                    </a:p>
                    <a:p>
                      <a:pPr marL="0" marR="0" algn="just">
                        <a:spcBef>
                          <a:spcPts val="0"/>
                        </a:spcBef>
                        <a:spcAft>
                          <a:spcPts val="0"/>
                        </a:spcAft>
                      </a:pPr>
                      <a:r>
                        <a:rPr lang="en-CA" sz="900" b="1" dirty="0">
                          <a:effectLst/>
                          <a:latin typeface="Times New Roman"/>
                          <a:ea typeface="Times New Roman"/>
                        </a:rPr>
                        <a:t> </a:t>
                      </a:r>
                      <a:endParaRPr lang="en-US" sz="600" dirty="0">
                        <a:effectLst/>
                        <a:latin typeface="Times New Roman"/>
                        <a:ea typeface="Times New Roman"/>
                      </a:endParaRPr>
                    </a:p>
                    <a:p>
                      <a:pPr marL="0" marR="0" algn="just">
                        <a:spcBef>
                          <a:spcPts val="0"/>
                        </a:spcBef>
                        <a:spcAft>
                          <a:spcPts val="0"/>
                        </a:spcAft>
                      </a:pPr>
                      <a:r>
                        <a:rPr lang="en-CA" sz="900" b="1" dirty="0">
                          <a:effectLst/>
                          <a:latin typeface="Times New Roman"/>
                          <a:ea typeface="Times New Roman"/>
                        </a:rPr>
                        <a:t> </a:t>
                      </a:r>
                      <a:endParaRPr lang="en-US" sz="600" dirty="0">
                        <a:effectLst/>
                        <a:latin typeface="Times New Roman"/>
                        <a:ea typeface="Times New Roman"/>
                      </a:endParaRPr>
                    </a:p>
                  </a:txBody>
                  <a:tcPr marL="32898" marR="32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9"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1" name="Rectangle 6"/>
          <p:cNvSpPr>
            <a:spLocks noChangeArrowheads="1"/>
          </p:cNvSpPr>
          <p:nvPr/>
        </p:nvSpPr>
        <p:spPr bwMode="auto">
          <a:xfrm>
            <a:off x="0" y="72480"/>
            <a:ext cx="184731"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Arial" pitchFamily="34" charset="0"/>
                <a:cs typeface="Arial" pitchFamily="34" charset="0"/>
              </a:rPr>
              <a:t/>
            </a:r>
            <a:br>
              <a:rPr kumimoji="0" lang="en-US" sz="800" b="0" i="0" u="none" strike="noStrike" cap="none" normalizeH="0" baseline="0" dirty="0" smtClean="0">
                <a:ln>
                  <a:noFill/>
                </a:ln>
                <a:solidFill>
                  <a:schemeClr val="tx1"/>
                </a:solidFill>
                <a:effectLst/>
                <a:latin typeface="Arial" pitchFamily="34" charset="0"/>
                <a:cs typeface="Arial" pitchFamily="34" charset="0"/>
              </a:rPr>
            </a:b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3" name="Picture 3" descr="C:\Users\Roberta\AppData\Local\Microsoft\Windows\Temporary Internet Files\Content.IE5\QPCQ9XXV\MC90002233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187497"/>
            <a:ext cx="1295399"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19561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CCCCFF"/>
            </a:gs>
            <a:gs pos="17999">
              <a:srgbClr val="99CCFF"/>
            </a:gs>
            <a:gs pos="36000">
              <a:srgbClr val="9966FF"/>
            </a:gs>
            <a:gs pos="61000">
              <a:srgbClr val="CC99FF"/>
            </a:gs>
            <a:gs pos="82001">
              <a:srgbClr val="99CCFF"/>
            </a:gs>
            <a:gs pos="100000">
              <a:srgbClr val="CCCCF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Problem and Outline</a:t>
            </a:r>
            <a:endParaRPr lang="en-US" b="1" u="sng" dirty="0"/>
          </a:p>
        </p:txBody>
      </p:sp>
      <p:sp>
        <p:nvSpPr>
          <p:cNvPr id="3" name="Content Placeholder 2"/>
          <p:cNvSpPr>
            <a:spLocks noGrp="1"/>
          </p:cNvSpPr>
          <p:nvPr>
            <p:ph sz="half" idx="1"/>
          </p:nvPr>
        </p:nvSpPr>
        <p:spPr>
          <a:xfrm>
            <a:off x="4419600" y="1286435"/>
            <a:ext cx="4038600" cy="5333500"/>
          </a:xfrm>
        </p:spPr>
        <p:txBody>
          <a:bodyPr>
            <a:normAutofit fontScale="55000" lnSpcReduction="20000"/>
          </a:bodyPr>
          <a:lstStyle/>
          <a:p>
            <a:pPr marL="0" indent="0">
              <a:buNone/>
            </a:pPr>
            <a:r>
              <a:rPr lang="en-US" b="1" dirty="0" smtClean="0"/>
              <a:t>		      </a:t>
            </a:r>
            <a:r>
              <a:rPr lang="en-CA" dirty="0" smtClean="0">
                <a:latin typeface="Arial" pitchFamily="34" charset="0"/>
                <a:ea typeface="Times New Roman" pitchFamily="18" charset="0"/>
                <a:cs typeface="Arial" pitchFamily="34" charset="0"/>
              </a:rPr>
              <a:t>Group:______________________________</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endParaRPr lang="en-CA" dirty="0" smtClean="0">
              <a:latin typeface="Arial" pitchFamily="34" charset="0"/>
              <a:ea typeface="Times New Roman" pitchFamily="18" charset="0"/>
              <a:cs typeface="Arial" pitchFamily="34" charset="0"/>
            </a:endParaRPr>
          </a:p>
          <a:p>
            <a:pPr lvl="0" eaLnBrk="0" fontAlgn="base" hangingPunct="0">
              <a:spcBef>
                <a:spcPct val="0"/>
              </a:spcBef>
              <a:spcAft>
                <a:spcPct val="0"/>
              </a:spcAft>
            </a:pPr>
            <a:r>
              <a:rPr lang="en-CA" dirty="0" smtClean="0">
                <a:latin typeface="Arial" pitchFamily="34" charset="0"/>
                <a:ea typeface="Times New Roman" pitchFamily="18" charset="0"/>
                <a:cs typeface="Arial" pitchFamily="34" charset="0"/>
              </a:rPr>
              <a:t>A. Place they lived</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lang="en-CA" dirty="0" smtClean="0">
                <a:latin typeface="Arial" pitchFamily="34" charset="0"/>
                <a:ea typeface="Times New Roman" pitchFamily="18" charset="0"/>
                <a:cs typeface="Arial" pitchFamily="34" charset="0"/>
              </a:rPr>
              <a:t>1. </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lang="en-CA" dirty="0" smtClean="0">
                <a:latin typeface="Arial" pitchFamily="34" charset="0"/>
                <a:ea typeface="Times New Roman" pitchFamily="18" charset="0"/>
                <a:cs typeface="Arial" pitchFamily="34" charset="0"/>
              </a:rPr>
              <a:t>2. </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lang="en-CA" dirty="0" smtClean="0">
                <a:latin typeface="Arial" pitchFamily="34" charset="0"/>
                <a:ea typeface="Times New Roman" pitchFamily="18" charset="0"/>
                <a:cs typeface="Arial" pitchFamily="34" charset="0"/>
              </a:rPr>
              <a:t>B. Way of life</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lang="en-CA" dirty="0" smtClean="0">
                <a:latin typeface="Arial" pitchFamily="34" charset="0"/>
                <a:ea typeface="Times New Roman" pitchFamily="18" charset="0"/>
                <a:cs typeface="Arial" pitchFamily="34" charset="0"/>
              </a:rPr>
              <a:t>    1. Food</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lang="en-CA" dirty="0" smtClean="0">
                <a:latin typeface="Arial" pitchFamily="34" charset="0"/>
                <a:ea typeface="Times New Roman" pitchFamily="18" charset="0"/>
                <a:cs typeface="Arial" pitchFamily="34" charset="0"/>
              </a:rPr>
              <a:t>        a.</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lang="en-CA" dirty="0" smtClean="0">
                <a:latin typeface="Arial" pitchFamily="34" charset="0"/>
                <a:ea typeface="Times New Roman" pitchFamily="18" charset="0"/>
                <a:cs typeface="Arial" pitchFamily="34" charset="0"/>
              </a:rPr>
              <a:t>        b.</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lang="en-CA" dirty="0" smtClean="0">
                <a:latin typeface="Arial" pitchFamily="34" charset="0"/>
                <a:ea typeface="Times New Roman" pitchFamily="18" charset="0"/>
                <a:cs typeface="Arial" pitchFamily="34" charset="0"/>
              </a:rPr>
              <a:t>    2. Housing</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lang="en-CA" dirty="0" smtClean="0">
                <a:latin typeface="Arial" pitchFamily="34" charset="0"/>
                <a:ea typeface="Times New Roman" pitchFamily="18" charset="0"/>
                <a:cs typeface="Arial" pitchFamily="34" charset="0"/>
              </a:rPr>
              <a:t>        a.</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lang="en-CA" dirty="0" smtClean="0">
                <a:latin typeface="Arial" pitchFamily="34" charset="0"/>
                <a:ea typeface="Times New Roman" pitchFamily="18" charset="0"/>
                <a:cs typeface="Arial" pitchFamily="34" charset="0"/>
              </a:rPr>
              <a:t>        b.</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lang="en-CA" dirty="0" smtClean="0">
                <a:latin typeface="Arial" pitchFamily="34" charset="0"/>
                <a:ea typeface="Times New Roman" pitchFamily="18" charset="0"/>
                <a:cs typeface="Arial" pitchFamily="34" charset="0"/>
              </a:rPr>
              <a:t>    3. Transportation</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lang="en-CA" dirty="0" smtClean="0">
                <a:latin typeface="Arial" pitchFamily="34" charset="0"/>
                <a:ea typeface="Times New Roman" pitchFamily="18" charset="0"/>
                <a:cs typeface="Arial" pitchFamily="34" charset="0"/>
              </a:rPr>
              <a:t>        a.</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lang="en-CA" dirty="0" smtClean="0">
                <a:latin typeface="Arial" pitchFamily="34" charset="0"/>
                <a:ea typeface="Times New Roman" pitchFamily="18" charset="0"/>
                <a:cs typeface="Arial" pitchFamily="34" charset="0"/>
              </a:rPr>
              <a:t>        b. </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lang="en-CA" dirty="0" smtClean="0">
                <a:latin typeface="Arial" pitchFamily="34" charset="0"/>
                <a:ea typeface="Times New Roman" pitchFamily="18" charset="0"/>
                <a:cs typeface="Arial" pitchFamily="34" charset="0"/>
              </a:rPr>
              <a:t>C. Life Before Settlers</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lang="en-CA" dirty="0" smtClean="0">
                <a:latin typeface="Arial" pitchFamily="34" charset="0"/>
                <a:ea typeface="Times New Roman" pitchFamily="18" charset="0"/>
                <a:cs typeface="Arial" pitchFamily="34" charset="0"/>
              </a:rPr>
              <a:t>    1. </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lang="en-CA" dirty="0" smtClean="0">
                <a:latin typeface="Arial" pitchFamily="34" charset="0"/>
                <a:ea typeface="Times New Roman" pitchFamily="18" charset="0"/>
                <a:cs typeface="Arial" pitchFamily="34" charset="0"/>
              </a:rPr>
              <a:t>    2.</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lang="en-CA" dirty="0" smtClean="0">
                <a:latin typeface="Arial" pitchFamily="34" charset="0"/>
                <a:ea typeface="Times New Roman" pitchFamily="18" charset="0"/>
                <a:cs typeface="Arial" pitchFamily="34" charset="0"/>
              </a:rPr>
              <a:t>D. Life After Settlers</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lang="en-CA" dirty="0" smtClean="0">
                <a:latin typeface="Arial" pitchFamily="34" charset="0"/>
                <a:ea typeface="Times New Roman" pitchFamily="18" charset="0"/>
                <a:cs typeface="Arial" pitchFamily="34" charset="0"/>
              </a:rPr>
              <a:t>    1.</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lang="en-CA" dirty="0" smtClean="0">
                <a:latin typeface="Arial" pitchFamily="34" charset="0"/>
                <a:ea typeface="Times New Roman" pitchFamily="18" charset="0"/>
                <a:cs typeface="Arial" pitchFamily="34" charset="0"/>
              </a:rPr>
              <a:t>    2. </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lang="en-CA" dirty="0" smtClean="0">
                <a:latin typeface="Arial" pitchFamily="34" charset="0"/>
                <a:ea typeface="Times New Roman" pitchFamily="18" charset="0"/>
                <a:cs typeface="Arial" pitchFamily="34" charset="0"/>
              </a:rPr>
              <a:t>E. Interesting Facts</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lang="en-CA" dirty="0" smtClean="0">
                <a:latin typeface="Arial" pitchFamily="34" charset="0"/>
                <a:ea typeface="Times New Roman" pitchFamily="18" charset="0"/>
                <a:cs typeface="Arial" pitchFamily="34" charset="0"/>
              </a:rPr>
              <a:t>    1. </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lang="en-CA" dirty="0" smtClean="0">
                <a:latin typeface="Arial" pitchFamily="34" charset="0"/>
                <a:ea typeface="Times New Roman" pitchFamily="18" charset="0"/>
                <a:cs typeface="Arial" pitchFamily="34" charset="0"/>
              </a:rPr>
              <a:t>    2. </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endParaRPr lang="en-US" dirty="0"/>
          </a:p>
        </p:txBody>
      </p:sp>
      <p:pic>
        <p:nvPicPr>
          <p:cNvPr id="5123" name="Picture 3" descr="C:\Users\Roberta\AppData\Local\Microsoft\Windows\Temporary Internet Files\Content.IE5\QPCQ9XXV\MC90002233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8656" y="67235"/>
            <a:ext cx="942108" cy="12192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52400" y="1295400"/>
            <a:ext cx="4038600" cy="5324535"/>
          </a:xfrm>
          <a:prstGeom prst="rect">
            <a:avLst/>
          </a:prstGeom>
          <a:noFill/>
          <a:ln>
            <a:solidFill>
              <a:schemeClr val="tx1">
                <a:lumMod val="95000"/>
                <a:lumOff val="5000"/>
              </a:schemeClr>
            </a:solidFill>
          </a:ln>
        </p:spPr>
        <p:txBody>
          <a:bodyPr wrap="square" rtlCol="0">
            <a:spAutoFit/>
          </a:bodyPr>
          <a:lstStyle/>
          <a:p>
            <a:r>
              <a:rPr lang="en-US" sz="2000" b="1" u="sng" dirty="0" smtClean="0"/>
              <a:t>Native Americans in NC</a:t>
            </a:r>
          </a:p>
          <a:p>
            <a:r>
              <a:rPr lang="en-US" sz="2000" dirty="0" smtClean="0"/>
              <a:t>Researchers from the Museum of Anthropology at Wake Forest have asked you for your help in teaching children in 4</a:t>
            </a:r>
            <a:r>
              <a:rPr lang="en-US" sz="2000" baseline="30000" dirty="0" smtClean="0"/>
              <a:t>th</a:t>
            </a:r>
            <a:r>
              <a:rPr lang="en-US" sz="2000" dirty="0" smtClean="0"/>
              <a:t> grade around Winston-Salem about early Native Americans  that inhabited North Carolina.  As part of your research, they would like you to find your groups way of life (food, how they gathered, types of housing, clothing, etc.), where they lived, way of life before and after the settlers, and any interesting facts about your tribe.  This is to be presented to your class in 3 days for approval for the museum.    </a:t>
            </a:r>
          </a:p>
        </p:txBody>
      </p:sp>
    </p:spTree>
    <p:extLst>
      <p:ext uri="{BB962C8B-B14F-4D97-AF65-F5344CB8AC3E}">
        <p14:creationId xmlns:p14="http://schemas.microsoft.com/office/powerpoint/2010/main" val="41743829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Project</a:t>
            </a:r>
            <a:r>
              <a:rPr lang="en-US" dirty="0" smtClean="0"/>
              <a:t> </a:t>
            </a:r>
            <a:endParaRPr lang="en-US" dirty="0"/>
          </a:p>
        </p:txBody>
      </p:sp>
      <p:sp>
        <p:nvSpPr>
          <p:cNvPr id="3" name="Content Placeholder 2"/>
          <p:cNvSpPr>
            <a:spLocks noGrp="1"/>
          </p:cNvSpPr>
          <p:nvPr>
            <p:ph idx="1"/>
          </p:nvPr>
        </p:nvSpPr>
        <p:spPr>
          <a:xfrm>
            <a:off x="457200" y="1600200"/>
            <a:ext cx="8229600" cy="5029200"/>
          </a:xfrm>
        </p:spPr>
        <p:txBody>
          <a:bodyPr>
            <a:normAutofit fontScale="47500" lnSpcReduction="20000"/>
          </a:bodyPr>
          <a:lstStyle/>
          <a:p>
            <a:pPr marL="273050" lvl="0" indent="-273050" fontAlgn="base">
              <a:spcAft>
                <a:spcPct val="0"/>
              </a:spcAft>
              <a:buClr>
                <a:srgbClr val="0BD0D9"/>
              </a:buClr>
              <a:buSzPct val="95000"/>
              <a:buFont typeface="Wingdings 2" pitchFamily="18" charset="2"/>
              <a:buChar char=""/>
            </a:pPr>
            <a:r>
              <a:rPr lang="en-US" sz="4200" dirty="0" smtClean="0">
                <a:solidFill>
                  <a:prstClr val="black"/>
                </a:solidFill>
                <a:latin typeface="Constantia"/>
              </a:rPr>
              <a:t>Each group will </a:t>
            </a:r>
            <a:r>
              <a:rPr lang="en-US" sz="4200" dirty="0">
                <a:solidFill>
                  <a:prstClr val="black"/>
                </a:solidFill>
                <a:latin typeface="Constantia"/>
              </a:rPr>
              <a:t>have </a:t>
            </a:r>
            <a:r>
              <a:rPr lang="en-US" sz="4200" dirty="0" smtClean="0">
                <a:solidFill>
                  <a:prstClr val="black"/>
                </a:solidFill>
                <a:latin typeface="Constantia"/>
              </a:rPr>
              <a:t>to research an Indian group, their way of life, region they lived in, life before settlers/after settlers, and any interesting facts. </a:t>
            </a:r>
          </a:p>
          <a:p>
            <a:pPr marL="273050" lvl="0" indent="-273050" fontAlgn="base">
              <a:spcAft>
                <a:spcPct val="0"/>
              </a:spcAft>
              <a:buClr>
                <a:srgbClr val="0BD0D9"/>
              </a:buClr>
              <a:buSzPct val="95000"/>
              <a:buFont typeface="Wingdings 2" pitchFamily="18" charset="2"/>
              <a:buChar char=""/>
            </a:pPr>
            <a:r>
              <a:rPr lang="en-US" sz="4200" dirty="0" smtClean="0">
                <a:solidFill>
                  <a:prstClr val="black"/>
                </a:solidFill>
                <a:latin typeface="Constantia"/>
              </a:rPr>
              <a:t>Live Binder </a:t>
            </a:r>
            <a:r>
              <a:rPr lang="en-US" sz="4200" dirty="0" smtClean="0">
                <a:effectLst/>
                <a:hlinkClick r:id="rId3"/>
              </a:rPr>
              <a:t>http://www.livebinders.com/play/play?id=520366&amp;backurl=/shelf/my</a:t>
            </a:r>
            <a:endParaRPr lang="en-US" sz="4200" dirty="0" smtClean="0">
              <a:effectLst/>
            </a:endParaRPr>
          </a:p>
          <a:p>
            <a:pPr marL="0" lvl="0" indent="0" fontAlgn="base">
              <a:spcAft>
                <a:spcPct val="0"/>
              </a:spcAft>
              <a:buClr>
                <a:srgbClr val="0BD0D9"/>
              </a:buClr>
              <a:buSzPct val="95000"/>
              <a:buNone/>
            </a:pPr>
            <a:endParaRPr lang="en-US" sz="4200" dirty="0">
              <a:solidFill>
                <a:prstClr val="black"/>
              </a:solidFill>
              <a:latin typeface="Constantia"/>
            </a:endParaRPr>
          </a:p>
          <a:p>
            <a:pPr marL="273050" lvl="0" indent="-273050" fontAlgn="base">
              <a:spcAft>
                <a:spcPct val="0"/>
              </a:spcAft>
              <a:buClr>
                <a:srgbClr val="0BD0D9"/>
              </a:buClr>
              <a:buSzPct val="95000"/>
              <a:buFont typeface="Wingdings 2" pitchFamily="18" charset="2"/>
              <a:buChar char=""/>
            </a:pPr>
            <a:r>
              <a:rPr lang="en-US" sz="4200" dirty="0">
                <a:solidFill>
                  <a:prstClr val="black"/>
                </a:solidFill>
                <a:latin typeface="Constantia"/>
              </a:rPr>
              <a:t>You can assess children’s knowledge by what they do in group </a:t>
            </a:r>
            <a:r>
              <a:rPr lang="en-US" sz="4200" dirty="0" smtClean="0">
                <a:solidFill>
                  <a:prstClr val="black"/>
                </a:solidFill>
                <a:latin typeface="Constantia"/>
              </a:rPr>
              <a:t>work. While they are working and finding new information, ask them questions on the relevance of the info and whether they understand the info. </a:t>
            </a:r>
          </a:p>
          <a:p>
            <a:pPr marL="273050" lvl="0" indent="-273050" fontAlgn="base">
              <a:spcAft>
                <a:spcPct val="0"/>
              </a:spcAft>
              <a:buClr>
                <a:srgbClr val="0BD0D9"/>
              </a:buClr>
              <a:buSzPct val="95000"/>
              <a:buFont typeface="Wingdings 2" pitchFamily="18" charset="2"/>
              <a:buChar char=""/>
            </a:pPr>
            <a:r>
              <a:rPr lang="en-US" sz="4200" dirty="0" smtClean="0">
                <a:solidFill>
                  <a:prstClr val="black"/>
                </a:solidFill>
                <a:latin typeface="Constantia"/>
              </a:rPr>
              <a:t>A </a:t>
            </a:r>
            <a:r>
              <a:rPr lang="en-US" sz="4200" dirty="0">
                <a:solidFill>
                  <a:prstClr val="black"/>
                </a:solidFill>
                <a:latin typeface="Constantia"/>
              </a:rPr>
              <a:t>rubric will help children figure out what needs to be in the </a:t>
            </a:r>
            <a:r>
              <a:rPr lang="en-US" sz="4200" dirty="0" smtClean="0">
                <a:solidFill>
                  <a:prstClr val="black"/>
                </a:solidFill>
                <a:latin typeface="Constantia"/>
              </a:rPr>
              <a:t>presentation/project.  Show them this before they get started so they know what to expect. </a:t>
            </a:r>
          </a:p>
          <a:p>
            <a:pPr marL="273050" lvl="0" indent="-273050" fontAlgn="base">
              <a:spcAft>
                <a:spcPct val="0"/>
              </a:spcAft>
              <a:buClr>
                <a:srgbClr val="0BD0D9"/>
              </a:buClr>
              <a:buSzPct val="95000"/>
              <a:buFont typeface="Wingdings 2" pitchFamily="18" charset="2"/>
              <a:buChar char=""/>
            </a:pPr>
            <a:r>
              <a:rPr lang="en-US" sz="4200" dirty="0" smtClean="0">
                <a:solidFill>
                  <a:prstClr val="black"/>
                </a:solidFill>
                <a:latin typeface="Constantia"/>
              </a:rPr>
              <a:t>When children are presenting, you can assess the information they are presenting. </a:t>
            </a:r>
            <a:endParaRPr lang="en-US" sz="4200" dirty="0">
              <a:solidFill>
                <a:prstClr val="black"/>
              </a:solidFill>
              <a:latin typeface="Constantia"/>
            </a:endParaRPr>
          </a:p>
          <a:p>
            <a:pPr marL="273050" lvl="0" indent="-273050" fontAlgn="base">
              <a:spcAft>
                <a:spcPct val="0"/>
              </a:spcAft>
              <a:buClr>
                <a:srgbClr val="0BD0D9"/>
              </a:buClr>
              <a:buSzPct val="95000"/>
              <a:buFont typeface="Wingdings 2" pitchFamily="18" charset="2"/>
              <a:buChar char=""/>
            </a:pPr>
            <a:r>
              <a:rPr lang="en-US" sz="4200" dirty="0" smtClean="0">
                <a:solidFill>
                  <a:prstClr val="black"/>
                </a:solidFill>
                <a:latin typeface="Constantia"/>
              </a:rPr>
              <a:t>The listeners take notes on their ABC charts of what they are learning.</a:t>
            </a:r>
          </a:p>
          <a:p>
            <a:pPr marL="273050" lvl="0" indent="-273050" fontAlgn="base">
              <a:spcAft>
                <a:spcPct val="0"/>
              </a:spcAft>
              <a:buClr>
                <a:srgbClr val="0BD0D9"/>
              </a:buClr>
              <a:buSzPct val="95000"/>
              <a:buFont typeface="Wingdings 2" pitchFamily="18" charset="2"/>
              <a:buChar char=""/>
            </a:pPr>
            <a:r>
              <a:rPr lang="en-US" sz="4200" dirty="0" smtClean="0">
                <a:solidFill>
                  <a:prstClr val="black"/>
                </a:solidFill>
                <a:latin typeface="Constantia"/>
              </a:rPr>
              <a:t>Allow children to ask questions to the groups.  This is a skill that has to be taught and modeled constantly.   </a:t>
            </a:r>
          </a:p>
          <a:p>
            <a:pPr marL="0" lvl="0" indent="0" fontAlgn="base">
              <a:spcAft>
                <a:spcPct val="0"/>
              </a:spcAft>
              <a:buClr>
                <a:srgbClr val="0BD0D9"/>
              </a:buClr>
              <a:buSzPct val="95000"/>
              <a:buNone/>
            </a:pPr>
            <a:endParaRPr lang="en-US" dirty="0" smtClean="0">
              <a:solidFill>
                <a:prstClr val="black"/>
              </a:solidFill>
              <a:latin typeface="Constantia"/>
            </a:endParaRPr>
          </a:p>
        </p:txBody>
      </p:sp>
      <p:pic>
        <p:nvPicPr>
          <p:cNvPr id="2050" name="Picture 2" descr="C:\Users\Roberta\AppData\Local\Microsoft\Windows\Temporary Internet Files\Content.IE5\LDSRRMV3\MC900022355[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91400" y="152400"/>
            <a:ext cx="1447800" cy="1386396"/>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Roberta\AppData\Local\Microsoft\Windows\Temporary Internet Files\Content.IE5\LDSRRMV3\MC900022355[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9931" y="201484"/>
            <a:ext cx="1396541" cy="1337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56944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03D4A8"/>
            </a:gs>
            <a:gs pos="25000">
              <a:srgbClr val="21D6E0"/>
            </a:gs>
            <a:gs pos="75000">
              <a:srgbClr val="0087E6"/>
            </a:gs>
            <a:gs pos="100000">
              <a:srgbClr val="005CB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rmAutofit fontScale="90000"/>
          </a:bodyPr>
          <a:lstStyle/>
          <a:p>
            <a:r>
              <a:rPr lang="en-US" b="1" u="sng" dirty="0" smtClean="0"/>
              <a:t>Rubric</a:t>
            </a:r>
            <a:endParaRPr lang="en-US" b="1" u="sng"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62374376"/>
              </p:ext>
            </p:extLst>
          </p:nvPr>
        </p:nvGraphicFramePr>
        <p:xfrm>
          <a:off x="685800" y="1295400"/>
          <a:ext cx="7696201" cy="4916211"/>
        </p:xfrm>
        <a:graphic>
          <a:graphicData uri="http://schemas.openxmlformats.org/drawingml/2006/table">
            <a:tbl>
              <a:tblPr firstRow="1" firstCol="1" bandRow="1">
                <a:tableStyleId>{5C22544A-7EE6-4342-B048-85BDC9FD1C3A}</a:tableStyleId>
              </a:tblPr>
              <a:tblGrid>
                <a:gridCol w="1460910"/>
                <a:gridCol w="1210874"/>
                <a:gridCol w="1208164"/>
                <a:gridCol w="1193935"/>
                <a:gridCol w="1399925"/>
                <a:gridCol w="1222393"/>
              </a:tblGrid>
              <a:tr h="529721">
                <a:tc>
                  <a:txBody>
                    <a:bodyPr/>
                    <a:lstStyle/>
                    <a:p>
                      <a:pPr marL="0" marR="0" algn="ctr">
                        <a:spcBef>
                          <a:spcPts val="0"/>
                        </a:spcBef>
                        <a:spcAft>
                          <a:spcPts val="0"/>
                        </a:spcAft>
                      </a:pPr>
                      <a:r>
                        <a:rPr lang="en-CA" sz="1100" dirty="0">
                          <a:effectLst/>
                        </a:rPr>
                        <a:t> </a:t>
                      </a:r>
                      <a:endParaRPr lang="en-US" sz="1000" dirty="0">
                        <a:effectLst/>
                        <a:latin typeface="Times New Roman"/>
                        <a:ea typeface="Times New Roman"/>
                      </a:endParaRPr>
                    </a:p>
                  </a:txBody>
                  <a:tcPr marL="55647" marR="55647" marT="0" marB="0"/>
                </a:tc>
                <a:tc>
                  <a:txBody>
                    <a:bodyPr/>
                    <a:lstStyle/>
                    <a:p>
                      <a:pPr marL="0" marR="0" algn="just">
                        <a:spcBef>
                          <a:spcPts val="0"/>
                        </a:spcBef>
                        <a:spcAft>
                          <a:spcPts val="0"/>
                        </a:spcAft>
                      </a:pPr>
                      <a:r>
                        <a:rPr lang="en-CA" sz="1500">
                          <a:effectLst/>
                        </a:rPr>
                        <a:t>To get a 5</a:t>
                      </a:r>
                      <a:endParaRPr lang="en-US" sz="1000">
                        <a:effectLst/>
                        <a:latin typeface="Times New Roman"/>
                        <a:ea typeface="Times New Roman"/>
                      </a:endParaRPr>
                    </a:p>
                  </a:txBody>
                  <a:tcPr marL="55647" marR="55647" marT="0" marB="0"/>
                </a:tc>
                <a:tc>
                  <a:txBody>
                    <a:bodyPr/>
                    <a:lstStyle/>
                    <a:p>
                      <a:pPr marL="0" marR="0" algn="just">
                        <a:spcBef>
                          <a:spcPts val="0"/>
                        </a:spcBef>
                        <a:spcAft>
                          <a:spcPts val="0"/>
                        </a:spcAft>
                      </a:pPr>
                      <a:r>
                        <a:rPr lang="en-CA" sz="1500">
                          <a:effectLst/>
                        </a:rPr>
                        <a:t>To get a 4</a:t>
                      </a:r>
                      <a:endParaRPr lang="en-US" sz="1000">
                        <a:effectLst/>
                        <a:latin typeface="Times New Roman"/>
                        <a:ea typeface="Times New Roman"/>
                      </a:endParaRPr>
                    </a:p>
                  </a:txBody>
                  <a:tcPr marL="55647" marR="55647" marT="0" marB="0"/>
                </a:tc>
                <a:tc>
                  <a:txBody>
                    <a:bodyPr/>
                    <a:lstStyle/>
                    <a:p>
                      <a:pPr marL="0" marR="0" algn="just">
                        <a:spcBef>
                          <a:spcPts val="0"/>
                        </a:spcBef>
                        <a:spcAft>
                          <a:spcPts val="0"/>
                        </a:spcAft>
                      </a:pPr>
                      <a:r>
                        <a:rPr lang="en-CA" sz="1500">
                          <a:effectLst/>
                        </a:rPr>
                        <a:t>To get a 3</a:t>
                      </a:r>
                      <a:endParaRPr lang="en-US" sz="1000">
                        <a:effectLst/>
                      </a:endParaRPr>
                    </a:p>
                    <a:p>
                      <a:pPr marL="0" marR="0" algn="just">
                        <a:spcBef>
                          <a:spcPts val="0"/>
                        </a:spcBef>
                        <a:spcAft>
                          <a:spcPts val="0"/>
                        </a:spcAft>
                      </a:pPr>
                      <a:r>
                        <a:rPr lang="en-CA" sz="1500">
                          <a:effectLst/>
                        </a:rPr>
                        <a:t> </a:t>
                      </a:r>
                      <a:endParaRPr lang="en-US" sz="1000">
                        <a:effectLst/>
                        <a:latin typeface="Times New Roman"/>
                        <a:ea typeface="Times New Roman"/>
                      </a:endParaRPr>
                    </a:p>
                  </a:txBody>
                  <a:tcPr marL="55647" marR="55647" marT="0" marB="0"/>
                </a:tc>
                <a:tc>
                  <a:txBody>
                    <a:bodyPr/>
                    <a:lstStyle/>
                    <a:p>
                      <a:pPr marL="0" marR="0" algn="just">
                        <a:spcBef>
                          <a:spcPts val="0"/>
                        </a:spcBef>
                        <a:spcAft>
                          <a:spcPts val="0"/>
                        </a:spcAft>
                      </a:pPr>
                      <a:r>
                        <a:rPr lang="en-CA" sz="1500">
                          <a:effectLst/>
                        </a:rPr>
                        <a:t>To get a  2</a:t>
                      </a:r>
                      <a:endParaRPr lang="en-US" sz="1000">
                        <a:effectLst/>
                        <a:latin typeface="Times New Roman"/>
                        <a:ea typeface="Times New Roman"/>
                      </a:endParaRPr>
                    </a:p>
                  </a:txBody>
                  <a:tcPr marL="55647" marR="55647" marT="0" marB="0"/>
                </a:tc>
                <a:tc>
                  <a:txBody>
                    <a:bodyPr/>
                    <a:lstStyle/>
                    <a:p>
                      <a:pPr marL="0" marR="0" algn="just">
                        <a:spcBef>
                          <a:spcPts val="0"/>
                        </a:spcBef>
                        <a:spcAft>
                          <a:spcPts val="0"/>
                        </a:spcAft>
                      </a:pPr>
                      <a:r>
                        <a:rPr lang="en-CA" sz="1500">
                          <a:effectLst/>
                        </a:rPr>
                        <a:t>To get a 1</a:t>
                      </a:r>
                      <a:endParaRPr lang="en-US" sz="1000">
                        <a:effectLst/>
                      </a:endParaRPr>
                    </a:p>
                    <a:p>
                      <a:pPr marL="0" marR="0" algn="just">
                        <a:spcBef>
                          <a:spcPts val="0"/>
                        </a:spcBef>
                        <a:spcAft>
                          <a:spcPts val="0"/>
                        </a:spcAft>
                      </a:pPr>
                      <a:r>
                        <a:rPr lang="en-CA" sz="1500">
                          <a:effectLst/>
                        </a:rPr>
                        <a:t> </a:t>
                      </a:r>
                      <a:endParaRPr lang="en-US" sz="1000">
                        <a:effectLst/>
                        <a:latin typeface="Times New Roman"/>
                        <a:ea typeface="Times New Roman"/>
                      </a:endParaRPr>
                    </a:p>
                  </a:txBody>
                  <a:tcPr marL="55647" marR="55647" marT="0" marB="0"/>
                </a:tc>
              </a:tr>
              <a:tr h="1222879">
                <a:tc>
                  <a:txBody>
                    <a:bodyPr/>
                    <a:lstStyle/>
                    <a:p>
                      <a:pPr marL="0" marR="0" algn="just">
                        <a:spcBef>
                          <a:spcPts val="0"/>
                        </a:spcBef>
                        <a:spcAft>
                          <a:spcPts val="0"/>
                        </a:spcAft>
                      </a:pPr>
                      <a:r>
                        <a:rPr lang="en-CA" sz="1100" dirty="0">
                          <a:effectLst/>
                        </a:rPr>
                        <a:t>Characteristics of</a:t>
                      </a:r>
                      <a:endParaRPr lang="en-US" sz="1000" dirty="0">
                        <a:effectLst/>
                      </a:endParaRPr>
                    </a:p>
                    <a:p>
                      <a:pPr marL="0" marR="0" algn="just">
                        <a:spcBef>
                          <a:spcPts val="0"/>
                        </a:spcBef>
                        <a:spcAft>
                          <a:spcPts val="0"/>
                        </a:spcAft>
                      </a:pPr>
                      <a:r>
                        <a:rPr lang="en-CA" sz="1100" dirty="0" smtClean="0">
                          <a:effectLst/>
                        </a:rPr>
                        <a:t>Native </a:t>
                      </a:r>
                    </a:p>
                    <a:p>
                      <a:pPr marL="0" marR="0" algn="just">
                        <a:spcBef>
                          <a:spcPts val="0"/>
                        </a:spcBef>
                        <a:spcAft>
                          <a:spcPts val="0"/>
                        </a:spcAft>
                      </a:pPr>
                      <a:r>
                        <a:rPr lang="en-CA" sz="1100" dirty="0" smtClean="0">
                          <a:effectLst/>
                        </a:rPr>
                        <a:t>American </a:t>
                      </a:r>
                      <a:r>
                        <a:rPr lang="en-CA" sz="1100" dirty="0">
                          <a:effectLst/>
                        </a:rPr>
                        <a:t>Group</a:t>
                      </a:r>
                      <a:endParaRPr lang="en-US" sz="1000" dirty="0">
                        <a:effectLst/>
                      </a:endParaRPr>
                    </a:p>
                    <a:p>
                      <a:pPr marL="0" marR="0" algn="just">
                        <a:spcBef>
                          <a:spcPts val="0"/>
                        </a:spcBef>
                        <a:spcAft>
                          <a:spcPts val="0"/>
                        </a:spcAft>
                      </a:pPr>
                      <a:r>
                        <a:rPr lang="en-CA" sz="1100" dirty="0" smtClean="0">
                          <a:effectLst/>
                        </a:rPr>
                        <a:t>_______________ </a:t>
                      </a:r>
                      <a:endParaRPr lang="en-US" sz="1000" dirty="0">
                        <a:effectLst/>
                        <a:latin typeface="Times New Roman"/>
                        <a:ea typeface="Times New Roman"/>
                      </a:endParaRPr>
                    </a:p>
                  </a:txBody>
                  <a:tcPr marL="55647" marR="55647" marT="0" marB="0"/>
                </a:tc>
                <a:tc>
                  <a:txBody>
                    <a:bodyPr/>
                    <a:lstStyle/>
                    <a:p>
                      <a:pPr marL="0" marR="0" algn="l">
                        <a:spcBef>
                          <a:spcPts val="0"/>
                        </a:spcBef>
                        <a:spcAft>
                          <a:spcPts val="0"/>
                        </a:spcAft>
                      </a:pPr>
                      <a:r>
                        <a:rPr lang="en-CA" sz="900" dirty="0">
                          <a:effectLst/>
                        </a:rPr>
                        <a:t>Information is clear and accurate.  There are many extra interesting facts and details that make this project appealing. </a:t>
                      </a:r>
                      <a:endParaRPr lang="en-US" sz="900" dirty="0">
                        <a:effectLst/>
                        <a:latin typeface="Times New Roman"/>
                        <a:ea typeface="Times New Roman"/>
                      </a:endParaRPr>
                    </a:p>
                  </a:txBody>
                  <a:tcPr marL="55647" marR="55647" marT="0" marB="0"/>
                </a:tc>
                <a:tc>
                  <a:txBody>
                    <a:bodyPr/>
                    <a:lstStyle/>
                    <a:p>
                      <a:pPr marL="0" marR="0" algn="l">
                        <a:spcBef>
                          <a:spcPts val="0"/>
                        </a:spcBef>
                        <a:spcAft>
                          <a:spcPts val="0"/>
                        </a:spcAft>
                      </a:pPr>
                      <a:r>
                        <a:rPr lang="en-CA" sz="900" dirty="0">
                          <a:effectLst/>
                        </a:rPr>
                        <a:t>Information is clear and accurate.  There are some extra interesting facts and details that make this project appealing. </a:t>
                      </a:r>
                      <a:endParaRPr lang="en-US" sz="900" dirty="0">
                        <a:effectLst/>
                        <a:latin typeface="Times New Roman"/>
                        <a:ea typeface="Times New Roman"/>
                      </a:endParaRPr>
                    </a:p>
                  </a:txBody>
                  <a:tcPr marL="55647" marR="55647" marT="0" marB="0"/>
                </a:tc>
                <a:tc>
                  <a:txBody>
                    <a:bodyPr/>
                    <a:lstStyle/>
                    <a:p>
                      <a:pPr marL="0" marR="0" algn="l">
                        <a:spcBef>
                          <a:spcPts val="0"/>
                        </a:spcBef>
                        <a:spcAft>
                          <a:spcPts val="0"/>
                        </a:spcAft>
                      </a:pPr>
                      <a:r>
                        <a:rPr lang="en-CA" sz="900" dirty="0">
                          <a:effectLst/>
                        </a:rPr>
                        <a:t>Information is somewhat clear, but may seem unorganized at times. There are some interesting facts and details that make this project appealing. Information is </a:t>
                      </a:r>
                      <a:r>
                        <a:rPr lang="en-CA" sz="900" dirty="0" smtClean="0">
                          <a:effectLst/>
                        </a:rPr>
                        <a:t>mostly accurate</a:t>
                      </a:r>
                      <a:r>
                        <a:rPr lang="en-CA" sz="900" dirty="0">
                          <a:effectLst/>
                        </a:rPr>
                        <a:t>.</a:t>
                      </a:r>
                      <a:endParaRPr lang="en-US" sz="900" dirty="0">
                        <a:effectLst/>
                        <a:latin typeface="Times New Roman"/>
                        <a:ea typeface="Times New Roman"/>
                      </a:endParaRPr>
                    </a:p>
                  </a:txBody>
                  <a:tcPr marL="55647" marR="55647" marT="0" marB="0"/>
                </a:tc>
                <a:tc>
                  <a:txBody>
                    <a:bodyPr/>
                    <a:lstStyle/>
                    <a:p>
                      <a:pPr marL="0" marR="0" algn="l">
                        <a:spcBef>
                          <a:spcPts val="0"/>
                        </a:spcBef>
                        <a:spcAft>
                          <a:spcPts val="0"/>
                        </a:spcAft>
                      </a:pPr>
                      <a:r>
                        <a:rPr lang="en-CA" sz="900">
                          <a:effectLst/>
                        </a:rPr>
                        <a:t>Information gets confusing in parts.  There are some facts and details that make this project appealing. Information may have some inaccuracies. </a:t>
                      </a:r>
                      <a:endParaRPr lang="en-US" sz="900">
                        <a:effectLst/>
                        <a:latin typeface="Times New Roman"/>
                        <a:ea typeface="Times New Roman"/>
                      </a:endParaRPr>
                    </a:p>
                  </a:txBody>
                  <a:tcPr marL="55647" marR="55647" marT="0" marB="0"/>
                </a:tc>
                <a:tc>
                  <a:txBody>
                    <a:bodyPr/>
                    <a:lstStyle/>
                    <a:p>
                      <a:pPr marL="0" marR="0" algn="l">
                        <a:spcBef>
                          <a:spcPts val="0"/>
                        </a:spcBef>
                        <a:spcAft>
                          <a:spcPts val="0"/>
                        </a:spcAft>
                      </a:pPr>
                      <a:r>
                        <a:rPr lang="en-CA" sz="900">
                          <a:effectLst/>
                        </a:rPr>
                        <a:t>Information is confusing and unorganized. </a:t>
                      </a:r>
                      <a:endParaRPr lang="en-US" sz="900">
                        <a:effectLst/>
                      </a:endParaRPr>
                    </a:p>
                    <a:p>
                      <a:pPr marL="0" marR="0" algn="l">
                        <a:spcBef>
                          <a:spcPts val="0"/>
                        </a:spcBef>
                        <a:spcAft>
                          <a:spcPts val="0"/>
                        </a:spcAft>
                      </a:pPr>
                      <a:r>
                        <a:rPr lang="en-CA" sz="900">
                          <a:effectLst/>
                        </a:rPr>
                        <a:t>Information is incorrect. </a:t>
                      </a:r>
                      <a:endParaRPr lang="en-US" sz="900">
                        <a:effectLst/>
                      </a:endParaRPr>
                    </a:p>
                    <a:p>
                      <a:pPr marL="0" marR="0" algn="l">
                        <a:spcBef>
                          <a:spcPts val="0"/>
                        </a:spcBef>
                        <a:spcAft>
                          <a:spcPts val="0"/>
                        </a:spcAft>
                      </a:pPr>
                      <a:r>
                        <a:rPr lang="en-CA" sz="900">
                          <a:effectLst/>
                        </a:rPr>
                        <a:t> </a:t>
                      </a:r>
                      <a:endParaRPr lang="en-US" sz="900">
                        <a:effectLst/>
                      </a:endParaRPr>
                    </a:p>
                    <a:p>
                      <a:pPr marL="0" marR="0" algn="l">
                        <a:spcBef>
                          <a:spcPts val="0"/>
                        </a:spcBef>
                        <a:spcAft>
                          <a:spcPts val="0"/>
                        </a:spcAft>
                      </a:pPr>
                      <a:r>
                        <a:rPr lang="en-CA" sz="900">
                          <a:effectLst/>
                        </a:rPr>
                        <a:t> </a:t>
                      </a:r>
                      <a:endParaRPr lang="en-US" sz="900">
                        <a:effectLst/>
                      </a:endParaRPr>
                    </a:p>
                    <a:p>
                      <a:pPr marL="0" marR="0" algn="l">
                        <a:spcBef>
                          <a:spcPts val="0"/>
                        </a:spcBef>
                        <a:spcAft>
                          <a:spcPts val="0"/>
                        </a:spcAft>
                      </a:pPr>
                      <a:r>
                        <a:rPr lang="en-CA" sz="900">
                          <a:effectLst/>
                        </a:rPr>
                        <a:t> </a:t>
                      </a:r>
                      <a:endParaRPr lang="en-US" sz="900">
                        <a:effectLst/>
                        <a:latin typeface="Times New Roman"/>
                        <a:ea typeface="Times New Roman"/>
                      </a:endParaRPr>
                    </a:p>
                  </a:txBody>
                  <a:tcPr marL="55647" marR="55647" marT="0" marB="0"/>
                </a:tc>
              </a:tr>
              <a:tr h="1002925">
                <a:tc>
                  <a:txBody>
                    <a:bodyPr/>
                    <a:lstStyle/>
                    <a:p>
                      <a:pPr marL="0" marR="0" algn="just">
                        <a:spcBef>
                          <a:spcPts val="0"/>
                        </a:spcBef>
                        <a:spcAft>
                          <a:spcPts val="0"/>
                        </a:spcAft>
                      </a:pPr>
                      <a:r>
                        <a:rPr lang="en-CA" sz="1300">
                          <a:effectLst/>
                        </a:rPr>
                        <a:t>Changes</a:t>
                      </a:r>
                      <a:endParaRPr lang="en-US" sz="1000">
                        <a:effectLst/>
                        <a:latin typeface="Times New Roman"/>
                        <a:ea typeface="Times New Roman"/>
                      </a:endParaRPr>
                    </a:p>
                  </a:txBody>
                  <a:tcPr marL="55647" marR="55647" marT="0" marB="0"/>
                </a:tc>
                <a:tc>
                  <a:txBody>
                    <a:bodyPr/>
                    <a:lstStyle/>
                    <a:p>
                      <a:pPr marL="0" marR="0" algn="l">
                        <a:spcBef>
                          <a:spcPts val="0"/>
                        </a:spcBef>
                        <a:spcAft>
                          <a:spcPts val="0"/>
                        </a:spcAft>
                      </a:pPr>
                      <a:r>
                        <a:rPr lang="en-CA" sz="900">
                          <a:effectLst/>
                        </a:rPr>
                        <a:t>Project and presentation shows a strong understanding of life before and after the settlers. </a:t>
                      </a:r>
                      <a:endParaRPr lang="en-US" sz="900">
                        <a:effectLst/>
                        <a:latin typeface="Times New Roman"/>
                        <a:ea typeface="Times New Roman"/>
                      </a:endParaRPr>
                    </a:p>
                  </a:txBody>
                  <a:tcPr marL="55647" marR="55647" marT="0" marB="0"/>
                </a:tc>
                <a:tc>
                  <a:txBody>
                    <a:bodyPr/>
                    <a:lstStyle/>
                    <a:p>
                      <a:pPr marL="0" marR="0" algn="l">
                        <a:spcBef>
                          <a:spcPts val="0"/>
                        </a:spcBef>
                        <a:spcAft>
                          <a:spcPts val="0"/>
                        </a:spcAft>
                      </a:pPr>
                      <a:r>
                        <a:rPr lang="en-CA" sz="900">
                          <a:effectLst/>
                        </a:rPr>
                        <a:t>Project and presentation shows an understanding of life before and after the settlers.</a:t>
                      </a:r>
                      <a:endParaRPr lang="en-US" sz="900">
                        <a:effectLst/>
                        <a:latin typeface="Times New Roman"/>
                        <a:ea typeface="Times New Roman"/>
                      </a:endParaRPr>
                    </a:p>
                  </a:txBody>
                  <a:tcPr marL="55647" marR="55647" marT="0" marB="0"/>
                </a:tc>
                <a:tc>
                  <a:txBody>
                    <a:bodyPr/>
                    <a:lstStyle/>
                    <a:p>
                      <a:pPr marL="0" marR="0" algn="l">
                        <a:spcBef>
                          <a:spcPts val="0"/>
                        </a:spcBef>
                        <a:spcAft>
                          <a:spcPts val="0"/>
                        </a:spcAft>
                      </a:pPr>
                      <a:r>
                        <a:rPr lang="en-CA" sz="900">
                          <a:effectLst/>
                        </a:rPr>
                        <a:t>Project and presentation shows that some of the information is understood, but there are some inaccuracies. </a:t>
                      </a:r>
                      <a:endParaRPr lang="en-US" sz="900">
                        <a:effectLst/>
                        <a:latin typeface="Times New Roman"/>
                        <a:ea typeface="Times New Roman"/>
                      </a:endParaRPr>
                    </a:p>
                  </a:txBody>
                  <a:tcPr marL="55647" marR="55647" marT="0" marB="0"/>
                </a:tc>
                <a:tc>
                  <a:txBody>
                    <a:bodyPr/>
                    <a:lstStyle/>
                    <a:p>
                      <a:pPr marL="0" marR="0" algn="l">
                        <a:spcBef>
                          <a:spcPts val="0"/>
                        </a:spcBef>
                        <a:spcAft>
                          <a:spcPts val="0"/>
                        </a:spcAft>
                      </a:pPr>
                      <a:r>
                        <a:rPr lang="en-CA" sz="900">
                          <a:effectLst/>
                        </a:rPr>
                        <a:t>Project and presentation shows that some of the information is understood, but there are lots of inaccuracies.</a:t>
                      </a:r>
                      <a:endParaRPr lang="en-US" sz="900">
                        <a:effectLst/>
                        <a:latin typeface="Times New Roman"/>
                        <a:ea typeface="Times New Roman"/>
                      </a:endParaRPr>
                    </a:p>
                  </a:txBody>
                  <a:tcPr marL="55647" marR="55647" marT="0" marB="0"/>
                </a:tc>
                <a:tc>
                  <a:txBody>
                    <a:bodyPr/>
                    <a:lstStyle/>
                    <a:p>
                      <a:pPr marL="0" marR="0" algn="l">
                        <a:spcBef>
                          <a:spcPts val="0"/>
                        </a:spcBef>
                        <a:spcAft>
                          <a:spcPts val="0"/>
                        </a:spcAft>
                      </a:pPr>
                      <a:r>
                        <a:rPr lang="en-CA" sz="900">
                          <a:effectLst/>
                        </a:rPr>
                        <a:t>The project and presentation did not show an understanding of life before and after the settlers.</a:t>
                      </a:r>
                      <a:endParaRPr lang="en-US" sz="900">
                        <a:effectLst/>
                        <a:latin typeface="Times New Roman"/>
                        <a:ea typeface="Times New Roman"/>
                      </a:endParaRPr>
                    </a:p>
                  </a:txBody>
                  <a:tcPr marL="55647" marR="55647" marT="0" marB="0"/>
                </a:tc>
              </a:tr>
              <a:tr h="1002925">
                <a:tc>
                  <a:txBody>
                    <a:bodyPr/>
                    <a:lstStyle/>
                    <a:p>
                      <a:pPr marL="0" marR="0" algn="just">
                        <a:spcBef>
                          <a:spcPts val="0"/>
                        </a:spcBef>
                        <a:spcAft>
                          <a:spcPts val="0"/>
                        </a:spcAft>
                      </a:pPr>
                      <a:r>
                        <a:rPr lang="en-CA" sz="1300">
                          <a:effectLst/>
                        </a:rPr>
                        <a:t>Presentation</a:t>
                      </a:r>
                      <a:endParaRPr lang="en-US" sz="1000">
                        <a:effectLst/>
                        <a:latin typeface="Times New Roman"/>
                        <a:ea typeface="Times New Roman"/>
                      </a:endParaRPr>
                    </a:p>
                  </a:txBody>
                  <a:tcPr marL="55647" marR="55647" marT="0" marB="0"/>
                </a:tc>
                <a:tc>
                  <a:txBody>
                    <a:bodyPr/>
                    <a:lstStyle/>
                    <a:p>
                      <a:pPr marL="0" marR="0" algn="l">
                        <a:spcBef>
                          <a:spcPts val="0"/>
                        </a:spcBef>
                        <a:spcAft>
                          <a:spcPts val="0"/>
                        </a:spcAft>
                      </a:pPr>
                      <a:r>
                        <a:rPr lang="en-CA" sz="900">
                          <a:effectLst/>
                        </a:rPr>
                        <a:t>Presentation is organized.  Group members took turns and spoke clearly during their presentation. </a:t>
                      </a:r>
                      <a:endParaRPr lang="en-US" sz="900">
                        <a:effectLst/>
                        <a:latin typeface="Times New Roman"/>
                        <a:ea typeface="Times New Roman"/>
                      </a:endParaRPr>
                    </a:p>
                  </a:txBody>
                  <a:tcPr marL="55647" marR="55647" marT="0" marB="0"/>
                </a:tc>
                <a:tc>
                  <a:txBody>
                    <a:bodyPr/>
                    <a:lstStyle/>
                    <a:p>
                      <a:pPr marL="0" marR="0" algn="l">
                        <a:spcBef>
                          <a:spcPts val="0"/>
                        </a:spcBef>
                        <a:spcAft>
                          <a:spcPts val="0"/>
                        </a:spcAft>
                      </a:pPr>
                      <a:r>
                        <a:rPr lang="en-CA" sz="900">
                          <a:effectLst/>
                        </a:rPr>
                        <a:t>Presentation is organized.  Group members took turns and spoke clearly during their presentation.</a:t>
                      </a:r>
                      <a:endParaRPr lang="en-US" sz="900">
                        <a:effectLst/>
                        <a:latin typeface="Times New Roman"/>
                        <a:ea typeface="Times New Roman"/>
                      </a:endParaRPr>
                    </a:p>
                  </a:txBody>
                  <a:tcPr marL="55647" marR="55647" marT="0" marB="0"/>
                </a:tc>
                <a:tc>
                  <a:txBody>
                    <a:bodyPr/>
                    <a:lstStyle/>
                    <a:p>
                      <a:pPr marL="0" marR="0" algn="l">
                        <a:spcBef>
                          <a:spcPts val="0"/>
                        </a:spcBef>
                        <a:spcAft>
                          <a:spcPts val="0"/>
                        </a:spcAft>
                      </a:pPr>
                      <a:r>
                        <a:rPr lang="en-CA" sz="900">
                          <a:effectLst/>
                        </a:rPr>
                        <a:t>Presentation is somewhat organized.  Only a couple of the group members spoke. </a:t>
                      </a:r>
                      <a:endParaRPr lang="en-US" sz="900">
                        <a:effectLst/>
                        <a:latin typeface="Times New Roman"/>
                        <a:ea typeface="Times New Roman"/>
                      </a:endParaRPr>
                    </a:p>
                  </a:txBody>
                  <a:tcPr marL="55647" marR="55647" marT="0" marB="0"/>
                </a:tc>
                <a:tc>
                  <a:txBody>
                    <a:bodyPr/>
                    <a:lstStyle/>
                    <a:p>
                      <a:pPr marL="0" marR="0" algn="l">
                        <a:spcBef>
                          <a:spcPts val="0"/>
                        </a:spcBef>
                        <a:spcAft>
                          <a:spcPts val="0"/>
                        </a:spcAft>
                      </a:pPr>
                      <a:r>
                        <a:rPr lang="en-CA" sz="900">
                          <a:effectLst/>
                        </a:rPr>
                        <a:t>The presentation was unorganized.  Only one person in the group spoke. </a:t>
                      </a:r>
                      <a:endParaRPr lang="en-US" sz="900">
                        <a:effectLst/>
                        <a:latin typeface="Times New Roman"/>
                        <a:ea typeface="Times New Roman"/>
                      </a:endParaRPr>
                    </a:p>
                  </a:txBody>
                  <a:tcPr marL="55647" marR="55647" marT="0" marB="0"/>
                </a:tc>
                <a:tc>
                  <a:txBody>
                    <a:bodyPr/>
                    <a:lstStyle/>
                    <a:p>
                      <a:pPr marL="0" marR="0" algn="l">
                        <a:spcBef>
                          <a:spcPts val="0"/>
                        </a:spcBef>
                        <a:spcAft>
                          <a:spcPts val="0"/>
                        </a:spcAft>
                      </a:pPr>
                      <a:r>
                        <a:rPr lang="en-CA" sz="900">
                          <a:effectLst/>
                        </a:rPr>
                        <a:t>The presentation was unorganized.  Only one person in the group spoke and they were unclear.</a:t>
                      </a:r>
                      <a:endParaRPr lang="en-US" sz="900">
                        <a:effectLst/>
                      </a:endParaRPr>
                    </a:p>
                    <a:p>
                      <a:pPr marL="0" marR="0" algn="l">
                        <a:spcBef>
                          <a:spcPts val="0"/>
                        </a:spcBef>
                        <a:spcAft>
                          <a:spcPts val="0"/>
                        </a:spcAft>
                      </a:pPr>
                      <a:r>
                        <a:rPr lang="en-CA" sz="900">
                          <a:effectLst/>
                        </a:rPr>
                        <a:t> </a:t>
                      </a:r>
                      <a:endParaRPr lang="en-US" sz="900">
                        <a:effectLst/>
                        <a:latin typeface="Times New Roman"/>
                        <a:ea typeface="Times New Roman"/>
                      </a:endParaRPr>
                    </a:p>
                  </a:txBody>
                  <a:tcPr marL="55647" marR="55647" marT="0" marB="0"/>
                </a:tc>
              </a:tr>
              <a:tr h="573100">
                <a:tc>
                  <a:txBody>
                    <a:bodyPr/>
                    <a:lstStyle/>
                    <a:p>
                      <a:pPr marL="0" marR="0" algn="just">
                        <a:spcBef>
                          <a:spcPts val="0"/>
                        </a:spcBef>
                        <a:spcAft>
                          <a:spcPts val="0"/>
                        </a:spcAft>
                      </a:pPr>
                      <a:r>
                        <a:rPr lang="en-CA" sz="1300">
                          <a:effectLst/>
                        </a:rPr>
                        <a:t>Conventions and grammar</a:t>
                      </a:r>
                      <a:endParaRPr lang="en-US" sz="1000">
                        <a:effectLst/>
                        <a:latin typeface="Times New Roman"/>
                        <a:ea typeface="Times New Roman"/>
                      </a:endParaRPr>
                    </a:p>
                  </a:txBody>
                  <a:tcPr marL="55647" marR="55647" marT="0" marB="0"/>
                </a:tc>
                <a:tc>
                  <a:txBody>
                    <a:bodyPr/>
                    <a:lstStyle/>
                    <a:p>
                      <a:pPr marL="0" marR="0" algn="l">
                        <a:spcBef>
                          <a:spcPts val="0"/>
                        </a:spcBef>
                        <a:spcAft>
                          <a:spcPts val="0"/>
                        </a:spcAft>
                      </a:pPr>
                      <a:r>
                        <a:rPr lang="en-CA" sz="900">
                          <a:effectLst/>
                        </a:rPr>
                        <a:t>All conventions and grammar are correct. </a:t>
                      </a:r>
                      <a:endParaRPr lang="en-US" sz="900">
                        <a:effectLst/>
                        <a:latin typeface="Times New Roman"/>
                        <a:ea typeface="Times New Roman"/>
                      </a:endParaRPr>
                    </a:p>
                  </a:txBody>
                  <a:tcPr marL="55647" marR="55647" marT="0" marB="0"/>
                </a:tc>
                <a:tc>
                  <a:txBody>
                    <a:bodyPr/>
                    <a:lstStyle/>
                    <a:p>
                      <a:pPr marL="0" marR="0" algn="l">
                        <a:spcBef>
                          <a:spcPts val="0"/>
                        </a:spcBef>
                        <a:spcAft>
                          <a:spcPts val="0"/>
                        </a:spcAft>
                      </a:pPr>
                      <a:r>
                        <a:rPr lang="en-CA" sz="900">
                          <a:effectLst/>
                        </a:rPr>
                        <a:t>Only 2-3 mistakes are in the writing. </a:t>
                      </a:r>
                      <a:endParaRPr lang="en-US" sz="900">
                        <a:effectLst/>
                        <a:latin typeface="Times New Roman"/>
                        <a:ea typeface="Times New Roman"/>
                      </a:endParaRPr>
                    </a:p>
                  </a:txBody>
                  <a:tcPr marL="55647" marR="55647" marT="0" marB="0"/>
                </a:tc>
                <a:tc>
                  <a:txBody>
                    <a:bodyPr/>
                    <a:lstStyle/>
                    <a:p>
                      <a:pPr marL="0" marR="0" algn="l">
                        <a:spcBef>
                          <a:spcPts val="0"/>
                        </a:spcBef>
                        <a:spcAft>
                          <a:spcPts val="0"/>
                        </a:spcAft>
                      </a:pPr>
                      <a:r>
                        <a:rPr lang="en-CA" sz="900">
                          <a:effectLst/>
                        </a:rPr>
                        <a:t>Only 4-5 mistakes are in the writing.</a:t>
                      </a:r>
                      <a:endParaRPr lang="en-US" sz="900">
                        <a:effectLst/>
                      </a:endParaRPr>
                    </a:p>
                    <a:p>
                      <a:pPr marL="0" marR="0" algn="l">
                        <a:spcBef>
                          <a:spcPts val="0"/>
                        </a:spcBef>
                        <a:spcAft>
                          <a:spcPts val="0"/>
                        </a:spcAft>
                      </a:pPr>
                      <a:r>
                        <a:rPr lang="en-CA" sz="900">
                          <a:effectLst/>
                        </a:rPr>
                        <a:t> </a:t>
                      </a:r>
                      <a:endParaRPr lang="en-US" sz="900">
                        <a:effectLst/>
                        <a:latin typeface="Times New Roman"/>
                        <a:ea typeface="Times New Roman"/>
                      </a:endParaRPr>
                    </a:p>
                  </a:txBody>
                  <a:tcPr marL="55647" marR="55647" marT="0" marB="0"/>
                </a:tc>
                <a:tc>
                  <a:txBody>
                    <a:bodyPr/>
                    <a:lstStyle/>
                    <a:p>
                      <a:pPr marL="0" marR="0" algn="l">
                        <a:spcBef>
                          <a:spcPts val="0"/>
                        </a:spcBef>
                        <a:spcAft>
                          <a:spcPts val="0"/>
                        </a:spcAft>
                      </a:pPr>
                      <a:r>
                        <a:rPr lang="en-CA" sz="900">
                          <a:effectLst/>
                        </a:rPr>
                        <a:t>Only 6-7 mistakes are in the writing.</a:t>
                      </a:r>
                      <a:endParaRPr lang="en-US" sz="900">
                        <a:effectLst/>
                        <a:latin typeface="Times New Roman"/>
                        <a:ea typeface="Times New Roman"/>
                      </a:endParaRPr>
                    </a:p>
                  </a:txBody>
                  <a:tcPr marL="55647" marR="55647" marT="0" marB="0"/>
                </a:tc>
                <a:tc>
                  <a:txBody>
                    <a:bodyPr/>
                    <a:lstStyle/>
                    <a:p>
                      <a:pPr marL="0" marR="0" algn="l">
                        <a:spcBef>
                          <a:spcPts val="0"/>
                        </a:spcBef>
                        <a:spcAft>
                          <a:spcPts val="0"/>
                        </a:spcAft>
                      </a:pPr>
                      <a:r>
                        <a:rPr lang="en-CA" sz="900" dirty="0">
                          <a:effectLst/>
                        </a:rPr>
                        <a:t>There were over 8 mistakes in grammar and conventions. </a:t>
                      </a:r>
                      <a:endParaRPr lang="en-US" sz="900" dirty="0">
                        <a:effectLst/>
                        <a:latin typeface="Times New Roman"/>
                        <a:ea typeface="Times New Roman"/>
                      </a:endParaRPr>
                    </a:p>
                  </a:txBody>
                  <a:tcPr marL="55647" marR="55647" marT="0" marB="0"/>
                </a:tc>
              </a:tr>
              <a:tr h="573100">
                <a:tc>
                  <a:txBody>
                    <a:bodyPr/>
                    <a:lstStyle/>
                    <a:p>
                      <a:pPr marL="0" marR="0" algn="just">
                        <a:spcBef>
                          <a:spcPts val="0"/>
                        </a:spcBef>
                        <a:spcAft>
                          <a:spcPts val="0"/>
                        </a:spcAft>
                      </a:pPr>
                      <a:r>
                        <a:rPr lang="en-CA" sz="1300">
                          <a:effectLst/>
                        </a:rPr>
                        <a:t>Teamwork</a:t>
                      </a:r>
                      <a:endParaRPr lang="en-US" sz="1000">
                        <a:effectLst/>
                        <a:latin typeface="Times New Roman"/>
                        <a:ea typeface="Times New Roman"/>
                      </a:endParaRPr>
                    </a:p>
                  </a:txBody>
                  <a:tcPr marL="55647" marR="55647" marT="0" marB="0"/>
                </a:tc>
                <a:tc>
                  <a:txBody>
                    <a:bodyPr/>
                    <a:lstStyle/>
                    <a:p>
                      <a:pPr marL="0" marR="0" algn="l">
                        <a:spcBef>
                          <a:spcPts val="0"/>
                        </a:spcBef>
                        <a:spcAft>
                          <a:spcPts val="0"/>
                        </a:spcAft>
                      </a:pPr>
                      <a:r>
                        <a:rPr lang="en-CA" sz="900" dirty="0" smtClean="0">
                          <a:effectLst/>
                        </a:rPr>
                        <a:t>Our</a:t>
                      </a:r>
                      <a:r>
                        <a:rPr lang="en-CA" sz="900" baseline="0" dirty="0" smtClean="0">
                          <a:effectLst/>
                        </a:rPr>
                        <a:t> </a:t>
                      </a:r>
                      <a:r>
                        <a:rPr lang="en-CA" sz="900" dirty="0" smtClean="0">
                          <a:effectLst/>
                        </a:rPr>
                        <a:t> </a:t>
                      </a:r>
                      <a:r>
                        <a:rPr lang="en-CA" sz="900" dirty="0">
                          <a:effectLst/>
                        </a:rPr>
                        <a:t>team worked together the whole time. </a:t>
                      </a:r>
                      <a:endParaRPr lang="en-US" sz="900" dirty="0">
                        <a:effectLst/>
                        <a:latin typeface="Times New Roman"/>
                        <a:ea typeface="Times New Roman"/>
                      </a:endParaRPr>
                    </a:p>
                  </a:txBody>
                  <a:tcPr marL="55647" marR="55647" marT="0" marB="0"/>
                </a:tc>
                <a:tc>
                  <a:txBody>
                    <a:bodyPr/>
                    <a:lstStyle/>
                    <a:p>
                      <a:pPr marL="0" marR="0" algn="l">
                        <a:spcBef>
                          <a:spcPts val="0"/>
                        </a:spcBef>
                        <a:spcAft>
                          <a:spcPts val="0"/>
                        </a:spcAft>
                      </a:pPr>
                      <a:r>
                        <a:rPr lang="en-CA" sz="900" dirty="0">
                          <a:effectLst/>
                        </a:rPr>
                        <a:t>We worked together most of the time.</a:t>
                      </a:r>
                      <a:endParaRPr lang="en-US" sz="900" dirty="0">
                        <a:effectLst/>
                        <a:latin typeface="Times New Roman"/>
                        <a:ea typeface="Times New Roman"/>
                      </a:endParaRPr>
                    </a:p>
                  </a:txBody>
                  <a:tcPr marL="55647" marR="55647" marT="0" marB="0"/>
                </a:tc>
                <a:tc>
                  <a:txBody>
                    <a:bodyPr/>
                    <a:lstStyle/>
                    <a:p>
                      <a:pPr marL="0" marR="0" algn="l">
                        <a:spcBef>
                          <a:spcPts val="0"/>
                        </a:spcBef>
                        <a:spcAft>
                          <a:spcPts val="0"/>
                        </a:spcAft>
                      </a:pPr>
                      <a:r>
                        <a:rPr lang="en-CA" sz="900">
                          <a:effectLst/>
                        </a:rPr>
                        <a:t>We worked together some times.</a:t>
                      </a:r>
                      <a:endParaRPr lang="en-US" sz="900">
                        <a:effectLst/>
                      </a:endParaRPr>
                    </a:p>
                    <a:p>
                      <a:pPr marL="0" marR="0" algn="l">
                        <a:spcBef>
                          <a:spcPts val="0"/>
                        </a:spcBef>
                        <a:spcAft>
                          <a:spcPts val="0"/>
                        </a:spcAft>
                      </a:pPr>
                      <a:r>
                        <a:rPr lang="en-CA" sz="900">
                          <a:effectLst/>
                        </a:rPr>
                        <a:t> </a:t>
                      </a:r>
                      <a:endParaRPr lang="en-US" sz="900">
                        <a:effectLst/>
                        <a:latin typeface="Times New Roman"/>
                        <a:ea typeface="Times New Roman"/>
                      </a:endParaRPr>
                    </a:p>
                  </a:txBody>
                  <a:tcPr marL="55647" marR="55647" marT="0" marB="0"/>
                </a:tc>
                <a:tc>
                  <a:txBody>
                    <a:bodyPr/>
                    <a:lstStyle/>
                    <a:p>
                      <a:pPr marL="0" marR="0" algn="l">
                        <a:spcBef>
                          <a:spcPts val="0"/>
                        </a:spcBef>
                        <a:spcAft>
                          <a:spcPts val="0"/>
                        </a:spcAft>
                      </a:pPr>
                      <a:r>
                        <a:rPr lang="en-CA" sz="900">
                          <a:effectLst/>
                        </a:rPr>
                        <a:t>We worked together a little bit. </a:t>
                      </a:r>
                      <a:endParaRPr lang="en-US" sz="900">
                        <a:effectLst/>
                        <a:latin typeface="Times New Roman"/>
                        <a:ea typeface="Times New Roman"/>
                      </a:endParaRPr>
                    </a:p>
                  </a:txBody>
                  <a:tcPr marL="55647" marR="55647" marT="0" marB="0"/>
                </a:tc>
                <a:tc>
                  <a:txBody>
                    <a:bodyPr/>
                    <a:lstStyle/>
                    <a:p>
                      <a:pPr marL="0" marR="0" algn="l">
                        <a:spcBef>
                          <a:spcPts val="0"/>
                        </a:spcBef>
                        <a:spcAft>
                          <a:spcPts val="0"/>
                        </a:spcAft>
                      </a:pPr>
                      <a:r>
                        <a:rPr lang="en-CA" sz="900" dirty="0">
                          <a:effectLst/>
                        </a:rPr>
                        <a:t>We didn’t work together. </a:t>
                      </a:r>
                      <a:endParaRPr lang="en-US" sz="900" dirty="0">
                        <a:effectLst/>
                      </a:endParaRPr>
                    </a:p>
                    <a:p>
                      <a:pPr marL="0" marR="0" algn="l">
                        <a:spcBef>
                          <a:spcPts val="0"/>
                        </a:spcBef>
                        <a:spcAft>
                          <a:spcPts val="0"/>
                        </a:spcAft>
                      </a:pPr>
                      <a:r>
                        <a:rPr lang="en-CA" sz="900" dirty="0">
                          <a:effectLst/>
                        </a:rPr>
                        <a:t> </a:t>
                      </a:r>
                      <a:endParaRPr lang="en-US" sz="900" dirty="0">
                        <a:effectLst/>
                        <a:latin typeface="Times New Roman"/>
                        <a:ea typeface="Times New Roman"/>
                      </a:endParaRPr>
                    </a:p>
                  </a:txBody>
                  <a:tcPr marL="55647" marR="55647" marT="0" marB="0"/>
                </a:tc>
              </a:tr>
            </a:tbl>
          </a:graphicData>
        </a:graphic>
      </p:graphicFrame>
    </p:spTree>
    <p:extLst>
      <p:ext uri="{BB962C8B-B14F-4D97-AF65-F5344CB8AC3E}">
        <p14:creationId xmlns:p14="http://schemas.microsoft.com/office/powerpoint/2010/main" val="28718690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50000">
              <a:srgbClr val="CCFFFF"/>
            </a:gs>
            <a:gs pos="100000">
              <a:srgbClr val="66FFCC"/>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Other ways to tie it in or Assess at the same time</a:t>
            </a:r>
            <a:endParaRPr lang="en-US" b="1" u="sng" dirty="0"/>
          </a:p>
        </p:txBody>
      </p:sp>
      <p:sp>
        <p:nvSpPr>
          <p:cNvPr id="3" name="Content Placeholder 2"/>
          <p:cNvSpPr>
            <a:spLocks noGrp="1"/>
          </p:cNvSpPr>
          <p:nvPr>
            <p:ph idx="1"/>
          </p:nvPr>
        </p:nvSpPr>
        <p:spPr/>
        <p:txBody>
          <a:bodyPr>
            <a:normAutofit fontScale="92500" lnSpcReduction="10000"/>
          </a:bodyPr>
          <a:lstStyle/>
          <a:p>
            <a:pPr lvl="0"/>
            <a:r>
              <a:rPr lang="en-US" sz="2800" dirty="0">
                <a:solidFill>
                  <a:prstClr val="black"/>
                </a:solidFill>
                <a:latin typeface="Constantia"/>
              </a:rPr>
              <a:t>Children can write summaries on what they have learned from </a:t>
            </a:r>
            <a:r>
              <a:rPr lang="en-US" sz="2800" dirty="0" smtClean="0">
                <a:solidFill>
                  <a:prstClr val="black"/>
                </a:solidFill>
                <a:latin typeface="Constantia"/>
              </a:rPr>
              <a:t>other projects and </a:t>
            </a:r>
            <a:r>
              <a:rPr lang="en-US" sz="2800" dirty="0">
                <a:solidFill>
                  <a:prstClr val="black"/>
                </a:solidFill>
                <a:latin typeface="Constantia"/>
              </a:rPr>
              <a:t>how Native American life changed after settlers arrived in NC. </a:t>
            </a:r>
            <a:endParaRPr lang="en-US" sz="2800" dirty="0" smtClean="0">
              <a:solidFill>
                <a:prstClr val="black"/>
              </a:solidFill>
              <a:latin typeface="Constantia"/>
            </a:endParaRPr>
          </a:p>
          <a:p>
            <a:pPr lvl="0"/>
            <a:r>
              <a:rPr lang="en-US" sz="2800" dirty="0" smtClean="0">
                <a:solidFill>
                  <a:prstClr val="black"/>
                </a:solidFill>
                <a:latin typeface="Constantia"/>
              </a:rPr>
              <a:t>Children can choose another tribe different from theirs and create a Venn Diagram on the similarities and differences</a:t>
            </a:r>
          </a:p>
          <a:p>
            <a:pPr lvl="0"/>
            <a:r>
              <a:rPr lang="en-US" sz="2800" dirty="0" smtClean="0">
                <a:solidFill>
                  <a:prstClr val="black"/>
                </a:solidFill>
                <a:latin typeface="Constantia"/>
              </a:rPr>
              <a:t>In Writing, children can create journal entries or write a skit of an Indian tribe member and how they felt before/after the settlers came. (Narratives)</a:t>
            </a:r>
          </a:p>
          <a:p>
            <a:pPr lvl="0"/>
            <a:r>
              <a:rPr lang="en-US" sz="2800" dirty="0" smtClean="0">
                <a:solidFill>
                  <a:prstClr val="black"/>
                </a:solidFill>
                <a:latin typeface="Constantia"/>
              </a:rPr>
              <a:t>Have children create a NC map to show locations of Indian Tribes.  Then write 1-2 facts about each group.</a:t>
            </a:r>
            <a:endParaRPr lang="en-US" dirty="0" smtClean="0">
              <a:solidFill>
                <a:prstClr val="black"/>
              </a:solidFill>
              <a:latin typeface="Constantia"/>
            </a:endParaRPr>
          </a:p>
          <a:p>
            <a:pPr lvl="0"/>
            <a:endParaRPr lang="en-US" dirty="0" smtClean="0">
              <a:solidFill>
                <a:prstClr val="black"/>
              </a:solidFill>
              <a:latin typeface="Constantia"/>
            </a:endParaRPr>
          </a:p>
          <a:p>
            <a:pPr lvl="0"/>
            <a:endParaRPr lang="en-US" dirty="0">
              <a:solidFill>
                <a:prstClr val="black"/>
              </a:solidFill>
              <a:latin typeface="Constantia"/>
            </a:endParaRPr>
          </a:p>
          <a:p>
            <a:endParaRPr lang="en-US" dirty="0"/>
          </a:p>
        </p:txBody>
      </p:sp>
    </p:spTree>
    <p:extLst>
      <p:ext uri="{BB962C8B-B14F-4D97-AF65-F5344CB8AC3E}">
        <p14:creationId xmlns:p14="http://schemas.microsoft.com/office/powerpoint/2010/main" val="30352776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2">
                <a:lumMod val="60000"/>
                <a:lumOff val="40000"/>
              </a:schemeClr>
            </a:gs>
            <a:gs pos="50000">
              <a:schemeClr val="accent5">
                <a:lumMod val="40000"/>
                <a:lumOff val="60000"/>
              </a:schemeClr>
            </a:gs>
            <a:gs pos="100000">
              <a:srgbClr val="00B0F0"/>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solidFill>
                  <a:schemeClr val="tx1">
                    <a:lumMod val="95000"/>
                    <a:lumOff val="5000"/>
                  </a:schemeClr>
                </a:solidFill>
              </a:rPr>
              <a:t>Resources for Native Americans</a:t>
            </a:r>
            <a:endParaRPr lang="en-US" b="1" u="sng" dirty="0">
              <a:solidFill>
                <a:schemeClr val="tx1">
                  <a:lumMod val="95000"/>
                  <a:lumOff val="5000"/>
                </a:schemeClr>
              </a:solidFill>
            </a:endParaRPr>
          </a:p>
        </p:txBody>
      </p:sp>
      <p:sp>
        <p:nvSpPr>
          <p:cNvPr id="3" name="Content Placeholder 2"/>
          <p:cNvSpPr>
            <a:spLocks noGrp="1"/>
          </p:cNvSpPr>
          <p:nvPr>
            <p:ph idx="1"/>
          </p:nvPr>
        </p:nvSpPr>
        <p:spPr/>
        <p:txBody>
          <a:bodyPr>
            <a:normAutofit/>
          </a:bodyPr>
          <a:lstStyle/>
          <a:p>
            <a:r>
              <a:rPr lang="en-US" sz="2800" dirty="0" smtClean="0"/>
              <a:t>Social Studies Book- Unit 2 Lesson 1, Unit 4 Lesson 1 &amp; 3</a:t>
            </a:r>
          </a:p>
          <a:p>
            <a:r>
              <a:rPr lang="en-US" sz="2800" dirty="0" smtClean="0"/>
              <a:t>Time For Kids Readers- The </a:t>
            </a:r>
            <a:r>
              <a:rPr lang="en-US" sz="2800" dirty="0" err="1" smtClean="0"/>
              <a:t>Lumbee</a:t>
            </a:r>
            <a:r>
              <a:rPr lang="en-US" sz="2800" dirty="0" smtClean="0"/>
              <a:t> People</a:t>
            </a:r>
          </a:p>
          <a:p>
            <a:r>
              <a:rPr lang="en-US" sz="2800" dirty="0" smtClean="0"/>
              <a:t>Leveled Readers- People Today and Long Ago, Coming to North Carolina, </a:t>
            </a:r>
          </a:p>
          <a:p>
            <a:r>
              <a:rPr lang="en-US" sz="2800" dirty="0" smtClean="0"/>
              <a:t>Use the old S.S. text books if you have them, they have good info and are good for researching</a:t>
            </a:r>
          </a:p>
          <a:p>
            <a:r>
              <a:rPr lang="en-US" sz="2800" dirty="0" smtClean="0"/>
              <a:t>Any of the If you lived with ……books</a:t>
            </a:r>
          </a:p>
          <a:p>
            <a:r>
              <a:rPr lang="en-US" sz="2800" dirty="0" smtClean="0"/>
              <a:t>The public library</a:t>
            </a:r>
            <a:endParaRPr lang="en-US" sz="2800" dirty="0"/>
          </a:p>
        </p:txBody>
      </p:sp>
    </p:spTree>
    <p:extLst>
      <p:ext uri="{BB962C8B-B14F-4D97-AF65-F5344CB8AC3E}">
        <p14:creationId xmlns:p14="http://schemas.microsoft.com/office/powerpoint/2010/main" val="22399162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50000"/>
              </a:schemeClr>
            </a:gs>
            <a:gs pos="50000">
              <a:srgbClr val="92D050"/>
            </a:gs>
            <a:gs pos="100000">
              <a:schemeClr val="accent3">
                <a:lumMod val="60000"/>
                <a:lumOff val="4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229600" cy="1143000"/>
          </a:xfrm>
        </p:spPr>
        <p:txBody>
          <a:bodyPr/>
          <a:lstStyle/>
          <a:p>
            <a:r>
              <a:rPr lang="en-US" b="1" u="sng" dirty="0" smtClean="0"/>
              <a:t>Early Explorers and Exploration</a:t>
            </a:r>
            <a:endParaRPr lang="en-US" b="1" u="sng" dirty="0"/>
          </a:p>
        </p:txBody>
      </p:sp>
      <p:sp>
        <p:nvSpPr>
          <p:cNvPr id="3" name="Content Placeholder 2"/>
          <p:cNvSpPr>
            <a:spLocks noGrp="1"/>
          </p:cNvSpPr>
          <p:nvPr>
            <p:ph idx="1"/>
          </p:nvPr>
        </p:nvSpPr>
        <p:spPr>
          <a:xfrm>
            <a:off x="304800" y="1295400"/>
            <a:ext cx="8229600" cy="5181600"/>
          </a:xfrm>
        </p:spPr>
        <p:txBody>
          <a:bodyPr>
            <a:normAutofit fontScale="85000" lnSpcReduction="20000"/>
          </a:bodyPr>
          <a:lstStyle/>
          <a:p>
            <a:r>
              <a:rPr lang="en-US" sz="2800" dirty="0" smtClean="0">
                <a:latin typeface="Georgia" pitchFamily="18" charset="0"/>
              </a:rPr>
              <a:t>4.H.1.2- </a:t>
            </a:r>
            <a:r>
              <a:rPr lang="en-US" sz="2800" b="1" i="1" u="sng" dirty="0" smtClean="0">
                <a:solidFill>
                  <a:srgbClr val="FF0000"/>
                </a:solidFill>
                <a:latin typeface="Georgia" pitchFamily="18" charset="0"/>
              </a:rPr>
              <a:t>Explain </a:t>
            </a:r>
            <a:r>
              <a:rPr lang="en-US" sz="2800" dirty="0" smtClean="0">
                <a:latin typeface="Georgia" pitchFamily="18" charset="0"/>
              </a:rPr>
              <a:t>how and why North Carolina was established.</a:t>
            </a:r>
          </a:p>
          <a:p>
            <a:r>
              <a:rPr lang="en-US" sz="2800" dirty="0" smtClean="0">
                <a:latin typeface="Georgia" pitchFamily="18" charset="0"/>
              </a:rPr>
              <a:t>4.G.1.2- </a:t>
            </a:r>
            <a:r>
              <a:rPr lang="en-US" sz="2800" b="1" i="1" u="sng" dirty="0" smtClean="0">
                <a:solidFill>
                  <a:srgbClr val="FF0000"/>
                </a:solidFill>
                <a:latin typeface="Georgia" pitchFamily="18" charset="0"/>
              </a:rPr>
              <a:t>Explain</a:t>
            </a:r>
            <a:r>
              <a:rPr lang="en-US" sz="2800" b="1" i="1" u="sng" dirty="0" smtClean="0">
                <a:latin typeface="Georgia" pitchFamily="18" charset="0"/>
              </a:rPr>
              <a:t> </a:t>
            </a:r>
            <a:r>
              <a:rPr lang="en-US" sz="2800" dirty="0" smtClean="0">
                <a:latin typeface="Georgia" pitchFamily="18" charset="0"/>
              </a:rPr>
              <a:t>the impact that human activity has on the availability of natural resources in North Carolina. </a:t>
            </a:r>
          </a:p>
          <a:p>
            <a:r>
              <a:rPr lang="en-US" sz="2800" dirty="0" smtClean="0">
                <a:latin typeface="Georgia" pitchFamily="18" charset="0"/>
              </a:rPr>
              <a:t>Review what we learned and now know about Indians before/after settlers/explorers started coming to North Carolina</a:t>
            </a:r>
            <a:endParaRPr lang="en-US" sz="2800" dirty="0">
              <a:solidFill>
                <a:schemeClr val="tx1">
                  <a:lumMod val="95000"/>
                  <a:lumOff val="5000"/>
                </a:schemeClr>
              </a:solidFill>
              <a:latin typeface="Georgia" pitchFamily="18" charset="0"/>
            </a:endParaRPr>
          </a:p>
          <a:p>
            <a:r>
              <a:rPr lang="en-US" sz="2800" dirty="0" smtClean="0">
                <a:solidFill>
                  <a:schemeClr val="tx1">
                    <a:lumMod val="95000"/>
                    <a:lumOff val="5000"/>
                  </a:schemeClr>
                </a:solidFill>
                <a:latin typeface="Georgia" pitchFamily="18" charset="0"/>
              </a:rPr>
              <a:t>Start KWL chart on explorers and exploration</a:t>
            </a:r>
          </a:p>
          <a:p>
            <a:r>
              <a:rPr lang="en-US" sz="2800" dirty="0" smtClean="0">
                <a:solidFill>
                  <a:schemeClr val="tx1">
                    <a:lumMod val="95000"/>
                    <a:lumOff val="5000"/>
                  </a:schemeClr>
                </a:solidFill>
                <a:latin typeface="Constantia"/>
              </a:rPr>
              <a:t>Then in our notebooks we would draw a picture of the  explorer, write a few notes about that person, and then write or draw where they came from.</a:t>
            </a:r>
          </a:p>
          <a:p>
            <a:r>
              <a:rPr lang="en-US" sz="2800" dirty="0" smtClean="0">
                <a:solidFill>
                  <a:schemeClr val="tx1">
                    <a:lumMod val="95000"/>
                    <a:lumOff val="5000"/>
                  </a:schemeClr>
                </a:solidFill>
                <a:latin typeface="Constantia"/>
              </a:rPr>
              <a:t>After </a:t>
            </a:r>
            <a:r>
              <a:rPr lang="en-US" sz="2800" dirty="0">
                <a:solidFill>
                  <a:schemeClr val="tx1">
                    <a:lumMod val="95000"/>
                    <a:lumOff val="5000"/>
                  </a:schemeClr>
                </a:solidFill>
                <a:latin typeface="Constantia"/>
              </a:rPr>
              <a:t>you have done some formal teaching of </a:t>
            </a:r>
            <a:r>
              <a:rPr lang="en-US" sz="2800" dirty="0" smtClean="0">
                <a:solidFill>
                  <a:schemeClr val="tx1">
                    <a:lumMod val="95000"/>
                    <a:lumOff val="5000"/>
                  </a:schemeClr>
                </a:solidFill>
                <a:latin typeface="Constantia"/>
              </a:rPr>
              <a:t>NC explorers, then tell children they are going do a PBL problem.  </a:t>
            </a:r>
          </a:p>
          <a:p>
            <a:r>
              <a:rPr lang="en-US" sz="2800" dirty="0" smtClean="0">
                <a:solidFill>
                  <a:schemeClr val="tx1">
                    <a:lumMod val="95000"/>
                    <a:lumOff val="5000"/>
                  </a:schemeClr>
                </a:solidFill>
                <a:latin typeface="Constantia"/>
              </a:rPr>
              <a:t>Believe me, they never get tired of these and look forward to completing them!!!</a:t>
            </a:r>
            <a:endParaRPr lang="en-US" sz="2800" dirty="0" smtClean="0">
              <a:solidFill>
                <a:schemeClr val="tx1">
                  <a:lumMod val="95000"/>
                  <a:lumOff val="5000"/>
                </a:schemeClr>
              </a:solidFill>
            </a:endParaRPr>
          </a:p>
          <a:p>
            <a:endParaRPr lang="en-US" sz="2800" dirty="0" smtClean="0">
              <a:solidFill>
                <a:schemeClr val="tx1">
                  <a:lumMod val="95000"/>
                  <a:lumOff val="5000"/>
                </a:schemeClr>
              </a:solidFill>
            </a:endParaRPr>
          </a:p>
          <a:p>
            <a:endParaRPr lang="en-US" dirty="0"/>
          </a:p>
        </p:txBody>
      </p:sp>
    </p:spTree>
    <p:extLst>
      <p:ext uri="{BB962C8B-B14F-4D97-AF65-F5344CB8AC3E}">
        <p14:creationId xmlns:p14="http://schemas.microsoft.com/office/powerpoint/2010/main" val="1421509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100012"/>
            <a:ext cx="8229600" cy="814388"/>
          </a:xfrm>
        </p:spPr>
        <p:txBody>
          <a:bodyPr/>
          <a:lstStyle/>
          <a:p>
            <a:r>
              <a:rPr lang="en-US" b="1" u="sng" dirty="0" smtClean="0"/>
              <a:t>Problem</a:t>
            </a:r>
            <a:endParaRPr lang="en-US" b="1" u="sng" dirty="0"/>
          </a:p>
        </p:txBody>
      </p:sp>
      <p:sp>
        <p:nvSpPr>
          <p:cNvPr id="3" name="Content Placeholder 2"/>
          <p:cNvSpPr>
            <a:spLocks noGrp="1"/>
          </p:cNvSpPr>
          <p:nvPr>
            <p:ph idx="1"/>
          </p:nvPr>
        </p:nvSpPr>
        <p:spPr>
          <a:xfrm>
            <a:off x="457200" y="1062341"/>
            <a:ext cx="8229600" cy="4983163"/>
          </a:xfrm>
        </p:spPr>
        <p:txBody>
          <a:bodyPr>
            <a:normAutofit fontScale="92500" lnSpcReduction="20000"/>
          </a:bodyPr>
          <a:lstStyle/>
          <a:p>
            <a:pPr marL="0" indent="0" algn="ctr">
              <a:buNone/>
            </a:pPr>
            <a:r>
              <a:rPr lang="en-US" sz="3900" b="1" u="sng" dirty="0" smtClean="0"/>
              <a:t>Trading Cards</a:t>
            </a:r>
          </a:p>
          <a:p>
            <a:pPr marL="0" indent="0">
              <a:buNone/>
            </a:pPr>
            <a:r>
              <a:rPr lang="en-US" dirty="0" smtClean="0"/>
              <a:t>The 4</a:t>
            </a:r>
            <a:r>
              <a:rPr lang="en-US" baseline="30000" dirty="0" smtClean="0"/>
              <a:t>th</a:t>
            </a:r>
            <a:r>
              <a:rPr lang="en-US" dirty="0" smtClean="0"/>
              <a:t> grade students at Ward Elementary have been selected to design a new line of trading cards.  Your job is to create the first ever Early North Carolina Historical Figures/Events </a:t>
            </a:r>
            <a:r>
              <a:rPr lang="en-US" dirty="0"/>
              <a:t>T</a:t>
            </a:r>
            <a:r>
              <a:rPr lang="en-US" dirty="0" smtClean="0"/>
              <a:t>rading Cards. These cards will look similar to baseball cards and other trading cards you have seen, but they will have facts about major historical figures or events in NC.  Using the information you have been provided, material you have learned, and additional sources, you will select the information that will be printed on the cards.  Good Luck! </a:t>
            </a:r>
            <a:endParaRPr lang="en-US" dirty="0"/>
          </a:p>
        </p:txBody>
      </p:sp>
      <p:pic>
        <p:nvPicPr>
          <p:cNvPr id="7170" name="Picture 2" descr="http://www.historylearningsite.co.uk/uploads/pics/Raleigh.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24800" y="5361055"/>
            <a:ext cx="990600" cy="1440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03419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33CC33"/>
            </a:gs>
            <a:gs pos="50000">
              <a:srgbClr val="9CB86E"/>
            </a:gs>
            <a:gs pos="100000">
              <a:srgbClr val="99FF33"/>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b="1" u="sng" dirty="0" smtClean="0"/>
              <a:t>Procedure</a:t>
            </a:r>
            <a:r>
              <a:rPr lang="en-US" dirty="0" smtClean="0"/>
              <a:t>	</a:t>
            </a:r>
            <a:endParaRPr lang="en-US" dirty="0"/>
          </a:p>
        </p:txBody>
      </p:sp>
      <p:sp>
        <p:nvSpPr>
          <p:cNvPr id="3" name="Content Placeholder 2"/>
          <p:cNvSpPr>
            <a:spLocks noGrp="1"/>
          </p:cNvSpPr>
          <p:nvPr>
            <p:ph idx="1"/>
          </p:nvPr>
        </p:nvSpPr>
        <p:spPr>
          <a:xfrm>
            <a:off x="228600" y="1143000"/>
            <a:ext cx="8458200" cy="5410200"/>
          </a:xfrm>
        </p:spPr>
        <p:txBody>
          <a:bodyPr>
            <a:normAutofit fontScale="70000" lnSpcReduction="20000"/>
          </a:bodyPr>
          <a:lstStyle/>
          <a:p>
            <a:r>
              <a:rPr lang="en-US" sz="2400" dirty="0" smtClean="0"/>
              <a:t>Children will get a person or event</a:t>
            </a:r>
          </a:p>
          <a:p>
            <a:r>
              <a:rPr lang="en-US" sz="2400" dirty="0" smtClean="0"/>
              <a:t>Show samples of baseball, basketball cards, etc. in case someone has never seen one.</a:t>
            </a:r>
          </a:p>
          <a:p>
            <a:r>
              <a:rPr lang="en-US" sz="2400" dirty="0"/>
              <a:t>R</a:t>
            </a:r>
            <a:r>
              <a:rPr lang="en-US" sz="2400" dirty="0" smtClean="0"/>
              <a:t>esearch using books, internet, videos, etc.</a:t>
            </a:r>
          </a:p>
          <a:p>
            <a:r>
              <a:rPr lang="en-US" sz="2400" dirty="0" smtClean="0">
                <a:effectLst/>
              </a:rPr>
              <a:t>Explorers and Early North Carolina History- </a:t>
            </a:r>
            <a:r>
              <a:rPr lang="en-US" sz="2400" dirty="0" smtClean="0">
                <a:effectLst/>
                <a:hlinkClick r:id="rId2"/>
              </a:rPr>
              <a:t>http://www.livebinders.com/play/play?id=477517</a:t>
            </a:r>
            <a:endParaRPr lang="en-US" sz="2400" dirty="0" smtClean="0">
              <a:effectLst/>
            </a:endParaRPr>
          </a:p>
          <a:p>
            <a:r>
              <a:rPr lang="en-US" sz="2400" dirty="0" smtClean="0">
                <a:effectLst/>
              </a:rPr>
              <a:t>Early Exploration and Settlement- </a:t>
            </a:r>
            <a:r>
              <a:rPr lang="en-US" sz="2400" dirty="0" smtClean="0">
                <a:effectLst/>
                <a:hlinkClick r:id="rId3"/>
              </a:rPr>
              <a:t>www.livebinders.com/play/play?id=537763&amp;backurl=/shelf/my</a:t>
            </a:r>
            <a:endParaRPr lang="en-US" sz="2400" dirty="0" smtClean="0"/>
          </a:p>
          <a:p>
            <a:r>
              <a:rPr lang="en-US" sz="2400" dirty="0" smtClean="0">
                <a:hlinkClick r:id="rId4"/>
              </a:rPr>
              <a:t>http://allaboutexplorers.com/explorers</a:t>
            </a:r>
            <a:endParaRPr lang="en-US" sz="2400" dirty="0" smtClean="0"/>
          </a:p>
          <a:p>
            <a:r>
              <a:rPr lang="en-US" sz="2400" dirty="0" smtClean="0"/>
              <a:t>Once they have all their research, c</a:t>
            </a:r>
            <a:r>
              <a:rPr lang="en-US" sz="2400" dirty="0" smtClean="0">
                <a:effectLst/>
              </a:rPr>
              <a:t>hildren will create a trading card that includes who, what, when, where, why, and anything else that seems interesting or relevant</a:t>
            </a:r>
          </a:p>
          <a:p>
            <a:r>
              <a:rPr lang="en-US" sz="2400" dirty="0" smtClean="0"/>
              <a:t>Remember to show them the Rubric so they know what to expect. This is like their map of what they should be expecting.  </a:t>
            </a:r>
            <a:endParaRPr lang="en-US" sz="2400" dirty="0" smtClean="0">
              <a:effectLst/>
            </a:endParaRPr>
          </a:p>
          <a:p>
            <a:endParaRPr lang="en-US" sz="2400" dirty="0"/>
          </a:p>
          <a:p>
            <a:r>
              <a:rPr lang="en-US" sz="2400" dirty="0" smtClean="0">
                <a:effectLst/>
              </a:rPr>
              <a:t>Afterwards, children will present to the class their cards.  Again you can access what children know by what they present, the work you saw them do in group, and by the questions you asked while facilitating the learning.  Also allow children to ask groups questions after presenting.  This take A LOT of practice, so they don’t ask ridiculous questions.  </a:t>
            </a:r>
          </a:p>
          <a:p>
            <a:r>
              <a:rPr lang="en-US" sz="2400" dirty="0" smtClean="0"/>
              <a:t>To make sure all are listening, you can have a set of questions that they need to listen for and answer while others are presenting. </a:t>
            </a:r>
            <a:endParaRPr lang="en-US" sz="2400" dirty="0" smtClean="0">
              <a:effectLst/>
            </a:endParaRPr>
          </a:p>
          <a:p>
            <a:endParaRPr lang="en-US" sz="2400" dirty="0" smtClean="0">
              <a:effectLst/>
            </a:endParaRPr>
          </a:p>
        </p:txBody>
      </p:sp>
      <p:pic>
        <p:nvPicPr>
          <p:cNvPr id="9218" name="Picture 2" descr="C:\Users\Roberta\AppData\Local\Microsoft\Windows\Temporary Internet Files\Content.IE5\27QJ71K4\MC900150095[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62800" y="152400"/>
            <a:ext cx="1613026" cy="1234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75120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Rubric</a:t>
            </a:r>
            <a:endParaRPr lang="en-US" b="1" u="sng"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34493107"/>
              </p:ext>
            </p:extLst>
          </p:nvPr>
        </p:nvGraphicFramePr>
        <p:xfrm>
          <a:off x="457200" y="1524000"/>
          <a:ext cx="8077200" cy="5029201"/>
        </p:xfrm>
        <a:graphic>
          <a:graphicData uri="http://schemas.openxmlformats.org/drawingml/2006/table">
            <a:tbl>
              <a:tblPr firstRow="1" firstCol="1" bandRow="1">
                <a:tableStyleId>{5C22544A-7EE6-4342-B048-85BDC9FD1C3A}</a:tableStyleId>
              </a:tblPr>
              <a:tblGrid>
                <a:gridCol w="1886145"/>
                <a:gridCol w="1646713"/>
                <a:gridCol w="1465916"/>
                <a:gridCol w="1539213"/>
                <a:gridCol w="1539213"/>
              </a:tblGrid>
              <a:tr h="555372">
                <a:tc>
                  <a:txBody>
                    <a:bodyPr/>
                    <a:lstStyle/>
                    <a:p>
                      <a:pPr marL="0" marR="0" algn="ctr">
                        <a:spcBef>
                          <a:spcPts val="0"/>
                        </a:spcBef>
                        <a:spcAft>
                          <a:spcPts val="0"/>
                        </a:spcAft>
                      </a:pPr>
                      <a:r>
                        <a:rPr lang="en-CA" sz="1300" dirty="0">
                          <a:effectLst/>
                        </a:rPr>
                        <a:t> </a:t>
                      </a:r>
                      <a:endParaRPr lang="en-US" sz="1100" dirty="0">
                        <a:effectLst/>
                        <a:latin typeface="Times New Roman"/>
                        <a:ea typeface="Times New Roman"/>
                      </a:endParaRPr>
                    </a:p>
                  </a:txBody>
                  <a:tcPr marL="62475" marR="62475" marT="0" marB="0"/>
                </a:tc>
                <a:tc>
                  <a:txBody>
                    <a:bodyPr/>
                    <a:lstStyle/>
                    <a:p>
                      <a:pPr marL="0" marR="0" algn="just">
                        <a:spcBef>
                          <a:spcPts val="0"/>
                        </a:spcBef>
                        <a:spcAft>
                          <a:spcPts val="0"/>
                        </a:spcAft>
                      </a:pPr>
                      <a:r>
                        <a:rPr lang="en-CA" sz="1600">
                          <a:effectLst/>
                        </a:rPr>
                        <a:t>To get a 4</a:t>
                      </a:r>
                      <a:endParaRPr lang="en-US" sz="1100">
                        <a:effectLst/>
                        <a:latin typeface="Times New Roman"/>
                        <a:ea typeface="Times New Roman"/>
                      </a:endParaRPr>
                    </a:p>
                  </a:txBody>
                  <a:tcPr marL="62475" marR="62475" marT="0" marB="0"/>
                </a:tc>
                <a:tc>
                  <a:txBody>
                    <a:bodyPr/>
                    <a:lstStyle/>
                    <a:p>
                      <a:pPr marL="0" marR="0" algn="just">
                        <a:spcBef>
                          <a:spcPts val="0"/>
                        </a:spcBef>
                        <a:spcAft>
                          <a:spcPts val="0"/>
                        </a:spcAft>
                      </a:pPr>
                      <a:r>
                        <a:rPr lang="en-CA" sz="1600">
                          <a:effectLst/>
                        </a:rPr>
                        <a:t>To get a3</a:t>
                      </a:r>
                      <a:endParaRPr lang="en-US" sz="1100">
                        <a:effectLst/>
                      </a:endParaRPr>
                    </a:p>
                    <a:p>
                      <a:pPr marL="0" marR="0" algn="just">
                        <a:spcBef>
                          <a:spcPts val="0"/>
                        </a:spcBef>
                        <a:spcAft>
                          <a:spcPts val="0"/>
                        </a:spcAft>
                      </a:pPr>
                      <a:r>
                        <a:rPr lang="en-CA" sz="1600">
                          <a:effectLst/>
                        </a:rPr>
                        <a:t> </a:t>
                      </a:r>
                      <a:endParaRPr lang="en-US" sz="1100">
                        <a:effectLst/>
                        <a:latin typeface="Times New Roman"/>
                        <a:ea typeface="Times New Roman"/>
                      </a:endParaRPr>
                    </a:p>
                  </a:txBody>
                  <a:tcPr marL="62475" marR="62475" marT="0" marB="0"/>
                </a:tc>
                <a:tc>
                  <a:txBody>
                    <a:bodyPr/>
                    <a:lstStyle/>
                    <a:p>
                      <a:pPr marL="0" marR="0" algn="just">
                        <a:spcBef>
                          <a:spcPts val="0"/>
                        </a:spcBef>
                        <a:spcAft>
                          <a:spcPts val="0"/>
                        </a:spcAft>
                      </a:pPr>
                      <a:r>
                        <a:rPr lang="en-CA" sz="1600">
                          <a:effectLst/>
                        </a:rPr>
                        <a:t>To get a  2</a:t>
                      </a:r>
                      <a:endParaRPr lang="en-US" sz="1100">
                        <a:effectLst/>
                        <a:latin typeface="Times New Roman"/>
                        <a:ea typeface="Times New Roman"/>
                      </a:endParaRPr>
                    </a:p>
                  </a:txBody>
                  <a:tcPr marL="62475" marR="62475" marT="0" marB="0"/>
                </a:tc>
                <a:tc>
                  <a:txBody>
                    <a:bodyPr/>
                    <a:lstStyle/>
                    <a:p>
                      <a:pPr marL="0" marR="0" algn="just">
                        <a:spcBef>
                          <a:spcPts val="0"/>
                        </a:spcBef>
                        <a:spcAft>
                          <a:spcPts val="0"/>
                        </a:spcAft>
                      </a:pPr>
                      <a:r>
                        <a:rPr lang="en-CA" sz="1600">
                          <a:effectLst/>
                        </a:rPr>
                        <a:t>To get a 1</a:t>
                      </a:r>
                      <a:endParaRPr lang="en-US" sz="1100">
                        <a:effectLst/>
                      </a:endParaRPr>
                    </a:p>
                    <a:p>
                      <a:pPr marL="0" marR="0" algn="just">
                        <a:spcBef>
                          <a:spcPts val="0"/>
                        </a:spcBef>
                        <a:spcAft>
                          <a:spcPts val="0"/>
                        </a:spcAft>
                      </a:pPr>
                      <a:r>
                        <a:rPr lang="en-CA" sz="1600">
                          <a:effectLst/>
                        </a:rPr>
                        <a:t> </a:t>
                      </a:r>
                      <a:endParaRPr lang="en-US" sz="1100">
                        <a:effectLst/>
                        <a:latin typeface="Times New Roman"/>
                        <a:ea typeface="Times New Roman"/>
                      </a:endParaRPr>
                    </a:p>
                  </a:txBody>
                  <a:tcPr marL="62475" marR="62475" marT="0" marB="0"/>
                </a:tc>
              </a:tr>
              <a:tr h="1234160">
                <a:tc>
                  <a:txBody>
                    <a:bodyPr/>
                    <a:lstStyle/>
                    <a:p>
                      <a:pPr marL="0" marR="0" algn="just">
                        <a:spcBef>
                          <a:spcPts val="0"/>
                        </a:spcBef>
                        <a:spcAft>
                          <a:spcPts val="0"/>
                        </a:spcAft>
                      </a:pPr>
                      <a:r>
                        <a:rPr lang="en-CA" sz="1300">
                          <a:effectLst/>
                        </a:rPr>
                        <a:t>Person or Event Information</a:t>
                      </a:r>
                      <a:endParaRPr lang="en-US" sz="1100">
                        <a:effectLst/>
                      </a:endParaRPr>
                    </a:p>
                    <a:p>
                      <a:pPr marL="0" marR="0" algn="just">
                        <a:spcBef>
                          <a:spcPts val="0"/>
                        </a:spcBef>
                        <a:spcAft>
                          <a:spcPts val="0"/>
                        </a:spcAft>
                      </a:pPr>
                      <a:r>
                        <a:rPr lang="en-CA" sz="1300">
                          <a:effectLst/>
                        </a:rPr>
                        <a:t>_______________ </a:t>
                      </a:r>
                      <a:endParaRPr lang="en-US" sz="1100">
                        <a:effectLst/>
                        <a:latin typeface="Times New Roman"/>
                        <a:ea typeface="Times New Roman"/>
                      </a:endParaRPr>
                    </a:p>
                  </a:txBody>
                  <a:tcPr marL="62475" marR="62475" marT="0" marB="0"/>
                </a:tc>
                <a:tc>
                  <a:txBody>
                    <a:bodyPr/>
                    <a:lstStyle/>
                    <a:p>
                      <a:pPr marL="0" marR="0" algn="l">
                        <a:spcBef>
                          <a:spcPts val="0"/>
                        </a:spcBef>
                        <a:spcAft>
                          <a:spcPts val="0"/>
                        </a:spcAft>
                      </a:pPr>
                      <a:r>
                        <a:rPr lang="en-CA" sz="900">
                          <a:effectLst/>
                        </a:rPr>
                        <a:t>Information is clear and accurate.  Who, what, when, where, why, and anything else that is interesting about your topic. Information is also accurate. </a:t>
                      </a:r>
                      <a:endParaRPr lang="en-US" sz="1100">
                        <a:effectLst/>
                        <a:latin typeface="Times New Roman"/>
                        <a:ea typeface="Times New Roman"/>
                      </a:endParaRPr>
                    </a:p>
                  </a:txBody>
                  <a:tcPr marL="62475" marR="62475" marT="0" marB="0"/>
                </a:tc>
                <a:tc>
                  <a:txBody>
                    <a:bodyPr/>
                    <a:lstStyle/>
                    <a:p>
                      <a:pPr marL="0" marR="0" algn="l">
                        <a:spcBef>
                          <a:spcPts val="0"/>
                        </a:spcBef>
                        <a:spcAft>
                          <a:spcPts val="0"/>
                        </a:spcAft>
                      </a:pPr>
                      <a:r>
                        <a:rPr lang="en-CA" sz="900">
                          <a:effectLst/>
                        </a:rPr>
                        <a:t>Information is mostly clear, but parts may be confusing or unorganized. Information is accurate.</a:t>
                      </a:r>
                      <a:endParaRPr lang="en-US" sz="1100">
                        <a:effectLst/>
                        <a:latin typeface="Times New Roman"/>
                        <a:ea typeface="Times New Roman"/>
                      </a:endParaRPr>
                    </a:p>
                  </a:txBody>
                  <a:tcPr marL="62475" marR="62475" marT="0" marB="0"/>
                </a:tc>
                <a:tc>
                  <a:txBody>
                    <a:bodyPr/>
                    <a:lstStyle/>
                    <a:p>
                      <a:pPr marL="0" marR="0" algn="l">
                        <a:spcBef>
                          <a:spcPts val="0"/>
                        </a:spcBef>
                        <a:spcAft>
                          <a:spcPts val="0"/>
                        </a:spcAft>
                      </a:pPr>
                      <a:r>
                        <a:rPr lang="en-CA" sz="900">
                          <a:effectLst/>
                        </a:rPr>
                        <a:t>Information gets confusing in parts.  There are some parts that are unorganized. Information may have some inaccuracies. </a:t>
                      </a:r>
                      <a:endParaRPr lang="en-US" sz="1100">
                        <a:effectLst/>
                        <a:latin typeface="Times New Roman"/>
                        <a:ea typeface="Times New Roman"/>
                      </a:endParaRPr>
                    </a:p>
                  </a:txBody>
                  <a:tcPr marL="62475" marR="62475" marT="0" marB="0"/>
                </a:tc>
                <a:tc>
                  <a:txBody>
                    <a:bodyPr/>
                    <a:lstStyle/>
                    <a:p>
                      <a:pPr marL="0" marR="0" algn="l">
                        <a:spcBef>
                          <a:spcPts val="0"/>
                        </a:spcBef>
                        <a:spcAft>
                          <a:spcPts val="0"/>
                        </a:spcAft>
                      </a:pPr>
                      <a:r>
                        <a:rPr lang="en-CA" sz="900">
                          <a:effectLst/>
                        </a:rPr>
                        <a:t>Information is confusing and unorganized. </a:t>
                      </a:r>
                      <a:endParaRPr lang="en-US" sz="1100">
                        <a:effectLst/>
                      </a:endParaRPr>
                    </a:p>
                    <a:p>
                      <a:pPr marL="0" marR="0" algn="l">
                        <a:spcBef>
                          <a:spcPts val="0"/>
                        </a:spcBef>
                        <a:spcAft>
                          <a:spcPts val="0"/>
                        </a:spcAft>
                      </a:pPr>
                      <a:r>
                        <a:rPr lang="en-CA" sz="900">
                          <a:effectLst/>
                        </a:rPr>
                        <a:t>Information is incorrect. </a:t>
                      </a:r>
                      <a:endParaRPr lang="en-US" sz="1100">
                        <a:effectLst/>
                      </a:endParaRPr>
                    </a:p>
                    <a:p>
                      <a:pPr marL="0" marR="0" algn="l">
                        <a:spcBef>
                          <a:spcPts val="0"/>
                        </a:spcBef>
                        <a:spcAft>
                          <a:spcPts val="0"/>
                        </a:spcAft>
                      </a:pPr>
                      <a:r>
                        <a:rPr lang="en-CA" sz="900">
                          <a:effectLst/>
                        </a:rPr>
                        <a:t> </a:t>
                      </a:r>
                      <a:endParaRPr lang="en-US" sz="1100">
                        <a:effectLst/>
                      </a:endParaRPr>
                    </a:p>
                    <a:p>
                      <a:pPr marL="0" marR="0" algn="l">
                        <a:spcBef>
                          <a:spcPts val="0"/>
                        </a:spcBef>
                        <a:spcAft>
                          <a:spcPts val="0"/>
                        </a:spcAft>
                      </a:pPr>
                      <a:r>
                        <a:rPr lang="en-CA" sz="900">
                          <a:effectLst/>
                        </a:rPr>
                        <a:t> </a:t>
                      </a:r>
                      <a:endParaRPr lang="en-US" sz="1100">
                        <a:effectLst/>
                      </a:endParaRPr>
                    </a:p>
                    <a:p>
                      <a:pPr marL="0" marR="0" algn="l">
                        <a:spcBef>
                          <a:spcPts val="0"/>
                        </a:spcBef>
                        <a:spcAft>
                          <a:spcPts val="0"/>
                        </a:spcAft>
                      </a:pPr>
                      <a:r>
                        <a:rPr lang="en-CA" sz="900">
                          <a:effectLst/>
                        </a:rPr>
                        <a:t> </a:t>
                      </a:r>
                      <a:endParaRPr lang="en-US" sz="1100">
                        <a:effectLst/>
                        <a:latin typeface="Times New Roman"/>
                        <a:ea typeface="Times New Roman"/>
                      </a:endParaRPr>
                    </a:p>
                  </a:txBody>
                  <a:tcPr marL="62475" marR="62475" marT="0" marB="0"/>
                </a:tc>
              </a:tr>
              <a:tr h="1079889">
                <a:tc>
                  <a:txBody>
                    <a:bodyPr/>
                    <a:lstStyle/>
                    <a:p>
                      <a:pPr marL="0" marR="0" algn="just">
                        <a:spcBef>
                          <a:spcPts val="0"/>
                        </a:spcBef>
                        <a:spcAft>
                          <a:spcPts val="0"/>
                        </a:spcAft>
                      </a:pPr>
                      <a:r>
                        <a:rPr lang="en-CA" sz="1500">
                          <a:effectLst/>
                        </a:rPr>
                        <a:t>Contributions to NC</a:t>
                      </a:r>
                      <a:endParaRPr lang="en-US" sz="1100">
                        <a:effectLst/>
                        <a:latin typeface="Times New Roman"/>
                        <a:ea typeface="Times New Roman"/>
                      </a:endParaRPr>
                    </a:p>
                  </a:txBody>
                  <a:tcPr marL="62475" marR="62475" marT="0" marB="0"/>
                </a:tc>
                <a:tc>
                  <a:txBody>
                    <a:bodyPr/>
                    <a:lstStyle/>
                    <a:p>
                      <a:pPr marL="0" marR="0" algn="l">
                        <a:spcBef>
                          <a:spcPts val="0"/>
                        </a:spcBef>
                        <a:spcAft>
                          <a:spcPts val="0"/>
                        </a:spcAft>
                      </a:pPr>
                      <a:r>
                        <a:rPr lang="en-CA" sz="900">
                          <a:effectLst/>
                        </a:rPr>
                        <a:t>Justified that this person or event contributed to the establishment of NC </a:t>
                      </a:r>
                      <a:endParaRPr lang="en-US" sz="1100">
                        <a:effectLst/>
                        <a:latin typeface="Times New Roman"/>
                        <a:ea typeface="Times New Roman"/>
                      </a:endParaRPr>
                    </a:p>
                  </a:txBody>
                  <a:tcPr marL="62475" marR="62475" marT="0" marB="0"/>
                </a:tc>
                <a:tc>
                  <a:txBody>
                    <a:bodyPr/>
                    <a:lstStyle/>
                    <a:p>
                      <a:pPr marL="0" marR="0" algn="l">
                        <a:spcBef>
                          <a:spcPts val="0"/>
                        </a:spcBef>
                        <a:spcAft>
                          <a:spcPts val="0"/>
                        </a:spcAft>
                      </a:pPr>
                      <a:r>
                        <a:rPr lang="en-CA" sz="900">
                          <a:effectLst/>
                        </a:rPr>
                        <a:t>Established that this place or person contributed  to NC</a:t>
                      </a:r>
                      <a:endParaRPr lang="en-US" sz="1100">
                        <a:effectLst/>
                        <a:latin typeface="Times New Roman"/>
                        <a:ea typeface="Times New Roman"/>
                      </a:endParaRPr>
                    </a:p>
                  </a:txBody>
                  <a:tcPr marL="62475" marR="62475" marT="0" marB="0"/>
                </a:tc>
                <a:tc>
                  <a:txBody>
                    <a:bodyPr/>
                    <a:lstStyle/>
                    <a:p>
                      <a:pPr marL="0" marR="0" algn="l">
                        <a:spcBef>
                          <a:spcPts val="0"/>
                        </a:spcBef>
                        <a:spcAft>
                          <a:spcPts val="0"/>
                        </a:spcAft>
                      </a:pPr>
                      <a:r>
                        <a:rPr lang="en-CA" sz="900">
                          <a:effectLst/>
                        </a:rPr>
                        <a:t>Noted that this person has a place or this person contributed to the history of NC but there are some discrepancies</a:t>
                      </a:r>
                      <a:endParaRPr lang="en-US" sz="1100">
                        <a:effectLst/>
                        <a:latin typeface="Times New Roman"/>
                        <a:ea typeface="Times New Roman"/>
                      </a:endParaRPr>
                    </a:p>
                  </a:txBody>
                  <a:tcPr marL="62475" marR="62475" marT="0" marB="0"/>
                </a:tc>
                <a:tc>
                  <a:txBody>
                    <a:bodyPr/>
                    <a:lstStyle/>
                    <a:p>
                      <a:pPr marL="0" marR="0" algn="l">
                        <a:spcBef>
                          <a:spcPts val="0"/>
                        </a:spcBef>
                        <a:spcAft>
                          <a:spcPts val="0"/>
                        </a:spcAft>
                      </a:pPr>
                      <a:r>
                        <a:rPr lang="en-CA" sz="900" dirty="0">
                          <a:effectLst/>
                        </a:rPr>
                        <a:t>Did not demonstrate that this person or event contributed to the establishment of NC</a:t>
                      </a:r>
                      <a:endParaRPr lang="en-US" sz="1100" dirty="0">
                        <a:effectLst/>
                        <a:latin typeface="Times New Roman"/>
                        <a:ea typeface="Times New Roman"/>
                      </a:endParaRPr>
                    </a:p>
                  </a:txBody>
                  <a:tcPr marL="62475" marR="62475" marT="0" marB="0"/>
                </a:tc>
              </a:tr>
              <a:tr h="925620">
                <a:tc>
                  <a:txBody>
                    <a:bodyPr/>
                    <a:lstStyle/>
                    <a:p>
                      <a:pPr marL="0" marR="0" algn="just">
                        <a:spcBef>
                          <a:spcPts val="0"/>
                        </a:spcBef>
                        <a:spcAft>
                          <a:spcPts val="0"/>
                        </a:spcAft>
                      </a:pPr>
                      <a:r>
                        <a:rPr lang="en-CA" sz="1500">
                          <a:effectLst/>
                        </a:rPr>
                        <a:t>Presentation</a:t>
                      </a:r>
                      <a:endParaRPr lang="en-US" sz="1100">
                        <a:effectLst/>
                        <a:latin typeface="Times New Roman"/>
                        <a:ea typeface="Times New Roman"/>
                      </a:endParaRPr>
                    </a:p>
                  </a:txBody>
                  <a:tcPr marL="62475" marR="62475" marT="0" marB="0"/>
                </a:tc>
                <a:tc>
                  <a:txBody>
                    <a:bodyPr/>
                    <a:lstStyle/>
                    <a:p>
                      <a:pPr marL="0" marR="0" algn="l">
                        <a:spcBef>
                          <a:spcPts val="0"/>
                        </a:spcBef>
                        <a:spcAft>
                          <a:spcPts val="0"/>
                        </a:spcAft>
                      </a:pPr>
                      <a:r>
                        <a:rPr lang="en-CA" sz="900">
                          <a:effectLst/>
                        </a:rPr>
                        <a:t>Presentation is organized.  Group members took turns and spoke clearly during their presentation. </a:t>
                      </a:r>
                      <a:endParaRPr lang="en-US" sz="1100">
                        <a:effectLst/>
                        <a:latin typeface="Times New Roman"/>
                        <a:ea typeface="Times New Roman"/>
                      </a:endParaRPr>
                    </a:p>
                  </a:txBody>
                  <a:tcPr marL="62475" marR="62475" marT="0" marB="0"/>
                </a:tc>
                <a:tc>
                  <a:txBody>
                    <a:bodyPr/>
                    <a:lstStyle/>
                    <a:p>
                      <a:pPr marL="0" marR="0" algn="l">
                        <a:spcBef>
                          <a:spcPts val="0"/>
                        </a:spcBef>
                        <a:spcAft>
                          <a:spcPts val="0"/>
                        </a:spcAft>
                      </a:pPr>
                      <a:r>
                        <a:rPr lang="en-CA" sz="900">
                          <a:effectLst/>
                        </a:rPr>
                        <a:t>Presentation is somewhat organized.  Only a couple of the group members spoke. </a:t>
                      </a:r>
                      <a:endParaRPr lang="en-US" sz="1100">
                        <a:effectLst/>
                        <a:latin typeface="Times New Roman"/>
                        <a:ea typeface="Times New Roman"/>
                      </a:endParaRPr>
                    </a:p>
                  </a:txBody>
                  <a:tcPr marL="62475" marR="62475" marT="0" marB="0"/>
                </a:tc>
                <a:tc>
                  <a:txBody>
                    <a:bodyPr/>
                    <a:lstStyle/>
                    <a:p>
                      <a:pPr marL="0" marR="0" algn="l">
                        <a:spcBef>
                          <a:spcPts val="0"/>
                        </a:spcBef>
                        <a:spcAft>
                          <a:spcPts val="0"/>
                        </a:spcAft>
                      </a:pPr>
                      <a:r>
                        <a:rPr lang="en-CA" sz="900">
                          <a:effectLst/>
                        </a:rPr>
                        <a:t>The presentation was unorganized.  Only one person in the group spoke. </a:t>
                      </a:r>
                      <a:endParaRPr lang="en-US" sz="1100">
                        <a:effectLst/>
                        <a:latin typeface="Times New Roman"/>
                        <a:ea typeface="Times New Roman"/>
                      </a:endParaRPr>
                    </a:p>
                  </a:txBody>
                  <a:tcPr marL="62475" marR="62475" marT="0" marB="0"/>
                </a:tc>
                <a:tc>
                  <a:txBody>
                    <a:bodyPr/>
                    <a:lstStyle/>
                    <a:p>
                      <a:pPr marL="0" marR="0" algn="l">
                        <a:spcBef>
                          <a:spcPts val="0"/>
                        </a:spcBef>
                        <a:spcAft>
                          <a:spcPts val="0"/>
                        </a:spcAft>
                      </a:pPr>
                      <a:r>
                        <a:rPr lang="en-CA" sz="900" dirty="0">
                          <a:effectLst/>
                        </a:rPr>
                        <a:t>The presentation was unorganized.  Only one person in the group spoke and they were unclear.</a:t>
                      </a:r>
                      <a:endParaRPr lang="en-US" sz="1100" dirty="0">
                        <a:effectLst/>
                      </a:endParaRPr>
                    </a:p>
                    <a:p>
                      <a:pPr marL="0" marR="0" algn="l">
                        <a:spcBef>
                          <a:spcPts val="0"/>
                        </a:spcBef>
                        <a:spcAft>
                          <a:spcPts val="0"/>
                        </a:spcAft>
                      </a:pPr>
                      <a:r>
                        <a:rPr lang="en-CA" sz="900" dirty="0">
                          <a:effectLst/>
                        </a:rPr>
                        <a:t> </a:t>
                      </a:r>
                      <a:endParaRPr lang="en-US" sz="1100" dirty="0">
                        <a:effectLst/>
                        <a:latin typeface="Times New Roman"/>
                        <a:ea typeface="Times New Roman"/>
                      </a:endParaRPr>
                    </a:p>
                  </a:txBody>
                  <a:tcPr marL="62475" marR="62475" marT="0" marB="0"/>
                </a:tc>
              </a:tr>
              <a:tr h="617080">
                <a:tc>
                  <a:txBody>
                    <a:bodyPr/>
                    <a:lstStyle/>
                    <a:p>
                      <a:pPr marL="0" marR="0" algn="just">
                        <a:spcBef>
                          <a:spcPts val="0"/>
                        </a:spcBef>
                        <a:spcAft>
                          <a:spcPts val="0"/>
                        </a:spcAft>
                      </a:pPr>
                      <a:r>
                        <a:rPr lang="en-CA" sz="1500">
                          <a:effectLst/>
                        </a:rPr>
                        <a:t>Conventions and grammar</a:t>
                      </a:r>
                      <a:endParaRPr lang="en-US" sz="1100">
                        <a:effectLst/>
                        <a:latin typeface="Times New Roman"/>
                        <a:ea typeface="Times New Roman"/>
                      </a:endParaRPr>
                    </a:p>
                  </a:txBody>
                  <a:tcPr marL="62475" marR="62475" marT="0" marB="0"/>
                </a:tc>
                <a:tc>
                  <a:txBody>
                    <a:bodyPr/>
                    <a:lstStyle/>
                    <a:p>
                      <a:pPr marL="0" marR="0" algn="l">
                        <a:spcBef>
                          <a:spcPts val="0"/>
                        </a:spcBef>
                        <a:spcAft>
                          <a:spcPts val="0"/>
                        </a:spcAft>
                      </a:pPr>
                      <a:r>
                        <a:rPr lang="en-CA" sz="900">
                          <a:effectLst/>
                        </a:rPr>
                        <a:t>All conventions and grammar are correct. </a:t>
                      </a:r>
                      <a:endParaRPr lang="en-US" sz="1100">
                        <a:effectLst/>
                        <a:latin typeface="Times New Roman"/>
                        <a:ea typeface="Times New Roman"/>
                      </a:endParaRPr>
                    </a:p>
                  </a:txBody>
                  <a:tcPr marL="62475" marR="62475" marT="0" marB="0"/>
                </a:tc>
                <a:tc>
                  <a:txBody>
                    <a:bodyPr/>
                    <a:lstStyle/>
                    <a:p>
                      <a:pPr marL="0" marR="0" algn="l">
                        <a:spcBef>
                          <a:spcPts val="0"/>
                        </a:spcBef>
                        <a:spcAft>
                          <a:spcPts val="0"/>
                        </a:spcAft>
                      </a:pPr>
                      <a:r>
                        <a:rPr lang="en-CA" sz="900">
                          <a:effectLst/>
                        </a:rPr>
                        <a:t>Only 4-5 mistakes are in the writing.</a:t>
                      </a:r>
                      <a:endParaRPr lang="en-US" sz="1100">
                        <a:effectLst/>
                      </a:endParaRPr>
                    </a:p>
                    <a:p>
                      <a:pPr marL="0" marR="0" algn="l">
                        <a:spcBef>
                          <a:spcPts val="0"/>
                        </a:spcBef>
                        <a:spcAft>
                          <a:spcPts val="0"/>
                        </a:spcAft>
                      </a:pPr>
                      <a:r>
                        <a:rPr lang="en-CA" sz="900">
                          <a:effectLst/>
                        </a:rPr>
                        <a:t> </a:t>
                      </a:r>
                      <a:endParaRPr lang="en-US" sz="1100">
                        <a:effectLst/>
                        <a:latin typeface="Times New Roman"/>
                        <a:ea typeface="Times New Roman"/>
                      </a:endParaRPr>
                    </a:p>
                  </a:txBody>
                  <a:tcPr marL="62475" marR="62475" marT="0" marB="0"/>
                </a:tc>
                <a:tc>
                  <a:txBody>
                    <a:bodyPr/>
                    <a:lstStyle/>
                    <a:p>
                      <a:pPr marL="0" marR="0" algn="l">
                        <a:spcBef>
                          <a:spcPts val="0"/>
                        </a:spcBef>
                        <a:spcAft>
                          <a:spcPts val="0"/>
                        </a:spcAft>
                      </a:pPr>
                      <a:r>
                        <a:rPr lang="en-CA" sz="900">
                          <a:effectLst/>
                        </a:rPr>
                        <a:t>Only 6-7 mistakes are in the writing.</a:t>
                      </a:r>
                      <a:endParaRPr lang="en-US" sz="1100">
                        <a:effectLst/>
                        <a:latin typeface="Times New Roman"/>
                        <a:ea typeface="Times New Roman"/>
                      </a:endParaRPr>
                    </a:p>
                  </a:txBody>
                  <a:tcPr marL="62475" marR="62475" marT="0" marB="0"/>
                </a:tc>
                <a:tc>
                  <a:txBody>
                    <a:bodyPr/>
                    <a:lstStyle/>
                    <a:p>
                      <a:pPr marL="0" marR="0" algn="l">
                        <a:spcBef>
                          <a:spcPts val="0"/>
                        </a:spcBef>
                        <a:spcAft>
                          <a:spcPts val="0"/>
                        </a:spcAft>
                      </a:pPr>
                      <a:r>
                        <a:rPr lang="en-CA" sz="900" dirty="0">
                          <a:effectLst/>
                        </a:rPr>
                        <a:t>There were over 8 mistakes in grammar and conventions. </a:t>
                      </a:r>
                      <a:endParaRPr lang="en-US" sz="1100" dirty="0">
                        <a:effectLst/>
                        <a:latin typeface="Times New Roman"/>
                        <a:ea typeface="Times New Roman"/>
                      </a:endParaRPr>
                    </a:p>
                  </a:txBody>
                  <a:tcPr marL="62475" marR="62475" marT="0" marB="0"/>
                </a:tc>
              </a:tr>
              <a:tr h="617080">
                <a:tc>
                  <a:txBody>
                    <a:bodyPr/>
                    <a:lstStyle/>
                    <a:p>
                      <a:pPr marL="0" marR="0" algn="just">
                        <a:spcBef>
                          <a:spcPts val="0"/>
                        </a:spcBef>
                        <a:spcAft>
                          <a:spcPts val="0"/>
                        </a:spcAft>
                      </a:pPr>
                      <a:r>
                        <a:rPr lang="en-CA" sz="1500">
                          <a:effectLst/>
                        </a:rPr>
                        <a:t>Teamwork</a:t>
                      </a:r>
                      <a:endParaRPr lang="en-US" sz="1100">
                        <a:effectLst/>
                        <a:latin typeface="Times New Roman"/>
                        <a:ea typeface="Times New Roman"/>
                      </a:endParaRPr>
                    </a:p>
                  </a:txBody>
                  <a:tcPr marL="62475" marR="62475" marT="0" marB="0"/>
                </a:tc>
                <a:tc>
                  <a:txBody>
                    <a:bodyPr/>
                    <a:lstStyle/>
                    <a:p>
                      <a:pPr marL="0" marR="0" algn="l">
                        <a:spcBef>
                          <a:spcPts val="0"/>
                        </a:spcBef>
                        <a:spcAft>
                          <a:spcPts val="0"/>
                        </a:spcAft>
                      </a:pPr>
                      <a:r>
                        <a:rPr lang="en-CA" sz="900">
                          <a:effectLst/>
                        </a:rPr>
                        <a:t>Our  team worked together the whole time. </a:t>
                      </a:r>
                      <a:endParaRPr lang="en-US" sz="1100">
                        <a:effectLst/>
                        <a:latin typeface="Times New Roman"/>
                        <a:ea typeface="Times New Roman"/>
                      </a:endParaRPr>
                    </a:p>
                  </a:txBody>
                  <a:tcPr marL="62475" marR="62475" marT="0" marB="0"/>
                </a:tc>
                <a:tc>
                  <a:txBody>
                    <a:bodyPr/>
                    <a:lstStyle/>
                    <a:p>
                      <a:pPr marL="0" marR="0" algn="l">
                        <a:spcBef>
                          <a:spcPts val="0"/>
                        </a:spcBef>
                        <a:spcAft>
                          <a:spcPts val="0"/>
                        </a:spcAft>
                      </a:pPr>
                      <a:r>
                        <a:rPr lang="en-CA" sz="900">
                          <a:effectLst/>
                        </a:rPr>
                        <a:t>We worked together some times.</a:t>
                      </a:r>
                      <a:endParaRPr lang="en-US" sz="1100">
                        <a:effectLst/>
                      </a:endParaRPr>
                    </a:p>
                    <a:p>
                      <a:pPr marL="0" marR="0" algn="l">
                        <a:spcBef>
                          <a:spcPts val="0"/>
                        </a:spcBef>
                        <a:spcAft>
                          <a:spcPts val="0"/>
                        </a:spcAft>
                      </a:pPr>
                      <a:r>
                        <a:rPr lang="en-CA" sz="900">
                          <a:effectLst/>
                        </a:rPr>
                        <a:t> </a:t>
                      </a:r>
                      <a:endParaRPr lang="en-US" sz="1100">
                        <a:effectLst/>
                        <a:latin typeface="Times New Roman"/>
                        <a:ea typeface="Times New Roman"/>
                      </a:endParaRPr>
                    </a:p>
                  </a:txBody>
                  <a:tcPr marL="62475" marR="62475" marT="0" marB="0"/>
                </a:tc>
                <a:tc>
                  <a:txBody>
                    <a:bodyPr/>
                    <a:lstStyle/>
                    <a:p>
                      <a:pPr marL="0" marR="0" algn="l">
                        <a:spcBef>
                          <a:spcPts val="0"/>
                        </a:spcBef>
                        <a:spcAft>
                          <a:spcPts val="0"/>
                        </a:spcAft>
                      </a:pPr>
                      <a:r>
                        <a:rPr lang="en-CA" sz="900">
                          <a:effectLst/>
                        </a:rPr>
                        <a:t>We worked together a little bit. </a:t>
                      </a:r>
                      <a:endParaRPr lang="en-US" sz="1100">
                        <a:effectLst/>
                        <a:latin typeface="Times New Roman"/>
                        <a:ea typeface="Times New Roman"/>
                      </a:endParaRPr>
                    </a:p>
                  </a:txBody>
                  <a:tcPr marL="62475" marR="62475" marT="0" marB="0"/>
                </a:tc>
                <a:tc>
                  <a:txBody>
                    <a:bodyPr/>
                    <a:lstStyle/>
                    <a:p>
                      <a:pPr marL="0" marR="0" algn="l">
                        <a:spcBef>
                          <a:spcPts val="0"/>
                        </a:spcBef>
                        <a:spcAft>
                          <a:spcPts val="0"/>
                        </a:spcAft>
                      </a:pPr>
                      <a:r>
                        <a:rPr lang="en-CA" sz="900" dirty="0">
                          <a:effectLst/>
                        </a:rPr>
                        <a:t>We didn’t work together. </a:t>
                      </a:r>
                      <a:endParaRPr lang="en-US" sz="1100" dirty="0">
                        <a:effectLst/>
                      </a:endParaRPr>
                    </a:p>
                    <a:p>
                      <a:pPr marL="0" marR="0" algn="l">
                        <a:spcBef>
                          <a:spcPts val="0"/>
                        </a:spcBef>
                        <a:spcAft>
                          <a:spcPts val="0"/>
                        </a:spcAft>
                      </a:pPr>
                      <a:r>
                        <a:rPr lang="en-CA" sz="900" dirty="0">
                          <a:effectLst/>
                        </a:rPr>
                        <a:t> </a:t>
                      </a:r>
                      <a:endParaRPr lang="en-US" sz="1100" dirty="0">
                        <a:effectLst/>
                        <a:latin typeface="Times New Roman"/>
                        <a:ea typeface="Times New Roman"/>
                      </a:endParaRPr>
                    </a:p>
                  </a:txBody>
                  <a:tcPr marL="62475" marR="62475" marT="0" marB="0"/>
                </a:tc>
              </a:tr>
            </a:tbl>
          </a:graphicData>
        </a:graphic>
      </p:graphicFrame>
      <p:pic>
        <p:nvPicPr>
          <p:cNvPr id="8193" name="Picture 1" descr="C:\Users\Roberta\AppData\Local\Microsoft\Windows\Temporary Internet Files\Content.IE5\QPCQ9XXV\MC90005620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52400"/>
            <a:ext cx="1600200" cy="1188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89596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pattFill prst="pct90">
          <a:fgClr>
            <a:srgbClr val="99FF66"/>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Other ways to tie it in or Assess at the same time</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After all projects are completed, children can assemble info for their projects and then create a class timeline of all info that has been presented</a:t>
            </a:r>
          </a:p>
          <a:p>
            <a:r>
              <a:rPr lang="en-US" dirty="0" smtClean="0"/>
              <a:t>Create journal entries from the explorers point of view, settlers point of view, etc. (narrative)</a:t>
            </a:r>
          </a:p>
          <a:p>
            <a:r>
              <a:rPr lang="en-US" dirty="0" smtClean="0"/>
              <a:t>Create a skit of the explorers, settlers, etc. finding the new world (narrative- discuss components of a play)</a:t>
            </a:r>
          </a:p>
          <a:p>
            <a:r>
              <a:rPr lang="en-US" dirty="0" smtClean="0"/>
              <a:t>Write persuasion story on allowing the queen/king to fund their expedition to NC</a:t>
            </a:r>
          </a:p>
          <a:p>
            <a:r>
              <a:rPr lang="en-US" dirty="0" smtClean="0"/>
              <a:t>Write a story of the first interaction/meeting between an Indian group and explorers/ settlers (narrative)</a:t>
            </a:r>
          </a:p>
          <a:p>
            <a:r>
              <a:rPr lang="en-US" dirty="0" smtClean="0"/>
              <a:t>Create newspaper article all about what the explorers found in the new world- </a:t>
            </a:r>
            <a:r>
              <a:rPr lang="en-US" dirty="0" smtClean="0">
                <a:hlinkClick r:id="rId2"/>
              </a:rPr>
              <a:t>http://www.fodey.com/generators/newspaper/snippet.asp</a:t>
            </a:r>
            <a:endParaRPr lang="en-US" dirty="0" smtClean="0"/>
          </a:p>
          <a:p>
            <a:r>
              <a:rPr lang="en-US" dirty="0" smtClean="0"/>
              <a:t>This is a lesson Called the Land of Milk and Honey.  Children were to read a letter written by Swiss Citizens that wanted to move to NC. In Switzerland, their government didn’t want them to move unless it was under special circumstances. After children read the letter, they had to write a persuasive story about why they wanted to leave and what would be provided if they got permission.   </a:t>
            </a:r>
            <a:r>
              <a:rPr lang="en-US" dirty="0" smtClean="0">
                <a:hlinkClick r:id="rId3"/>
              </a:rPr>
              <a:t>http://docsouth.unc.edu/classroom/lessonplans/csr/milk_honey1.html</a:t>
            </a:r>
            <a:endParaRPr lang="en-US" dirty="0" smtClean="0"/>
          </a:p>
          <a:p>
            <a:r>
              <a:rPr lang="en-US" dirty="0" smtClean="0"/>
              <a:t>Have children create a wax museum</a:t>
            </a:r>
          </a:p>
          <a:p>
            <a:pPr marL="0" indent="0">
              <a:buNone/>
            </a:pPr>
            <a:endParaRPr lang="en-US" dirty="0" smtClean="0"/>
          </a:p>
          <a:p>
            <a:endParaRPr lang="en-US" dirty="0" smtClean="0"/>
          </a:p>
          <a:p>
            <a:endParaRPr lang="en-US" dirty="0"/>
          </a:p>
        </p:txBody>
      </p:sp>
    </p:spTree>
    <p:extLst>
      <p:ext uri="{BB962C8B-B14F-4D97-AF65-F5344CB8AC3E}">
        <p14:creationId xmlns:p14="http://schemas.microsoft.com/office/powerpoint/2010/main" val="5650066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1EE243"/>
            </a:gs>
            <a:gs pos="50000">
              <a:schemeClr val="bg1">
                <a:lumMod val="85000"/>
              </a:schemeClr>
            </a:gs>
            <a:gs pos="100000">
              <a:srgbClr val="00B050"/>
            </a:gs>
          </a:gsLst>
          <a:lin ang="135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Resources for Explorers and Exploration</a:t>
            </a:r>
            <a:endParaRPr lang="en-US" b="1" u="sng" dirty="0"/>
          </a:p>
        </p:txBody>
      </p:sp>
      <p:sp>
        <p:nvSpPr>
          <p:cNvPr id="3" name="Content Placeholder 2"/>
          <p:cNvSpPr>
            <a:spLocks noGrp="1"/>
          </p:cNvSpPr>
          <p:nvPr>
            <p:ph idx="1"/>
          </p:nvPr>
        </p:nvSpPr>
        <p:spPr/>
        <p:txBody>
          <a:bodyPr>
            <a:normAutofit fontScale="92500" lnSpcReduction="20000"/>
          </a:bodyPr>
          <a:lstStyle/>
          <a:p>
            <a:r>
              <a:rPr lang="en-US" sz="2800" dirty="0" smtClean="0"/>
              <a:t>Social Studies Books- Unit 2 Lesson 2, Unit 4 Lesson 2 and 4, </a:t>
            </a:r>
          </a:p>
          <a:p>
            <a:r>
              <a:rPr lang="en-US" sz="2800" dirty="0" smtClean="0"/>
              <a:t>Leveled Readers- Treasure Hunt, The Lost Colony at Roanoke Island, Coming to North Carolina, North Carolina Past and Present</a:t>
            </a:r>
          </a:p>
          <a:p>
            <a:r>
              <a:rPr lang="en-US" sz="2800" dirty="0" smtClean="0"/>
              <a:t>Time For Kids Readers- Pirates on the Prowl, The Mystery of Roanoke</a:t>
            </a:r>
          </a:p>
          <a:p>
            <a:r>
              <a:rPr lang="en-US" sz="2800" dirty="0" smtClean="0"/>
              <a:t>Use the old S.S. text books if you have them, they have good info and are good for researching</a:t>
            </a:r>
          </a:p>
          <a:p>
            <a:r>
              <a:rPr lang="en-US" sz="2800" dirty="0" smtClean="0"/>
              <a:t>Public Library and media center</a:t>
            </a:r>
          </a:p>
          <a:p>
            <a:r>
              <a:rPr lang="en-US" sz="2800" dirty="0" smtClean="0"/>
              <a:t>NC History Museum</a:t>
            </a:r>
          </a:p>
          <a:p>
            <a:r>
              <a:rPr lang="en-US" sz="2800" dirty="0" smtClean="0">
                <a:hlinkClick r:id="rId2"/>
              </a:rPr>
              <a:t>NCPedia</a:t>
            </a:r>
            <a:endParaRPr lang="en-US" sz="2800" dirty="0"/>
          </a:p>
        </p:txBody>
      </p:sp>
    </p:spTree>
    <p:extLst>
      <p:ext uri="{BB962C8B-B14F-4D97-AF65-F5344CB8AC3E}">
        <p14:creationId xmlns:p14="http://schemas.microsoft.com/office/powerpoint/2010/main" val="5882376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50000">
              <a:srgbClr val="FFFF66"/>
            </a:gs>
            <a:gs pos="100000">
              <a:srgbClr val="FF9900"/>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Migration and Settlement Patterns</a:t>
            </a:r>
            <a:endParaRPr lang="en-US" b="1" u="sng" dirty="0"/>
          </a:p>
        </p:txBody>
      </p:sp>
      <p:sp>
        <p:nvSpPr>
          <p:cNvPr id="3" name="Content Placeholder 2"/>
          <p:cNvSpPr>
            <a:spLocks noGrp="1"/>
          </p:cNvSpPr>
          <p:nvPr>
            <p:ph idx="1"/>
          </p:nvPr>
        </p:nvSpPr>
        <p:spPr/>
        <p:txBody>
          <a:bodyPr>
            <a:normAutofit fontScale="85000" lnSpcReduction="20000"/>
          </a:bodyPr>
          <a:lstStyle/>
          <a:p>
            <a:r>
              <a:rPr lang="en-US" sz="2400" dirty="0" smtClean="0"/>
              <a:t>4.H.1.3- </a:t>
            </a:r>
            <a:r>
              <a:rPr lang="en-US" sz="2400" b="1" i="1" u="sng" dirty="0" smtClean="0">
                <a:solidFill>
                  <a:srgbClr val="FF0000"/>
                </a:solidFill>
              </a:rPr>
              <a:t>Explain</a:t>
            </a:r>
            <a:r>
              <a:rPr lang="en-US" sz="2400" b="1" i="1" dirty="0" smtClean="0"/>
              <a:t> </a:t>
            </a:r>
            <a:r>
              <a:rPr lang="en-US" sz="2400" dirty="0" smtClean="0"/>
              <a:t>how people, events, and developments brought about changes to communities in various regions of North Carolina</a:t>
            </a:r>
          </a:p>
          <a:p>
            <a:r>
              <a:rPr lang="en-US" sz="2400" dirty="0" smtClean="0"/>
              <a:t>4.C.1.1- </a:t>
            </a:r>
            <a:r>
              <a:rPr lang="en-US" sz="2400" b="1" i="1" u="sng" dirty="0" smtClean="0">
                <a:solidFill>
                  <a:srgbClr val="FF0000"/>
                </a:solidFill>
              </a:rPr>
              <a:t>Explain</a:t>
            </a:r>
            <a:r>
              <a:rPr lang="en-US" sz="2400" b="1" i="1" dirty="0" smtClean="0"/>
              <a:t> </a:t>
            </a:r>
            <a:r>
              <a:rPr lang="en-US" sz="2400" dirty="0" smtClean="0"/>
              <a:t>how the settlement of people from various cultures affected the development of regions in North Carolina (languages, foods, and traditions)</a:t>
            </a:r>
          </a:p>
          <a:p>
            <a:r>
              <a:rPr lang="en-US" sz="2400" dirty="0" smtClean="0"/>
              <a:t>Review with children what they have learned about early exploration of NC.  Then give children map of NC.  Tell them that we will be mapping where people migrated and settled to. While they are keeping an on-going map in their notebooks, you can use the big class maps in your room and yarn and track where groups of people came from in Europe to NC. Also pose the question to the children as to why people would want to leave their land for a new land (opportunity, religious freedom, adventure, conflict, forced migration, etc.  If you have children from other countries, see if they will share why their families came to NC.</a:t>
            </a:r>
          </a:p>
          <a:p>
            <a:r>
              <a:rPr lang="en-US" sz="2400" dirty="0" smtClean="0"/>
              <a:t>Then share reasons why some wanted to leave for the New World.</a:t>
            </a:r>
          </a:p>
          <a:p>
            <a:r>
              <a:rPr lang="en-US" sz="2400" dirty="0" smtClean="0"/>
              <a:t>Make bubble maps  of this  in their notebooks so they can take notes while learning new things. </a:t>
            </a:r>
          </a:p>
          <a:p>
            <a:endParaRPr lang="en-US" sz="2400" dirty="0" smtClean="0"/>
          </a:p>
          <a:p>
            <a:endParaRPr lang="en-US" sz="2400" dirty="0"/>
          </a:p>
        </p:txBody>
      </p:sp>
    </p:spTree>
    <p:extLst>
      <p:ext uri="{BB962C8B-B14F-4D97-AF65-F5344CB8AC3E}">
        <p14:creationId xmlns:p14="http://schemas.microsoft.com/office/powerpoint/2010/main" val="3273759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b="1" u="sng" dirty="0" smtClean="0"/>
              <a:t>Problem</a:t>
            </a:r>
            <a:endParaRPr lang="en-US" b="1" u="sng" dirty="0"/>
          </a:p>
        </p:txBody>
      </p:sp>
      <p:sp>
        <p:nvSpPr>
          <p:cNvPr id="3" name="Content Placeholder 2"/>
          <p:cNvSpPr>
            <a:spLocks noGrp="1"/>
          </p:cNvSpPr>
          <p:nvPr>
            <p:ph idx="1"/>
          </p:nvPr>
        </p:nvSpPr>
        <p:spPr>
          <a:xfrm>
            <a:off x="457200" y="1066800"/>
            <a:ext cx="8229600" cy="5059363"/>
          </a:xfrm>
        </p:spPr>
        <p:txBody>
          <a:bodyPr>
            <a:normAutofit fontScale="92500"/>
          </a:bodyPr>
          <a:lstStyle/>
          <a:p>
            <a:pPr marL="0" indent="0" algn="ctr">
              <a:buNone/>
            </a:pPr>
            <a:r>
              <a:rPr lang="en-US" sz="3900" b="1" u="sng" dirty="0" smtClean="0"/>
              <a:t>Who Are WE?</a:t>
            </a:r>
          </a:p>
          <a:p>
            <a:pPr marL="0" indent="0">
              <a:buNone/>
            </a:pPr>
            <a:r>
              <a:rPr lang="en-US" dirty="0" smtClean="0"/>
              <a:t>You are a ___________ from ____________.  Many members of your group have moved into areas of North Carolina.  Create a poster that describes your culture, language, religious views, foods, traditions, and anything else that you would like others to know about your group. Also be able to explain why your people came to North Carolina and what community changes and contributions they have made to North Carolina.  </a:t>
            </a:r>
            <a:endParaRPr lang="en-US" dirty="0"/>
          </a:p>
        </p:txBody>
      </p:sp>
    </p:spTree>
    <p:extLst>
      <p:ext uri="{BB962C8B-B14F-4D97-AF65-F5344CB8AC3E}">
        <p14:creationId xmlns:p14="http://schemas.microsoft.com/office/powerpoint/2010/main" val="20181562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FFF200"/>
            </a:gs>
            <a:gs pos="36000">
              <a:srgbClr val="FFFF66"/>
            </a:gs>
            <a:gs pos="69000">
              <a:srgbClr val="FFC000"/>
            </a:gs>
            <a:gs pos="100000">
              <a:srgbClr val="FF9900"/>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Procedure</a:t>
            </a:r>
            <a:endParaRPr lang="en-US" b="1" u="sng" dirty="0"/>
          </a:p>
        </p:txBody>
      </p:sp>
      <p:sp>
        <p:nvSpPr>
          <p:cNvPr id="3" name="Content Placeholder 2"/>
          <p:cNvSpPr>
            <a:spLocks noGrp="1"/>
          </p:cNvSpPr>
          <p:nvPr>
            <p:ph idx="1"/>
          </p:nvPr>
        </p:nvSpPr>
        <p:spPr/>
        <p:txBody>
          <a:bodyPr>
            <a:normAutofit fontScale="77500" lnSpcReduction="20000"/>
          </a:bodyPr>
          <a:lstStyle/>
          <a:p>
            <a:r>
              <a:rPr lang="en-US" dirty="0" smtClean="0"/>
              <a:t>Give children problem.</a:t>
            </a:r>
          </a:p>
          <a:p>
            <a:r>
              <a:rPr lang="en-US" dirty="0" smtClean="0"/>
              <a:t>Quickly review reasons that people wanted to come to the new world.</a:t>
            </a:r>
          </a:p>
          <a:p>
            <a:r>
              <a:rPr lang="en-US" dirty="0" smtClean="0"/>
              <a:t>Then give children different groups that came to North Carolina.  (Quakers, </a:t>
            </a:r>
            <a:r>
              <a:rPr lang="en-US" dirty="0"/>
              <a:t>Scottish </a:t>
            </a:r>
            <a:r>
              <a:rPr lang="en-US" dirty="0" smtClean="0"/>
              <a:t>, Irish, Moravians, Slaves, etc.) Let them choose or you can choose a group for each pair.</a:t>
            </a:r>
          </a:p>
          <a:p>
            <a:r>
              <a:rPr lang="en-US" dirty="0" smtClean="0"/>
              <a:t>Children will work in small groups for researching. Then when they have completed researching, let them compile information on a poster to present to the class.  Afterwards, you can make a class Venn diagram and compare the similarities and differences between the groups. </a:t>
            </a:r>
          </a:p>
          <a:p>
            <a:pPr marL="0" indent="0">
              <a:buNone/>
            </a:pPr>
            <a:endParaRPr lang="en-US" dirty="0"/>
          </a:p>
        </p:txBody>
      </p:sp>
    </p:spTree>
    <p:extLst>
      <p:ext uri="{BB962C8B-B14F-4D97-AF65-F5344CB8AC3E}">
        <p14:creationId xmlns:p14="http://schemas.microsoft.com/office/powerpoint/2010/main" val="13507545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9933"/>
            </a:gs>
            <a:gs pos="36000">
              <a:srgbClr val="FF9900"/>
            </a:gs>
            <a:gs pos="69000">
              <a:srgbClr val="FFFF66"/>
            </a:gs>
            <a:gs pos="100000">
              <a:srgbClr val="FF9900"/>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33400"/>
          </a:xfrm>
        </p:spPr>
        <p:txBody>
          <a:bodyPr>
            <a:normAutofit fontScale="90000"/>
          </a:bodyPr>
          <a:lstStyle/>
          <a:p>
            <a:r>
              <a:rPr lang="en-US" b="1" u="sng" dirty="0" smtClean="0"/>
              <a:t>Rubric</a:t>
            </a:r>
            <a:endParaRPr lang="en-US" b="1" u="sng" dirty="0"/>
          </a:p>
        </p:txBody>
      </p:sp>
      <p:pic>
        <p:nvPicPr>
          <p:cNvPr id="10245" name="Picture 5"/>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685800"/>
            <a:ext cx="8209005" cy="601451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5050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FFF200"/>
            </a:gs>
            <a:gs pos="45000">
              <a:srgbClr val="FF7A00"/>
            </a:gs>
            <a:gs pos="70000">
              <a:srgbClr val="FF0300"/>
            </a:gs>
            <a:gs pos="100000">
              <a:srgbClr val="AE121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Other ways to tie it in or Assess at the same time</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Compose narratives about traveling to the regions of NC (narrative)</a:t>
            </a:r>
          </a:p>
          <a:p>
            <a:r>
              <a:rPr lang="en-US" dirty="0" smtClean="0"/>
              <a:t>Create an advertisement urging people to move from the coastal plains to other areas of NC</a:t>
            </a:r>
          </a:p>
          <a:p>
            <a:r>
              <a:rPr lang="en-US" dirty="0" smtClean="0"/>
              <a:t>You can also have them research individuals like Daniel Boone, John Lawson, William Davie, etc.  Children can write a report on the individuals.  Then you can have children perform it for others by setting up a wax museum.</a:t>
            </a:r>
          </a:p>
          <a:p>
            <a:r>
              <a:rPr lang="en-US" dirty="0" smtClean="0"/>
              <a:t>Have children study slave labor through slave narratives</a:t>
            </a:r>
          </a:p>
          <a:p>
            <a:pPr marL="0" indent="0">
              <a:buNone/>
            </a:pPr>
            <a:r>
              <a:rPr lang="en-US" dirty="0"/>
              <a:t>	</a:t>
            </a:r>
            <a:r>
              <a:rPr lang="en-US" dirty="0" smtClean="0"/>
              <a:t>Born in Slave Labor- 	</a:t>
            </a:r>
            <a:r>
              <a:rPr lang="en-US" dirty="0" smtClean="0">
                <a:hlinkClick r:id="rId2"/>
              </a:rPr>
              <a:t>http://memory.loc.gov/ammem/snhtml/snhome.html</a:t>
            </a:r>
            <a:endParaRPr lang="en-US" dirty="0"/>
          </a:p>
          <a:p>
            <a:pPr marL="0" indent="0">
              <a:buNone/>
            </a:pPr>
            <a:r>
              <a:rPr lang="en-US" dirty="0"/>
              <a:t>	</a:t>
            </a:r>
            <a:r>
              <a:rPr lang="en-US" dirty="0" smtClean="0"/>
              <a:t>American Slave Narratives- 	</a:t>
            </a:r>
            <a:r>
              <a:rPr lang="en-US" dirty="0" smtClean="0">
                <a:hlinkClick r:id="rId3"/>
              </a:rPr>
              <a:t>http://xroads.virginia.edu/~hyper/wpa/wpahome.html</a:t>
            </a:r>
            <a:endParaRPr lang="en-US" dirty="0" smtClean="0"/>
          </a:p>
          <a:p>
            <a:pPr marL="0" indent="0">
              <a:buNone/>
            </a:pPr>
            <a:r>
              <a:rPr lang="en-US" dirty="0" smtClean="0"/>
              <a:t>	After children have read through several of the narratives, then have 	them discuss and record on chart paper who the person is, how they feel, 	and what the person knows.  Then discuss what role slave labor played in 	development of NC, what contributions were made by this group of people, 	and what community changes occurred after the Civil War. </a:t>
            </a:r>
          </a:p>
          <a:p>
            <a:pPr marL="0" indent="0">
              <a:buNone/>
            </a:pPr>
            <a:endParaRPr lang="en-US" dirty="0" smtClean="0"/>
          </a:p>
          <a:p>
            <a:endParaRPr lang="en-US" dirty="0"/>
          </a:p>
        </p:txBody>
      </p:sp>
    </p:spTree>
    <p:extLst>
      <p:ext uri="{BB962C8B-B14F-4D97-AF65-F5344CB8AC3E}">
        <p14:creationId xmlns:p14="http://schemas.microsoft.com/office/powerpoint/2010/main" val="14690643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FFF200"/>
            </a:gs>
            <a:gs pos="55000">
              <a:srgbClr val="FF7A00"/>
            </a:gs>
            <a:gs pos="81000">
              <a:srgbClr val="FF0000"/>
            </a:gs>
            <a:gs pos="100000">
              <a:srgbClr val="4D0808"/>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Resources for Migration and Settlement</a:t>
            </a:r>
            <a:endParaRPr lang="en-US" b="1" u="sng" dirty="0"/>
          </a:p>
        </p:txBody>
      </p:sp>
      <p:sp>
        <p:nvSpPr>
          <p:cNvPr id="3" name="Content Placeholder 2"/>
          <p:cNvSpPr>
            <a:spLocks noGrp="1"/>
          </p:cNvSpPr>
          <p:nvPr>
            <p:ph idx="1"/>
          </p:nvPr>
        </p:nvSpPr>
        <p:spPr/>
        <p:txBody>
          <a:bodyPr>
            <a:normAutofit/>
          </a:bodyPr>
          <a:lstStyle/>
          <a:p>
            <a:r>
              <a:rPr lang="en-US" sz="2800" dirty="0" smtClean="0"/>
              <a:t>Social Studies book series Unit 2- Lesson 3,4, &amp; 5</a:t>
            </a:r>
          </a:p>
          <a:p>
            <a:r>
              <a:rPr lang="en-US" sz="2800" dirty="0" smtClean="0"/>
              <a:t>Time For Kids Readers- Moravians of Old Salem, The People of Appalachia</a:t>
            </a:r>
          </a:p>
          <a:p>
            <a:r>
              <a:rPr lang="en-US" sz="2800" dirty="0" smtClean="0"/>
              <a:t>Leveled Books- North Carolina and the Past, North Carolina Festivals, People Today and Long Ago</a:t>
            </a:r>
          </a:p>
          <a:p>
            <a:r>
              <a:rPr lang="en-US" sz="2800" dirty="0" smtClean="0"/>
              <a:t>Library Books</a:t>
            </a:r>
          </a:p>
          <a:p>
            <a:r>
              <a:rPr lang="en-US" sz="2800" dirty="0" smtClean="0"/>
              <a:t>Digital Heritage</a:t>
            </a:r>
            <a:endParaRPr lang="en-US" sz="2800" dirty="0"/>
          </a:p>
        </p:txBody>
      </p:sp>
    </p:spTree>
    <p:extLst>
      <p:ext uri="{BB962C8B-B14F-4D97-AF65-F5344CB8AC3E}">
        <p14:creationId xmlns:p14="http://schemas.microsoft.com/office/powerpoint/2010/main" val="38032477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7001">
              <a:srgbClr val="E6E6E6"/>
            </a:gs>
            <a:gs pos="32001">
              <a:srgbClr val="7D8496"/>
            </a:gs>
            <a:gs pos="47000">
              <a:srgbClr val="E6E6E6"/>
            </a:gs>
            <a:gs pos="85001">
              <a:srgbClr val="7D8496"/>
            </a:gs>
            <a:gs pos="100000">
              <a:srgbClr val="E6E6E6"/>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Revolutionary War/ Civil War</a:t>
            </a:r>
            <a:endParaRPr lang="en-US" b="1" u="sng" dirty="0"/>
          </a:p>
        </p:txBody>
      </p:sp>
      <p:sp>
        <p:nvSpPr>
          <p:cNvPr id="3" name="Content Placeholder 2"/>
          <p:cNvSpPr>
            <a:spLocks noGrp="1"/>
          </p:cNvSpPr>
          <p:nvPr>
            <p:ph idx="1"/>
          </p:nvPr>
        </p:nvSpPr>
        <p:spPr>
          <a:xfrm>
            <a:off x="457200" y="1600200"/>
            <a:ext cx="8229600" cy="5029200"/>
          </a:xfrm>
        </p:spPr>
        <p:txBody>
          <a:bodyPr>
            <a:normAutofit fontScale="47500" lnSpcReduction="20000"/>
          </a:bodyPr>
          <a:lstStyle/>
          <a:p>
            <a:r>
              <a:rPr lang="en-US" sz="3800" dirty="0" smtClean="0"/>
              <a:t>4.H.1.4- </a:t>
            </a:r>
            <a:r>
              <a:rPr lang="en-US" sz="3800" b="1" i="1" u="sng" dirty="0" smtClean="0">
                <a:solidFill>
                  <a:srgbClr val="FF0000"/>
                </a:solidFill>
              </a:rPr>
              <a:t>Analyze</a:t>
            </a:r>
            <a:r>
              <a:rPr lang="en-US" sz="3800" dirty="0" smtClean="0"/>
              <a:t> North Carolina’s role in major conflicts and wars from the Pre-Colonial period through Reconstruction. </a:t>
            </a:r>
          </a:p>
          <a:p>
            <a:r>
              <a:rPr lang="en-US" sz="3800" dirty="0" smtClean="0"/>
              <a:t>Make KWL chart on what they know about each war.  Start with Revolutionary  and then proceed with the Civil War( I only spend about 4 days on each).  For the Revolutionary War, we discuss what the words independence, conflict, representation, protest, revolution, constitution, and bill of rights are. </a:t>
            </a:r>
          </a:p>
          <a:p>
            <a:r>
              <a:rPr lang="en-US" sz="3800" dirty="0" smtClean="0"/>
              <a:t>For the Civil War we talk about the words Civil, state’s rights, secede, amendments, and conflict.  I want to make sure students understand all of these vocabulary words. </a:t>
            </a:r>
            <a:endParaRPr lang="en-US" sz="3800" dirty="0"/>
          </a:p>
          <a:p>
            <a:r>
              <a:rPr lang="en-US" sz="3800" dirty="0" smtClean="0"/>
              <a:t>I give them a brief overview of both so they know what’s going on and what each side is fighting for. </a:t>
            </a:r>
          </a:p>
          <a:p>
            <a:r>
              <a:rPr lang="en-US" sz="3800" dirty="0" smtClean="0"/>
              <a:t>I introduce and talk about each war because the children love this stuff, but I also make sure they understand that war is usually started over a conflict of some sort no matter where it is, when it takes place, or who is in it. War also brings about change in communities and regions and I want to make sure children understand the big picture of it. When they understand the big pictures of wars, then the other stuff will fall into place. </a:t>
            </a:r>
          </a:p>
          <a:p>
            <a:r>
              <a:rPr lang="en-US" sz="3800" dirty="0" smtClean="0"/>
              <a:t>For both of these wars, I have maps that the children color on to show where all of this takes place and to also show that all of the US is not settled yet like it is now. </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33259917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CCCC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3600" b="1" u="sng" dirty="0" smtClean="0"/>
              <a:t>Some resources I created for the Civil War for their notebooks </a:t>
            </a:r>
            <a:endParaRPr lang="en-US" sz="3600" b="1" u="sng" dirty="0"/>
          </a:p>
        </p:txBody>
      </p:sp>
      <p:pic>
        <p:nvPicPr>
          <p:cNvPr id="14343" name="Picture 7"/>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1219200"/>
            <a:ext cx="3790027" cy="536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4" name="Picture 8"/>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419600" y="1219200"/>
            <a:ext cx="4520296" cy="5459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61430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b="1" u="sng" dirty="0" smtClean="0"/>
              <a:t>Problem</a:t>
            </a:r>
            <a:endParaRPr lang="en-US" b="1" u="sng" dirty="0"/>
          </a:p>
        </p:txBody>
      </p:sp>
      <p:sp>
        <p:nvSpPr>
          <p:cNvPr id="3" name="Content Placeholder 2"/>
          <p:cNvSpPr>
            <a:spLocks noGrp="1"/>
          </p:cNvSpPr>
          <p:nvPr>
            <p:ph idx="1"/>
          </p:nvPr>
        </p:nvSpPr>
        <p:spPr>
          <a:xfrm>
            <a:off x="381000" y="1066800"/>
            <a:ext cx="8229600" cy="5181600"/>
          </a:xfrm>
        </p:spPr>
        <p:txBody>
          <a:bodyPr/>
          <a:lstStyle/>
          <a:p>
            <a:pPr marL="0" indent="0" algn="ctr">
              <a:buNone/>
            </a:pPr>
            <a:r>
              <a:rPr lang="en-US" sz="3600" b="1" u="sng" dirty="0" smtClean="0"/>
              <a:t>Conflict in the Americas</a:t>
            </a:r>
          </a:p>
          <a:p>
            <a:pPr marL="0" indent="0">
              <a:buNone/>
            </a:pPr>
            <a:r>
              <a:rPr lang="en-US" dirty="0" smtClean="0"/>
              <a:t>You have been hired by the Natural History Museum in Raleigh to create a display of one of the battles in the American Revolutionary War or the Civil War.  The curator has asked that you include a scene of one of the battles, information that details what happened before, during, and after the battle, and any other information that will grab the attention of onlookers as they visit the Museum.  </a:t>
            </a:r>
            <a:endParaRPr lang="en-US" dirty="0"/>
          </a:p>
        </p:txBody>
      </p:sp>
    </p:spTree>
    <p:extLst>
      <p:ext uri="{BB962C8B-B14F-4D97-AF65-F5344CB8AC3E}">
        <p14:creationId xmlns:p14="http://schemas.microsoft.com/office/powerpoint/2010/main" val="8662706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rgbClr val="CBCBCB"/>
            </a:gs>
            <a:gs pos="13000">
              <a:schemeClr val="bg1">
                <a:lumMod val="65000"/>
              </a:schemeClr>
            </a:gs>
            <a:gs pos="21001">
              <a:srgbClr val="5F5F5F"/>
            </a:gs>
            <a:gs pos="63000">
              <a:srgbClr val="FFFFFF"/>
            </a:gs>
            <a:gs pos="67000">
              <a:srgbClr val="B2B2B2"/>
            </a:gs>
            <a:gs pos="69000">
              <a:schemeClr val="bg1">
                <a:lumMod val="65000"/>
              </a:schemeClr>
            </a:gs>
            <a:gs pos="82001">
              <a:srgbClr val="777777"/>
            </a:gs>
            <a:gs pos="100000">
              <a:srgbClr val="EAEAEA"/>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b="1" u="sng" dirty="0" smtClean="0"/>
              <a:t>Procedure</a:t>
            </a:r>
            <a:endParaRPr lang="en-US" b="1" u="sng" dirty="0"/>
          </a:p>
        </p:txBody>
      </p:sp>
      <p:sp>
        <p:nvSpPr>
          <p:cNvPr id="3" name="Content Placeholder 2"/>
          <p:cNvSpPr>
            <a:spLocks noGrp="1"/>
          </p:cNvSpPr>
          <p:nvPr>
            <p:ph idx="1"/>
          </p:nvPr>
        </p:nvSpPr>
        <p:spPr>
          <a:xfrm>
            <a:off x="381000" y="838200"/>
            <a:ext cx="8229600" cy="5867400"/>
          </a:xfrm>
        </p:spPr>
        <p:txBody>
          <a:bodyPr>
            <a:normAutofit fontScale="62500" lnSpcReduction="20000"/>
          </a:bodyPr>
          <a:lstStyle/>
          <a:p>
            <a:r>
              <a:rPr lang="en-US" dirty="0" smtClean="0"/>
              <a:t>Review what we have learned about both Wars</a:t>
            </a:r>
          </a:p>
          <a:p>
            <a:r>
              <a:rPr lang="en-US" dirty="0" smtClean="0"/>
              <a:t>Then children will read the problem, list the facts from the problem, and then discuss possible hypothesis</a:t>
            </a:r>
          </a:p>
          <a:p>
            <a:r>
              <a:rPr lang="en-US" dirty="0" smtClean="0"/>
              <a:t>There will be a list of battles in NC for both Wars.  You can either assign each group one or let them choose.  I just pulled battles out of a hat. </a:t>
            </a:r>
          </a:p>
          <a:p>
            <a:r>
              <a:rPr lang="en-US" dirty="0" smtClean="0"/>
              <a:t>Allow children to research using books, internet, primary or secondary sources, etc.  Here is a </a:t>
            </a:r>
            <a:r>
              <a:rPr lang="en-US" dirty="0" err="1" smtClean="0"/>
              <a:t>livebinder</a:t>
            </a:r>
            <a:r>
              <a:rPr lang="en-US" dirty="0" smtClean="0"/>
              <a:t> site- </a:t>
            </a:r>
            <a:r>
              <a:rPr lang="en-US" dirty="0" smtClean="0">
                <a:hlinkClick r:id="rId2"/>
              </a:rPr>
              <a:t>http://www.livebinders.com/play/play?id=477517</a:t>
            </a:r>
            <a:endParaRPr lang="en-US" dirty="0" smtClean="0"/>
          </a:p>
          <a:p>
            <a:r>
              <a:rPr lang="en-US" dirty="0" smtClean="0"/>
              <a:t>Make sure you have shown the children the rubric so they know what the expectations are. </a:t>
            </a:r>
          </a:p>
          <a:p>
            <a:r>
              <a:rPr lang="en-US" dirty="0" smtClean="0"/>
              <a:t>Then allow them to create their projects and get them ready for presentation times. </a:t>
            </a:r>
          </a:p>
          <a:p>
            <a:r>
              <a:rPr lang="en-US" dirty="0" smtClean="0"/>
              <a:t>This is a big project so I had a list of questions that they were supposed to answer while they are listening to others. They could work together to answer with the people in their groups only and could only discuss answers when their was transition between groups. </a:t>
            </a:r>
          </a:p>
          <a:p>
            <a:r>
              <a:rPr lang="en-US" dirty="0" smtClean="0"/>
              <a:t>Also after all the presentations, have the children take a gallery walk so they can get a better view of what each group did. </a:t>
            </a:r>
          </a:p>
          <a:p>
            <a:endParaRPr lang="en-US" dirty="0" smtClean="0"/>
          </a:p>
          <a:p>
            <a:endParaRPr lang="en-US" dirty="0"/>
          </a:p>
        </p:txBody>
      </p:sp>
    </p:spTree>
    <p:extLst>
      <p:ext uri="{BB962C8B-B14F-4D97-AF65-F5344CB8AC3E}">
        <p14:creationId xmlns:p14="http://schemas.microsoft.com/office/powerpoint/2010/main" val="37793692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50000"/>
              </a:schemeClr>
            </a:gs>
            <a:gs pos="50000">
              <a:srgbClr val="F0EBD5"/>
            </a:gs>
            <a:gs pos="100000">
              <a:schemeClr val="bg1">
                <a:lumMod val="5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b="1" u="sng" dirty="0" smtClean="0"/>
              <a:t>Rubric</a:t>
            </a:r>
            <a:endParaRPr lang="en-US" b="1" u="sng"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98287931"/>
              </p:ext>
            </p:extLst>
          </p:nvPr>
        </p:nvGraphicFramePr>
        <p:xfrm>
          <a:off x="228600" y="1219200"/>
          <a:ext cx="8610600" cy="4876800"/>
        </p:xfrm>
        <a:graphic>
          <a:graphicData uri="http://schemas.openxmlformats.org/drawingml/2006/table">
            <a:tbl>
              <a:tblPr firstRow="1" firstCol="1" bandRow="1">
                <a:tableStyleId>{5C22544A-7EE6-4342-B048-85BDC9FD1C3A}</a:tableStyleId>
              </a:tblPr>
              <a:tblGrid>
                <a:gridCol w="2152650"/>
                <a:gridCol w="2152650"/>
                <a:gridCol w="2152650"/>
                <a:gridCol w="2152650"/>
              </a:tblGrid>
              <a:tr h="581637">
                <a:tc>
                  <a:txBody>
                    <a:bodyPr/>
                    <a:lstStyle/>
                    <a:p>
                      <a:pPr marL="0" marR="0" algn="ctr">
                        <a:spcBef>
                          <a:spcPts val="0"/>
                        </a:spcBef>
                        <a:spcAft>
                          <a:spcPts val="0"/>
                        </a:spcAft>
                      </a:pPr>
                      <a:r>
                        <a:rPr lang="en-US" sz="1500" dirty="0">
                          <a:effectLst/>
                        </a:rPr>
                        <a:t>Task</a:t>
                      </a:r>
                      <a:endParaRPr lang="en-US" sz="900" dirty="0">
                        <a:effectLst/>
                        <a:latin typeface="Times New Roman"/>
                        <a:ea typeface="Times New Roman"/>
                      </a:endParaRPr>
                    </a:p>
                  </a:txBody>
                  <a:tcPr marL="50917" marR="50917" marT="0" marB="0"/>
                </a:tc>
                <a:tc>
                  <a:txBody>
                    <a:bodyPr/>
                    <a:lstStyle/>
                    <a:p>
                      <a:pPr marL="0" marR="0" algn="ctr">
                        <a:spcBef>
                          <a:spcPts val="0"/>
                        </a:spcBef>
                        <a:spcAft>
                          <a:spcPts val="0"/>
                        </a:spcAft>
                      </a:pPr>
                      <a:r>
                        <a:rPr lang="en-US" sz="1500">
                          <a:effectLst/>
                        </a:rPr>
                        <a:t>Strong</a:t>
                      </a:r>
                      <a:endParaRPr lang="en-US" sz="900">
                        <a:effectLst/>
                      </a:endParaRPr>
                    </a:p>
                    <a:p>
                      <a:pPr marL="0" marR="0" algn="ctr">
                        <a:spcBef>
                          <a:spcPts val="0"/>
                        </a:spcBef>
                        <a:spcAft>
                          <a:spcPts val="0"/>
                        </a:spcAft>
                      </a:pPr>
                      <a:r>
                        <a:rPr lang="en-US" sz="1500">
                          <a:effectLst/>
                        </a:rPr>
                        <a:t>5</a:t>
                      </a:r>
                      <a:endParaRPr lang="en-US" sz="900">
                        <a:effectLst/>
                        <a:latin typeface="Times New Roman"/>
                        <a:ea typeface="Times New Roman"/>
                      </a:endParaRPr>
                    </a:p>
                  </a:txBody>
                  <a:tcPr marL="50917" marR="50917" marT="0" marB="0"/>
                </a:tc>
                <a:tc>
                  <a:txBody>
                    <a:bodyPr/>
                    <a:lstStyle/>
                    <a:p>
                      <a:pPr marL="0" marR="0" algn="ctr">
                        <a:spcBef>
                          <a:spcPts val="0"/>
                        </a:spcBef>
                        <a:spcAft>
                          <a:spcPts val="0"/>
                        </a:spcAft>
                      </a:pPr>
                      <a:r>
                        <a:rPr lang="en-US" sz="1500">
                          <a:effectLst/>
                        </a:rPr>
                        <a:t>Medium</a:t>
                      </a:r>
                      <a:endParaRPr lang="en-US" sz="900">
                        <a:effectLst/>
                      </a:endParaRPr>
                    </a:p>
                    <a:p>
                      <a:pPr marL="0" marR="0" algn="ctr">
                        <a:spcBef>
                          <a:spcPts val="0"/>
                        </a:spcBef>
                        <a:spcAft>
                          <a:spcPts val="0"/>
                        </a:spcAft>
                      </a:pPr>
                      <a:r>
                        <a:rPr lang="en-US" sz="1500">
                          <a:effectLst/>
                        </a:rPr>
                        <a:t>3</a:t>
                      </a:r>
                      <a:endParaRPr lang="en-US" sz="900">
                        <a:effectLst/>
                        <a:latin typeface="Times New Roman"/>
                        <a:ea typeface="Times New Roman"/>
                      </a:endParaRPr>
                    </a:p>
                  </a:txBody>
                  <a:tcPr marL="50917" marR="50917" marT="0" marB="0"/>
                </a:tc>
                <a:tc>
                  <a:txBody>
                    <a:bodyPr/>
                    <a:lstStyle/>
                    <a:p>
                      <a:pPr marL="0" marR="0" algn="ctr">
                        <a:spcBef>
                          <a:spcPts val="0"/>
                        </a:spcBef>
                        <a:spcAft>
                          <a:spcPts val="0"/>
                        </a:spcAft>
                      </a:pPr>
                      <a:r>
                        <a:rPr lang="en-US" sz="1500">
                          <a:effectLst/>
                        </a:rPr>
                        <a:t>Weak</a:t>
                      </a:r>
                      <a:endParaRPr lang="en-US" sz="900">
                        <a:effectLst/>
                      </a:endParaRPr>
                    </a:p>
                    <a:p>
                      <a:pPr marL="0" marR="0" algn="ctr">
                        <a:spcBef>
                          <a:spcPts val="0"/>
                        </a:spcBef>
                        <a:spcAft>
                          <a:spcPts val="0"/>
                        </a:spcAft>
                      </a:pPr>
                      <a:r>
                        <a:rPr lang="en-US" sz="1500">
                          <a:effectLst/>
                        </a:rPr>
                        <a:t>1</a:t>
                      </a:r>
                      <a:endParaRPr lang="en-US" sz="900">
                        <a:effectLst/>
                        <a:latin typeface="Times New Roman"/>
                        <a:ea typeface="Times New Roman"/>
                      </a:endParaRPr>
                    </a:p>
                  </a:txBody>
                  <a:tcPr marL="50917" marR="50917" marT="0" marB="0"/>
                </a:tc>
              </a:tr>
              <a:tr h="1297497">
                <a:tc>
                  <a:txBody>
                    <a:bodyPr/>
                    <a:lstStyle/>
                    <a:p>
                      <a:pPr marL="0" marR="0" algn="l">
                        <a:spcBef>
                          <a:spcPts val="0"/>
                        </a:spcBef>
                        <a:spcAft>
                          <a:spcPts val="0"/>
                        </a:spcAft>
                      </a:pPr>
                      <a:r>
                        <a:rPr lang="en-US" sz="900">
                          <a:effectLst/>
                        </a:rPr>
                        <a:t>Illustration or 3-D diorama of battle</a:t>
                      </a:r>
                      <a:endParaRPr lang="en-US" sz="900">
                        <a:effectLst/>
                        <a:latin typeface="Times New Roman"/>
                        <a:ea typeface="Times New Roman"/>
                      </a:endParaRPr>
                    </a:p>
                  </a:txBody>
                  <a:tcPr marL="50917" marR="50917" marT="0" marB="0"/>
                </a:tc>
                <a:tc>
                  <a:txBody>
                    <a:bodyPr/>
                    <a:lstStyle/>
                    <a:p>
                      <a:pPr marL="0" marR="0" algn="l">
                        <a:spcBef>
                          <a:spcPts val="0"/>
                        </a:spcBef>
                        <a:spcAft>
                          <a:spcPts val="0"/>
                        </a:spcAft>
                      </a:pPr>
                      <a:r>
                        <a:rPr lang="en-US" sz="900">
                          <a:effectLst/>
                        </a:rPr>
                        <a:t>All three of the following are included:</a:t>
                      </a:r>
                    </a:p>
                    <a:p>
                      <a:pPr marL="0" marR="0" algn="l">
                        <a:spcBef>
                          <a:spcPts val="0"/>
                        </a:spcBef>
                        <a:spcAft>
                          <a:spcPts val="0"/>
                        </a:spcAft>
                      </a:pPr>
                      <a:r>
                        <a:rPr lang="en-US" sz="900">
                          <a:effectLst/>
                        </a:rPr>
                        <a:t>-Illustration or diorama shows both combatants of the war</a:t>
                      </a:r>
                    </a:p>
                    <a:p>
                      <a:pPr marL="0" marR="0" algn="l">
                        <a:spcBef>
                          <a:spcPts val="0"/>
                        </a:spcBef>
                        <a:spcAft>
                          <a:spcPts val="0"/>
                        </a:spcAft>
                      </a:pPr>
                      <a:r>
                        <a:rPr lang="en-US" sz="900">
                          <a:effectLst/>
                        </a:rPr>
                        <a:t>- The Landscape of the battle is clearly shown</a:t>
                      </a:r>
                    </a:p>
                    <a:p>
                      <a:pPr marL="0" marR="0" algn="l">
                        <a:spcBef>
                          <a:spcPts val="0"/>
                        </a:spcBef>
                        <a:spcAft>
                          <a:spcPts val="0"/>
                        </a:spcAft>
                      </a:pPr>
                      <a:r>
                        <a:rPr lang="en-US" sz="900">
                          <a:effectLst/>
                        </a:rPr>
                        <a:t>- The main event of the battle is evident in the picture or model</a:t>
                      </a:r>
                      <a:endParaRPr lang="en-US" sz="900">
                        <a:effectLst/>
                        <a:latin typeface="Times New Roman"/>
                        <a:ea typeface="Times New Roman"/>
                      </a:endParaRPr>
                    </a:p>
                  </a:txBody>
                  <a:tcPr marL="50917" marR="50917" marT="0" marB="0"/>
                </a:tc>
                <a:tc>
                  <a:txBody>
                    <a:bodyPr/>
                    <a:lstStyle/>
                    <a:p>
                      <a:pPr marL="0" marR="0" algn="l">
                        <a:spcBef>
                          <a:spcPts val="0"/>
                        </a:spcBef>
                        <a:spcAft>
                          <a:spcPts val="0"/>
                        </a:spcAft>
                      </a:pPr>
                      <a:r>
                        <a:rPr lang="en-US" sz="900">
                          <a:effectLst/>
                        </a:rPr>
                        <a:t>Two of the following are included:</a:t>
                      </a:r>
                    </a:p>
                    <a:p>
                      <a:pPr marL="0" marR="0" algn="l">
                        <a:spcBef>
                          <a:spcPts val="0"/>
                        </a:spcBef>
                        <a:spcAft>
                          <a:spcPts val="0"/>
                        </a:spcAft>
                      </a:pPr>
                      <a:r>
                        <a:rPr lang="en-US" sz="900">
                          <a:effectLst/>
                        </a:rPr>
                        <a:t>-Illustration or diorama shows both combatants of the war</a:t>
                      </a:r>
                    </a:p>
                    <a:p>
                      <a:pPr marL="0" marR="0" algn="l">
                        <a:spcBef>
                          <a:spcPts val="0"/>
                        </a:spcBef>
                        <a:spcAft>
                          <a:spcPts val="0"/>
                        </a:spcAft>
                      </a:pPr>
                      <a:r>
                        <a:rPr lang="en-US" sz="900">
                          <a:effectLst/>
                        </a:rPr>
                        <a:t>- The Landscape of the battle is clearly shown</a:t>
                      </a:r>
                    </a:p>
                    <a:p>
                      <a:pPr marL="0" marR="0" algn="l">
                        <a:spcBef>
                          <a:spcPts val="0"/>
                        </a:spcBef>
                        <a:spcAft>
                          <a:spcPts val="0"/>
                        </a:spcAft>
                      </a:pPr>
                      <a:r>
                        <a:rPr lang="en-US" sz="900">
                          <a:effectLst/>
                        </a:rPr>
                        <a:t>- The main event of the battle is evident in the picture or model</a:t>
                      </a:r>
                      <a:endParaRPr lang="en-US" sz="900">
                        <a:effectLst/>
                        <a:latin typeface="Times New Roman"/>
                        <a:ea typeface="Times New Roman"/>
                      </a:endParaRPr>
                    </a:p>
                  </a:txBody>
                  <a:tcPr marL="50917" marR="50917" marT="0" marB="0"/>
                </a:tc>
                <a:tc>
                  <a:txBody>
                    <a:bodyPr/>
                    <a:lstStyle/>
                    <a:p>
                      <a:pPr marL="0" marR="0" algn="l">
                        <a:spcBef>
                          <a:spcPts val="0"/>
                        </a:spcBef>
                        <a:spcAft>
                          <a:spcPts val="0"/>
                        </a:spcAft>
                      </a:pPr>
                      <a:r>
                        <a:rPr lang="en-US" sz="900">
                          <a:effectLst/>
                        </a:rPr>
                        <a:t>Zero or one of the following are included:</a:t>
                      </a:r>
                    </a:p>
                    <a:p>
                      <a:pPr marL="0" marR="0" algn="l">
                        <a:spcBef>
                          <a:spcPts val="0"/>
                        </a:spcBef>
                        <a:spcAft>
                          <a:spcPts val="0"/>
                        </a:spcAft>
                      </a:pPr>
                      <a:r>
                        <a:rPr lang="en-US" sz="900">
                          <a:effectLst/>
                        </a:rPr>
                        <a:t>-Illustration or diorama shows both combatants of the wars</a:t>
                      </a:r>
                    </a:p>
                    <a:p>
                      <a:pPr marL="0" marR="0" algn="l">
                        <a:spcBef>
                          <a:spcPts val="0"/>
                        </a:spcBef>
                        <a:spcAft>
                          <a:spcPts val="0"/>
                        </a:spcAft>
                      </a:pPr>
                      <a:r>
                        <a:rPr lang="en-US" sz="900">
                          <a:effectLst/>
                        </a:rPr>
                        <a:t>- The Landscape of the battle is clearly shown</a:t>
                      </a:r>
                    </a:p>
                    <a:p>
                      <a:pPr marL="0" marR="0" algn="l">
                        <a:spcBef>
                          <a:spcPts val="0"/>
                        </a:spcBef>
                        <a:spcAft>
                          <a:spcPts val="0"/>
                        </a:spcAft>
                      </a:pPr>
                      <a:r>
                        <a:rPr lang="en-US" sz="900">
                          <a:effectLst/>
                        </a:rPr>
                        <a:t>- The main event of the battle is evident in the picture or model</a:t>
                      </a:r>
                      <a:endParaRPr lang="en-US" sz="900">
                        <a:effectLst/>
                        <a:latin typeface="Times New Roman"/>
                        <a:ea typeface="Times New Roman"/>
                      </a:endParaRPr>
                    </a:p>
                  </a:txBody>
                  <a:tcPr marL="50917" marR="50917" marT="0" marB="0"/>
                </a:tc>
              </a:tr>
              <a:tr h="1252756">
                <a:tc>
                  <a:txBody>
                    <a:bodyPr/>
                    <a:lstStyle/>
                    <a:p>
                      <a:pPr marL="0" marR="0" algn="l">
                        <a:spcBef>
                          <a:spcPts val="0"/>
                        </a:spcBef>
                        <a:spcAft>
                          <a:spcPts val="0"/>
                        </a:spcAft>
                      </a:pPr>
                      <a:r>
                        <a:rPr lang="en-US" sz="900">
                          <a:effectLst/>
                        </a:rPr>
                        <a:t>Map of the Battle</a:t>
                      </a:r>
                      <a:endParaRPr lang="en-US" sz="900">
                        <a:effectLst/>
                        <a:latin typeface="Times New Roman"/>
                        <a:ea typeface="Times New Roman"/>
                      </a:endParaRPr>
                    </a:p>
                  </a:txBody>
                  <a:tcPr marL="50917" marR="50917" marT="0" marB="0"/>
                </a:tc>
                <a:tc>
                  <a:txBody>
                    <a:bodyPr/>
                    <a:lstStyle/>
                    <a:p>
                      <a:pPr marL="0" marR="0" algn="l">
                        <a:spcBef>
                          <a:spcPts val="0"/>
                        </a:spcBef>
                        <a:spcAft>
                          <a:spcPts val="0"/>
                        </a:spcAft>
                      </a:pPr>
                      <a:r>
                        <a:rPr lang="en-US" sz="900">
                          <a:effectLst/>
                        </a:rPr>
                        <a:t>All three of the following are included: </a:t>
                      </a:r>
                    </a:p>
                    <a:p>
                      <a:pPr marL="0" marR="0" algn="l">
                        <a:spcBef>
                          <a:spcPts val="0"/>
                        </a:spcBef>
                        <a:spcAft>
                          <a:spcPts val="0"/>
                        </a:spcAft>
                      </a:pPr>
                      <a:r>
                        <a:rPr lang="en-US" sz="900">
                          <a:effectLst/>
                        </a:rPr>
                        <a:t>-map shows the correct area of the battle</a:t>
                      </a:r>
                    </a:p>
                    <a:p>
                      <a:pPr marL="0" marR="0" algn="l">
                        <a:spcBef>
                          <a:spcPts val="0"/>
                        </a:spcBef>
                        <a:spcAft>
                          <a:spcPts val="0"/>
                        </a:spcAft>
                      </a:pPr>
                      <a:r>
                        <a:rPr lang="en-US" sz="900">
                          <a:effectLst/>
                        </a:rPr>
                        <a:t>-important geographical features are included</a:t>
                      </a:r>
                    </a:p>
                    <a:p>
                      <a:pPr marL="0" marR="0" algn="l">
                        <a:spcBef>
                          <a:spcPts val="0"/>
                        </a:spcBef>
                        <a:spcAft>
                          <a:spcPts val="0"/>
                        </a:spcAft>
                      </a:pPr>
                      <a:r>
                        <a:rPr lang="en-US" sz="900">
                          <a:effectLst/>
                        </a:rPr>
                        <a:t>-a short paragraph explains how the geography helped the Continental Army</a:t>
                      </a:r>
                      <a:endParaRPr lang="en-US" sz="900">
                        <a:effectLst/>
                        <a:latin typeface="Times New Roman"/>
                        <a:ea typeface="Times New Roman"/>
                      </a:endParaRPr>
                    </a:p>
                  </a:txBody>
                  <a:tcPr marL="50917" marR="50917" marT="0" marB="0"/>
                </a:tc>
                <a:tc>
                  <a:txBody>
                    <a:bodyPr/>
                    <a:lstStyle/>
                    <a:p>
                      <a:pPr marL="0" marR="0" algn="l">
                        <a:spcBef>
                          <a:spcPts val="0"/>
                        </a:spcBef>
                        <a:spcAft>
                          <a:spcPts val="0"/>
                        </a:spcAft>
                      </a:pPr>
                      <a:r>
                        <a:rPr lang="en-US" sz="900">
                          <a:effectLst/>
                        </a:rPr>
                        <a:t>Two of the following are included: </a:t>
                      </a:r>
                    </a:p>
                    <a:p>
                      <a:pPr marL="0" marR="0" algn="l">
                        <a:spcBef>
                          <a:spcPts val="0"/>
                        </a:spcBef>
                        <a:spcAft>
                          <a:spcPts val="0"/>
                        </a:spcAft>
                      </a:pPr>
                      <a:r>
                        <a:rPr lang="en-US" sz="900">
                          <a:effectLst/>
                        </a:rPr>
                        <a:t>-map shows the correct area of the battle</a:t>
                      </a:r>
                    </a:p>
                    <a:p>
                      <a:pPr marL="0" marR="0" algn="l">
                        <a:spcBef>
                          <a:spcPts val="0"/>
                        </a:spcBef>
                        <a:spcAft>
                          <a:spcPts val="0"/>
                        </a:spcAft>
                      </a:pPr>
                      <a:r>
                        <a:rPr lang="en-US" sz="900">
                          <a:effectLst/>
                        </a:rPr>
                        <a:t>-important geographical features are included</a:t>
                      </a:r>
                    </a:p>
                    <a:p>
                      <a:pPr marL="0" marR="0" algn="l">
                        <a:spcBef>
                          <a:spcPts val="0"/>
                        </a:spcBef>
                        <a:spcAft>
                          <a:spcPts val="0"/>
                        </a:spcAft>
                      </a:pPr>
                      <a:r>
                        <a:rPr lang="en-US" sz="900">
                          <a:effectLst/>
                        </a:rPr>
                        <a:t>-a short paragraph explains how the geography helped the Continental Army</a:t>
                      </a:r>
                      <a:endParaRPr lang="en-US" sz="900">
                        <a:effectLst/>
                        <a:latin typeface="Times New Roman"/>
                        <a:ea typeface="Times New Roman"/>
                      </a:endParaRPr>
                    </a:p>
                  </a:txBody>
                  <a:tcPr marL="50917" marR="50917" marT="0" marB="0"/>
                </a:tc>
                <a:tc>
                  <a:txBody>
                    <a:bodyPr/>
                    <a:lstStyle/>
                    <a:p>
                      <a:pPr marL="0" marR="0" algn="l">
                        <a:spcBef>
                          <a:spcPts val="0"/>
                        </a:spcBef>
                        <a:spcAft>
                          <a:spcPts val="0"/>
                        </a:spcAft>
                      </a:pPr>
                      <a:r>
                        <a:rPr lang="en-US" sz="900">
                          <a:effectLst/>
                        </a:rPr>
                        <a:t>Zero or one of the following are included: </a:t>
                      </a:r>
                    </a:p>
                    <a:p>
                      <a:pPr marL="0" marR="0" algn="l">
                        <a:spcBef>
                          <a:spcPts val="0"/>
                        </a:spcBef>
                        <a:spcAft>
                          <a:spcPts val="0"/>
                        </a:spcAft>
                      </a:pPr>
                      <a:r>
                        <a:rPr lang="en-US" sz="900">
                          <a:effectLst/>
                        </a:rPr>
                        <a:t>-map shows the correct area of the battle</a:t>
                      </a:r>
                    </a:p>
                    <a:p>
                      <a:pPr marL="0" marR="0" algn="l">
                        <a:spcBef>
                          <a:spcPts val="0"/>
                        </a:spcBef>
                        <a:spcAft>
                          <a:spcPts val="0"/>
                        </a:spcAft>
                      </a:pPr>
                      <a:r>
                        <a:rPr lang="en-US" sz="900">
                          <a:effectLst/>
                        </a:rPr>
                        <a:t>-important geographical features are included</a:t>
                      </a:r>
                    </a:p>
                    <a:p>
                      <a:pPr marL="0" marR="0" algn="l">
                        <a:spcBef>
                          <a:spcPts val="0"/>
                        </a:spcBef>
                        <a:spcAft>
                          <a:spcPts val="0"/>
                        </a:spcAft>
                      </a:pPr>
                      <a:r>
                        <a:rPr lang="en-US" sz="900">
                          <a:effectLst/>
                        </a:rPr>
                        <a:t>-a short paragraph explains how the geography helped the Continental Army</a:t>
                      </a:r>
                      <a:endParaRPr lang="en-US" sz="900">
                        <a:effectLst/>
                        <a:latin typeface="Times New Roman"/>
                        <a:ea typeface="Times New Roman"/>
                      </a:endParaRPr>
                    </a:p>
                  </a:txBody>
                  <a:tcPr marL="50917" marR="50917" marT="0" marB="0"/>
                </a:tc>
              </a:tr>
              <a:tr h="872455">
                <a:tc>
                  <a:txBody>
                    <a:bodyPr/>
                    <a:lstStyle/>
                    <a:p>
                      <a:pPr marL="0" marR="0" algn="l">
                        <a:spcBef>
                          <a:spcPts val="0"/>
                        </a:spcBef>
                        <a:spcAft>
                          <a:spcPts val="0"/>
                        </a:spcAft>
                      </a:pPr>
                      <a:r>
                        <a:rPr lang="en-US" sz="900">
                          <a:effectLst/>
                        </a:rPr>
                        <a:t>Description of Battle’s Importance</a:t>
                      </a:r>
                      <a:endParaRPr lang="en-US" sz="900">
                        <a:effectLst/>
                        <a:latin typeface="Times New Roman"/>
                        <a:ea typeface="Times New Roman"/>
                      </a:endParaRPr>
                    </a:p>
                  </a:txBody>
                  <a:tcPr marL="50917" marR="50917" marT="0" marB="0"/>
                </a:tc>
                <a:tc>
                  <a:txBody>
                    <a:bodyPr/>
                    <a:lstStyle/>
                    <a:p>
                      <a:pPr marL="0" marR="0" algn="l">
                        <a:spcBef>
                          <a:spcPts val="0"/>
                        </a:spcBef>
                        <a:spcAft>
                          <a:spcPts val="0"/>
                        </a:spcAft>
                      </a:pPr>
                      <a:r>
                        <a:rPr lang="en-US" sz="900">
                          <a:effectLst/>
                        </a:rPr>
                        <a:t>Paragraphs clearly explain why this battle was important to the American Revolution or Civil War.</a:t>
                      </a:r>
                      <a:endParaRPr lang="en-US" sz="900">
                        <a:effectLst/>
                        <a:latin typeface="Times New Roman"/>
                        <a:ea typeface="Times New Roman"/>
                      </a:endParaRPr>
                    </a:p>
                  </a:txBody>
                  <a:tcPr marL="50917" marR="50917" marT="0" marB="0"/>
                </a:tc>
                <a:tc>
                  <a:txBody>
                    <a:bodyPr/>
                    <a:lstStyle/>
                    <a:p>
                      <a:pPr marL="0" marR="0" algn="l">
                        <a:spcBef>
                          <a:spcPts val="0"/>
                        </a:spcBef>
                        <a:spcAft>
                          <a:spcPts val="0"/>
                        </a:spcAft>
                      </a:pPr>
                      <a:r>
                        <a:rPr lang="en-US" sz="900">
                          <a:effectLst/>
                        </a:rPr>
                        <a:t>Paragraphs explain the importance of this battle, but some information is missing or unclear. </a:t>
                      </a:r>
                      <a:endParaRPr lang="en-US" sz="900">
                        <a:effectLst/>
                        <a:latin typeface="Times New Roman"/>
                        <a:ea typeface="Times New Roman"/>
                      </a:endParaRPr>
                    </a:p>
                  </a:txBody>
                  <a:tcPr marL="50917" marR="50917" marT="0" marB="0"/>
                </a:tc>
                <a:tc>
                  <a:txBody>
                    <a:bodyPr/>
                    <a:lstStyle/>
                    <a:p>
                      <a:pPr marL="0" marR="0" algn="l">
                        <a:spcBef>
                          <a:spcPts val="0"/>
                        </a:spcBef>
                        <a:spcAft>
                          <a:spcPts val="0"/>
                        </a:spcAft>
                      </a:pPr>
                      <a:r>
                        <a:rPr lang="en-US" sz="900">
                          <a:effectLst/>
                        </a:rPr>
                        <a:t>Paragraphs do not explain why this battle was important to the American Revolution or Civil War. </a:t>
                      </a:r>
                      <a:endParaRPr lang="en-US" sz="900">
                        <a:effectLst/>
                        <a:latin typeface="Times New Roman"/>
                        <a:ea typeface="Times New Roman"/>
                      </a:endParaRPr>
                    </a:p>
                  </a:txBody>
                  <a:tcPr marL="50917" marR="50917" marT="0" marB="0"/>
                </a:tc>
              </a:tr>
              <a:tr h="872455">
                <a:tc>
                  <a:txBody>
                    <a:bodyPr/>
                    <a:lstStyle/>
                    <a:p>
                      <a:pPr marL="0" marR="0" algn="l">
                        <a:spcBef>
                          <a:spcPts val="0"/>
                        </a:spcBef>
                        <a:spcAft>
                          <a:spcPts val="0"/>
                        </a:spcAft>
                      </a:pPr>
                      <a:r>
                        <a:rPr lang="en-US" sz="900">
                          <a:effectLst/>
                        </a:rPr>
                        <a:t>Changes after the Battle or War</a:t>
                      </a:r>
                      <a:endParaRPr lang="en-US" sz="900">
                        <a:effectLst/>
                        <a:latin typeface="Times New Roman"/>
                        <a:ea typeface="Times New Roman"/>
                      </a:endParaRPr>
                    </a:p>
                  </a:txBody>
                  <a:tcPr marL="50917" marR="50917" marT="0" marB="0"/>
                </a:tc>
                <a:tc>
                  <a:txBody>
                    <a:bodyPr/>
                    <a:lstStyle/>
                    <a:p>
                      <a:pPr marL="0" marR="0" algn="l">
                        <a:spcBef>
                          <a:spcPts val="0"/>
                        </a:spcBef>
                        <a:spcAft>
                          <a:spcPts val="0"/>
                        </a:spcAft>
                      </a:pPr>
                      <a:r>
                        <a:rPr lang="en-US" sz="900" dirty="0">
                          <a:effectLst/>
                        </a:rPr>
                        <a:t>Paragraph clearly states what changes the battle had on the area.  </a:t>
                      </a:r>
                      <a:endParaRPr lang="en-US" sz="900" dirty="0">
                        <a:effectLst/>
                        <a:latin typeface="Times New Roman"/>
                        <a:ea typeface="Times New Roman"/>
                      </a:endParaRPr>
                    </a:p>
                  </a:txBody>
                  <a:tcPr marL="50917" marR="50917" marT="0" marB="0"/>
                </a:tc>
                <a:tc>
                  <a:txBody>
                    <a:bodyPr/>
                    <a:lstStyle/>
                    <a:p>
                      <a:pPr marL="0" marR="0" algn="l">
                        <a:spcBef>
                          <a:spcPts val="0"/>
                        </a:spcBef>
                        <a:spcAft>
                          <a:spcPts val="0"/>
                        </a:spcAft>
                      </a:pPr>
                      <a:r>
                        <a:rPr lang="en-US" sz="900">
                          <a:effectLst/>
                        </a:rPr>
                        <a:t>Paragraph explains how the battle changed the area, but some information is missing or unclear. </a:t>
                      </a:r>
                      <a:endParaRPr lang="en-US" sz="900">
                        <a:effectLst/>
                        <a:latin typeface="Times New Roman"/>
                        <a:ea typeface="Times New Roman"/>
                      </a:endParaRPr>
                    </a:p>
                  </a:txBody>
                  <a:tcPr marL="50917" marR="50917" marT="0" marB="0"/>
                </a:tc>
                <a:tc>
                  <a:txBody>
                    <a:bodyPr/>
                    <a:lstStyle/>
                    <a:p>
                      <a:pPr marL="0" marR="0" algn="l">
                        <a:spcBef>
                          <a:spcPts val="0"/>
                        </a:spcBef>
                        <a:spcAft>
                          <a:spcPts val="0"/>
                        </a:spcAft>
                      </a:pPr>
                      <a:r>
                        <a:rPr lang="en-US" sz="900" dirty="0">
                          <a:effectLst/>
                        </a:rPr>
                        <a:t>Paragraph does not explain the changes after the battle. </a:t>
                      </a:r>
                      <a:endParaRPr lang="en-US" sz="900" dirty="0">
                        <a:effectLst/>
                        <a:latin typeface="Times New Roman"/>
                        <a:ea typeface="Times New Roman"/>
                      </a:endParaRPr>
                    </a:p>
                  </a:txBody>
                  <a:tcPr marL="50917" marR="50917" marT="0" marB="0"/>
                </a:tc>
              </a:tr>
            </a:tbl>
          </a:graphicData>
        </a:graphic>
      </p:graphicFrame>
    </p:spTree>
    <p:extLst>
      <p:ext uri="{BB962C8B-B14F-4D97-AF65-F5344CB8AC3E}">
        <p14:creationId xmlns:p14="http://schemas.microsoft.com/office/powerpoint/2010/main" val="41151242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lumMod val="50000"/>
              </a:schemeClr>
            </a:gs>
            <a:gs pos="52000">
              <a:srgbClr val="F0EBD5"/>
            </a:gs>
            <a:gs pos="100000">
              <a:schemeClr val="bg1">
                <a:lumMod val="50000"/>
              </a:schemeClr>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Resources For Revolutionary and Civil War</a:t>
            </a:r>
            <a:endParaRPr lang="en-US" b="1" u="sng" dirty="0"/>
          </a:p>
        </p:txBody>
      </p:sp>
      <p:sp>
        <p:nvSpPr>
          <p:cNvPr id="4" name="Content Placeholder 3"/>
          <p:cNvSpPr>
            <a:spLocks noGrp="1"/>
          </p:cNvSpPr>
          <p:nvPr>
            <p:ph sz="half" idx="1"/>
          </p:nvPr>
        </p:nvSpPr>
        <p:spPr/>
        <p:txBody>
          <a:bodyPr>
            <a:normAutofit/>
          </a:bodyPr>
          <a:lstStyle/>
          <a:p>
            <a:pPr marL="0" indent="0" algn="ctr">
              <a:buNone/>
            </a:pPr>
            <a:r>
              <a:rPr lang="en-US" sz="2000" b="1" u="sng" dirty="0" smtClean="0"/>
              <a:t>Revolutionary War</a:t>
            </a:r>
          </a:p>
          <a:p>
            <a:r>
              <a:rPr lang="en-US" sz="1800" dirty="0" smtClean="0"/>
              <a:t>Book of Plays that comes with S.S. adoption</a:t>
            </a:r>
          </a:p>
          <a:p>
            <a:r>
              <a:rPr lang="en-US" sz="1800" dirty="0" smtClean="0"/>
              <a:t>Magic Tree House- Revolutionary War on Wednesday by Mary Pope Osborne and the Accompanied Nonfiction Guide </a:t>
            </a:r>
          </a:p>
          <a:p>
            <a:r>
              <a:rPr lang="en-US" sz="1800" dirty="0" smtClean="0"/>
              <a:t>If You Lived at the Time of the Revolutionary War</a:t>
            </a:r>
          </a:p>
          <a:p>
            <a:r>
              <a:rPr lang="en-US" sz="1800" dirty="0" smtClean="0"/>
              <a:t>The North Carolina Colony by Kevin Cunningham</a:t>
            </a:r>
            <a:endParaRPr lang="en-US" sz="1800" dirty="0"/>
          </a:p>
          <a:p>
            <a:r>
              <a:rPr lang="en-US" sz="1800" dirty="0" smtClean="0">
                <a:hlinkClick r:id="rId2"/>
              </a:rPr>
              <a:t>Mission USA</a:t>
            </a:r>
            <a:endParaRPr lang="en-US" sz="1800" dirty="0" smtClean="0"/>
          </a:p>
          <a:p>
            <a:r>
              <a:rPr lang="en-US" sz="1800" dirty="0" smtClean="0"/>
              <a:t>The Declaration of Independence by </a:t>
            </a:r>
            <a:r>
              <a:rPr lang="en-US" sz="1800" dirty="0" err="1" smtClean="0"/>
              <a:t>Syl</a:t>
            </a:r>
            <a:r>
              <a:rPr lang="en-US" sz="1800" dirty="0" smtClean="0"/>
              <a:t> </a:t>
            </a:r>
            <a:r>
              <a:rPr lang="en-US" sz="1800" dirty="0" err="1" smtClean="0"/>
              <a:t>Solel</a:t>
            </a:r>
            <a:endParaRPr lang="en-US" sz="1800" dirty="0"/>
          </a:p>
        </p:txBody>
      </p:sp>
      <p:sp>
        <p:nvSpPr>
          <p:cNvPr id="5" name="Content Placeholder 4"/>
          <p:cNvSpPr>
            <a:spLocks noGrp="1"/>
          </p:cNvSpPr>
          <p:nvPr>
            <p:ph sz="half" idx="2"/>
          </p:nvPr>
        </p:nvSpPr>
        <p:spPr/>
        <p:txBody>
          <a:bodyPr>
            <a:normAutofit/>
          </a:bodyPr>
          <a:lstStyle/>
          <a:p>
            <a:pPr marL="0" indent="0" algn="ctr">
              <a:buNone/>
            </a:pPr>
            <a:r>
              <a:rPr lang="en-US" sz="2000" b="1" u="sng" dirty="0" smtClean="0"/>
              <a:t>Civil War</a:t>
            </a:r>
          </a:p>
          <a:p>
            <a:r>
              <a:rPr lang="en-US" sz="1800" dirty="0" smtClean="0"/>
              <a:t>Sweet Clara and The Freedom Quilt by Judy Ramsey</a:t>
            </a:r>
          </a:p>
          <a:p>
            <a:r>
              <a:rPr lang="en-US" sz="1800" dirty="0" smtClean="0"/>
              <a:t>Reward Posters that you can find online</a:t>
            </a:r>
          </a:p>
          <a:p>
            <a:r>
              <a:rPr lang="en-US" sz="1800" dirty="0" smtClean="0"/>
              <a:t>Follow the Drinking Gourd By Jeanette Winter</a:t>
            </a:r>
          </a:p>
          <a:p>
            <a:r>
              <a:rPr lang="en-US" sz="1800" dirty="0" smtClean="0"/>
              <a:t>Magic Tree House- Civil Way on Sunday by Mary Pope Osborne</a:t>
            </a:r>
          </a:p>
          <a:p>
            <a:r>
              <a:rPr lang="en-US" sz="1800" dirty="0" smtClean="0"/>
              <a:t>If You Lived At the Time of the Civil War by</a:t>
            </a:r>
          </a:p>
          <a:p>
            <a:r>
              <a:rPr lang="en-US" sz="1800" dirty="0" smtClean="0"/>
              <a:t>If You Traveled on The Underground Railroad by Ellen Levine</a:t>
            </a:r>
          </a:p>
          <a:p>
            <a:r>
              <a:rPr lang="en-US" sz="1800" dirty="0" smtClean="0"/>
              <a:t>Civil War by John </a:t>
            </a:r>
            <a:r>
              <a:rPr lang="en-US" sz="1800" dirty="0" err="1" smtClean="0"/>
              <a:t>Perritano</a:t>
            </a:r>
            <a:endParaRPr lang="en-US" sz="1800" dirty="0"/>
          </a:p>
        </p:txBody>
      </p:sp>
    </p:spTree>
    <p:extLst>
      <p:ext uri="{BB962C8B-B14F-4D97-AF65-F5344CB8AC3E}">
        <p14:creationId xmlns:p14="http://schemas.microsoft.com/office/powerpoint/2010/main" val="296132208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lumMod val="50000"/>
              </a:schemeClr>
            </a:gs>
            <a:gs pos="70000">
              <a:srgbClr val="F0EBD5"/>
            </a:gs>
            <a:gs pos="100000">
              <a:srgbClr val="4D4D4D"/>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b="1" u="sng" dirty="0" smtClean="0"/>
              <a:t>Other ways to tie it in and to Assess at the same time</a:t>
            </a:r>
            <a:endParaRPr lang="en-US" dirty="0"/>
          </a:p>
        </p:txBody>
      </p:sp>
      <p:sp>
        <p:nvSpPr>
          <p:cNvPr id="6" name="Content Placeholder 5"/>
          <p:cNvSpPr>
            <a:spLocks noGrp="1"/>
          </p:cNvSpPr>
          <p:nvPr>
            <p:ph idx="1"/>
          </p:nvPr>
        </p:nvSpPr>
        <p:spPr/>
        <p:txBody>
          <a:bodyPr>
            <a:normAutofit fontScale="85000" lnSpcReduction="20000"/>
          </a:bodyPr>
          <a:lstStyle/>
          <a:p>
            <a:r>
              <a:rPr lang="en-US" sz="2000" dirty="0" smtClean="0"/>
              <a:t>Have children look at slave reward posters and then do a comparison between how the slaves felt about being slaves and then how the slave owners felt about runaway slaves. Use this comparison to write a poem with two voices. The purpose is to get the students to see both sides of slavery and to see how it affected individuals and communities.</a:t>
            </a:r>
          </a:p>
          <a:p>
            <a:r>
              <a:rPr lang="en-US" sz="2000" dirty="0" smtClean="0"/>
              <a:t>Children can create a wax museum of famous war heroes, soldiers, generals, </a:t>
            </a:r>
            <a:r>
              <a:rPr lang="en-US" sz="2000" dirty="0" err="1" smtClean="0"/>
              <a:t>etc</a:t>
            </a:r>
            <a:r>
              <a:rPr lang="en-US" sz="2000" dirty="0" smtClean="0"/>
              <a:t> from NC in either war, famous abolitionists, or other heroes from this time.  After researching and practicing what they will say about  each person, children can get into small groups and perform for each other.  The group members listening will be in charge of listening for the person’s name, where they are from, and their contributions. </a:t>
            </a:r>
          </a:p>
          <a:p>
            <a:r>
              <a:rPr lang="en-US" sz="2000" dirty="0" smtClean="0"/>
              <a:t>Children can create timelines of the events from all of the projects.</a:t>
            </a:r>
          </a:p>
          <a:p>
            <a:r>
              <a:rPr lang="en-US" sz="2000" dirty="0" smtClean="0"/>
              <a:t>Create newspaper articles from the point of view of some one watching the battle on the side lines.</a:t>
            </a:r>
          </a:p>
          <a:p>
            <a:r>
              <a:rPr lang="en-US" sz="2000" dirty="0" smtClean="0"/>
              <a:t>Show children time period pictures/paintings and have them respond as to how it makes them feel, any details they notice, and what questions they might have. (Library of Congress)</a:t>
            </a:r>
          </a:p>
          <a:p>
            <a:r>
              <a:rPr lang="en-US" sz="2000" dirty="0" smtClean="0"/>
              <a:t>Instead of making dioramas or pictures, have them create power points on battles </a:t>
            </a:r>
          </a:p>
          <a:p>
            <a:r>
              <a:rPr lang="en-US" sz="2000" dirty="0" smtClean="0"/>
              <a:t>Write journal entries from any perspective during either of these time periods- slave, slave owner, soldier, woman, general, etc. </a:t>
            </a:r>
          </a:p>
          <a:p>
            <a:endParaRPr lang="en-US" sz="2000" dirty="0" smtClean="0"/>
          </a:p>
          <a:p>
            <a:endParaRPr lang="en-US" sz="2000" dirty="0" smtClean="0"/>
          </a:p>
          <a:p>
            <a:endParaRPr lang="en-US" dirty="0" smtClean="0"/>
          </a:p>
          <a:p>
            <a:endParaRPr lang="en-US" dirty="0"/>
          </a:p>
        </p:txBody>
      </p:sp>
    </p:spTree>
    <p:extLst>
      <p:ext uri="{BB962C8B-B14F-4D97-AF65-F5344CB8AC3E}">
        <p14:creationId xmlns:p14="http://schemas.microsoft.com/office/powerpoint/2010/main" val="62041243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lumMod val="95000"/>
              </a:schemeClr>
            </a:gs>
            <a:gs pos="52000">
              <a:schemeClr val="bg1">
                <a:lumMod val="65000"/>
              </a:schemeClr>
            </a:gs>
            <a:gs pos="100000">
              <a:schemeClr val="bg1">
                <a:lumMod val="85000"/>
              </a:schemeClr>
            </a:gs>
          </a:gsLst>
          <a:lin ang="0" scaled="1"/>
          <a:tileRect/>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4114800" cy="1143000"/>
          </a:xfrm>
        </p:spPr>
        <p:txBody>
          <a:bodyPr/>
          <a:lstStyle/>
          <a:p>
            <a:r>
              <a:rPr lang="en-US" b="1" u="sng" dirty="0" smtClean="0"/>
              <a:t>Reward Poster</a:t>
            </a:r>
            <a:endParaRPr lang="en-US" b="1" u="sng" dirty="0"/>
          </a:p>
        </p:txBody>
      </p:sp>
      <p:sp>
        <p:nvSpPr>
          <p:cNvPr id="8" name="Content Placeholder 7"/>
          <p:cNvSpPr>
            <a:spLocks noGrp="1"/>
          </p:cNvSpPr>
          <p:nvPr>
            <p:ph idx="1"/>
          </p:nvPr>
        </p:nvSpPr>
        <p:spPr>
          <a:xfrm>
            <a:off x="457200" y="1600200"/>
            <a:ext cx="3962400" cy="4525963"/>
          </a:xfrm>
        </p:spPr>
        <p:txBody>
          <a:bodyPr>
            <a:normAutofit fontScale="70000" lnSpcReduction="20000"/>
          </a:bodyPr>
          <a:lstStyle/>
          <a:p>
            <a:r>
              <a:rPr lang="en-US" dirty="0" smtClean="0"/>
              <a:t>This is an example of a reward poster that I found.  Show this to the children and ask them why were posters like this used, what does the poster tell us about Jeff, and why was Jeff’s master willing to pay $250 for his return. </a:t>
            </a:r>
          </a:p>
          <a:p>
            <a:r>
              <a:rPr lang="en-US" dirty="0" smtClean="0"/>
              <a:t>Using these types of real world examples makes this more real for the students. They become very invested. </a:t>
            </a:r>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228600"/>
            <a:ext cx="4442620" cy="6266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253880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03D4A8"/>
            </a:gs>
            <a:gs pos="25000">
              <a:srgbClr val="21D6E0"/>
            </a:gs>
            <a:gs pos="75000">
              <a:srgbClr val="00B0F0"/>
            </a:gs>
            <a:gs pos="100000">
              <a:srgbClr val="CCCCFF"/>
            </a:gs>
          </a:gsLst>
          <a:lin ang="54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Other Resources</a:t>
            </a:r>
            <a:endParaRPr lang="en-US" b="1" u="sng" dirty="0"/>
          </a:p>
        </p:txBody>
      </p:sp>
      <p:sp>
        <p:nvSpPr>
          <p:cNvPr id="3" name="Content Placeholder 2"/>
          <p:cNvSpPr>
            <a:spLocks noGrp="1"/>
          </p:cNvSpPr>
          <p:nvPr>
            <p:ph idx="1"/>
          </p:nvPr>
        </p:nvSpPr>
        <p:spPr>
          <a:xfrm>
            <a:off x="457200" y="1600200"/>
            <a:ext cx="8229600" cy="5181600"/>
          </a:xfrm>
        </p:spPr>
        <p:txBody>
          <a:bodyPr>
            <a:normAutofit fontScale="70000" lnSpcReduction="20000"/>
          </a:bodyPr>
          <a:lstStyle/>
          <a:p>
            <a:r>
              <a:rPr lang="en-US" sz="2800" dirty="0" smtClean="0"/>
              <a:t>North Carolina Museum of History- </a:t>
            </a:r>
            <a:r>
              <a:rPr lang="en-US" sz="2800" dirty="0" smtClean="0">
                <a:hlinkClick r:id="rId2"/>
              </a:rPr>
              <a:t>http://www.nchistoryresources.org/</a:t>
            </a:r>
            <a:endParaRPr lang="en-US" sz="2800" dirty="0" smtClean="0"/>
          </a:p>
          <a:p>
            <a:r>
              <a:rPr lang="en-US" sz="2800" dirty="0" smtClean="0"/>
              <a:t>Mrs. Walker’s Class Website- </a:t>
            </a:r>
            <a:r>
              <a:rPr lang="en-US" sz="2800" dirty="0" smtClean="0">
                <a:hlinkClick r:id="rId3"/>
              </a:rPr>
              <a:t>http://steveandcat.net/mrswalker/4th_grade_stuff.htm</a:t>
            </a:r>
            <a:endParaRPr lang="en-US" sz="2800" dirty="0" smtClean="0"/>
          </a:p>
          <a:p>
            <a:r>
              <a:rPr lang="en-US" sz="2800" dirty="0" smtClean="0"/>
              <a:t>NC </a:t>
            </a:r>
            <a:r>
              <a:rPr lang="en-US" sz="2800" dirty="0" err="1" smtClean="0"/>
              <a:t>Pedia</a:t>
            </a:r>
            <a:r>
              <a:rPr lang="en-US" sz="2800" dirty="0" smtClean="0"/>
              <a:t>- </a:t>
            </a:r>
            <a:r>
              <a:rPr lang="en-US" sz="2800" dirty="0" smtClean="0">
                <a:hlinkClick r:id="rId4"/>
              </a:rPr>
              <a:t>http://ncpedia.org/</a:t>
            </a:r>
            <a:endParaRPr lang="en-US" sz="2800" dirty="0" smtClean="0"/>
          </a:p>
          <a:p>
            <a:r>
              <a:rPr lang="en-US" sz="2800" dirty="0" smtClean="0"/>
              <a:t>Live Binders for 4</a:t>
            </a:r>
            <a:r>
              <a:rPr lang="en-US" sz="2800" baseline="30000" dirty="0" smtClean="0"/>
              <a:t>th</a:t>
            </a:r>
            <a:r>
              <a:rPr lang="en-US" sz="2800" dirty="0" smtClean="0"/>
              <a:t> grade- </a:t>
            </a:r>
            <a:r>
              <a:rPr lang="en-US" sz="2800" dirty="0" smtClean="0">
                <a:hlinkClick r:id="rId5"/>
              </a:rPr>
              <a:t>http://wsfcs.k12.nc.us/Page/61631</a:t>
            </a:r>
            <a:endParaRPr lang="en-US" sz="2800" dirty="0" smtClean="0"/>
          </a:p>
          <a:p>
            <a:r>
              <a:rPr lang="en-US" sz="2800" dirty="0" smtClean="0"/>
              <a:t>Digital Heritage- </a:t>
            </a:r>
            <a:r>
              <a:rPr lang="en-US" sz="2800" dirty="0" smtClean="0">
                <a:hlinkClick r:id="rId6"/>
              </a:rPr>
              <a:t>http://digitalheritage.org/page/3/</a:t>
            </a:r>
            <a:endParaRPr lang="en-US" sz="2800" dirty="0" smtClean="0"/>
          </a:p>
          <a:p>
            <a:r>
              <a:rPr lang="en-US" sz="2800" dirty="0" err="1" smtClean="0"/>
              <a:t>Webquests</a:t>
            </a:r>
            <a:r>
              <a:rPr lang="en-US" sz="2800" dirty="0" smtClean="0"/>
              <a:t>- </a:t>
            </a:r>
            <a:r>
              <a:rPr lang="en-US" sz="2800" dirty="0" smtClean="0">
                <a:hlinkClick r:id="rId7"/>
              </a:rPr>
              <a:t>http://its.guilford.k12.nc.us/webquests/socialst.html</a:t>
            </a:r>
            <a:endParaRPr lang="en-US" sz="2800" dirty="0" smtClean="0"/>
          </a:p>
          <a:p>
            <a:r>
              <a:rPr lang="en-US" sz="2800" dirty="0" smtClean="0"/>
              <a:t>Old State Magazines</a:t>
            </a:r>
          </a:p>
          <a:p>
            <a:r>
              <a:rPr lang="en-US" sz="2800" dirty="0" smtClean="0"/>
              <a:t>North Carolina Brochures- that you can get free!</a:t>
            </a:r>
          </a:p>
          <a:p>
            <a:r>
              <a:rPr lang="en-US" sz="2800" dirty="0" smtClean="0"/>
              <a:t>Journeys for Freedom by Susan Buckley and Elspeth Leacock</a:t>
            </a:r>
          </a:p>
          <a:p>
            <a:r>
              <a:rPr lang="en-US" sz="2800" dirty="0" smtClean="0"/>
              <a:t>Read Write Think- </a:t>
            </a:r>
            <a:r>
              <a:rPr lang="en-US" sz="2800" dirty="0" smtClean="0">
                <a:hlinkClick r:id="rId8"/>
              </a:rPr>
              <a:t>http://www.readwritethink.org/classroom-resources/lesson-plans/</a:t>
            </a:r>
            <a:endParaRPr lang="en-US" sz="2800" dirty="0" smtClean="0"/>
          </a:p>
          <a:p>
            <a:r>
              <a:rPr lang="en-US" sz="2800" dirty="0" smtClean="0">
                <a:hlinkClick r:id="rId9"/>
              </a:rPr>
              <a:t>Library of Congress</a:t>
            </a:r>
            <a:endParaRPr lang="en-US" sz="2800" dirty="0" smtClean="0"/>
          </a:p>
          <a:p>
            <a:r>
              <a:rPr lang="en-US" sz="2800" dirty="0" smtClean="0">
                <a:hlinkClick r:id="rId10"/>
              </a:rPr>
              <a:t>North Carolina Museum of History</a:t>
            </a:r>
            <a:endParaRPr lang="en-US" sz="2800" dirty="0" smtClean="0"/>
          </a:p>
          <a:p>
            <a:r>
              <a:rPr lang="en-US" sz="2800" dirty="0" smtClean="0">
                <a:hlinkClick r:id="rId11"/>
              </a:rPr>
              <a:t>North Carolina Facts</a:t>
            </a:r>
            <a:endParaRPr lang="en-US" sz="2800" dirty="0" smtClean="0"/>
          </a:p>
          <a:p>
            <a:r>
              <a:rPr lang="en-US" sz="2800" dirty="0" smtClean="0">
                <a:hlinkClick r:id="rId12"/>
              </a:rPr>
              <a:t>North Carolina History</a:t>
            </a:r>
            <a:r>
              <a:rPr lang="en-US" sz="2800" dirty="0" smtClean="0"/>
              <a:t> </a:t>
            </a:r>
          </a:p>
          <a:p>
            <a:r>
              <a:rPr lang="en-US" sz="2800" dirty="0" smtClean="0"/>
              <a:t>North Carolina Studies Weekly</a:t>
            </a:r>
          </a:p>
          <a:p>
            <a:endParaRPr lang="en-US" sz="2800" dirty="0" smtClean="0"/>
          </a:p>
          <a:p>
            <a:pPr marL="0" indent="0">
              <a:buNone/>
            </a:pPr>
            <a:endParaRPr lang="en-US" dirty="0"/>
          </a:p>
        </p:txBody>
      </p:sp>
    </p:spTree>
    <p:extLst>
      <p:ext uri="{BB962C8B-B14F-4D97-AF65-F5344CB8AC3E}">
        <p14:creationId xmlns:p14="http://schemas.microsoft.com/office/powerpoint/2010/main" val="815848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rgbClr val="03D4A8"/>
            </a:gs>
            <a:gs pos="25000">
              <a:srgbClr val="21D6E0"/>
            </a:gs>
            <a:gs pos="75000">
              <a:srgbClr val="0087E6"/>
            </a:gs>
            <a:gs pos="100000">
              <a:srgbClr val="CCCCF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Other Technology Tools</a:t>
            </a:r>
            <a:endParaRPr lang="en-US" b="1" u="sng" dirty="0"/>
          </a:p>
        </p:txBody>
      </p:sp>
      <p:sp>
        <p:nvSpPr>
          <p:cNvPr id="3" name="Content Placeholder 2"/>
          <p:cNvSpPr>
            <a:spLocks noGrp="1"/>
          </p:cNvSpPr>
          <p:nvPr>
            <p:ph idx="1"/>
          </p:nvPr>
        </p:nvSpPr>
        <p:spPr/>
        <p:txBody>
          <a:bodyPr>
            <a:normAutofit fontScale="92500" lnSpcReduction="20000"/>
          </a:bodyPr>
          <a:lstStyle/>
          <a:p>
            <a:r>
              <a:rPr lang="en-US" dirty="0" smtClean="0">
                <a:hlinkClick r:id="rId2"/>
              </a:rPr>
              <a:t>Big Huge Labs</a:t>
            </a:r>
            <a:endParaRPr lang="en-US" dirty="0" smtClean="0"/>
          </a:p>
          <a:p>
            <a:r>
              <a:rPr lang="en-US" dirty="0" smtClean="0">
                <a:hlinkClick r:id="rId3"/>
              </a:rPr>
              <a:t>Blabberize</a:t>
            </a:r>
            <a:endParaRPr lang="en-US" dirty="0" smtClean="0"/>
          </a:p>
          <a:p>
            <a:r>
              <a:rPr lang="en-US" dirty="0" smtClean="0">
                <a:hlinkClick r:id="rId4"/>
              </a:rPr>
              <a:t>Voki</a:t>
            </a:r>
            <a:endParaRPr lang="en-US" dirty="0" smtClean="0"/>
          </a:p>
          <a:p>
            <a:r>
              <a:rPr lang="en-US" dirty="0" smtClean="0">
                <a:hlinkClick r:id="rId5"/>
              </a:rPr>
              <a:t>Fakebook</a:t>
            </a:r>
            <a:endParaRPr lang="en-US" dirty="0" smtClean="0"/>
          </a:p>
          <a:p>
            <a:r>
              <a:rPr lang="en-US" dirty="0" smtClean="0">
                <a:hlinkClick r:id="rId6"/>
              </a:rPr>
              <a:t>Museum Box</a:t>
            </a:r>
            <a:endParaRPr lang="en-US" dirty="0" smtClean="0"/>
          </a:p>
          <a:p>
            <a:r>
              <a:rPr lang="en-US" dirty="0" smtClean="0">
                <a:hlinkClick r:id="rId7"/>
              </a:rPr>
              <a:t>Story Bird</a:t>
            </a:r>
            <a:endParaRPr lang="en-US" dirty="0" smtClean="0"/>
          </a:p>
          <a:p>
            <a:r>
              <a:rPr lang="en-US" dirty="0" err="1" smtClean="0">
                <a:hlinkClick r:id="rId8"/>
              </a:rPr>
              <a:t>Popplet</a:t>
            </a:r>
            <a:endParaRPr lang="en-US" dirty="0" smtClean="0"/>
          </a:p>
          <a:p>
            <a:r>
              <a:rPr lang="en-US" dirty="0" err="1" smtClean="0"/>
              <a:t>Powerpoint</a:t>
            </a:r>
            <a:endParaRPr lang="en-US" dirty="0"/>
          </a:p>
          <a:p>
            <a:r>
              <a:rPr lang="en-US" dirty="0" err="1" smtClean="0"/>
              <a:t>Prezi</a:t>
            </a:r>
            <a:endParaRPr lang="en-US" dirty="0" smtClean="0"/>
          </a:p>
          <a:p>
            <a:pPr marL="0" indent="0">
              <a:buNone/>
            </a:pPr>
            <a:endParaRPr lang="en-US" dirty="0"/>
          </a:p>
        </p:txBody>
      </p:sp>
    </p:spTree>
    <p:extLst>
      <p:ext uri="{BB962C8B-B14F-4D97-AF65-F5344CB8AC3E}">
        <p14:creationId xmlns:p14="http://schemas.microsoft.com/office/powerpoint/2010/main" val="404338714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gradFill>
          <a:gsLst>
            <a:gs pos="0">
              <a:srgbClr val="9999FF"/>
            </a:gs>
            <a:gs pos="52000">
              <a:srgbClr val="FFFF66"/>
            </a:gs>
            <a:gs pos="100000">
              <a:srgbClr val="9999FF"/>
            </a:gs>
          </a:gsLst>
          <a:lin ang="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Any questions or comments….</a:t>
            </a:r>
            <a:endParaRPr lang="en-US" b="1" u="sng" dirty="0"/>
          </a:p>
        </p:txBody>
      </p:sp>
      <p:sp>
        <p:nvSpPr>
          <p:cNvPr id="3" name="Content Placeholder 2"/>
          <p:cNvSpPr>
            <a:spLocks noGrp="1"/>
          </p:cNvSpPr>
          <p:nvPr>
            <p:ph idx="1"/>
          </p:nvPr>
        </p:nvSpPr>
        <p:spPr/>
        <p:txBody>
          <a:bodyPr>
            <a:normAutofit/>
          </a:bodyPr>
          <a:lstStyle/>
          <a:p>
            <a:r>
              <a:rPr lang="en-US" dirty="0" smtClean="0"/>
              <a:t>I hope you learned something or got ideas. If you have anything to share, then please do.</a:t>
            </a:r>
          </a:p>
          <a:p>
            <a:endParaRPr lang="en-US" dirty="0"/>
          </a:p>
          <a:p>
            <a:r>
              <a:rPr lang="en-US" dirty="0" smtClean="0"/>
              <a:t>If you have any questions or comments please feel free to </a:t>
            </a:r>
            <a:r>
              <a:rPr lang="en-US" smtClean="0"/>
              <a:t>email </a:t>
            </a:r>
            <a:r>
              <a:rPr lang="en-US" smtClean="0"/>
              <a:t>Andrew </a:t>
            </a:r>
            <a:r>
              <a:rPr lang="en-US" dirty="0" smtClean="0"/>
              <a:t>Kraft or Roberta </a:t>
            </a:r>
            <a:r>
              <a:rPr lang="en-US" dirty="0" err="1" smtClean="0"/>
              <a:t>Haeffele</a:t>
            </a:r>
            <a:r>
              <a:rPr lang="en-US" dirty="0" smtClean="0"/>
              <a:t>- rlhaeffele@wsfcs.k12.nc.us</a:t>
            </a:r>
            <a:endParaRPr lang="en-US" dirty="0"/>
          </a:p>
        </p:txBody>
      </p:sp>
    </p:spTree>
    <p:extLst>
      <p:ext uri="{BB962C8B-B14F-4D97-AF65-F5344CB8AC3E}">
        <p14:creationId xmlns:p14="http://schemas.microsoft.com/office/powerpoint/2010/main" val="187376443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13566</TotalTime>
  <Words>4896</Words>
  <Application>Microsoft Office PowerPoint</Application>
  <PresentationFormat>On-screen Show (4:3)</PresentationFormat>
  <Paragraphs>666</Paragraphs>
  <Slides>34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34</vt:i4>
      </vt:variant>
    </vt:vector>
  </HeadingPairs>
  <TitlesOfParts>
    <vt:vector size="43" baseType="lpstr">
      <vt:lpstr>Aharoni</vt:lpstr>
      <vt:lpstr>Arial</vt:lpstr>
      <vt:lpstr>Berlin Sans FB</vt:lpstr>
      <vt:lpstr>Calibri</vt:lpstr>
      <vt:lpstr>Constantia</vt:lpstr>
      <vt:lpstr>Georgia</vt:lpstr>
      <vt:lpstr>Times New Roman</vt:lpstr>
      <vt:lpstr>Wingdings 2</vt:lpstr>
      <vt:lpstr>Office Theme</vt:lpstr>
      <vt:lpstr>Projects to make Social Studies Memorable and Fun!!!</vt:lpstr>
      <vt:lpstr>Problem-Based Learning</vt:lpstr>
      <vt:lpstr>Why do it???</vt:lpstr>
      <vt:lpstr>Pacing Guide</vt:lpstr>
      <vt:lpstr>Native Americans In NC</vt:lpstr>
      <vt:lpstr>ABC Chart</vt:lpstr>
      <vt:lpstr>Problem and Outline</vt:lpstr>
      <vt:lpstr>Project </vt:lpstr>
      <vt:lpstr>Rubric</vt:lpstr>
      <vt:lpstr>Other ways to tie it in or Assess at the same time</vt:lpstr>
      <vt:lpstr>Resources for Native Americans</vt:lpstr>
      <vt:lpstr>Early Explorers and Exploration</vt:lpstr>
      <vt:lpstr>Problem</vt:lpstr>
      <vt:lpstr>Procedure </vt:lpstr>
      <vt:lpstr>Rubric</vt:lpstr>
      <vt:lpstr>Other ways to tie it in or Assess at the same time</vt:lpstr>
      <vt:lpstr>Resources for Explorers and Exploration</vt:lpstr>
      <vt:lpstr>Migration and Settlement Patterns</vt:lpstr>
      <vt:lpstr>Problem</vt:lpstr>
      <vt:lpstr>Procedure</vt:lpstr>
      <vt:lpstr>Rubric</vt:lpstr>
      <vt:lpstr>Other ways to tie it in or Assess at the same time</vt:lpstr>
      <vt:lpstr>Resources for Migration and Settlement</vt:lpstr>
      <vt:lpstr>Revolutionary War/ Civil War</vt:lpstr>
      <vt:lpstr>Some resources I created for the Civil War for their notebooks </vt:lpstr>
      <vt:lpstr>Problem</vt:lpstr>
      <vt:lpstr>Procedure</vt:lpstr>
      <vt:lpstr>Rubric</vt:lpstr>
      <vt:lpstr>Resources For Revolutionary and Civil War</vt:lpstr>
      <vt:lpstr>Other ways to tie it in and to Assess at the same time</vt:lpstr>
      <vt:lpstr>Reward Poster</vt:lpstr>
      <vt:lpstr>Other Resources</vt:lpstr>
      <vt:lpstr>Other Technology Tools</vt:lpstr>
      <vt:lpstr>Any questions or comments….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Projects to make Social Studies Fun!!!</dc:title>
  <dc:creator>Roberta</dc:creator>
  <cp:lastModifiedBy>Haeffele, Roberta L</cp:lastModifiedBy>
  <cp:revision>86</cp:revision>
  <dcterms:created xsi:type="dcterms:W3CDTF">2013-08-07T00:54:41Z</dcterms:created>
  <dcterms:modified xsi:type="dcterms:W3CDTF">2015-02-18T21:09:25Z</dcterms:modified>
</cp:coreProperties>
</file>