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1"/>
  </p:sldMasterIdLst>
  <p:notesMasterIdLst>
    <p:notesMasterId r:id="rId25"/>
  </p:notesMasterIdLst>
  <p:sldIdLst>
    <p:sldId id="256" r:id="rId2"/>
    <p:sldId id="257" r:id="rId3"/>
    <p:sldId id="295" r:id="rId4"/>
    <p:sldId id="294" r:id="rId5"/>
    <p:sldId id="266" r:id="rId6"/>
    <p:sldId id="259" r:id="rId7"/>
    <p:sldId id="299" r:id="rId8"/>
    <p:sldId id="261" r:id="rId9"/>
    <p:sldId id="310" r:id="rId10"/>
    <p:sldId id="311" r:id="rId11"/>
    <p:sldId id="304" r:id="rId12"/>
    <p:sldId id="305" r:id="rId13"/>
    <p:sldId id="297" r:id="rId14"/>
    <p:sldId id="296" r:id="rId15"/>
    <p:sldId id="260" r:id="rId16"/>
    <p:sldId id="302" r:id="rId17"/>
    <p:sldId id="303" r:id="rId18"/>
    <p:sldId id="300" r:id="rId19"/>
    <p:sldId id="301" r:id="rId20"/>
    <p:sldId id="258" r:id="rId21"/>
    <p:sldId id="264" r:id="rId22"/>
    <p:sldId id="265" r:id="rId23"/>
    <p:sldId id="30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71"/>
  </p:normalViewPr>
  <p:slideViewPr>
    <p:cSldViewPr snapToGrid="0" snapToObjects="1">
      <p:cViewPr varScale="1">
        <p:scale>
          <a:sx n="100" d="100"/>
          <a:sy n="100" d="100"/>
        </p:scale>
        <p:origin x="352"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DBA7FE-4EFB-404A-B653-2CF9DFD5C4CF}"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C0E6B318-DF8B-48BA-885B-4AEE9FD6617C}">
      <dgm:prSet/>
      <dgm:spPr/>
      <dgm:t>
        <a:bodyPr/>
        <a:lstStyle/>
        <a:p>
          <a:r>
            <a:rPr lang="en-US" dirty="0"/>
            <a:t>Students attend classes each day according to their schedules.  </a:t>
          </a:r>
        </a:p>
      </dgm:t>
    </dgm:pt>
    <dgm:pt modelId="{953E0885-ACB5-42A1-914C-3055C60412FA}" type="parTrans" cxnId="{CABA9945-5AD8-4043-9DC9-E4757629D04E}">
      <dgm:prSet/>
      <dgm:spPr/>
      <dgm:t>
        <a:bodyPr/>
        <a:lstStyle/>
        <a:p>
          <a:endParaRPr lang="en-US"/>
        </a:p>
      </dgm:t>
    </dgm:pt>
    <dgm:pt modelId="{801CEEDB-D142-4484-9E0B-BA7FD4664A12}" type="sibTrans" cxnId="{CABA9945-5AD8-4043-9DC9-E4757629D04E}">
      <dgm:prSet/>
      <dgm:spPr/>
      <dgm:t>
        <a:bodyPr/>
        <a:lstStyle/>
        <a:p>
          <a:endParaRPr lang="en-US"/>
        </a:p>
      </dgm:t>
    </dgm:pt>
    <dgm:pt modelId="{EF6C1CC3-7DCE-4BA9-813F-EE2EB53F8C37}">
      <dgm:prSet/>
      <dgm:spPr/>
      <dgm:t>
        <a:bodyPr/>
        <a:lstStyle/>
        <a:p>
          <a:r>
            <a:rPr lang="en-US" dirty="0"/>
            <a:t>Students submit assigned work based on outlined deadlines and timelines.</a:t>
          </a:r>
        </a:p>
      </dgm:t>
    </dgm:pt>
    <dgm:pt modelId="{2DE9233F-B598-4B62-9E11-83038D044181}" type="parTrans" cxnId="{0B8851C1-63D8-4FEE-B6DB-77B42468BB8F}">
      <dgm:prSet/>
      <dgm:spPr/>
      <dgm:t>
        <a:bodyPr/>
        <a:lstStyle/>
        <a:p>
          <a:endParaRPr lang="en-US"/>
        </a:p>
      </dgm:t>
    </dgm:pt>
    <dgm:pt modelId="{B8254AFD-1529-4062-94E4-29605EFDEC52}" type="sibTrans" cxnId="{0B8851C1-63D8-4FEE-B6DB-77B42468BB8F}">
      <dgm:prSet/>
      <dgm:spPr/>
      <dgm:t>
        <a:bodyPr/>
        <a:lstStyle/>
        <a:p>
          <a:endParaRPr lang="en-US"/>
        </a:p>
      </dgm:t>
    </dgm:pt>
    <dgm:pt modelId="{22661CC5-A70B-4936-9AFF-C55559E76717}">
      <dgm:prSet/>
      <dgm:spPr/>
      <dgm:t>
        <a:bodyPr/>
        <a:lstStyle/>
        <a:p>
          <a:r>
            <a:rPr lang="en-US" dirty="0"/>
            <a:t>Students are expected to complete work independently . </a:t>
          </a:r>
        </a:p>
      </dgm:t>
    </dgm:pt>
    <dgm:pt modelId="{FEF83C0F-9BE7-44F4-BB13-F38921D9EA77}" type="parTrans" cxnId="{8482483E-6DCF-4082-8FCA-56FB17D9474B}">
      <dgm:prSet/>
      <dgm:spPr/>
      <dgm:t>
        <a:bodyPr/>
        <a:lstStyle/>
        <a:p>
          <a:endParaRPr lang="en-US"/>
        </a:p>
      </dgm:t>
    </dgm:pt>
    <dgm:pt modelId="{FD593514-4240-4F2A-8FC1-61121A8EA609}" type="sibTrans" cxnId="{8482483E-6DCF-4082-8FCA-56FB17D9474B}">
      <dgm:prSet/>
      <dgm:spPr/>
      <dgm:t>
        <a:bodyPr/>
        <a:lstStyle/>
        <a:p>
          <a:endParaRPr lang="en-US"/>
        </a:p>
      </dgm:t>
    </dgm:pt>
    <dgm:pt modelId="{1140F291-1529-4019-9934-99CC05CDC5FF}">
      <dgm:prSet/>
      <dgm:spPr/>
      <dgm:t>
        <a:bodyPr/>
        <a:lstStyle/>
        <a:p>
          <a:r>
            <a:rPr lang="en-US" dirty="0"/>
            <a:t>Attend ALL classes, participate and remain in class until dismissed.</a:t>
          </a:r>
        </a:p>
      </dgm:t>
    </dgm:pt>
    <dgm:pt modelId="{3A227DB4-3882-4472-AEF1-A50B817D43E3}" type="parTrans" cxnId="{348CB5C8-A179-4014-8303-41449DAB7219}">
      <dgm:prSet/>
      <dgm:spPr/>
      <dgm:t>
        <a:bodyPr/>
        <a:lstStyle/>
        <a:p>
          <a:endParaRPr lang="en-US"/>
        </a:p>
      </dgm:t>
    </dgm:pt>
    <dgm:pt modelId="{9AB287AA-404A-4CEE-A7A1-97E2A5EB216F}" type="sibTrans" cxnId="{348CB5C8-A179-4014-8303-41449DAB7219}">
      <dgm:prSet/>
      <dgm:spPr/>
      <dgm:t>
        <a:bodyPr/>
        <a:lstStyle/>
        <a:p>
          <a:endParaRPr lang="en-US"/>
        </a:p>
      </dgm:t>
    </dgm:pt>
    <dgm:pt modelId="{D0F516DD-3FDF-4005-AF55-31EADAE9269E}">
      <dgm:prSet/>
      <dgm:spPr/>
      <dgm:t>
        <a:bodyPr/>
        <a:lstStyle/>
        <a:p>
          <a:r>
            <a:rPr lang="en-US" dirty="0"/>
            <a:t>Complete assigned homework, including digital content.</a:t>
          </a:r>
        </a:p>
      </dgm:t>
    </dgm:pt>
    <dgm:pt modelId="{5E471FAE-AF86-4B94-A0CF-68C16315B395}" type="parTrans" cxnId="{E40C01EA-2435-4C26-B78D-AAEA883866FC}">
      <dgm:prSet/>
      <dgm:spPr/>
      <dgm:t>
        <a:bodyPr/>
        <a:lstStyle/>
        <a:p>
          <a:endParaRPr lang="en-US"/>
        </a:p>
      </dgm:t>
    </dgm:pt>
    <dgm:pt modelId="{4F8C391E-C3AA-48CC-8E65-B0CB430EA6BF}" type="sibTrans" cxnId="{E40C01EA-2435-4C26-B78D-AAEA883866FC}">
      <dgm:prSet/>
      <dgm:spPr/>
      <dgm:t>
        <a:bodyPr/>
        <a:lstStyle/>
        <a:p>
          <a:endParaRPr lang="en-US"/>
        </a:p>
      </dgm:t>
    </dgm:pt>
    <dgm:pt modelId="{AA491EBD-109C-4544-9C63-93086B58C7EF}">
      <dgm:prSet/>
      <dgm:spPr/>
      <dgm:t>
        <a:bodyPr/>
        <a:lstStyle/>
        <a:p>
          <a:r>
            <a:rPr lang="en-US" dirty="0"/>
            <a:t>Contact teachers, administrators, and/or school counselors/social workers for support. </a:t>
          </a:r>
        </a:p>
      </dgm:t>
    </dgm:pt>
    <dgm:pt modelId="{D49A0636-8E6D-491F-902B-590BABACA80D}" type="parTrans" cxnId="{1A37905E-F30D-4EEF-A866-A653D949C8BB}">
      <dgm:prSet/>
      <dgm:spPr/>
      <dgm:t>
        <a:bodyPr/>
        <a:lstStyle/>
        <a:p>
          <a:endParaRPr lang="en-US"/>
        </a:p>
      </dgm:t>
    </dgm:pt>
    <dgm:pt modelId="{889A9CD5-3F7F-471F-B8C0-4C7B116394BF}" type="sibTrans" cxnId="{1A37905E-F30D-4EEF-A866-A653D949C8BB}">
      <dgm:prSet/>
      <dgm:spPr/>
      <dgm:t>
        <a:bodyPr/>
        <a:lstStyle/>
        <a:p>
          <a:endParaRPr lang="en-US"/>
        </a:p>
      </dgm:t>
    </dgm:pt>
    <dgm:pt modelId="{5CDD2E5A-F2D2-AF40-B007-428E1DC86867}" type="pres">
      <dgm:prSet presAssocID="{9ADBA7FE-4EFB-404A-B653-2CF9DFD5C4CF}" presName="diagram" presStyleCnt="0">
        <dgm:presLayoutVars>
          <dgm:dir/>
          <dgm:resizeHandles val="exact"/>
        </dgm:presLayoutVars>
      </dgm:prSet>
      <dgm:spPr/>
    </dgm:pt>
    <dgm:pt modelId="{E68B25CA-D09C-FB4A-91A5-C0610DA5B289}" type="pres">
      <dgm:prSet presAssocID="{C0E6B318-DF8B-48BA-885B-4AEE9FD6617C}" presName="node" presStyleLbl="node1" presStyleIdx="0" presStyleCnt="6">
        <dgm:presLayoutVars>
          <dgm:bulletEnabled val="1"/>
        </dgm:presLayoutVars>
      </dgm:prSet>
      <dgm:spPr/>
    </dgm:pt>
    <dgm:pt modelId="{711F71EF-3353-BA49-874A-359768D544CB}" type="pres">
      <dgm:prSet presAssocID="{801CEEDB-D142-4484-9E0B-BA7FD4664A12}" presName="sibTrans" presStyleCnt="0"/>
      <dgm:spPr/>
    </dgm:pt>
    <dgm:pt modelId="{E1D9F11E-53C6-A448-B8D0-3F8956B939D0}" type="pres">
      <dgm:prSet presAssocID="{EF6C1CC3-7DCE-4BA9-813F-EE2EB53F8C37}" presName="node" presStyleLbl="node1" presStyleIdx="1" presStyleCnt="6">
        <dgm:presLayoutVars>
          <dgm:bulletEnabled val="1"/>
        </dgm:presLayoutVars>
      </dgm:prSet>
      <dgm:spPr/>
    </dgm:pt>
    <dgm:pt modelId="{64B8C3F4-3E9B-324C-AF26-F4B4F83EDE04}" type="pres">
      <dgm:prSet presAssocID="{B8254AFD-1529-4062-94E4-29605EFDEC52}" presName="sibTrans" presStyleCnt="0"/>
      <dgm:spPr/>
    </dgm:pt>
    <dgm:pt modelId="{FEE27476-F5B6-8841-88C1-6141A8187141}" type="pres">
      <dgm:prSet presAssocID="{22661CC5-A70B-4936-9AFF-C55559E76717}" presName="node" presStyleLbl="node1" presStyleIdx="2" presStyleCnt="6">
        <dgm:presLayoutVars>
          <dgm:bulletEnabled val="1"/>
        </dgm:presLayoutVars>
      </dgm:prSet>
      <dgm:spPr/>
    </dgm:pt>
    <dgm:pt modelId="{106E28CA-0188-CE4C-8C54-5DCE2FFC2E94}" type="pres">
      <dgm:prSet presAssocID="{FD593514-4240-4F2A-8FC1-61121A8EA609}" presName="sibTrans" presStyleCnt="0"/>
      <dgm:spPr/>
    </dgm:pt>
    <dgm:pt modelId="{C7A0F773-05B6-9A4D-91C1-08202172AFB9}" type="pres">
      <dgm:prSet presAssocID="{1140F291-1529-4019-9934-99CC05CDC5FF}" presName="node" presStyleLbl="node1" presStyleIdx="3" presStyleCnt="6">
        <dgm:presLayoutVars>
          <dgm:bulletEnabled val="1"/>
        </dgm:presLayoutVars>
      </dgm:prSet>
      <dgm:spPr/>
    </dgm:pt>
    <dgm:pt modelId="{082070CD-8C1B-0043-821C-300185F5A0FB}" type="pres">
      <dgm:prSet presAssocID="{9AB287AA-404A-4CEE-A7A1-97E2A5EB216F}" presName="sibTrans" presStyleCnt="0"/>
      <dgm:spPr/>
    </dgm:pt>
    <dgm:pt modelId="{5DBCCF06-D36A-5D4E-A037-9FA453074720}" type="pres">
      <dgm:prSet presAssocID="{D0F516DD-3FDF-4005-AF55-31EADAE9269E}" presName="node" presStyleLbl="node1" presStyleIdx="4" presStyleCnt="6">
        <dgm:presLayoutVars>
          <dgm:bulletEnabled val="1"/>
        </dgm:presLayoutVars>
      </dgm:prSet>
      <dgm:spPr/>
    </dgm:pt>
    <dgm:pt modelId="{E847AD6D-D6A1-5343-95E7-0535E54D1B8F}" type="pres">
      <dgm:prSet presAssocID="{4F8C391E-C3AA-48CC-8E65-B0CB430EA6BF}" presName="sibTrans" presStyleCnt="0"/>
      <dgm:spPr/>
    </dgm:pt>
    <dgm:pt modelId="{C63A9B9A-2646-7C4C-A7A8-96CB7D70E24F}" type="pres">
      <dgm:prSet presAssocID="{AA491EBD-109C-4544-9C63-93086B58C7EF}" presName="node" presStyleLbl="node1" presStyleIdx="5" presStyleCnt="6">
        <dgm:presLayoutVars>
          <dgm:bulletEnabled val="1"/>
        </dgm:presLayoutVars>
      </dgm:prSet>
      <dgm:spPr/>
    </dgm:pt>
  </dgm:ptLst>
  <dgm:cxnLst>
    <dgm:cxn modelId="{869A8F07-FDD6-3547-9475-3078DCBA6568}" type="presOf" srcId="{AA491EBD-109C-4544-9C63-93086B58C7EF}" destId="{C63A9B9A-2646-7C4C-A7A8-96CB7D70E24F}" srcOrd="0" destOrd="0" presId="urn:microsoft.com/office/officeart/2005/8/layout/default"/>
    <dgm:cxn modelId="{557C161B-B192-4D4E-9281-0215A0DA6B5B}" type="presOf" srcId="{EF6C1CC3-7DCE-4BA9-813F-EE2EB53F8C37}" destId="{E1D9F11E-53C6-A448-B8D0-3F8956B939D0}" srcOrd="0" destOrd="0" presId="urn:microsoft.com/office/officeart/2005/8/layout/default"/>
    <dgm:cxn modelId="{BF617532-CB8D-3742-9B43-79A6BA9A50B4}" type="presOf" srcId="{1140F291-1529-4019-9934-99CC05CDC5FF}" destId="{C7A0F773-05B6-9A4D-91C1-08202172AFB9}" srcOrd="0" destOrd="0" presId="urn:microsoft.com/office/officeart/2005/8/layout/default"/>
    <dgm:cxn modelId="{75F4DB3C-89F9-DC41-8617-2D08E75F843C}" type="presOf" srcId="{22661CC5-A70B-4936-9AFF-C55559E76717}" destId="{FEE27476-F5B6-8841-88C1-6141A8187141}" srcOrd="0" destOrd="0" presId="urn:microsoft.com/office/officeart/2005/8/layout/default"/>
    <dgm:cxn modelId="{8482483E-6DCF-4082-8FCA-56FB17D9474B}" srcId="{9ADBA7FE-4EFB-404A-B653-2CF9DFD5C4CF}" destId="{22661CC5-A70B-4936-9AFF-C55559E76717}" srcOrd="2" destOrd="0" parTransId="{FEF83C0F-9BE7-44F4-BB13-F38921D9EA77}" sibTransId="{FD593514-4240-4F2A-8FC1-61121A8EA609}"/>
    <dgm:cxn modelId="{251FBC41-0AA2-074F-86E9-244A1B5916FC}" type="presOf" srcId="{9ADBA7FE-4EFB-404A-B653-2CF9DFD5C4CF}" destId="{5CDD2E5A-F2D2-AF40-B007-428E1DC86867}" srcOrd="0" destOrd="0" presId="urn:microsoft.com/office/officeart/2005/8/layout/default"/>
    <dgm:cxn modelId="{CABA9945-5AD8-4043-9DC9-E4757629D04E}" srcId="{9ADBA7FE-4EFB-404A-B653-2CF9DFD5C4CF}" destId="{C0E6B318-DF8B-48BA-885B-4AEE9FD6617C}" srcOrd="0" destOrd="0" parTransId="{953E0885-ACB5-42A1-914C-3055C60412FA}" sibTransId="{801CEEDB-D142-4484-9E0B-BA7FD4664A12}"/>
    <dgm:cxn modelId="{5015EA46-0783-8E44-9285-E57D0A5A471C}" type="presOf" srcId="{D0F516DD-3FDF-4005-AF55-31EADAE9269E}" destId="{5DBCCF06-D36A-5D4E-A037-9FA453074720}" srcOrd="0" destOrd="0" presId="urn:microsoft.com/office/officeart/2005/8/layout/default"/>
    <dgm:cxn modelId="{2655524C-ADD4-E04E-ACA8-443868929D7F}" type="presOf" srcId="{C0E6B318-DF8B-48BA-885B-4AEE9FD6617C}" destId="{E68B25CA-D09C-FB4A-91A5-C0610DA5B289}" srcOrd="0" destOrd="0" presId="urn:microsoft.com/office/officeart/2005/8/layout/default"/>
    <dgm:cxn modelId="{1A37905E-F30D-4EEF-A866-A653D949C8BB}" srcId="{9ADBA7FE-4EFB-404A-B653-2CF9DFD5C4CF}" destId="{AA491EBD-109C-4544-9C63-93086B58C7EF}" srcOrd="5" destOrd="0" parTransId="{D49A0636-8E6D-491F-902B-590BABACA80D}" sibTransId="{889A9CD5-3F7F-471F-B8C0-4C7B116394BF}"/>
    <dgm:cxn modelId="{0B8851C1-63D8-4FEE-B6DB-77B42468BB8F}" srcId="{9ADBA7FE-4EFB-404A-B653-2CF9DFD5C4CF}" destId="{EF6C1CC3-7DCE-4BA9-813F-EE2EB53F8C37}" srcOrd="1" destOrd="0" parTransId="{2DE9233F-B598-4B62-9E11-83038D044181}" sibTransId="{B8254AFD-1529-4062-94E4-29605EFDEC52}"/>
    <dgm:cxn modelId="{348CB5C8-A179-4014-8303-41449DAB7219}" srcId="{9ADBA7FE-4EFB-404A-B653-2CF9DFD5C4CF}" destId="{1140F291-1529-4019-9934-99CC05CDC5FF}" srcOrd="3" destOrd="0" parTransId="{3A227DB4-3882-4472-AEF1-A50B817D43E3}" sibTransId="{9AB287AA-404A-4CEE-A7A1-97E2A5EB216F}"/>
    <dgm:cxn modelId="{E40C01EA-2435-4C26-B78D-AAEA883866FC}" srcId="{9ADBA7FE-4EFB-404A-B653-2CF9DFD5C4CF}" destId="{D0F516DD-3FDF-4005-AF55-31EADAE9269E}" srcOrd="4" destOrd="0" parTransId="{5E471FAE-AF86-4B94-A0CF-68C16315B395}" sibTransId="{4F8C391E-C3AA-48CC-8E65-B0CB430EA6BF}"/>
    <dgm:cxn modelId="{6EF53694-06B1-5946-A7E1-0529F339849B}" type="presParOf" srcId="{5CDD2E5A-F2D2-AF40-B007-428E1DC86867}" destId="{E68B25CA-D09C-FB4A-91A5-C0610DA5B289}" srcOrd="0" destOrd="0" presId="urn:microsoft.com/office/officeart/2005/8/layout/default"/>
    <dgm:cxn modelId="{034D3200-4DF7-5244-AE43-186088E4F796}" type="presParOf" srcId="{5CDD2E5A-F2D2-AF40-B007-428E1DC86867}" destId="{711F71EF-3353-BA49-874A-359768D544CB}" srcOrd="1" destOrd="0" presId="urn:microsoft.com/office/officeart/2005/8/layout/default"/>
    <dgm:cxn modelId="{1E1C24D7-782C-0349-8E7B-0B3DC2704B75}" type="presParOf" srcId="{5CDD2E5A-F2D2-AF40-B007-428E1DC86867}" destId="{E1D9F11E-53C6-A448-B8D0-3F8956B939D0}" srcOrd="2" destOrd="0" presId="urn:microsoft.com/office/officeart/2005/8/layout/default"/>
    <dgm:cxn modelId="{6620A89F-CBE1-8D40-B90A-0356E397FD3F}" type="presParOf" srcId="{5CDD2E5A-F2D2-AF40-B007-428E1DC86867}" destId="{64B8C3F4-3E9B-324C-AF26-F4B4F83EDE04}" srcOrd="3" destOrd="0" presId="urn:microsoft.com/office/officeart/2005/8/layout/default"/>
    <dgm:cxn modelId="{CA40E90A-7777-A84A-9939-48F55ABCEE78}" type="presParOf" srcId="{5CDD2E5A-F2D2-AF40-B007-428E1DC86867}" destId="{FEE27476-F5B6-8841-88C1-6141A8187141}" srcOrd="4" destOrd="0" presId="urn:microsoft.com/office/officeart/2005/8/layout/default"/>
    <dgm:cxn modelId="{1196AD19-A19E-9A4A-8389-2ECA0829E2F4}" type="presParOf" srcId="{5CDD2E5A-F2D2-AF40-B007-428E1DC86867}" destId="{106E28CA-0188-CE4C-8C54-5DCE2FFC2E94}" srcOrd="5" destOrd="0" presId="urn:microsoft.com/office/officeart/2005/8/layout/default"/>
    <dgm:cxn modelId="{3A35C8AD-CBD9-4747-B028-15BE5E8D704B}" type="presParOf" srcId="{5CDD2E5A-F2D2-AF40-B007-428E1DC86867}" destId="{C7A0F773-05B6-9A4D-91C1-08202172AFB9}" srcOrd="6" destOrd="0" presId="urn:microsoft.com/office/officeart/2005/8/layout/default"/>
    <dgm:cxn modelId="{EE9CF0AD-8824-834E-8262-B700C6B883B0}" type="presParOf" srcId="{5CDD2E5A-F2D2-AF40-B007-428E1DC86867}" destId="{082070CD-8C1B-0043-821C-300185F5A0FB}" srcOrd="7" destOrd="0" presId="urn:microsoft.com/office/officeart/2005/8/layout/default"/>
    <dgm:cxn modelId="{083E3EE3-8159-1643-950C-34C116FC5D96}" type="presParOf" srcId="{5CDD2E5A-F2D2-AF40-B007-428E1DC86867}" destId="{5DBCCF06-D36A-5D4E-A037-9FA453074720}" srcOrd="8" destOrd="0" presId="urn:microsoft.com/office/officeart/2005/8/layout/default"/>
    <dgm:cxn modelId="{07766379-4764-F046-8F47-602BFA54F7E7}" type="presParOf" srcId="{5CDD2E5A-F2D2-AF40-B007-428E1DC86867}" destId="{E847AD6D-D6A1-5343-95E7-0535E54D1B8F}" srcOrd="9" destOrd="0" presId="urn:microsoft.com/office/officeart/2005/8/layout/default"/>
    <dgm:cxn modelId="{6FFE64CA-8D71-EF4F-A93A-24EFFA65F1B3}" type="presParOf" srcId="{5CDD2E5A-F2D2-AF40-B007-428E1DC86867}" destId="{C63A9B9A-2646-7C4C-A7A8-96CB7D70E24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6A0E21-8C35-440A-8751-E29199482FD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538EE3FD-674E-49CA-8016-33CB81919B52}">
      <dgm:prSet/>
      <dgm:spPr/>
      <dgm:t>
        <a:bodyPr/>
        <a:lstStyle/>
        <a:p>
          <a:r>
            <a:rPr lang="en-US" dirty="0"/>
            <a:t>Attend ALL daily </a:t>
          </a:r>
          <a:r>
            <a:rPr lang="en-US" b="1" dirty="0"/>
            <a:t>Synchronous lessons</a:t>
          </a:r>
          <a:r>
            <a:rPr lang="en-US" dirty="0"/>
            <a:t>. </a:t>
          </a:r>
        </a:p>
      </dgm:t>
    </dgm:pt>
    <dgm:pt modelId="{E86C8FC3-8956-4BF5-B0FE-177AF1FE684A}" type="parTrans" cxnId="{4FDD3550-F539-4D1E-B239-1CD58AA5B97F}">
      <dgm:prSet/>
      <dgm:spPr/>
      <dgm:t>
        <a:bodyPr/>
        <a:lstStyle/>
        <a:p>
          <a:endParaRPr lang="en-US"/>
        </a:p>
      </dgm:t>
    </dgm:pt>
    <dgm:pt modelId="{9812ACA8-BA3F-465B-A6B9-E7E2EC479DFA}" type="sibTrans" cxnId="{4FDD3550-F539-4D1E-B239-1CD58AA5B97F}">
      <dgm:prSet/>
      <dgm:spPr/>
      <dgm:t>
        <a:bodyPr/>
        <a:lstStyle/>
        <a:p>
          <a:endParaRPr lang="en-US"/>
        </a:p>
      </dgm:t>
    </dgm:pt>
    <dgm:pt modelId="{98E7C264-1FCF-4DA9-9EEE-729710794FFA}">
      <dgm:prSet/>
      <dgm:spPr/>
      <dgm:t>
        <a:bodyPr/>
        <a:lstStyle/>
        <a:p>
          <a:r>
            <a:rPr lang="en-US" dirty="0"/>
            <a:t>Complete and submit independent work during A</a:t>
          </a:r>
          <a:r>
            <a:rPr lang="en-US" b="1" dirty="0">
              <a:solidFill>
                <a:schemeClr val="bg1"/>
              </a:solidFill>
            </a:rPr>
            <a:t>synchronous learning</a:t>
          </a:r>
          <a:r>
            <a:rPr lang="en-US" dirty="0"/>
            <a:t>. </a:t>
          </a:r>
        </a:p>
      </dgm:t>
    </dgm:pt>
    <dgm:pt modelId="{A64651AD-C563-4DC6-97AF-930A7F14BD2D}" type="parTrans" cxnId="{0843EB29-B4E7-4CF4-ABDF-AB5A8D1DC834}">
      <dgm:prSet/>
      <dgm:spPr/>
      <dgm:t>
        <a:bodyPr/>
        <a:lstStyle/>
        <a:p>
          <a:endParaRPr lang="en-US"/>
        </a:p>
      </dgm:t>
    </dgm:pt>
    <dgm:pt modelId="{4D8EDC6B-BFBA-43A5-A5B9-0CB9C80B1A2C}" type="sibTrans" cxnId="{0843EB29-B4E7-4CF4-ABDF-AB5A8D1DC834}">
      <dgm:prSet/>
      <dgm:spPr/>
      <dgm:t>
        <a:bodyPr/>
        <a:lstStyle/>
        <a:p>
          <a:endParaRPr lang="en-US"/>
        </a:p>
      </dgm:t>
    </dgm:pt>
    <dgm:pt modelId="{BA1B82DE-4D1E-2241-BA8D-65155A4CF1F0}" type="pres">
      <dgm:prSet presAssocID="{F26A0E21-8C35-440A-8751-E29199482FD0}" presName="hierChild1" presStyleCnt="0">
        <dgm:presLayoutVars>
          <dgm:chPref val="1"/>
          <dgm:dir/>
          <dgm:animOne val="branch"/>
          <dgm:animLvl val="lvl"/>
          <dgm:resizeHandles/>
        </dgm:presLayoutVars>
      </dgm:prSet>
      <dgm:spPr/>
    </dgm:pt>
    <dgm:pt modelId="{23723BB2-8E33-3442-B313-0BD8530F418A}" type="pres">
      <dgm:prSet presAssocID="{538EE3FD-674E-49CA-8016-33CB81919B52}" presName="hierRoot1" presStyleCnt="0"/>
      <dgm:spPr/>
    </dgm:pt>
    <dgm:pt modelId="{6A01D0B5-6CD2-2D4A-9722-5109B48A4F03}" type="pres">
      <dgm:prSet presAssocID="{538EE3FD-674E-49CA-8016-33CB81919B52}" presName="composite" presStyleCnt="0"/>
      <dgm:spPr/>
    </dgm:pt>
    <dgm:pt modelId="{116BFA58-F742-1548-BE9F-03F2C7CD6DC5}" type="pres">
      <dgm:prSet presAssocID="{538EE3FD-674E-49CA-8016-33CB81919B52}" presName="background" presStyleLbl="node0" presStyleIdx="0" presStyleCnt="2"/>
      <dgm:spPr/>
    </dgm:pt>
    <dgm:pt modelId="{23A2FA57-E623-D04B-99E5-B6EB2A4E9B60}" type="pres">
      <dgm:prSet presAssocID="{538EE3FD-674E-49CA-8016-33CB81919B52}" presName="text" presStyleLbl="fgAcc0" presStyleIdx="0" presStyleCnt="2" custLinFactNeighborX="283" custLinFactNeighborY="-27745">
        <dgm:presLayoutVars>
          <dgm:chPref val="3"/>
        </dgm:presLayoutVars>
      </dgm:prSet>
      <dgm:spPr/>
    </dgm:pt>
    <dgm:pt modelId="{C7EE93AE-8121-1C47-B3B9-29866C5D11D9}" type="pres">
      <dgm:prSet presAssocID="{538EE3FD-674E-49CA-8016-33CB81919B52}" presName="hierChild2" presStyleCnt="0"/>
      <dgm:spPr/>
    </dgm:pt>
    <dgm:pt modelId="{8AC28F22-18A9-7345-B7DC-081E02949751}" type="pres">
      <dgm:prSet presAssocID="{98E7C264-1FCF-4DA9-9EEE-729710794FFA}" presName="hierRoot1" presStyleCnt="0"/>
      <dgm:spPr/>
    </dgm:pt>
    <dgm:pt modelId="{E2000BEB-EDC5-334C-AF73-6A0E645B9526}" type="pres">
      <dgm:prSet presAssocID="{98E7C264-1FCF-4DA9-9EEE-729710794FFA}" presName="composite" presStyleCnt="0"/>
      <dgm:spPr/>
    </dgm:pt>
    <dgm:pt modelId="{45996856-B6EF-9244-8A4B-6619BBB1A6DF}" type="pres">
      <dgm:prSet presAssocID="{98E7C264-1FCF-4DA9-9EEE-729710794FFA}" presName="background" presStyleLbl="node0" presStyleIdx="1" presStyleCnt="2"/>
      <dgm:spPr/>
    </dgm:pt>
    <dgm:pt modelId="{26D7D25B-748C-EE40-A2F4-A7FB22763C87}" type="pres">
      <dgm:prSet presAssocID="{98E7C264-1FCF-4DA9-9EEE-729710794FFA}" presName="text" presStyleLbl="fgAcc0" presStyleIdx="1" presStyleCnt="2">
        <dgm:presLayoutVars>
          <dgm:chPref val="3"/>
        </dgm:presLayoutVars>
      </dgm:prSet>
      <dgm:spPr/>
    </dgm:pt>
    <dgm:pt modelId="{44825E0D-F9FB-9F48-B6E5-2234991ADABF}" type="pres">
      <dgm:prSet presAssocID="{98E7C264-1FCF-4DA9-9EEE-729710794FFA}" presName="hierChild2" presStyleCnt="0"/>
      <dgm:spPr/>
    </dgm:pt>
  </dgm:ptLst>
  <dgm:cxnLst>
    <dgm:cxn modelId="{709D6819-9F12-A747-AA3C-29E1386F37D7}" type="presOf" srcId="{F26A0E21-8C35-440A-8751-E29199482FD0}" destId="{BA1B82DE-4D1E-2241-BA8D-65155A4CF1F0}" srcOrd="0" destOrd="0" presId="urn:microsoft.com/office/officeart/2005/8/layout/hierarchy1"/>
    <dgm:cxn modelId="{0843EB29-B4E7-4CF4-ABDF-AB5A8D1DC834}" srcId="{F26A0E21-8C35-440A-8751-E29199482FD0}" destId="{98E7C264-1FCF-4DA9-9EEE-729710794FFA}" srcOrd="1" destOrd="0" parTransId="{A64651AD-C563-4DC6-97AF-930A7F14BD2D}" sibTransId="{4D8EDC6B-BFBA-43A5-A5B9-0CB9C80B1A2C}"/>
    <dgm:cxn modelId="{4FDD3550-F539-4D1E-B239-1CD58AA5B97F}" srcId="{F26A0E21-8C35-440A-8751-E29199482FD0}" destId="{538EE3FD-674E-49CA-8016-33CB81919B52}" srcOrd="0" destOrd="0" parTransId="{E86C8FC3-8956-4BF5-B0FE-177AF1FE684A}" sibTransId="{9812ACA8-BA3F-465B-A6B9-E7E2EC479DFA}"/>
    <dgm:cxn modelId="{B296B562-84E1-2C4D-BADA-E015BD8D1E7E}" type="presOf" srcId="{98E7C264-1FCF-4DA9-9EEE-729710794FFA}" destId="{26D7D25B-748C-EE40-A2F4-A7FB22763C87}" srcOrd="0" destOrd="0" presId="urn:microsoft.com/office/officeart/2005/8/layout/hierarchy1"/>
    <dgm:cxn modelId="{0F316FD0-A837-AD4A-BC95-746E9442693C}" type="presOf" srcId="{538EE3FD-674E-49CA-8016-33CB81919B52}" destId="{23A2FA57-E623-D04B-99E5-B6EB2A4E9B60}" srcOrd="0" destOrd="0" presId="urn:microsoft.com/office/officeart/2005/8/layout/hierarchy1"/>
    <dgm:cxn modelId="{1EF9A19F-E26D-4B46-8D41-2A83034ABE7D}" type="presParOf" srcId="{BA1B82DE-4D1E-2241-BA8D-65155A4CF1F0}" destId="{23723BB2-8E33-3442-B313-0BD8530F418A}" srcOrd="0" destOrd="0" presId="urn:microsoft.com/office/officeart/2005/8/layout/hierarchy1"/>
    <dgm:cxn modelId="{48A1CCCB-A435-5C47-A825-6498D0507C96}" type="presParOf" srcId="{23723BB2-8E33-3442-B313-0BD8530F418A}" destId="{6A01D0B5-6CD2-2D4A-9722-5109B48A4F03}" srcOrd="0" destOrd="0" presId="urn:microsoft.com/office/officeart/2005/8/layout/hierarchy1"/>
    <dgm:cxn modelId="{ECDA9D51-079A-7342-81E6-378E77F68A0C}" type="presParOf" srcId="{6A01D0B5-6CD2-2D4A-9722-5109B48A4F03}" destId="{116BFA58-F742-1548-BE9F-03F2C7CD6DC5}" srcOrd="0" destOrd="0" presId="urn:microsoft.com/office/officeart/2005/8/layout/hierarchy1"/>
    <dgm:cxn modelId="{ABA9F308-AFB4-7E49-BBA1-06CE184647C3}" type="presParOf" srcId="{6A01D0B5-6CD2-2D4A-9722-5109B48A4F03}" destId="{23A2FA57-E623-D04B-99E5-B6EB2A4E9B60}" srcOrd="1" destOrd="0" presId="urn:microsoft.com/office/officeart/2005/8/layout/hierarchy1"/>
    <dgm:cxn modelId="{7A0D91EC-6C7B-914E-848E-94BFAA1140CE}" type="presParOf" srcId="{23723BB2-8E33-3442-B313-0BD8530F418A}" destId="{C7EE93AE-8121-1C47-B3B9-29866C5D11D9}" srcOrd="1" destOrd="0" presId="urn:microsoft.com/office/officeart/2005/8/layout/hierarchy1"/>
    <dgm:cxn modelId="{74937626-97DC-4E45-A3B0-F0023DF7C0CF}" type="presParOf" srcId="{BA1B82DE-4D1E-2241-BA8D-65155A4CF1F0}" destId="{8AC28F22-18A9-7345-B7DC-081E02949751}" srcOrd="1" destOrd="0" presId="urn:microsoft.com/office/officeart/2005/8/layout/hierarchy1"/>
    <dgm:cxn modelId="{39C68CCD-08E6-834E-B8C3-7932687DA03E}" type="presParOf" srcId="{8AC28F22-18A9-7345-B7DC-081E02949751}" destId="{E2000BEB-EDC5-334C-AF73-6A0E645B9526}" srcOrd="0" destOrd="0" presId="urn:microsoft.com/office/officeart/2005/8/layout/hierarchy1"/>
    <dgm:cxn modelId="{6584E495-1C60-C04E-AFE0-60F8005487F4}" type="presParOf" srcId="{E2000BEB-EDC5-334C-AF73-6A0E645B9526}" destId="{45996856-B6EF-9244-8A4B-6619BBB1A6DF}" srcOrd="0" destOrd="0" presId="urn:microsoft.com/office/officeart/2005/8/layout/hierarchy1"/>
    <dgm:cxn modelId="{2772457D-A963-F849-8C5F-07A3562E3BB9}" type="presParOf" srcId="{E2000BEB-EDC5-334C-AF73-6A0E645B9526}" destId="{26D7D25B-748C-EE40-A2F4-A7FB22763C87}" srcOrd="1" destOrd="0" presId="urn:microsoft.com/office/officeart/2005/8/layout/hierarchy1"/>
    <dgm:cxn modelId="{508C0083-60B6-9246-B919-E70932686356}" type="presParOf" srcId="{8AC28F22-18A9-7345-B7DC-081E02949751}" destId="{44825E0D-F9FB-9F48-B6E5-2234991ADAB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B25CA-D09C-FB4A-91A5-C0610DA5B289}">
      <dsp:nvSpPr>
        <dsp:cNvPr id="0" name=""/>
        <dsp:cNvSpPr/>
      </dsp:nvSpPr>
      <dsp:spPr>
        <a:xfrm>
          <a:off x="0" y="42780"/>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Students attend classes each day according to their schedules.  </a:t>
          </a:r>
        </a:p>
      </dsp:txBody>
      <dsp:txXfrm>
        <a:off x="0" y="42780"/>
        <a:ext cx="3286125" cy="1971675"/>
      </dsp:txXfrm>
    </dsp:sp>
    <dsp:sp modelId="{E1D9F11E-53C6-A448-B8D0-3F8956B939D0}">
      <dsp:nvSpPr>
        <dsp:cNvPr id="0" name=""/>
        <dsp:cNvSpPr/>
      </dsp:nvSpPr>
      <dsp:spPr>
        <a:xfrm>
          <a:off x="3614737" y="42780"/>
          <a:ext cx="3286125" cy="1971675"/>
        </a:xfrm>
        <a:prstGeom prst="rect">
          <a:avLst/>
        </a:prstGeom>
        <a:solidFill>
          <a:schemeClr val="accent5">
            <a:hueOff val="611999"/>
            <a:satOff val="9404"/>
            <a:lumOff val="4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Students submit assigned work based on outlined deadlines and timelines.</a:t>
          </a:r>
        </a:p>
      </dsp:txBody>
      <dsp:txXfrm>
        <a:off x="3614737" y="42780"/>
        <a:ext cx="3286125" cy="1971675"/>
      </dsp:txXfrm>
    </dsp:sp>
    <dsp:sp modelId="{FEE27476-F5B6-8841-88C1-6141A8187141}">
      <dsp:nvSpPr>
        <dsp:cNvPr id="0" name=""/>
        <dsp:cNvSpPr/>
      </dsp:nvSpPr>
      <dsp:spPr>
        <a:xfrm>
          <a:off x="7229475" y="42780"/>
          <a:ext cx="3286125" cy="1971675"/>
        </a:xfrm>
        <a:prstGeom prst="rect">
          <a:avLst/>
        </a:prstGeom>
        <a:solidFill>
          <a:schemeClr val="accent5">
            <a:hueOff val="1223998"/>
            <a:satOff val="18808"/>
            <a:lumOff val="8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Students are expected to complete work independently . </a:t>
          </a:r>
        </a:p>
      </dsp:txBody>
      <dsp:txXfrm>
        <a:off x="7229475" y="42780"/>
        <a:ext cx="3286125" cy="1971675"/>
      </dsp:txXfrm>
    </dsp:sp>
    <dsp:sp modelId="{C7A0F773-05B6-9A4D-91C1-08202172AFB9}">
      <dsp:nvSpPr>
        <dsp:cNvPr id="0" name=""/>
        <dsp:cNvSpPr/>
      </dsp:nvSpPr>
      <dsp:spPr>
        <a:xfrm>
          <a:off x="0" y="2343068"/>
          <a:ext cx="3286125" cy="1971675"/>
        </a:xfrm>
        <a:prstGeom prst="rect">
          <a:avLst/>
        </a:prstGeom>
        <a:solidFill>
          <a:schemeClr val="accent5">
            <a:hueOff val="1835997"/>
            <a:satOff val="28212"/>
            <a:lumOff val="12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Attend ALL classes, participate and remain in class until dismissed.</a:t>
          </a:r>
        </a:p>
      </dsp:txBody>
      <dsp:txXfrm>
        <a:off x="0" y="2343068"/>
        <a:ext cx="3286125" cy="1971675"/>
      </dsp:txXfrm>
    </dsp:sp>
    <dsp:sp modelId="{5DBCCF06-D36A-5D4E-A037-9FA453074720}">
      <dsp:nvSpPr>
        <dsp:cNvPr id="0" name=""/>
        <dsp:cNvSpPr/>
      </dsp:nvSpPr>
      <dsp:spPr>
        <a:xfrm>
          <a:off x="3614737" y="2343068"/>
          <a:ext cx="3286125" cy="1971675"/>
        </a:xfrm>
        <a:prstGeom prst="rect">
          <a:avLst/>
        </a:prstGeom>
        <a:solidFill>
          <a:schemeClr val="accent5">
            <a:hueOff val="2447996"/>
            <a:satOff val="37616"/>
            <a:lumOff val="16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Complete assigned homework, including digital content.</a:t>
          </a:r>
        </a:p>
      </dsp:txBody>
      <dsp:txXfrm>
        <a:off x="3614737" y="2343068"/>
        <a:ext cx="3286125" cy="1971675"/>
      </dsp:txXfrm>
    </dsp:sp>
    <dsp:sp modelId="{C63A9B9A-2646-7C4C-A7A8-96CB7D70E24F}">
      <dsp:nvSpPr>
        <dsp:cNvPr id="0" name=""/>
        <dsp:cNvSpPr/>
      </dsp:nvSpPr>
      <dsp:spPr>
        <a:xfrm>
          <a:off x="7229475" y="2343068"/>
          <a:ext cx="3286125" cy="1971675"/>
        </a:xfrm>
        <a:prstGeom prst="rect">
          <a:avLst/>
        </a:prstGeom>
        <a:solidFill>
          <a:schemeClr val="accent5">
            <a:hueOff val="3059995"/>
            <a:satOff val="47020"/>
            <a:lumOff val="2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Contact teachers, administrators, and/or school counselors/social workers for support. </a:t>
          </a:r>
        </a:p>
      </dsp:txBody>
      <dsp:txXfrm>
        <a:off x="7229475" y="2343068"/>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6BFA58-F742-1548-BE9F-03F2C7CD6DC5}">
      <dsp:nvSpPr>
        <dsp:cNvPr id="0" name=""/>
        <dsp:cNvSpPr/>
      </dsp:nvSpPr>
      <dsp:spPr>
        <a:xfrm>
          <a:off x="142894" y="-445933"/>
          <a:ext cx="4224635" cy="26826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A2FA57-E623-D04B-99E5-B6EB2A4E9B60}">
      <dsp:nvSpPr>
        <dsp:cNvPr id="0" name=""/>
        <dsp:cNvSpPr/>
      </dsp:nvSpPr>
      <dsp:spPr>
        <a:xfrm>
          <a:off x="612298" y="0"/>
          <a:ext cx="4224635" cy="26826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Attend ALL daily </a:t>
          </a:r>
          <a:r>
            <a:rPr lang="en-US" sz="3300" b="1" kern="1200" dirty="0"/>
            <a:t>Synchronous lessons</a:t>
          </a:r>
          <a:r>
            <a:rPr lang="en-US" sz="3300" kern="1200" dirty="0"/>
            <a:t>. </a:t>
          </a:r>
        </a:p>
      </dsp:txBody>
      <dsp:txXfrm>
        <a:off x="690870" y="78572"/>
        <a:ext cx="4067491" cy="2525499"/>
      </dsp:txXfrm>
    </dsp:sp>
    <dsp:sp modelId="{45996856-B6EF-9244-8A4B-6619BBB1A6DF}">
      <dsp:nvSpPr>
        <dsp:cNvPr id="0" name=""/>
        <dsp:cNvSpPr/>
      </dsp:nvSpPr>
      <dsp:spPr>
        <a:xfrm>
          <a:off x="5294381" y="1393"/>
          <a:ext cx="4224635" cy="26826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D7D25B-748C-EE40-A2F4-A7FB22763C87}">
      <dsp:nvSpPr>
        <dsp:cNvPr id="0" name=""/>
        <dsp:cNvSpPr/>
      </dsp:nvSpPr>
      <dsp:spPr>
        <a:xfrm>
          <a:off x="5763785" y="447327"/>
          <a:ext cx="4224635" cy="26826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Complete and submit independent work during A</a:t>
          </a:r>
          <a:r>
            <a:rPr lang="en-US" sz="3300" b="1" kern="1200" dirty="0">
              <a:solidFill>
                <a:schemeClr val="bg1"/>
              </a:solidFill>
            </a:rPr>
            <a:t>synchronous learning</a:t>
          </a:r>
          <a:r>
            <a:rPr lang="en-US" sz="3300" kern="1200" dirty="0"/>
            <a:t>. </a:t>
          </a:r>
        </a:p>
      </dsp:txBody>
      <dsp:txXfrm>
        <a:off x="5842357" y="525899"/>
        <a:ext cx="4067491" cy="252549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DBDF2-4912-DC4B-9727-D856AA981754}" type="datetimeFigureOut">
              <a:rPr lang="en-US" smtClean="0"/>
              <a:t>9/25/20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ADC7B0-649B-BA4E-8327-9CEA7B0B37FB}" type="slidenum">
              <a:rPr lang="en-US" smtClean="0"/>
              <a:t>‹#›</a:t>
            </a:fld>
            <a:endParaRPr lang="en-US"/>
          </a:p>
        </p:txBody>
      </p:sp>
    </p:spTree>
    <p:extLst>
      <p:ext uri="{BB962C8B-B14F-4D97-AF65-F5344CB8AC3E}">
        <p14:creationId xmlns:p14="http://schemas.microsoft.com/office/powerpoint/2010/main" val="3387248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ADC7B0-649B-BA4E-8327-9CEA7B0B37FB}" type="slidenum">
              <a:rPr lang="en-US" smtClean="0"/>
              <a:t>10</a:t>
            </a:fld>
            <a:endParaRPr lang="en-US"/>
          </a:p>
        </p:txBody>
      </p:sp>
    </p:spTree>
    <p:extLst>
      <p:ext uri="{BB962C8B-B14F-4D97-AF65-F5344CB8AC3E}">
        <p14:creationId xmlns:p14="http://schemas.microsoft.com/office/powerpoint/2010/main" val="6562742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EEA175-123B-2349-A4E3-86160CDF7576}" type="datetimeFigureOut">
              <a:rPr lang="en-US" smtClean="0"/>
              <a:t>9/25/20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2182519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EEA175-123B-2349-A4E3-86160CDF7576}" type="datetimeFigureOut">
              <a:rPr lang="en-US" smtClean="0"/>
              <a:t>9/25/20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2366529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EEA175-123B-2349-A4E3-86160CDF7576}" type="datetimeFigureOut">
              <a:rPr lang="en-US" smtClean="0"/>
              <a:t>9/25/20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2100222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EEA175-123B-2349-A4E3-86160CDF7576}" type="datetimeFigureOut">
              <a:rPr lang="en-US" smtClean="0"/>
              <a:t>9/25/20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394148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EEA175-123B-2349-A4E3-86160CDF7576}" type="datetimeFigureOut">
              <a:rPr lang="en-US" smtClean="0"/>
              <a:t>9/25/20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2562230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EEA175-123B-2349-A4E3-86160CDF7576}" type="datetimeFigureOut">
              <a:rPr lang="en-US" smtClean="0"/>
              <a:t>9/25/20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1186411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0EEA175-123B-2349-A4E3-86160CDF7576}" type="datetimeFigureOut">
              <a:rPr lang="en-US" smtClean="0"/>
              <a:t>9/25/20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4203600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EEA175-123B-2349-A4E3-86160CDF7576}" type="datetimeFigureOut">
              <a:rPr lang="en-US" smtClean="0"/>
              <a:t>9/25/20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2449601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EEA175-123B-2349-A4E3-86160CDF7576}" type="datetimeFigureOut">
              <a:rPr lang="en-US" smtClean="0"/>
              <a:t>9/25/20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222989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EEA175-123B-2349-A4E3-86160CDF7576}" type="datetimeFigureOut">
              <a:rPr lang="en-US" smtClean="0"/>
              <a:t>9/25/20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977397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EEA175-123B-2349-A4E3-86160CDF7576}" type="datetimeFigureOut">
              <a:rPr lang="en-US" smtClean="0"/>
              <a:t>9/25/20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1233104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EEA175-123B-2349-A4E3-86160CDF7576}" type="datetimeFigureOut">
              <a:rPr lang="en-US" smtClean="0"/>
              <a:t>9/25/20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637CCDD-9798-404A-9C83-FD21A0A861F3}"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928938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EEA175-123B-2349-A4E3-86160CDF7576}" type="datetimeFigureOut">
              <a:rPr lang="en-US" smtClean="0"/>
              <a:t>9/25/20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3688236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0EEA175-123B-2349-A4E3-86160CDF7576}" type="datetimeFigureOut">
              <a:rPr lang="en-US" smtClean="0"/>
              <a:t>9/25/20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1159942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0EEA175-123B-2349-A4E3-86160CDF7576}" type="datetimeFigureOut">
              <a:rPr lang="en-US" smtClean="0"/>
              <a:t>9/25/20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755948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EEA175-123B-2349-A4E3-86160CDF7576}" type="datetimeFigureOut">
              <a:rPr lang="en-US" smtClean="0"/>
              <a:t>9/25/20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37CCDD-9798-404A-9C83-FD21A0A861F3}" type="slidenum">
              <a:rPr lang="en-US" smtClean="0"/>
              <a:t>‹#›</a:t>
            </a:fld>
            <a:endParaRPr lang="en-US"/>
          </a:p>
        </p:txBody>
      </p:sp>
    </p:spTree>
    <p:extLst>
      <p:ext uri="{BB962C8B-B14F-4D97-AF65-F5344CB8AC3E}">
        <p14:creationId xmlns:p14="http://schemas.microsoft.com/office/powerpoint/2010/main" val="4256113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0EEA175-123B-2349-A4E3-86160CDF7576}" type="datetimeFigureOut">
              <a:rPr lang="en-US" smtClean="0"/>
              <a:t>9/25/20</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637CCDD-9798-404A-9C83-FD21A0A861F3}" type="slidenum">
              <a:rPr lang="en-US" smtClean="0"/>
              <a:t>‹#›</a:t>
            </a:fld>
            <a:endParaRPr lang="en-US"/>
          </a:p>
        </p:txBody>
      </p:sp>
    </p:spTree>
    <p:extLst>
      <p:ext uri="{BB962C8B-B14F-4D97-AF65-F5344CB8AC3E}">
        <p14:creationId xmlns:p14="http://schemas.microsoft.com/office/powerpoint/2010/main" val="4274665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0EEA175-123B-2349-A4E3-86160CDF7576}" type="datetimeFigureOut">
              <a:rPr lang="en-US" smtClean="0"/>
              <a:t>9/25/20</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637CCDD-9798-404A-9C83-FD21A0A861F3}" type="slidenum">
              <a:rPr lang="en-US" smtClean="0"/>
              <a:t>‹#›</a:t>
            </a:fld>
            <a:endParaRPr lang="en-US"/>
          </a:p>
        </p:txBody>
      </p:sp>
    </p:spTree>
    <p:extLst>
      <p:ext uri="{BB962C8B-B14F-4D97-AF65-F5344CB8AC3E}">
        <p14:creationId xmlns:p14="http://schemas.microsoft.com/office/powerpoint/2010/main" val="3301092162"/>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meetthealchemist.blogspot.com/"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MurphyNa@orange.k12.nj.us" TargetMode="External"/><Relationship Id="rId2" Type="http://schemas.openxmlformats.org/officeDocument/2006/relationships/hyperlink" Target="mailto:LawalEst@orange.k12.nj.u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orange.k12.nj.us/site/handlers/filedownload.ashx?moduleinstanceid=29960&amp;dataid=28897&amp;FileName=Master%20List%20of%20Covid%20Resources%20Updated%20September%201_%202020.pdf" TargetMode="External"/><Relationship Id="rId2" Type="http://schemas.openxmlformats.org/officeDocument/2006/relationships/hyperlink" Target="https://www.performcarenj.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MurphyNa@orange.k12.nj.us" TargetMode="External"/><Relationship Id="rId2" Type="http://schemas.openxmlformats.org/officeDocument/2006/relationships/hyperlink" Target="mailto:LawalEst@orange.k12.nj.us" TargetMode="External"/><Relationship Id="rId1" Type="http://schemas.openxmlformats.org/officeDocument/2006/relationships/slideLayout" Target="../slideLayouts/slideLayout2.xml"/><Relationship Id="rId4" Type="http://schemas.openxmlformats.org/officeDocument/2006/relationships/hyperlink" Target="https://www.orange.k12.nj.us/Domain/2809"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anyanwij@orange.k12.nj.us"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orange.k12.nj.us/site/default.aspx?PageType=3&amp;DomainID=1&amp;ModuleInstanceID=27906&amp;ViewID=6446EE88-D30C-497E-9316-3F8874B3E108&amp;RenderLoc=0&amp;FlexDataID=28467&amp;PageID=1"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54551-8DBA-ED4E-B4C5-83C91205E45E}"/>
              </a:ext>
            </a:extLst>
          </p:cNvPr>
          <p:cNvSpPr>
            <a:spLocks noGrp="1"/>
          </p:cNvSpPr>
          <p:nvPr>
            <p:ph type="ctrTitle"/>
          </p:nvPr>
        </p:nvSpPr>
        <p:spPr>
          <a:xfrm>
            <a:off x="1" y="2733709"/>
            <a:ext cx="9343696" cy="1373070"/>
          </a:xfrm>
        </p:spPr>
        <p:txBody>
          <a:bodyPr/>
          <a:lstStyle/>
          <a:p>
            <a:pPr algn="l"/>
            <a:r>
              <a:rPr lang="en-US" sz="4800" dirty="0">
                <a:solidFill>
                  <a:srgbClr val="FFFF00"/>
                </a:solidFill>
              </a:rPr>
              <a:t>ROSA PARKS COMMUNITY SCHOOL </a:t>
            </a:r>
          </a:p>
        </p:txBody>
      </p:sp>
      <p:sp>
        <p:nvSpPr>
          <p:cNvPr id="3" name="Subtitle 2">
            <a:extLst>
              <a:ext uri="{FF2B5EF4-FFF2-40B4-BE49-F238E27FC236}">
                <a16:creationId xmlns:a16="http://schemas.microsoft.com/office/drawing/2014/main" id="{469E2BEC-5BFF-244F-94D0-94BE127C03C3}"/>
              </a:ext>
            </a:extLst>
          </p:cNvPr>
          <p:cNvSpPr>
            <a:spLocks noGrp="1"/>
          </p:cNvSpPr>
          <p:nvPr>
            <p:ph type="subTitle" idx="1"/>
          </p:nvPr>
        </p:nvSpPr>
        <p:spPr>
          <a:xfrm>
            <a:off x="680322" y="4394039"/>
            <a:ext cx="8144134" cy="1512775"/>
          </a:xfrm>
        </p:spPr>
        <p:txBody>
          <a:bodyPr>
            <a:normAutofit/>
          </a:bodyPr>
          <a:lstStyle/>
          <a:p>
            <a:r>
              <a:rPr lang="en-US" sz="2800" dirty="0">
                <a:solidFill>
                  <a:srgbClr val="FFFF00"/>
                </a:solidFill>
              </a:rPr>
              <a:t>BACK TO SCHOOL NIGHT PRESENTATION </a:t>
            </a:r>
          </a:p>
          <a:p>
            <a:r>
              <a:rPr lang="en-US" sz="2800" dirty="0">
                <a:solidFill>
                  <a:srgbClr val="FFFF00"/>
                </a:solidFill>
              </a:rPr>
              <a:t>SEPTEMBER 24, 2020</a:t>
            </a:r>
          </a:p>
          <a:p>
            <a:r>
              <a:rPr lang="en-US" sz="2800" dirty="0">
                <a:solidFill>
                  <a:srgbClr val="FFFF00"/>
                </a:solidFill>
              </a:rPr>
              <a:t>6:00-8:00 pm</a:t>
            </a:r>
          </a:p>
        </p:txBody>
      </p:sp>
    </p:spTree>
    <p:extLst>
      <p:ext uri="{BB962C8B-B14F-4D97-AF65-F5344CB8AC3E}">
        <p14:creationId xmlns:p14="http://schemas.microsoft.com/office/powerpoint/2010/main" val="482277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9D375-059B-2442-8C27-D9A8D717E319}"/>
              </a:ext>
            </a:extLst>
          </p:cNvPr>
          <p:cNvSpPr>
            <a:spLocks noGrp="1"/>
          </p:cNvSpPr>
          <p:nvPr>
            <p:ph type="title"/>
          </p:nvPr>
        </p:nvSpPr>
        <p:spPr/>
        <p:txBody>
          <a:bodyPr/>
          <a:lstStyle/>
          <a:p>
            <a:pPr algn="ctr"/>
            <a:r>
              <a:rPr lang="en-US" dirty="0"/>
              <a:t>WELCOME and INTRODUCTIONS</a:t>
            </a:r>
          </a:p>
        </p:txBody>
      </p:sp>
      <p:sp>
        <p:nvSpPr>
          <p:cNvPr id="3" name="Content Placeholder 2">
            <a:extLst>
              <a:ext uri="{FF2B5EF4-FFF2-40B4-BE49-F238E27FC236}">
                <a16:creationId xmlns:a16="http://schemas.microsoft.com/office/drawing/2014/main" id="{A234F9D8-529A-604B-8B75-3552E4352679}"/>
              </a:ext>
            </a:extLst>
          </p:cNvPr>
          <p:cNvSpPr>
            <a:spLocks noGrp="1"/>
          </p:cNvSpPr>
          <p:nvPr>
            <p:ph idx="1"/>
          </p:nvPr>
        </p:nvSpPr>
        <p:spPr/>
        <p:txBody>
          <a:bodyPr>
            <a:normAutofit/>
          </a:bodyPr>
          <a:lstStyle/>
          <a:p>
            <a:pPr marL="0" indent="0">
              <a:buNone/>
            </a:pPr>
            <a:r>
              <a:rPr lang="en-US" dirty="0"/>
              <a:t>SUPERINTENDENT OF SCHOOLS    DR. GERALD FITZHUGH II</a:t>
            </a:r>
          </a:p>
          <a:p>
            <a:pPr marL="0" indent="0">
              <a:buNone/>
            </a:pPr>
            <a:r>
              <a:rPr lang="en-US" dirty="0"/>
              <a:t>MEMBERS OF THE BOARD OF EDUCATION</a:t>
            </a:r>
          </a:p>
          <a:p>
            <a:pPr marL="0" indent="0">
              <a:buNone/>
            </a:pPr>
            <a:endParaRPr lang="en-US" dirty="0"/>
          </a:p>
          <a:p>
            <a:pPr marL="0" indent="0">
              <a:buNone/>
            </a:pPr>
            <a:r>
              <a:rPr lang="en-US" dirty="0"/>
              <a:t>SCHOOL INSTRUCTIONAL LEADERSHIP</a:t>
            </a:r>
          </a:p>
          <a:p>
            <a:r>
              <a:rPr lang="en-US" dirty="0"/>
              <a:t>PRINCIPAL                            DR. DEBRA JOSEPH-CHARLES</a:t>
            </a:r>
          </a:p>
          <a:p>
            <a:r>
              <a:rPr lang="en-US" dirty="0"/>
              <a:t>ASSISTANT PRINCIPAL            MR. TERENCE WESLEY</a:t>
            </a:r>
          </a:p>
          <a:p>
            <a:r>
              <a:rPr lang="en-US" dirty="0"/>
              <a:t>DEAN OF </a:t>
            </a:r>
            <a:r>
              <a:rPr lang="en-US"/>
              <a:t>STUDENTS              MR</a:t>
            </a:r>
            <a:r>
              <a:rPr lang="en-US" dirty="0"/>
              <a:t>. JOSHUA CHUY</a:t>
            </a:r>
          </a:p>
          <a:p>
            <a:endParaRPr lang="en-US" dirty="0"/>
          </a:p>
        </p:txBody>
      </p:sp>
    </p:spTree>
    <p:extLst>
      <p:ext uri="{BB962C8B-B14F-4D97-AF65-F5344CB8AC3E}">
        <p14:creationId xmlns:p14="http://schemas.microsoft.com/office/powerpoint/2010/main" val="3977205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38F8-005E-AE40-A159-0DF2570ADE7D}"/>
              </a:ext>
            </a:extLst>
          </p:cNvPr>
          <p:cNvSpPr>
            <a:spLocks noGrp="1"/>
          </p:cNvSpPr>
          <p:nvPr>
            <p:ph type="title"/>
          </p:nvPr>
        </p:nvSpPr>
        <p:spPr/>
        <p:txBody>
          <a:bodyPr/>
          <a:lstStyle/>
          <a:p>
            <a:pPr algn="ctr"/>
            <a:r>
              <a:rPr lang="en-US" dirty="0"/>
              <a:t>AGENDA</a:t>
            </a:r>
          </a:p>
        </p:txBody>
      </p:sp>
      <p:sp>
        <p:nvSpPr>
          <p:cNvPr id="3" name="Content Placeholder 2">
            <a:extLst>
              <a:ext uri="{FF2B5EF4-FFF2-40B4-BE49-F238E27FC236}">
                <a16:creationId xmlns:a16="http://schemas.microsoft.com/office/drawing/2014/main" id="{6BF7E2AD-1404-8742-82FA-EB0C865BAF4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State of the School Address: English/Spanish (6:00-6:30)</a:t>
            </a:r>
          </a:p>
          <a:p>
            <a:r>
              <a:rPr lang="en-US" dirty="0">
                <a:latin typeface="Times New Roman" panose="02020603050405020304" pitchFamily="18" charset="0"/>
                <a:cs typeface="Times New Roman" panose="02020603050405020304" pitchFamily="18" charset="0"/>
              </a:rPr>
              <a:t>Remarks by the support staff: </a:t>
            </a:r>
          </a:p>
          <a:p>
            <a:pPr marL="0" indent="0">
              <a:buNone/>
            </a:pPr>
            <a:r>
              <a:rPr lang="en-US" dirty="0">
                <a:latin typeface="Times New Roman" panose="02020603050405020304" pitchFamily="18" charset="0"/>
                <a:cs typeface="Times New Roman" panose="02020603050405020304" pitchFamily="18" charset="0"/>
              </a:rPr>
              <a:t>          School Counselors:	Mrs. Esther Lawal</a:t>
            </a:r>
          </a:p>
          <a:p>
            <a:pPr marL="0" indent="0">
              <a:buNone/>
            </a:pPr>
            <a:r>
              <a:rPr lang="en-US" dirty="0">
                <a:latin typeface="Times New Roman" panose="02020603050405020304" pitchFamily="18" charset="0"/>
                <a:cs typeface="Times New Roman" panose="02020603050405020304" pitchFamily="18" charset="0"/>
              </a:rPr>
              <a:t>                                           	Mrs. Natasha Murphy</a:t>
            </a:r>
          </a:p>
          <a:p>
            <a:pPr marL="0" indent="0">
              <a:buNone/>
            </a:pPr>
            <a:r>
              <a:rPr lang="en-US" dirty="0">
                <a:latin typeface="Times New Roman" panose="02020603050405020304" pitchFamily="18" charset="0"/>
                <a:cs typeface="Times New Roman" panose="02020603050405020304" pitchFamily="18" charset="0"/>
              </a:rPr>
              <a:t>          School Nurse:          	Ms. </a:t>
            </a:r>
            <a:r>
              <a:rPr lang="en-US" dirty="0" err="1">
                <a:latin typeface="Times New Roman" panose="02020603050405020304" pitchFamily="18" charset="0"/>
                <a:cs typeface="Times New Roman" panose="02020603050405020304" pitchFamily="18" charset="0"/>
              </a:rPr>
              <a:t>Ijeoma</a:t>
            </a:r>
            <a:r>
              <a:rPr lang="en-US" dirty="0">
                <a:latin typeface="Times New Roman" panose="02020603050405020304" pitchFamily="18" charset="0"/>
                <a:cs typeface="Times New Roman" panose="02020603050405020304" pitchFamily="18" charset="0"/>
              </a:rPr>
              <a:t> Anyanwu </a:t>
            </a:r>
          </a:p>
          <a:p>
            <a:r>
              <a:rPr lang="en-US" dirty="0">
                <a:latin typeface="Times New Roman" panose="02020603050405020304" pitchFamily="18" charset="0"/>
                <a:cs typeface="Times New Roman" panose="02020603050405020304" pitchFamily="18" charset="0"/>
              </a:rPr>
              <a:t> Grade Level Meetings: 6:30-8:00</a:t>
            </a:r>
          </a:p>
          <a:p>
            <a:r>
              <a:rPr lang="en-US" dirty="0">
                <a:latin typeface="Times New Roman" panose="02020603050405020304" pitchFamily="18" charset="0"/>
                <a:cs typeface="Times New Roman" panose="02020603050405020304" pitchFamily="18" charset="0"/>
              </a:rPr>
              <a:t>State of the School Address: English/Creole (7:45-8:00)</a:t>
            </a:r>
          </a:p>
        </p:txBody>
      </p:sp>
    </p:spTree>
    <p:extLst>
      <p:ext uri="{BB962C8B-B14F-4D97-AF65-F5344CB8AC3E}">
        <p14:creationId xmlns:p14="http://schemas.microsoft.com/office/powerpoint/2010/main" val="2844286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BB513-8E68-8E46-AE65-A036B1601EA9}"/>
              </a:ext>
            </a:extLst>
          </p:cNvPr>
          <p:cNvSpPr>
            <a:spLocks noGrp="1"/>
          </p:cNvSpPr>
          <p:nvPr>
            <p:ph type="title"/>
          </p:nvPr>
        </p:nvSpPr>
        <p:spPr/>
        <p:txBody>
          <a:bodyPr/>
          <a:lstStyle/>
          <a:p>
            <a:pPr algn="ctr"/>
            <a:r>
              <a:rPr lang="en-US" dirty="0"/>
              <a:t>MEETING ATTENDANCE/PROTOCOL</a:t>
            </a:r>
          </a:p>
        </p:txBody>
      </p:sp>
      <p:sp>
        <p:nvSpPr>
          <p:cNvPr id="3" name="Content Placeholder 2">
            <a:extLst>
              <a:ext uri="{FF2B5EF4-FFF2-40B4-BE49-F238E27FC236}">
                <a16:creationId xmlns:a16="http://schemas.microsoft.com/office/drawing/2014/main" id="{70E9F92A-F082-264A-8D11-28C85E137868}"/>
              </a:ext>
            </a:extLst>
          </p:cNvPr>
          <p:cNvSpPr>
            <a:spLocks noGrp="1"/>
          </p:cNvSpPr>
          <p:nvPr>
            <p:ph idx="1"/>
          </p:nvPr>
        </p:nvSpPr>
        <p:spPr>
          <a:xfrm>
            <a:off x="680321" y="2336873"/>
            <a:ext cx="10755466" cy="4214398"/>
          </a:xfrm>
        </p:spPr>
        <p:txBody>
          <a:bodyPr>
            <a:normAutofit/>
          </a:bodyPr>
          <a:lstStyle/>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Attendance will be taken during your meeting with the grade level teachers. Please ensure that you check in to record your attendance when you sign in with your child’s grade level team.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If you have a question, please place it in the chat, along with your child’s name. We will address as many questions as possible in the chat. If we do not get to your question, we will follow up with an email or phone call. Ensure you leave a phone number where you can be reached.</a:t>
            </a:r>
          </a:p>
          <a:p>
            <a:pPr>
              <a:buFont typeface="Courier New" panose="02070309020205020404" pitchFamily="49" charset="0"/>
              <a:buChar char="o"/>
            </a:pP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6:30pm, you will join your child’s grade level to meet the teachers and receive information on curriculum, expectations, attendance, how progress will be assessed, and how to communicate with staff.</a:t>
            </a:r>
            <a:endParaRPr lang="en-US" b="1" dirty="0">
              <a:solidFill>
                <a:schemeClr val="bg1"/>
              </a:solidFill>
              <a:latin typeface="Times New Roman" panose="02020603050405020304" pitchFamily="18" charset="0"/>
              <a:cs typeface="Times New Roman" panose="02020603050405020304" pitchFamily="18" charset="0"/>
            </a:endParaRPr>
          </a:p>
          <a:p>
            <a:pPr marL="0" indent="0">
              <a:buNone/>
            </a:pPr>
            <a:endParaRPr lang="en-US" dirty="0"/>
          </a:p>
        </p:txBody>
      </p:sp>
      <p:pic>
        <p:nvPicPr>
          <p:cNvPr id="8" name="Picture 7" descr="A picture containing orange, indoor, table, sitting&#10;&#10;Description automatically generated">
            <a:extLst>
              <a:ext uri="{FF2B5EF4-FFF2-40B4-BE49-F238E27FC236}">
                <a16:creationId xmlns:a16="http://schemas.microsoft.com/office/drawing/2014/main" id="{E0F488EA-64E6-E74D-8176-B339E24D66D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288966" y="535257"/>
            <a:ext cx="2496386" cy="1560242"/>
          </a:xfrm>
          <a:prstGeom prst="rect">
            <a:avLst/>
          </a:prstGeom>
        </p:spPr>
      </p:pic>
    </p:spTree>
    <p:extLst>
      <p:ext uri="{BB962C8B-B14F-4D97-AF65-F5344CB8AC3E}">
        <p14:creationId xmlns:p14="http://schemas.microsoft.com/office/powerpoint/2010/main" val="1826549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BAA2E-7A88-D84B-8EAB-8436A9AB75AD}"/>
              </a:ext>
            </a:extLst>
          </p:cNvPr>
          <p:cNvSpPr>
            <a:spLocks noGrp="1"/>
          </p:cNvSpPr>
          <p:nvPr>
            <p:ph type="title"/>
          </p:nvPr>
        </p:nvSpPr>
        <p:spPr>
          <a:ln>
            <a:solidFill>
              <a:schemeClr val="bg1"/>
            </a:solidFill>
          </a:ln>
        </p:spPr>
        <p:txBody>
          <a:bodyPr/>
          <a:lstStyle/>
          <a:p>
            <a:pPr algn="ctr"/>
            <a:r>
              <a:rPr lang="en-US" dirty="0"/>
              <a:t>ROSA PARKS/CENTRAL ELEMENTARY SCHOOL</a:t>
            </a:r>
            <a:br>
              <a:rPr lang="en-US" dirty="0"/>
            </a:br>
            <a:r>
              <a:rPr lang="en-US" dirty="0"/>
              <a:t>CAMPUS MODEL</a:t>
            </a:r>
          </a:p>
        </p:txBody>
      </p:sp>
      <p:sp>
        <p:nvSpPr>
          <p:cNvPr id="3" name="Content Placeholder 2">
            <a:extLst>
              <a:ext uri="{FF2B5EF4-FFF2-40B4-BE49-F238E27FC236}">
                <a16:creationId xmlns:a16="http://schemas.microsoft.com/office/drawing/2014/main" id="{1EA34796-0EB2-C24D-81CA-D6B11E815801}"/>
              </a:ext>
            </a:extLst>
          </p:cNvPr>
          <p:cNvSpPr>
            <a:spLocks noGrp="1"/>
          </p:cNvSpPr>
          <p:nvPr>
            <p:ph sz="half" idx="1"/>
          </p:nvPr>
        </p:nvSpPr>
        <p:spPr>
          <a:solidFill>
            <a:srgbClr val="FFFF00"/>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pPr marL="0" indent="0" algn="ctr">
              <a:buNone/>
            </a:pPr>
            <a:r>
              <a:rPr lang="en-US" sz="1800" dirty="0"/>
              <a:t>ROSA PARKS COMMUNITY SCHOOL</a:t>
            </a:r>
          </a:p>
          <a:p>
            <a:r>
              <a:rPr lang="en-US" sz="1800" dirty="0"/>
              <a:t>  Grades 3-7</a:t>
            </a:r>
          </a:p>
          <a:p>
            <a:r>
              <a:rPr lang="en-US" sz="1800" dirty="0"/>
              <a:t>  Principal: Dr. Joseph-Charles</a:t>
            </a:r>
          </a:p>
          <a:p>
            <a:pPr marL="0" indent="0">
              <a:buNone/>
            </a:pPr>
            <a:r>
              <a:rPr lang="en-US" sz="1800" dirty="0"/>
              <a:t>      Assistant Principal: Terence Wesley</a:t>
            </a:r>
          </a:p>
          <a:p>
            <a:pPr marL="0" indent="0">
              <a:buNone/>
            </a:pPr>
            <a:r>
              <a:rPr lang="en-US" sz="1800" dirty="0"/>
              <a:t>      Dean of Students:   Joshua </a:t>
            </a:r>
            <a:r>
              <a:rPr lang="en-US" sz="1800" dirty="0" err="1"/>
              <a:t>Chuy</a:t>
            </a:r>
            <a:endParaRPr lang="en-US" sz="1800" dirty="0"/>
          </a:p>
          <a:p>
            <a:r>
              <a:rPr lang="en-US" sz="1800" dirty="0"/>
              <a:t>Shared staff: Encore Teachers</a:t>
            </a:r>
          </a:p>
          <a:p>
            <a:pPr marL="0" indent="0">
              <a:buNone/>
            </a:pPr>
            <a:r>
              <a:rPr lang="en-US" sz="1800" dirty="0"/>
              <a:t>                        SWD/ESL Teachers</a:t>
            </a:r>
          </a:p>
          <a:p>
            <a:r>
              <a:rPr lang="en-US" sz="1800" dirty="0"/>
              <a:t>Shared facilities</a:t>
            </a:r>
          </a:p>
          <a:p>
            <a:pPr marL="0" indent="0">
              <a:buNone/>
            </a:pPr>
            <a:endParaRPr lang="en-US" sz="1800" dirty="0"/>
          </a:p>
        </p:txBody>
      </p:sp>
      <p:sp>
        <p:nvSpPr>
          <p:cNvPr id="4" name="Content Placeholder 3">
            <a:extLst>
              <a:ext uri="{FF2B5EF4-FFF2-40B4-BE49-F238E27FC236}">
                <a16:creationId xmlns:a16="http://schemas.microsoft.com/office/drawing/2014/main" id="{31B5AFF3-C78E-C740-84F0-67DFB27FFFA2}"/>
              </a:ext>
            </a:extLst>
          </p:cNvPr>
          <p:cNvSpPr>
            <a:spLocks noGrp="1"/>
          </p:cNvSpPr>
          <p:nvPr>
            <p:ph sz="half" idx="2"/>
          </p:nvPr>
        </p:nvSpPr>
        <p:spPr>
          <a:solidFill>
            <a:srgbClr val="FFFF00"/>
          </a:solidFill>
          <a:ln>
            <a:solidFill>
              <a:schemeClr val="bg1"/>
            </a:solidFill>
          </a:ln>
        </p:spPr>
        <p:txBody>
          <a:bodyPr>
            <a:normAutofit/>
          </a:bodyPr>
          <a:lstStyle/>
          <a:p>
            <a:pPr marL="0" indent="0" algn="ctr">
              <a:buNone/>
            </a:pPr>
            <a:r>
              <a:rPr lang="en-US" sz="1800" dirty="0">
                <a:solidFill>
                  <a:schemeClr val="bg1"/>
                </a:solidFill>
              </a:rPr>
              <a:t>CENTRAL ELEMENTARY SCHOOL</a:t>
            </a:r>
          </a:p>
          <a:p>
            <a:r>
              <a:rPr lang="en-US" sz="1800" dirty="0">
                <a:solidFill>
                  <a:schemeClr val="bg1"/>
                </a:solidFill>
              </a:rPr>
              <a:t>Grades K-2</a:t>
            </a:r>
          </a:p>
          <a:p>
            <a:r>
              <a:rPr lang="en-US" sz="1800" dirty="0">
                <a:solidFill>
                  <a:schemeClr val="bg1"/>
                </a:solidFill>
              </a:rPr>
              <a:t>Principal: Ms. Denise White</a:t>
            </a:r>
          </a:p>
          <a:p>
            <a:r>
              <a:rPr lang="en-US" sz="1800" dirty="0">
                <a:solidFill>
                  <a:schemeClr val="bg1"/>
                </a:solidFill>
              </a:rPr>
              <a:t>Shared staff: Encore Teachers</a:t>
            </a:r>
          </a:p>
          <a:p>
            <a:pPr marL="0" indent="0">
              <a:buNone/>
            </a:pPr>
            <a:r>
              <a:rPr lang="en-US" sz="1800" dirty="0">
                <a:solidFill>
                  <a:schemeClr val="bg1"/>
                </a:solidFill>
              </a:rPr>
              <a:t>                        SWD/ESL Teachers</a:t>
            </a:r>
          </a:p>
          <a:p>
            <a:pPr marL="0" indent="0">
              <a:buNone/>
            </a:pPr>
            <a:r>
              <a:rPr lang="en-US" sz="1800" dirty="0">
                <a:solidFill>
                  <a:schemeClr val="bg1"/>
                </a:solidFill>
              </a:rPr>
              <a:t>                  </a:t>
            </a:r>
          </a:p>
          <a:p>
            <a:r>
              <a:rPr lang="en-US" sz="1800" dirty="0">
                <a:solidFill>
                  <a:schemeClr val="bg1"/>
                </a:solidFill>
              </a:rPr>
              <a:t>Shared facilities</a:t>
            </a:r>
          </a:p>
          <a:p>
            <a:pPr marL="0" indent="0">
              <a:buNone/>
            </a:pPr>
            <a:endParaRPr lang="en-US" sz="1800" dirty="0"/>
          </a:p>
        </p:txBody>
      </p:sp>
    </p:spTree>
    <p:extLst>
      <p:ext uri="{BB962C8B-B14F-4D97-AF65-F5344CB8AC3E}">
        <p14:creationId xmlns:p14="http://schemas.microsoft.com/office/powerpoint/2010/main" val="1135546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B9E14-0E39-1E46-BFA8-FFB48BFD3783}"/>
              </a:ext>
            </a:extLst>
          </p:cNvPr>
          <p:cNvSpPr>
            <a:spLocks noGrp="1"/>
          </p:cNvSpPr>
          <p:nvPr>
            <p:ph type="title"/>
          </p:nvPr>
        </p:nvSpPr>
        <p:spPr/>
        <p:txBody>
          <a:bodyPr/>
          <a:lstStyle/>
          <a:p>
            <a:pPr algn="ctr"/>
            <a:r>
              <a:rPr lang="en-US" dirty="0"/>
              <a:t>GREAT NEWS</a:t>
            </a:r>
          </a:p>
        </p:txBody>
      </p:sp>
      <p:sp>
        <p:nvSpPr>
          <p:cNvPr id="3" name="Content Placeholder 2">
            <a:extLst>
              <a:ext uri="{FF2B5EF4-FFF2-40B4-BE49-F238E27FC236}">
                <a16:creationId xmlns:a16="http://schemas.microsoft.com/office/drawing/2014/main" id="{05284427-7AFE-7946-B459-A05CEA011B3A}"/>
              </a:ext>
            </a:extLst>
          </p:cNvPr>
          <p:cNvSpPr>
            <a:spLocks noGrp="1"/>
          </p:cNvSpPr>
          <p:nvPr>
            <p:ph idx="1"/>
          </p:nvPr>
        </p:nvSpPr>
        <p:spPr>
          <a:xfrm>
            <a:off x="680321" y="2336873"/>
            <a:ext cx="10933747" cy="4265808"/>
          </a:xfrm>
        </p:spPr>
        <p:txBody>
          <a:bodyPr>
            <a:normAutofit/>
          </a:bodyPr>
          <a:lstStyle/>
          <a:p>
            <a:r>
              <a:rPr lang="en-US" sz="1800" dirty="0">
                <a:latin typeface="Times New Roman" panose="02020603050405020304" pitchFamily="18" charset="0"/>
                <a:cs typeface="Times New Roman" panose="02020603050405020304" pitchFamily="18" charset="0"/>
              </a:rPr>
              <a:t>Kiosks</a:t>
            </a:r>
          </a:p>
          <a:p>
            <a:pPr lvl="1"/>
            <a:r>
              <a:rPr lang="en-US" sz="1800" dirty="0">
                <a:latin typeface="Times New Roman" panose="02020603050405020304" pitchFamily="18" charset="0"/>
                <a:cs typeface="Times New Roman" panose="02020603050405020304" pitchFamily="18" charset="0"/>
              </a:rPr>
              <a:t>504 of Chromebooks distributed in September</a:t>
            </a:r>
          </a:p>
          <a:p>
            <a:pPr lvl="1"/>
            <a:r>
              <a:rPr lang="en-US" sz="1800" dirty="0">
                <a:latin typeface="Times New Roman" panose="02020603050405020304" pitchFamily="18" charset="0"/>
                <a:cs typeface="Times New Roman" panose="02020603050405020304" pitchFamily="18" charset="0"/>
              </a:rPr>
              <a:t>Prepared and distributed supplies</a:t>
            </a:r>
          </a:p>
          <a:p>
            <a:pPr lvl="1"/>
            <a:r>
              <a:rPr lang="en-US" sz="1800" dirty="0">
                <a:latin typeface="Times New Roman" panose="02020603050405020304" pitchFamily="18" charset="0"/>
                <a:cs typeface="Times New Roman" panose="02020603050405020304" pitchFamily="18" charset="0"/>
              </a:rPr>
              <a:t>Student schedules</a:t>
            </a:r>
          </a:p>
          <a:p>
            <a:r>
              <a:rPr lang="en-US" sz="1800" dirty="0">
                <a:latin typeface="Times New Roman" panose="02020603050405020304" pitchFamily="18" charset="0"/>
                <a:cs typeface="Times New Roman" panose="02020603050405020304" pitchFamily="18" charset="0"/>
              </a:rPr>
              <a:t>Student Attendance</a:t>
            </a:r>
          </a:p>
          <a:p>
            <a:pPr lvl="1"/>
            <a:r>
              <a:rPr lang="en-US" sz="1800" dirty="0">
                <a:latin typeface="Times New Roman" panose="02020603050405020304" pitchFamily="18" charset="0"/>
                <a:cs typeface="Times New Roman" panose="02020603050405020304" pitchFamily="18" charset="0"/>
              </a:rPr>
              <a:t>75% to 83% (1</a:t>
            </a:r>
            <a:r>
              <a:rPr lang="en-US" sz="1800" baseline="30000" dirty="0">
                <a:latin typeface="Times New Roman" panose="02020603050405020304" pitchFamily="18" charset="0"/>
                <a:cs typeface="Times New Roman" panose="02020603050405020304" pitchFamily="18" charset="0"/>
              </a:rPr>
              <a:t>st</a:t>
            </a:r>
            <a:r>
              <a:rPr lang="en-US" sz="1800" dirty="0">
                <a:latin typeface="Times New Roman" panose="02020603050405020304" pitchFamily="18" charset="0"/>
                <a:cs typeface="Times New Roman" panose="02020603050405020304" pitchFamily="18" charset="0"/>
              </a:rPr>
              <a:t> vs 2</a:t>
            </a:r>
            <a:r>
              <a:rPr lang="en-US" sz="1800" baseline="30000" dirty="0">
                <a:latin typeface="Times New Roman" panose="02020603050405020304" pitchFamily="18" charset="0"/>
                <a:cs typeface="Times New Roman" panose="02020603050405020304" pitchFamily="18" charset="0"/>
              </a:rPr>
              <a:t>nd</a:t>
            </a:r>
            <a:r>
              <a:rPr lang="en-US" sz="1800" dirty="0">
                <a:latin typeface="Times New Roman" panose="02020603050405020304" pitchFamily="18" charset="0"/>
                <a:cs typeface="Times New Roman" panose="02020603050405020304" pitchFamily="18" charset="0"/>
              </a:rPr>
              <a:t> week) </a:t>
            </a:r>
          </a:p>
          <a:p>
            <a:r>
              <a:rPr lang="en-US" sz="1800" dirty="0">
                <a:latin typeface="Times New Roman" panose="02020603050405020304" pitchFamily="18" charset="0"/>
                <a:cs typeface="Times New Roman" panose="02020603050405020304" pitchFamily="18" charset="0"/>
              </a:rPr>
              <a:t>21</a:t>
            </a:r>
            <a:r>
              <a:rPr lang="en-US" sz="1800" baseline="30000" dirty="0">
                <a:latin typeface="Times New Roman" panose="02020603050405020304" pitchFamily="18" charset="0"/>
                <a:cs typeface="Times New Roman" panose="02020603050405020304" pitchFamily="18" charset="0"/>
              </a:rPr>
              <a:t>st</a:t>
            </a:r>
            <a:r>
              <a:rPr lang="en-US" sz="1800" dirty="0">
                <a:latin typeface="Times New Roman" panose="02020603050405020304" pitchFamily="18" charset="0"/>
                <a:cs typeface="Times New Roman" panose="02020603050405020304" pitchFamily="18" charset="0"/>
              </a:rPr>
              <a:t> Century Award</a:t>
            </a:r>
          </a:p>
          <a:p>
            <a:pPr lvl="1"/>
            <a:r>
              <a:rPr lang="en-US" sz="1800" dirty="0">
                <a:latin typeface="Times New Roman" panose="02020603050405020304" pitchFamily="18" charset="0"/>
                <a:cs typeface="Times New Roman" panose="02020603050405020304" pitchFamily="18" charset="0"/>
              </a:rPr>
              <a:t>$347,000 (RPCS and Oakwood Avenue Community School)</a:t>
            </a:r>
          </a:p>
          <a:p>
            <a:pPr lvl="1"/>
            <a:r>
              <a:rPr lang="en-US" sz="1800" dirty="0">
                <a:latin typeface="Times New Roman" panose="02020603050405020304" pitchFamily="18" charset="0"/>
                <a:cs typeface="Times New Roman" panose="02020603050405020304" pitchFamily="18" charset="0"/>
              </a:rPr>
              <a:t>To continue our afterschool work with grades 4-7 (academics, social clubs, and SEL)</a:t>
            </a:r>
          </a:p>
          <a:p>
            <a:r>
              <a:rPr lang="en-US" sz="1800" dirty="0">
                <a:latin typeface="Times New Roman" panose="02020603050405020304" pitchFamily="18" charset="0"/>
                <a:cs typeface="Times New Roman" panose="02020603050405020304" pitchFamily="18" charset="0"/>
              </a:rPr>
              <a:t>First year participating in the Debate Club</a:t>
            </a:r>
          </a:p>
          <a:p>
            <a:r>
              <a:rPr lang="en-US" sz="1800" dirty="0">
                <a:latin typeface="Times New Roman" panose="02020603050405020304" pitchFamily="18" charset="0"/>
                <a:cs typeface="Times New Roman" panose="02020603050405020304" pitchFamily="18" charset="0"/>
              </a:rPr>
              <a:t>Math Problem of the Week Winners</a:t>
            </a:r>
          </a:p>
        </p:txBody>
      </p:sp>
    </p:spTree>
    <p:extLst>
      <p:ext uri="{BB962C8B-B14F-4D97-AF65-F5344CB8AC3E}">
        <p14:creationId xmlns:p14="http://schemas.microsoft.com/office/powerpoint/2010/main" val="3869343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A13B-B5A0-9D49-904F-25CA9DA2BFCC}"/>
              </a:ext>
            </a:extLst>
          </p:cNvPr>
          <p:cNvSpPr>
            <a:spLocks noGrp="1"/>
          </p:cNvSpPr>
          <p:nvPr>
            <p:ph type="title"/>
          </p:nvPr>
        </p:nvSpPr>
        <p:spPr/>
        <p:txBody>
          <a:bodyPr/>
          <a:lstStyle/>
          <a:p>
            <a:pPr algn="ctr"/>
            <a:r>
              <a:rPr lang="en-US" dirty="0"/>
              <a:t>Parental Option 2: Plan B </a:t>
            </a:r>
          </a:p>
        </p:txBody>
      </p:sp>
      <p:sp>
        <p:nvSpPr>
          <p:cNvPr id="3" name="Content Placeholder 2">
            <a:extLst>
              <a:ext uri="{FF2B5EF4-FFF2-40B4-BE49-F238E27FC236}">
                <a16:creationId xmlns:a16="http://schemas.microsoft.com/office/drawing/2014/main" id="{63E7288A-EDC2-404D-A62C-0367B5A477BE}"/>
              </a:ext>
            </a:extLst>
          </p:cNvPr>
          <p:cNvSpPr>
            <a:spLocks noGrp="1"/>
          </p:cNvSpPr>
          <p:nvPr>
            <p:ph idx="1"/>
          </p:nvPr>
        </p:nvSpPr>
        <p:spPr/>
        <p:txBody>
          <a:bodyPr/>
          <a:lstStyle/>
          <a:p>
            <a:pPr marL="0" indent="0" algn="ctr">
              <a:buNone/>
            </a:pPr>
            <a:r>
              <a:rPr lang="en-US" sz="2800" b="1" dirty="0"/>
              <a:t>“Plan B”</a:t>
            </a:r>
          </a:p>
          <a:p>
            <a:pPr marL="0" indent="0" algn="ctr">
              <a:buNone/>
            </a:pPr>
            <a:endParaRPr lang="en-US" dirty="0"/>
          </a:p>
        </p:txBody>
      </p:sp>
      <p:pic>
        <p:nvPicPr>
          <p:cNvPr id="7" name="Picture 6" descr="A screenshot of a cell phone&#10;&#10;Description automatically generated">
            <a:extLst>
              <a:ext uri="{FF2B5EF4-FFF2-40B4-BE49-F238E27FC236}">
                <a16:creationId xmlns:a16="http://schemas.microsoft.com/office/drawing/2014/main" id="{20F5D244-37F4-9D46-91DA-131BFC866F5F}"/>
              </a:ext>
            </a:extLst>
          </p:cNvPr>
          <p:cNvPicPr>
            <a:picLocks noChangeAspect="1"/>
          </p:cNvPicPr>
          <p:nvPr/>
        </p:nvPicPr>
        <p:blipFill>
          <a:blip r:embed="rId2"/>
          <a:stretch>
            <a:fillRect/>
          </a:stretch>
        </p:blipFill>
        <p:spPr>
          <a:xfrm>
            <a:off x="100013" y="2743201"/>
            <a:ext cx="11944350" cy="3986212"/>
          </a:xfrm>
          <a:prstGeom prst="rect">
            <a:avLst/>
          </a:prstGeom>
        </p:spPr>
      </p:pic>
    </p:spTree>
    <p:extLst>
      <p:ext uri="{BB962C8B-B14F-4D97-AF65-F5344CB8AC3E}">
        <p14:creationId xmlns:p14="http://schemas.microsoft.com/office/powerpoint/2010/main" val="3932014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8C91964A-5711-5344-B8BF-113E018F80F8}"/>
              </a:ext>
            </a:extLst>
          </p:cNvPr>
          <p:cNvPicPr>
            <a:picLocks noChangeAspect="1"/>
          </p:cNvPicPr>
          <p:nvPr/>
        </p:nvPicPr>
        <p:blipFill rotWithShape="1">
          <a:blip r:embed="rId2"/>
          <a:srcRect l="15924" r="18051"/>
          <a:stretch/>
        </p:blipFill>
        <p:spPr>
          <a:xfrm>
            <a:off x="7547810" y="10"/>
            <a:ext cx="4641013" cy="6856310"/>
          </a:xfrm>
          <a:prstGeom prst="rect">
            <a:avLst/>
          </a:prstGeom>
          <a:ln>
            <a:noFill/>
          </a:ln>
          <a:effectLst/>
        </p:spPr>
      </p:pic>
      <p:sp>
        <p:nvSpPr>
          <p:cNvPr id="2" name="Title 1">
            <a:extLst>
              <a:ext uri="{FF2B5EF4-FFF2-40B4-BE49-F238E27FC236}">
                <a16:creationId xmlns:a16="http://schemas.microsoft.com/office/drawing/2014/main" id="{EADB5DD4-99C9-6549-B141-59A9FCAC786E}"/>
              </a:ext>
            </a:extLst>
          </p:cNvPr>
          <p:cNvSpPr>
            <a:spLocks noGrp="1"/>
          </p:cNvSpPr>
          <p:nvPr>
            <p:ph type="title"/>
          </p:nvPr>
        </p:nvSpPr>
        <p:spPr>
          <a:xfrm>
            <a:off x="680321" y="753228"/>
            <a:ext cx="7087552" cy="1080938"/>
          </a:xfrm>
        </p:spPr>
        <p:txBody>
          <a:bodyPr>
            <a:normAutofit/>
          </a:bodyPr>
          <a:lstStyle/>
          <a:p>
            <a:pPr algn="ctr"/>
            <a:r>
              <a:rPr lang="en-US" dirty="0"/>
              <a:t>PLAN B </a:t>
            </a:r>
          </a:p>
        </p:txBody>
      </p:sp>
      <p:sp>
        <p:nvSpPr>
          <p:cNvPr id="3" name="Content Placeholder 2">
            <a:extLst>
              <a:ext uri="{FF2B5EF4-FFF2-40B4-BE49-F238E27FC236}">
                <a16:creationId xmlns:a16="http://schemas.microsoft.com/office/drawing/2014/main" id="{05040464-D58C-0242-B1F0-D6CC2723FC05}"/>
              </a:ext>
            </a:extLst>
          </p:cNvPr>
          <p:cNvSpPr>
            <a:spLocks noGrp="1"/>
          </p:cNvSpPr>
          <p:nvPr>
            <p:ph idx="1"/>
          </p:nvPr>
        </p:nvSpPr>
        <p:spPr>
          <a:xfrm>
            <a:off x="680321" y="2336873"/>
            <a:ext cx="6423211" cy="3599316"/>
          </a:xfrm>
        </p:spPr>
        <p:txBody>
          <a:bodyPr>
            <a:normAutofit/>
          </a:bodyPr>
          <a:lstStyle/>
          <a:p>
            <a:pPr marL="0" indent="0">
              <a:buNone/>
            </a:pPr>
            <a:r>
              <a:rPr lang="en-US" sz="1700" dirty="0"/>
              <a:t>Phase 2 Remote Synchronous Oct. 5-Nov. 25 (7 weeks)</a:t>
            </a:r>
          </a:p>
          <a:p>
            <a:r>
              <a:rPr lang="en-US" sz="1700" dirty="0">
                <a:latin typeface="Times New Roman" panose="02020603050405020304" pitchFamily="18" charset="0"/>
                <a:cs typeface="Times New Roman" panose="02020603050405020304" pitchFamily="18" charset="0"/>
              </a:rPr>
              <a:t>Teachers report onsite for 2 days per week. While onsite, webcams are used during instruction for at home learners. Teachers provide virtual synchronous instruction within their designated classroom spaces.*Webcams will be trained only on teachers during use. </a:t>
            </a:r>
          </a:p>
          <a:p>
            <a:r>
              <a:rPr lang="en-US" sz="1700" dirty="0">
                <a:latin typeface="Times New Roman" panose="02020603050405020304" pitchFamily="18" charset="0"/>
                <a:cs typeface="Times New Roman" panose="02020603050405020304" pitchFamily="18" charset="0"/>
              </a:rPr>
              <a:t>Synchronous instruction will be conducted Monday, Tuesday, Thursday, and Friday. Wednesday is an asynchronous instructional day, while staff is involved in common planning opportunities and professional development. </a:t>
            </a:r>
          </a:p>
          <a:p>
            <a:r>
              <a:rPr lang="en-US" sz="1700" dirty="0">
                <a:latin typeface="Times New Roman" panose="02020603050405020304" pitchFamily="18" charset="0"/>
                <a:cs typeface="Times New Roman" panose="02020603050405020304" pitchFamily="18" charset="0"/>
              </a:rPr>
              <a:t>Support Staff (guidance, CST, related service providers, social workers, attendance officers, and paraprofessionals), nurses, TC’s, secretaries are onsite 4 days per week. Teachers are onsite for the length of the school day.</a:t>
            </a:r>
          </a:p>
          <a:p>
            <a:endParaRPr lang="en-US"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653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E57D-E1EF-FA49-BE01-38F04D15CD5C}"/>
              </a:ext>
            </a:extLst>
          </p:cNvPr>
          <p:cNvSpPr>
            <a:spLocks noGrp="1"/>
          </p:cNvSpPr>
          <p:nvPr>
            <p:ph type="title"/>
          </p:nvPr>
        </p:nvSpPr>
        <p:spPr/>
        <p:txBody>
          <a:bodyPr/>
          <a:lstStyle/>
          <a:p>
            <a:pPr algn="ctr"/>
            <a:r>
              <a:rPr lang="en-US" dirty="0"/>
              <a:t>Sample Phase 1 Schedules</a:t>
            </a:r>
          </a:p>
        </p:txBody>
      </p:sp>
      <p:graphicFrame>
        <p:nvGraphicFramePr>
          <p:cNvPr id="6" name="Content Placeholder 5">
            <a:extLst>
              <a:ext uri="{FF2B5EF4-FFF2-40B4-BE49-F238E27FC236}">
                <a16:creationId xmlns:a16="http://schemas.microsoft.com/office/drawing/2014/main" id="{344C5F26-B69B-0B4C-9A95-B8471E81D16F}"/>
              </a:ext>
            </a:extLst>
          </p:cNvPr>
          <p:cNvGraphicFramePr>
            <a:graphicFrameLocks noGrp="1"/>
          </p:cNvGraphicFramePr>
          <p:nvPr>
            <p:ph sz="half" idx="1"/>
            <p:extLst>
              <p:ext uri="{D42A27DB-BD31-4B8C-83A1-F6EECF244321}">
                <p14:modId xmlns:p14="http://schemas.microsoft.com/office/powerpoint/2010/main" val="15292789"/>
              </p:ext>
            </p:extLst>
          </p:nvPr>
        </p:nvGraphicFramePr>
        <p:xfrm>
          <a:off x="542925" y="2336873"/>
          <a:ext cx="5051198" cy="4292525"/>
        </p:xfrm>
        <a:graphic>
          <a:graphicData uri="http://schemas.openxmlformats.org/drawingml/2006/table">
            <a:tbl>
              <a:tblPr firstRow="1" firstCol="1" bandRow="1">
                <a:tableStyleId>{5C22544A-7EE6-4342-B048-85BDC9FD1C3A}</a:tableStyleId>
              </a:tblPr>
              <a:tblGrid>
                <a:gridCol w="602437">
                  <a:extLst>
                    <a:ext uri="{9D8B030D-6E8A-4147-A177-3AD203B41FA5}">
                      <a16:colId xmlns:a16="http://schemas.microsoft.com/office/drawing/2014/main" val="3947740521"/>
                    </a:ext>
                  </a:extLst>
                </a:gridCol>
                <a:gridCol w="926825">
                  <a:extLst>
                    <a:ext uri="{9D8B030D-6E8A-4147-A177-3AD203B41FA5}">
                      <a16:colId xmlns:a16="http://schemas.microsoft.com/office/drawing/2014/main" val="4161306603"/>
                    </a:ext>
                  </a:extLst>
                </a:gridCol>
                <a:gridCol w="834143">
                  <a:extLst>
                    <a:ext uri="{9D8B030D-6E8A-4147-A177-3AD203B41FA5}">
                      <a16:colId xmlns:a16="http://schemas.microsoft.com/office/drawing/2014/main" val="2462634501"/>
                    </a:ext>
                  </a:extLst>
                </a:gridCol>
                <a:gridCol w="834143">
                  <a:extLst>
                    <a:ext uri="{9D8B030D-6E8A-4147-A177-3AD203B41FA5}">
                      <a16:colId xmlns:a16="http://schemas.microsoft.com/office/drawing/2014/main" val="3170508081"/>
                    </a:ext>
                  </a:extLst>
                </a:gridCol>
                <a:gridCol w="926825">
                  <a:extLst>
                    <a:ext uri="{9D8B030D-6E8A-4147-A177-3AD203B41FA5}">
                      <a16:colId xmlns:a16="http://schemas.microsoft.com/office/drawing/2014/main" val="1522020136"/>
                    </a:ext>
                  </a:extLst>
                </a:gridCol>
                <a:gridCol w="926825">
                  <a:extLst>
                    <a:ext uri="{9D8B030D-6E8A-4147-A177-3AD203B41FA5}">
                      <a16:colId xmlns:a16="http://schemas.microsoft.com/office/drawing/2014/main" val="600906011"/>
                    </a:ext>
                  </a:extLst>
                </a:gridCol>
              </a:tblGrid>
              <a:tr h="174587">
                <a:tc>
                  <a:txBody>
                    <a:bodyPr/>
                    <a:lstStyle/>
                    <a:p>
                      <a:pPr marL="0" marR="0" algn="ctr">
                        <a:lnSpc>
                          <a:spcPct val="115000"/>
                        </a:lnSpc>
                        <a:spcBef>
                          <a:spcPts val="0"/>
                        </a:spcBef>
                        <a:spcAft>
                          <a:spcPts val="1000"/>
                        </a:spcAft>
                      </a:pPr>
                      <a:r>
                        <a:rPr lang="en-US" sz="800">
                          <a:effectLst/>
                        </a:rPr>
                        <a:t>Time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MONDAY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TUESDAY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WEDNESDAY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THURSDAY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FRIDAY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3517072102"/>
                  </a:ext>
                </a:extLst>
              </a:tr>
              <a:tr h="548689">
                <a:tc>
                  <a:txBody>
                    <a:bodyPr/>
                    <a:lstStyle/>
                    <a:p>
                      <a:pPr marL="0" marR="0">
                        <a:lnSpc>
                          <a:spcPct val="115000"/>
                        </a:lnSpc>
                        <a:spcBef>
                          <a:spcPts val="0"/>
                        </a:spcBef>
                        <a:spcAft>
                          <a:spcPts val="1000"/>
                        </a:spcAft>
                      </a:pPr>
                      <a:r>
                        <a:rPr lang="en-US" sz="700">
                          <a:effectLst/>
                        </a:rPr>
                        <a:t>8:30-8:45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700">
                          <a:effectLst/>
                        </a:rPr>
                        <a:t>Homeroom, Attendance,</a:t>
                      </a:r>
                      <a:endParaRPr lang="en-US" sz="900">
                        <a:effectLst/>
                      </a:endParaRPr>
                    </a:p>
                    <a:p>
                      <a:pPr marL="0" marR="0" algn="ctr">
                        <a:spcBef>
                          <a:spcPts val="0"/>
                        </a:spcBef>
                        <a:spcAft>
                          <a:spcPts val="0"/>
                        </a:spcAft>
                      </a:pPr>
                      <a:r>
                        <a:rPr lang="en-US" sz="7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700" dirty="0">
                          <a:effectLst/>
                        </a:rPr>
                        <a:t>Homeroom, Attendance,</a:t>
                      </a:r>
                      <a:endParaRPr lang="en-US" sz="900" dirty="0">
                        <a:effectLst/>
                      </a:endParaRPr>
                    </a:p>
                    <a:p>
                      <a:pPr marL="0" marR="0" algn="ctr">
                        <a:spcBef>
                          <a:spcPts val="0"/>
                        </a:spcBef>
                        <a:spcAft>
                          <a:spcPts val="0"/>
                        </a:spcAft>
                      </a:pPr>
                      <a:r>
                        <a:rPr lang="en-US" sz="700" dirty="0">
                          <a:effectLst/>
                        </a:rPr>
                        <a:t>Class Community Time (SEL)</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700">
                          <a:effectLst/>
                        </a:rPr>
                        <a:t>Homeroom, Attendance,</a:t>
                      </a:r>
                      <a:endParaRPr lang="en-US" sz="900">
                        <a:effectLst/>
                      </a:endParaRPr>
                    </a:p>
                    <a:p>
                      <a:pPr marL="0" marR="0" algn="ctr">
                        <a:spcBef>
                          <a:spcPts val="0"/>
                        </a:spcBef>
                        <a:spcAft>
                          <a:spcPts val="0"/>
                        </a:spcAft>
                      </a:pPr>
                      <a:r>
                        <a:rPr lang="en-US" sz="7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700">
                          <a:effectLst/>
                        </a:rPr>
                        <a:t>Homeroom, Attendance,</a:t>
                      </a:r>
                      <a:endParaRPr lang="en-US" sz="900">
                        <a:effectLst/>
                      </a:endParaRPr>
                    </a:p>
                    <a:p>
                      <a:pPr marL="0" marR="0" algn="ctr">
                        <a:spcBef>
                          <a:spcPts val="0"/>
                        </a:spcBef>
                        <a:spcAft>
                          <a:spcPts val="0"/>
                        </a:spcAft>
                      </a:pPr>
                      <a:r>
                        <a:rPr lang="en-US" sz="7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700">
                          <a:effectLst/>
                        </a:rPr>
                        <a:t>Homeroom, Attendance,</a:t>
                      </a:r>
                      <a:endParaRPr lang="en-US" sz="900">
                        <a:effectLst/>
                      </a:endParaRPr>
                    </a:p>
                    <a:p>
                      <a:pPr marL="0" marR="0" algn="ctr">
                        <a:spcBef>
                          <a:spcPts val="0"/>
                        </a:spcBef>
                        <a:spcAft>
                          <a:spcPts val="0"/>
                        </a:spcAft>
                      </a:pPr>
                      <a:r>
                        <a:rPr lang="en-US" sz="7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3698202333"/>
                  </a:ext>
                </a:extLst>
              </a:tr>
              <a:tr h="991246">
                <a:tc>
                  <a:txBody>
                    <a:bodyPr/>
                    <a:lstStyle/>
                    <a:p>
                      <a:pPr marL="0" marR="0">
                        <a:lnSpc>
                          <a:spcPct val="115000"/>
                        </a:lnSpc>
                        <a:spcBef>
                          <a:spcPts val="0"/>
                        </a:spcBef>
                        <a:spcAft>
                          <a:spcPts val="1000"/>
                        </a:spcAft>
                      </a:pPr>
                      <a:r>
                        <a:rPr lang="en-US" sz="700">
                          <a:effectLst/>
                        </a:rPr>
                        <a:t>8:45-9:30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A-Day</a:t>
                      </a:r>
                      <a:endParaRPr lang="en-US" sz="900">
                        <a:effectLst/>
                      </a:endParaRPr>
                    </a:p>
                    <a:p>
                      <a:pPr marL="0" marR="0" algn="ctr">
                        <a:spcBef>
                          <a:spcPts val="0"/>
                        </a:spcBef>
                        <a:spcAft>
                          <a:spcPts val="0"/>
                        </a:spcAft>
                      </a:pPr>
                      <a:r>
                        <a:rPr lang="en-US" sz="800">
                          <a:effectLst/>
                        </a:rPr>
                        <a:t>Social Studies</a:t>
                      </a:r>
                      <a:endParaRPr lang="en-US" sz="900">
                        <a:effectLst/>
                      </a:endParaRPr>
                    </a:p>
                    <a:p>
                      <a:pPr marL="0" marR="0" algn="ctr">
                        <a:spcBef>
                          <a:spcPts val="0"/>
                        </a:spcBef>
                        <a:spcAft>
                          <a:spcPts val="0"/>
                        </a:spcAft>
                      </a:pPr>
                      <a:r>
                        <a:rPr lang="en-US" sz="800">
                          <a:effectLst/>
                        </a:rPr>
                        <a:t> St. Fort</a:t>
                      </a:r>
                      <a:endParaRPr lang="en-US" sz="900">
                        <a:effectLst/>
                      </a:endParaRPr>
                    </a:p>
                    <a:p>
                      <a:pPr marL="0" marR="0" algn="ctr">
                        <a:spcBef>
                          <a:spcPts val="0"/>
                        </a:spcBef>
                        <a:spcAft>
                          <a:spcPts val="0"/>
                        </a:spcAft>
                      </a:pPr>
                      <a:r>
                        <a:rPr lang="en-US" sz="800">
                          <a:effectLst/>
                        </a:rPr>
                        <a:t>B-Day</a:t>
                      </a:r>
                      <a:endParaRPr lang="en-US" sz="900">
                        <a:effectLst/>
                      </a:endParaRPr>
                    </a:p>
                    <a:p>
                      <a:pPr marL="0" marR="0" algn="ctr">
                        <a:spcBef>
                          <a:spcPts val="0"/>
                        </a:spcBef>
                        <a:spcAft>
                          <a:spcPts val="0"/>
                        </a:spcAft>
                      </a:pPr>
                      <a:r>
                        <a:rPr lang="en-US" sz="800">
                          <a:effectLst/>
                        </a:rPr>
                        <a:t>Science</a:t>
                      </a:r>
                      <a:endParaRPr lang="en-US" sz="900">
                        <a:effectLst/>
                      </a:endParaRPr>
                    </a:p>
                    <a:p>
                      <a:pPr marL="0" marR="0" algn="ctr">
                        <a:spcBef>
                          <a:spcPts val="0"/>
                        </a:spcBef>
                        <a:spcAft>
                          <a:spcPts val="0"/>
                        </a:spcAft>
                      </a:pPr>
                      <a:r>
                        <a:rPr lang="en-US" sz="800">
                          <a:effectLst/>
                        </a:rPr>
                        <a:t>Devose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A-Day</a:t>
                      </a:r>
                      <a:endParaRPr lang="en-US" sz="900">
                        <a:effectLst/>
                      </a:endParaRPr>
                    </a:p>
                    <a:p>
                      <a:pPr marL="0" marR="0" algn="ctr">
                        <a:spcBef>
                          <a:spcPts val="0"/>
                        </a:spcBef>
                        <a:spcAft>
                          <a:spcPts val="0"/>
                        </a:spcAft>
                      </a:pPr>
                      <a:r>
                        <a:rPr lang="en-US" sz="800">
                          <a:effectLst/>
                        </a:rPr>
                        <a:t>Social Studies</a:t>
                      </a:r>
                      <a:endParaRPr lang="en-US" sz="900">
                        <a:effectLst/>
                      </a:endParaRPr>
                    </a:p>
                    <a:p>
                      <a:pPr marL="0" marR="0" algn="ctr">
                        <a:spcBef>
                          <a:spcPts val="0"/>
                        </a:spcBef>
                        <a:spcAft>
                          <a:spcPts val="0"/>
                        </a:spcAft>
                      </a:pPr>
                      <a:r>
                        <a:rPr lang="en-US" sz="800">
                          <a:effectLst/>
                        </a:rPr>
                        <a:t> St. Fort</a:t>
                      </a:r>
                      <a:endParaRPr lang="en-US" sz="900">
                        <a:effectLst/>
                      </a:endParaRPr>
                    </a:p>
                    <a:p>
                      <a:pPr marL="0" marR="0" algn="ctr">
                        <a:spcBef>
                          <a:spcPts val="0"/>
                        </a:spcBef>
                        <a:spcAft>
                          <a:spcPts val="0"/>
                        </a:spcAft>
                      </a:pPr>
                      <a:r>
                        <a:rPr lang="en-US" sz="800">
                          <a:effectLst/>
                        </a:rPr>
                        <a:t>B-Day</a:t>
                      </a:r>
                      <a:endParaRPr lang="en-US" sz="900">
                        <a:effectLst/>
                      </a:endParaRPr>
                    </a:p>
                    <a:p>
                      <a:pPr marL="0" marR="0" algn="ctr">
                        <a:spcBef>
                          <a:spcPts val="0"/>
                        </a:spcBef>
                        <a:spcAft>
                          <a:spcPts val="0"/>
                        </a:spcAft>
                      </a:pPr>
                      <a:r>
                        <a:rPr lang="en-US" sz="800">
                          <a:effectLst/>
                        </a:rPr>
                        <a:t>Science</a:t>
                      </a:r>
                      <a:endParaRPr lang="en-US" sz="900">
                        <a:effectLst/>
                      </a:endParaRPr>
                    </a:p>
                    <a:p>
                      <a:pPr marL="0" marR="0" algn="ctr">
                        <a:spcBef>
                          <a:spcPts val="0"/>
                        </a:spcBef>
                        <a:spcAft>
                          <a:spcPts val="0"/>
                        </a:spcAft>
                      </a:pPr>
                      <a:r>
                        <a:rPr lang="en-US" sz="800">
                          <a:effectLst/>
                        </a:rPr>
                        <a:t>Devose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A-Day</a:t>
                      </a:r>
                      <a:endParaRPr lang="en-US" sz="900">
                        <a:effectLst/>
                      </a:endParaRPr>
                    </a:p>
                    <a:p>
                      <a:pPr marL="0" marR="0" algn="ctr">
                        <a:spcBef>
                          <a:spcPts val="0"/>
                        </a:spcBef>
                        <a:spcAft>
                          <a:spcPts val="0"/>
                        </a:spcAft>
                      </a:pPr>
                      <a:r>
                        <a:rPr lang="en-US" sz="800">
                          <a:effectLst/>
                        </a:rPr>
                        <a:t>Social Studies</a:t>
                      </a:r>
                      <a:endParaRPr lang="en-US" sz="900">
                        <a:effectLst/>
                      </a:endParaRPr>
                    </a:p>
                    <a:p>
                      <a:pPr marL="0" marR="0" algn="ctr">
                        <a:spcBef>
                          <a:spcPts val="0"/>
                        </a:spcBef>
                        <a:spcAft>
                          <a:spcPts val="0"/>
                        </a:spcAft>
                      </a:pPr>
                      <a:r>
                        <a:rPr lang="en-US" sz="800">
                          <a:effectLst/>
                        </a:rPr>
                        <a:t> St. Fort</a:t>
                      </a:r>
                      <a:endParaRPr lang="en-US" sz="900">
                        <a:effectLst/>
                      </a:endParaRPr>
                    </a:p>
                    <a:p>
                      <a:pPr marL="0" marR="0" algn="ctr">
                        <a:spcBef>
                          <a:spcPts val="0"/>
                        </a:spcBef>
                        <a:spcAft>
                          <a:spcPts val="0"/>
                        </a:spcAft>
                      </a:pPr>
                      <a:r>
                        <a:rPr lang="en-US" sz="800">
                          <a:effectLst/>
                        </a:rPr>
                        <a:t>B-Day</a:t>
                      </a:r>
                      <a:endParaRPr lang="en-US" sz="900">
                        <a:effectLst/>
                      </a:endParaRPr>
                    </a:p>
                    <a:p>
                      <a:pPr marL="0" marR="0" algn="ctr">
                        <a:spcBef>
                          <a:spcPts val="0"/>
                        </a:spcBef>
                        <a:spcAft>
                          <a:spcPts val="0"/>
                        </a:spcAft>
                      </a:pPr>
                      <a:r>
                        <a:rPr lang="en-US" sz="800">
                          <a:effectLst/>
                        </a:rPr>
                        <a:t>Science</a:t>
                      </a:r>
                      <a:endParaRPr lang="en-US" sz="900">
                        <a:effectLst/>
                      </a:endParaRPr>
                    </a:p>
                    <a:p>
                      <a:pPr marL="0" marR="0" algn="ctr">
                        <a:spcBef>
                          <a:spcPts val="0"/>
                        </a:spcBef>
                        <a:spcAft>
                          <a:spcPts val="0"/>
                        </a:spcAft>
                      </a:pPr>
                      <a:r>
                        <a:rPr lang="en-US" sz="800">
                          <a:effectLst/>
                        </a:rPr>
                        <a:t>Devose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dirty="0">
                          <a:effectLst/>
                        </a:rPr>
                        <a:t>A-Day</a:t>
                      </a:r>
                      <a:endParaRPr lang="en-US" sz="900" dirty="0">
                        <a:effectLst/>
                      </a:endParaRPr>
                    </a:p>
                    <a:p>
                      <a:pPr marL="0" marR="0" algn="ctr">
                        <a:spcBef>
                          <a:spcPts val="0"/>
                        </a:spcBef>
                        <a:spcAft>
                          <a:spcPts val="0"/>
                        </a:spcAft>
                      </a:pPr>
                      <a:r>
                        <a:rPr lang="en-US" sz="800" dirty="0">
                          <a:effectLst/>
                        </a:rPr>
                        <a:t>Social Studies</a:t>
                      </a:r>
                      <a:endParaRPr lang="en-US" sz="900" dirty="0">
                        <a:effectLst/>
                      </a:endParaRPr>
                    </a:p>
                    <a:p>
                      <a:pPr marL="0" marR="0" algn="ctr">
                        <a:spcBef>
                          <a:spcPts val="0"/>
                        </a:spcBef>
                        <a:spcAft>
                          <a:spcPts val="0"/>
                        </a:spcAft>
                      </a:pPr>
                      <a:r>
                        <a:rPr lang="en-US" sz="800" dirty="0">
                          <a:effectLst/>
                        </a:rPr>
                        <a:t> St. Fort</a:t>
                      </a:r>
                      <a:endParaRPr lang="en-US" sz="900" dirty="0">
                        <a:effectLst/>
                      </a:endParaRPr>
                    </a:p>
                    <a:p>
                      <a:pPr marL="0" marR="0" algn="ctr">
                        <a:spcBef>
                          <a:spcPts val="0"/>
                        </a:spcBef>
                        <a:spcAft>
                          <a:spcPts val="0"/>
                        </a:spcAft>
                      </a:pPr>
                      <a:r>
                        <a:rPr lang="en-US" sz="800" dirty="0">
                          <a:effectLst/>
                        </a:rPr>
                        <a:t>B-Day</a:t>
                      </a:r>
                      <a:endParaRPr lang="en-US" sz="900" dirty="0">
                        <a:effectLst/>
                      </a:endParaRPr>
                    </a:p>
                    <a:p>
                      <a:pPr marL="0" marR="0" algn="ctr">
                        <a:spcBef>
                          <a:spcPts val="0"/>
                        </a:spcBef>
                        <a:spcAft>
                          <a:spcPts val="0"/>
                        </a:spcAft>
                      </a:pPr>
                      <a:r>
                        <a:rPr lang="en-US" sz="800" dirty="0">
                          <a:effectLst/>
                        </a:rPr>
                        <a:t>Science</a:t>
                      </a:r>
                      <a:endParaRPr lang="en-US" sz="900" dirty="0">
                        <a:effectLst/>
                      </a:endParaRPr>
                    </a:p>
                    <a:p>
                      <a:pPr marL="0" marR="0" algn="ctr">
                        <a:spcBef>
                          <a:spcPts val="0"/>
                        </a:spcBef>
                        <a:spcAft>
                          <a:spcPts val="0"/>
                        </a:spcAft>
                      </a:pPr>
                      <a:r>
                        <a:rPr lang="en-US" sz="800" dirty="0" err="1">
                          <a:effectLst/>
                        </a:rPr>
                        <a:t>Devose</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A-Day</a:t>
                      </a:r>
                      <a:endParaRPr lang="en-US" sz="900">
                        <a:effectLst/>
                      </a:endParaRPr>
                    </a:p>
                    <a:p>
                      <a:pPr marL="0" marR="0" algn="ctr">
                        <a:spcBef>
                          <a:spcPts val="0"/>
                        </a:spcBef>
                        <a:spcAft>
                          <a:spcPts val="0"/>
                        </a:spcAft>
                      </a:pPr>
                      <a:r>
                        <a:rPr lang="en-US" sz="800">
                          <a:effectLst/>
                        </a:rPr>
                        <a:t>Social Studies</a:t>
                      </a:r>
                      <a:endParaRPr lang="en-US" sz="900">
                        <a:effectLst/>
                      </a:endParaRPr>
                    </a:p>
                    <a:p>
                      <a:pPr marL="0" marR="0" algn="ctr">
                        <a:spcBef>
                          <a:spcPts val="0"/>
                        </a:spcBef>
                        <a:spcAft>
                          <a:spcPts val="0"/>
                        </a:spcAft>
                      </a:pPr>
                      <a:r>
                        <a:rPr lang="en-US" sz="800">
                          <a:effectLst/>
                        </a:rPr>
                        <a:t> St. Fort</a:t>
                      </a:r>
                      <a:endParaRPr lang="en-US" sz="900">
                        <a:effectLst/>
                      </a:endParaRPr>
                    </a:p>
                    <a:p>
                      <a:pPr marL="0" marR="0" algn="ctr">
                        <a:spcBef>
                          <a:spcPts val="0"/>
                        </a:spcBef>
                        <a:spcAft>
                          <a:spcPts val="0"/>
                        </a:spcAft>
                      </a:pPr>
                      <a:r>
                        <a:rPr lang="en-US" sz="800">
                          <a:effectLst/>
                        </a:rPr>
                        <a:t>B-Day</a:t>
                      </a:r>
                      <a:endParaRPr lang="en-US" sz="900">
                        <a:effectLst/>
                      </a:endParaRPr>
                    </a:p>
                    <a:p>
                      <a:pPr marL="0" marR="0" algn="ctr">
                        <a:spcBef>
                          <a:spcPts val="0"/>
                        </a:spcBef>
                        <a:spcAft>
                          <a:spcPts val="0"/>
                        </a:spcAft>
                      </a:pPr>
                      <a:r>
                        <a:rPr lang="en-US" sz="800">
                          <a:effectLst/>
                        </a:rPr>
                        <a:t>Science</a:t>
                      </a:r>
                      <a:endParaRPr lang="en-US" sz="900">
                        <a:effectLst/>
                      </a:endParaRPr>
                    </a:p>
                    <a:p>
                      <a:pPr marL="0" marR="0" algn="ctr">
                        <a:spcBef>
                          <a:spcPts val="0"/>
                        </a:spcBef>
                        <a:spcAft>
                          <a:spcPts val="0"/>
                        </a:spcAft>
                      </a:pPr>
                      <a:r>
                        <a:rPr lang="en-US" sz="800">
                          <a:effectLst/>
                        </a:rPr>
                        <a:t>Devose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1760780479"/>
                  </a:ext>
                </a:extLst>
              </a:tr>
              <a:tr h="330414">
                <a:tc>
                  <a:txBody>
                    <a:bodyPr/>
                    <a:lstStyle/>
                    <a:p>
                      <a:pPr marL="0" marR="0">
                        <a:lnSpc>
                          <a:spcPct val="115000"/>
                        </a:lnSpc>
                        <a:spcBef>
                          <a:spcPts val="0"/>
                        </a:spcBef>
                        <a:spcAft>
                          <a:spcPts val="1000"/>
                        </a:spcAft>
                      </a:pPr>
                      <a:r>
                        <a:rPr lang="en-US" sz="700">
                          <a:effectLst/>
                        </a:rPr>
                        <a:t>9:30-10:15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ELA</a:t>
                      </a:r>
                      <a:endParaRPr lang="en-US" sz="900">
                        <a:effectLst/>
                      </a:endParaRPr>
                    </a:p>
                    <a:p>
                      <a:pPr marL="0" marR="0" algn="ctr">
                        <a:spcBef>
                          <a:spcPts val="0"/>
                        </a:spcBef>
                        <a:spcAft>
                          <a:spcPts val="0"/>
                        </a:spcAft>
                      </a:pPr>
                      <a:r>
                        <a:rPr lang="en-US" sz="800">
                          <a:effectLst/>
                        </a:rPr>
                        <a:t>Assia</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ELA</a:t>
                      </a:r>
                      <a:endParaRPr lang="en-US" sz="900">
                        <a:effectLst/>
                      </a:endParaRPr>
                    </a:p>
                    <a:p>
                      <a:pPr marL="0" marR="0" algn="ctr">
                        <a:spcBef>
                          <a:spcPts val="0"/>
                        </a:spcBef>
                        <a:spcAft>
                          <a:spcPts val="0"/>
                        </a:spcAft>
                      </a:pPr>
                      <a:r>
                        <a:rPr lang="en-US" sz="800">
                          <a:effectLst/>
                        </a:rPr>
                        <a:t>Assia</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700">
                          <a:effectLst/>
                        </a:rPr>
                        <a:t>ELA</a:t>
                      </a:r>
                      <a:endParaRPr lang="en-US" sz="900">
                        <a:effectLst/>
                      </a:endParaRPr>
                    </a:p>
                    <a:p>
                      <a:pPr marL="0" marR="0" algn="ctr">
                        <a:spcBef>
                          <a:spcPts val="0"/>
                        </a:spcBef>
                        <a:spcAft>
                          <a:spcPts val="0"/>
                        </a:spcAft>
                      </a:pPr>
                      <a:r>
                        <a:rPr lang="en-US" sz="700">
                          <a:effectLst/>
                        </a:rPr>
                        <a:t>Assia</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ELA</a:t>
                      </a:r>
                      <a:endParaRPr lang="en-US" sz="900">
                        <a:effectLst/>
                      </a:endParaRPr>
                    </a:p>
                    <a:p>
                      <a:pPr marL="0" marR="0" algn="ctr">
                        <a:spcBef>
                          <a:spcPts val="0"/>
                        </a:spcBef>
                        <a:spcAft>
                          <a:spcPts val="0"/>
                        </a:spcAft>
                      </a:pPr>
                      <a:r>
                        <a:rPr lang="en-US" sz="800">
                          <a:effectLst/>
                        </a:rPr>
                        <a:t>Assia</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ELA</a:t>
                      </a:r>
                      <a:endParaRPr lang="en-US" sz="900">
                        <a:effectLst/>
                      </a:endParaRPr>
                    </a:p>
                    <a:p>
                      <a:pPr marL="0" marR="0" algn="ctr">
                        <a:spcBef>
                          <a:spcPts val="0"/>
                        </a:spcBef>
                        <a:spcAft>
                          <a:spcPts val="0"/>
                        </a:spcAft>
                      </a:pPr>
                      <a:r>
                        <a:rPr lang="en-US" sz="800">
                          <a:effectLst/>
                        </a:rPr>
                        <a:t>Assia</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1609159756"/>
                  </a:ext>
                </a:extLst>
              </a:tr>
              <a:tr h="330414">
                <a:tc>
                  <a:txBody>
                    <a:bodyPr/>
                    <a:lstStyle/>
                    <a:p>
                      <a:pPr marL="0" marR="0">
                        <a:lnSpc>
                          <a:spcPct val="115000"/>
                        </a:lnSpc>
                        <a:spcBef>
                          <a:spcPts val="0"/>
                        </a:spcBef>
                        <a:spcAft>
                          <a:spcPts val="1000"/>
                        </a:spcAft>
                      </a:pPr>
                      <a:r>
                        <a:rPr lang="en-US" sz="700">
                          <a:effectLst/>
                        </a:rPr>
                        <a:t>10:15-11:00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MATH</a:t>
                      </a:r>
                      <a:endParaRPr lang="en-US" sz="900">
                        <a:effectLst/>
                      </a:endParaRPr>
                    </a:p>
                    <a:p>
                      <a:pPr marL="0" marR="0" algn="ctr">
                        <a:spcBef>
                          <a:spcPts val="0"/>
                        </a:spcBef>
                        <a:spcAft>
                          <a:spcPts val="0"/>
                        </a:spcAft>
                      </a:pPr>
                      <a:r>
                        <a:rPr lang="en-US" sz="800">
                          <a:effectLst/>
                        </a:rPr>
                        <a:t>Taylor</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MATH</a:t>
                      </a:r>
                      <a:endParaRPr lang="en-US" sz="900">
                        <a:effectLst/>
                      </a:endParaRPr>
                    </a:p>
                    <a:p>
                      <a:pPr marL="0" marR="0" algn="ctr">
                        <a:spcBef>
                          <a:spcPts val="0"/>
                        </a:spcBef>
                        <a:spcAft>
                          <a:spcPts val="0"/>
                        </a:spcAft>
                      </a:pPr>
                      <a:r>
                        <a:rPr lang="en-US" sz="800">
                          <a:effectLst/>
                        </a:rPr>
                        <a:t>Taylor</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700">
                          <a:effectLst/>
                        </a:rPr>
                        <a:t>MATH</a:t>
                      </a:r>
                      <a:endParaRPr lang="en-US" sz="900">
                        <a:effectLst/>
                      </a:endParaRPr>
                    </a:p>
                    <a:p>
                      <a:pPr marL="0" marR="0" algn="ctr">
                        <a:spcBef>
                          <a:spcPts val="0"/>
                        </a:spcBef>
                        <a:spcAft>
                          <a:spcPts val="0"/>
                        </a:spcAft>
                      </a:pPr>
                      <a:r>
                        <a:rPr lang="en-US" sz="700">
                          <a:effectLst/>
                        </a:rPr>
                        <a:t>Taylor</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dirty="0">
                          <a:effectLst/>
                        </a:rPr>
                        <a:t>MATH</a:t>
                      </a:r>
                      <a:endParaRPr lang="en-US" sz="900" dirty="0">
                        <a:effectLst/>
                      </a:endParaRPr>
                    </a:p>
                    <a:p>
                      <a:pPr marL="0" marR="0" algn="ctr">
                        <a:spcBef>
                          <a:spcPts val="0"/>
                        </a:spcBef>
                        <a:spcAft>
                          <a:spcPts val="0"/>
                        </a:spcAft>
                      </a:pPr>
                      <a:r>
                        <a:rPr lang="en-US" sz="800" dirty="0">
                          <a:effectLst/>
                        </a:rPr>
                        <a:t>Taylor</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a:effectLst/>
                        </a:rPr>
                        <a:t>MATH</a:t>
                      </a:r>
                      <a:endParaRPr lang="en-US" sz="900">
                        <a:effectLst/>
                      </a:endParaRPr>
                    </a:p>
                    <a:p>
                      <a:pPr marL="0" marR="0" algn="ctr">
                        <a:spcBef>
                          <a:spcPts val="0"/>
                        </a:spcBef>
                        <a:spcAft>
                          <a:spcPts val="0"/>
                        </a:spcAft>
                      </a:pPr>
                      <a:r>
                        <a:rPr lang="en-US" sz="800">
                          <a:effectLst/>
                        </a:rPr>
                        <a:t>Taylor</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870858506"/>
                  </a:ext>
                </a:extLst>
              </a:tr>
              <a:tr h="330414">
                <a:tc>
                  <a:txBody>
                    <a:bodyPr/>
                    <a:lstStyle/>
                    <a:p>
                      <a:pPr marL="0" marR="0">
                        <a:lnSpc>
                          <a:spcPct val="115000"/>
                        </a:lnSpc>
                        <a:spcBef>
                          <a:spcPts val="0"/>
                        </a:spcBef>
                        <a:spcAft>
                          <a:spcPts val="1000"/>
                        </a:spcAft>
                      </a:pPr>
                      <a:r>
                        <a:rPr lang="en-US" sz="700">
                          <a:effectLst/>
                        </a:rPr>
                        <a:t>11:00-11:45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tc>
                  <a:txBody>
                    <a:bodyPr/>
                    <a:lstStyle/>
                    <a:p>
                      <a:pPr marL="0" marR="0" algn="ctr">
                        <a:spcBef>
                          <a:spcPts val="0"/>
                        </a:spcBef>
                        <a:spcAft>
                          <a:spcPts val="0"/>
                        </a:spcAft>
                      </a:pPr>
                      <a:r>
                        <a:rPr lang="en-US" sz="8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tc>
                  <a:txBody>
                    <a:bodyPr/>
                    <a:lstStyle/>
                    <a:p>
                      <a:pPr marL="0" marR="0" algn="ctr">
                        <a:spcBef>
                          <a:spcPts val="0"/>
                        </a:spcBef>
                        <a:spcAft>
                          <a:spcPts val="0"/>
                        </a:spcAft>
                      </a:pPr>
                      <a:r>
                        <a:rPr lang="en-US" sz="8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tc>
                  <a:txBody>
                    <a:bodyPr/>
                    <a:lstStyle/>
                    <a:p>
                      <a:pPr marL="0" marR="0" algn="ctr">
                        <a:spcBef>
                          <a:spcPts val="0"/>
                        </a:spcBef>
                        <a:spcAft>
                          <a:spcPts val="0"/>
                        </a:spcAft>
                      </a:pPr>
                      <a:r>
                        <a:rPr lang="en-US" sz="8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tc>
                  <a:txBody>
                    <a:bodyPr/>
                    <a:lstStyle/>
                    <a:p>
                      <a:pPr marL="0" marR="0" algn="ctr">
                        <a:spcBef>
                          <a:spcPts val="0"/>
                        </a:spcBef>
                        <a:spcAft>
                          <a:spcPts val="0"/>
                        </a:spcAft>
                      </a:pPr>
                      <a:r>
                        <a:rPr lang="en-US" sz="8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extLst>
                  <a:ext uri="{0D108BD9-81ED-4DB2-BD59-A6C34878D82A}">
                    <a16:rowId xmlns:a16="http://schemas.microsoft.com/office/drawing/2014/main" val="1229010793"/>
                  </a:ext>
                </a:extLst>
              </a:tr>
              <a:tr h="524269">
                <a:tc>
                  <a:txBody>
                    <a:bodyPr/>
                    <a:lstStyle/>
                    <a:p>
                      <a:pPr marL="0" marR="0">
                        <a:lnSpc>
                          <a:spcPct val="115000"/>
                        </a:lnSpc>
                        <a:spcBef>
                          <a:spcPts val="0"/>
                        </a:spcBef>
                        <a:spcAft>
                          <a:spcPts val="1000"/>
                        </a:spcAft>
                      </a:pPr>
                      <a:r>
                        <a:rPr lang="en-US" sz="700">
                          <a:effectLst/>
                        </a:rPr>
                        <a:t>11:45-12:30</a:t>
                      </a:r>
                      <a:endParaRPr lang="en-US" sz="900">
                        <a:effectLst/>
                      </a:endParaRPr>
                    </a:p>
                    <a:p>
                      <a:pPr marL="0" marR="0">
                        <a:lnSpc>
                          <a:spcPct val="115000"/>
                        </a:lnSpc>
                        <a:spcBef>
                          <a:spcPts val="0"/>
                        </a:spcBef>
                        <a:spcAft>
                          <a:spcPts val="1000"/>
                        </a:spcAft>
                      </a:pPr>
                      <a:r>
                        <a:rPr lang="en-US" sz="700">
                          <a:effectLst/>
                        </a:rPr>
                        <a:t> </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dirty="0">
                          <a:effectLst/>
                        </a:rPr>
                        <a:t>PE</a:t>
                      </a:r>
                      <a:endParaRPr lang="en-US" sz="900" dirty="0">
                        <a:effectLst/>
                      </a:endParaRPr>
                    </a:p>
                    <a:p>
                      <a:pPr marL="0" marR="0" algn="ctr">
                        <a:spcBef>
                          <a:spcPts val="0"/>
                        </a:spcBef>
                        <a:spcAft>
                          <a:spcPts val="0"/>
                        </a:spcAft>
                      </a:pPr>
                      <a:r>
                        <a:rPr lang="en-US" sz="800" dirty="0" err="1">
                          <a:effectLst/>
                        </a:rPr>
                        <a:t>Anzano</a:t>
                      </a:r>
                      <a:endParaRPr lang="en-US" sz="900" dirty="0">
                        <a:effectLst/>
                      </a:endParaRPr>
                    </a:p>
                    <a:p>
                      <a:pPr marL="0" marR="0" algn="ctr">
                        <a:spcBef>
                          <a:spcPts val="0"/>
                        </a:spcBef>
                        <a:spcAft>
                          <a:spcPts val="0"/>
                        </a:spcAft>
                      </a:pPr>
                      <a:r>
                        <a:rPr lang="en-US" sz="800" dirty="0">
                          <a:effectLst/>
                        </a:rPr>
                        <a:t>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tc>
                  <a:txBody>
                    <a:bodyPr/>
                    <a:lstStyle/>
                    <a:p>
                      <a:pPr marL="0" marR="0" algn="ctr">
                        <a:spcBef>
                          <a:spcPts val="0"/>
                        </a:spcBef>
                        <a:spcAft>
                          <a:spcPts val="0"/>
                        </a:spcAft>
                      </a:pPr>
                      <a:r>
                        <a:rPr lang="en-US" sz="800" dirty="0">
                          <a:effectLst/>
                        </a:rPr>
                        <a:t>COMPUTER</a:t>
                      </a:r>
                      <a:endParaRPr lang="en-US" sz="900" dirty="0">
                        <a:effectLst/>
                      </a:endParaRPr>
                    </a:p>
                    <a:p>
                      <a:pPr marL="0" marR="0" algn="ctr">
                        <a:spcBef>
                          <a:spcPts val="0"/>
                        </a:spcBef>
                        <a:spcAft>
                          <a:spcPts val="0"/>
                        </a:spcAft>
                      </a:pPr>
                      <a:r>
                        <a:rPr lang="en-US" sz="800" dirty="0">
                          <a:effectLst/>
                        </a:rPr>
                        <a:t>LITERACY</a:t>
                      </a:r>
                      <a:endParaRPr lang="en-US" sz="900" dirty="0">
                        <a:effectLst/>
                      </a:endParaRPr>
                    </a:p>
                    <a:p>
                      <a:pPr marL="0" marR="0" algn="ctr">
                        <a:spcBef>
                          <a:spcPts val="0"/>
                        </a:spcBef>
                        <a:spcAft>
                          <a:spcPts val="0"/>
                        </a:spcAft>
                      </a:pPr>
                      <a:r>
                        <a:rPr lang="en-US" sz="800" dirty="0">
                          <a:effectLst/>
                        </a:rPr>
                        <a:t>Raimondi</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tc>
                  <a:txBody>
                    <a:bodyPr/>
                    <a:lstStyle/>
                    <a:p>
                      <a:pPr marL="0" marR="0" algn="ctr">
                        <a:spcBef>
                          <a:spcPts val="0"/>
                        </a:spcBef>
                        <a:spcAft>
                          <a:spcPts val="0"/>
                        </a:spcAft>
                      </a:pPr>
                      <a:r>
                        <a:rPr lang="en-US" sz="700" dirty="0">
                          <a:effectLst/>
                        </a:rPr>
                        <a:t>HEALTH</a:t>
                      </a:r>
                      <a:endParaRPr lang="en-US" sz="900" dirty="0">
                        <a:effectLst/>
                      </a:endParaRPr>
                    </a:p>
                    <a:p>
                      <a:pPr marL="0" marR="0" algn="ctr">
                        <a:spcBef>
                          <a:spcPts val="0"/>
                        </a:spcBef>
                        <a:spcAft>
                          <a:spcPts val="0"/>
                        </a:spcAft>
                      </a:pPr>
                      <a:r>
                        <a:rPr lang="en-US" sz="700" dirty="0" err="1">
                          <a:effectLst/>
                        </a:rPr>
                        <a:t>Anzano</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tc>
                  <a:txBody>
                    <a:bodyPr/>
                    <a:lstStyle/>
                    <a:p>
                      <a:pPr marL="0" marR="0" algn="ctr">
                        <a:spcBef>
                          <a:spcPts val="0"/>
                        </a:spcBef>
                        <a:spcAft>
                          <a:spcPts val="0"/>
                        </a:spcAft>
                      </a:pPr>
                      <a:r>
                        <a:rPr lang="en-US" sz="800" dirty="0">
                          <a:effectLst/>
                        </a:rPr>
                        <a:t>PE</a:t>
                      </a:r>
                      <a:endParaRPr lang="en-US" sz="900" dirty="0">
                        <a:effectLst/>
                      </a:endParaRPr>
                    </a:p>
                    <a:p>
                      <a:pPr marL="0" marR="0" algn="ctr">
                        <a:spcBef>
                          <a:spcPts val="0"/>
                        </a:spcBef>
                        <a:spcAft>
                          <a:spcPts val="0"/>
                        </a:spcAft>
                      </a:pPr>
                      <a:r>
                        <a:rPr lang="en-US" sz="800" dirty="0" err="1">
                          <a:effectLst/>
                        </a:rPr>
                        <a:t>Anzano</a:t>
                      </a:r>
                      <a:endParaRPr lang="en-US" sz="900" dirty="0">
                        <a:effectLst/>
                      </a:endParaRPr>
                    </a:p>
                    <a:p>
                      <a:pPr marL="0" marR="0" algn="ctr">
                        <a:spcBef>
                          <a:spcPts val="0"/>
                        </a:spcBef>
                        <a:spcAft>
                          <a:spcPts val="0"/>
                        </a:spcAft>
                      </a:pPr>
                      <a:r>
                        <a:rPr lang="en-US" sz="700" dirty="0">
                          <a:effectLst/>
                        </a:rPr>
                        <a:t>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tc>
                  <a:txBody>
                    <a:bodyPr/>
                    <a:lstStyle/>
                    <a:p>
                      <a:pPr marL="0" marR="0" algn="ctr">
                        <a:spcBef>
                          <a:spcPts val="0"/>
                        </a:spcBef>
                        <a:spcAft>
                          <a:spcPts val="0"/>
                        </a:spcAft>
                      </a:pPr>
                      <a:r>
                        <a:rPr lang="en-US" sz="700" dirty="0">
                          <a:effectLst/>
                        </a:rPr>
                        <a:t>FRENCH</a:t>
                      </a:r>
                      <a:endParaRPr lang="en-US" sz="900" dirty="0">
                        <a:effectLst/>
                      </a:endParaRPr>
                    </a:p>
                    <a:p>
                      <a:pPr marL="0" marR="0" algn="ctr">
                        <a:spcBef>
                          <a:spcPts val="0"/>
                        </a:spcBef>
                        <a:spcAft>
                          <a:spcPts val="0"/>
                        </a:spcAft>
                      </a:pPr>
                      <a:r>
                        <a:rPr lang="en-US" sz="700" dirty="0">
                          <a:effectLst/>
                        </a:rPr>
                        <a:t>Vertus</a:t>
                      </a:r>
                      <a:endParaRPr lang="en-US" sz="900" dirty="0">
                        <a:effectLst/>
                      </a:endParaRPr>
                    </a:p>
                    <a:p>
                      <a:pPr marL="0" marR="0" algn="ctr">
                        <a:spcBef>
                          <a:spcPts val="0"/>
                        </a:spcBef>
                        <a:spcAft>
                          <a:spcPts val="0"/>
                        </a:spcAft>
                      </a:pPr>
                      <a:r>
                        <a:rPr lang="en-US" sz="700" dirty="0">
                          <a:effectLst/>
                        </a:rPr>
                        <a:t>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extLst>
                  <a:ext uri="{0D108BD9-81ED-4DB2-BD59-A6C34878D82A}">
                    <a16:rowId xmlns:a16="http://schemas.microsoft.com/office/drawing/2014/main" val="3338105793"/>
                  </a:ext>
                </a:extLst>
              </a:tr>
              <a:tr h="319058">
                <a:tc>
                  <a:txBody>
                    <a:bodyPr/>
                    <a:lstStyle/>
                    <a:p>
                      <a:pPr marL="0" marR="0">
                        <a:lnSpc>
                          <a:spcPct val="115000"/>
                        </a:lnSpc>
                        <a:spcBef>
                          <a:spcPts val="0"/>
                        </a:spcBef>
                        <a:spcAft>
                          <a:spcPts val="1000"/>
                        </a:spcAft>
                      </a:pPr>
                      <a:r>
                        <a:rPr lang="en-US" sz="700">
                          <a:effectLst/>
                        </a:rPr>
                        <a:t>12:30-1:00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8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tc>
                  <a:txBody>
                    <a:bodyPr/>
                    <a:lstStyle/>
                    <a:p>
                      <a:pPr marL="0" marR="0" algn="ctr">
                        <a:spcBef>
                          <a:spcPts val="0"/>
                        </a:spcBef>
                        <a:spcAft>
                          <a:spcPts val="0"/>
                        </a:spcAft>
                      </a:pPr>
                      <a:r>
                        <a:rPr lang="en-US" sz="8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tc>
                  <a:txBody>
                    <a:bodyPr/>
                    <a:lstStyle/>
                    <a:p>
                      <a:pPr marL="0" marR="0" algn="ctr">
                        <a:spcBef>
                          <a:spcPts val="0"/>
                        </a:spcBef>
                        <a:spcAft>
                          <a:spcPts val="0"/>
                        </a:spcAft>
                      </a:pPr>
                      <a:r>
                        <a:rPr lang="en-US" sz="7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tc>
                  <a:txBody>
                    <a:bodyPr/>
                    <a:lstStyle/>
                    <a:p>
                      <a:pPr marL="0" marR="0" algn="ctr">
                        <a:spcBef>
                          <a:spcPts val="0"/>
                        </a:spcBef>
                        <a:spcAft>
                          <a:spcPts val="0"/>
                        </a:spcAft>
                      </a:pPr>
                      <a:r>
                        <a:rPr lang="en-US" sz="8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tc>
                  <a:txBody>
                    <a:bodyPr/>
                    <a:lstStyle/>
                    <a:p>
                      <a:pPr marL="0" marR="0" algn="ctr">
                        <a:spcBef>
                          <a:spcPts val="0"/>
                        </a:spcBef>
                        <a:spcAft>
                          <a:spcPts val="0"/>
                        </a:spcAft>
                      </a:pPr>
                      <a:r>
                        <a:rPr lang="en-US" sz="7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extLst>
                  <a:ext uri="{0D108BD9-81ED-4DB2-BD59-A6C34878D82A}">
                    <a16:rowId xmlns:a16="http://schemas.microsoft.com/office/drawing/2014/main" val="4160929717"/>
                  </a:ext>
                </a:extLst>
              </a:tr>
              <a:tr h="743434">
                <a:tc>
                  <a:txBody>
                    <a:bodyPr/>
                    <a:lstStyle/>
                    <a:p>
                      <a:pPr marL="0" marR="0">
                        <a:lnSpc>
                          <a:spcPct val="115000"/>
                        </a:lnSpc>
                        <a:spcBef>
                          <a:spcPts val="0"/>
                        </a:spcBef>
                        <a:spcAft>
                          <a:spcPts val="1000"/>
                        </a:spcAft>
                      </a:pPr>
                      <a:r>
                        <a:rPr lang="en-US" sz="700">
                          <a:effectLst/>
                        </a:rPr>
                        <a:t>1:00-3:20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600" dirty="0">
                          <a:effectLst/>
                        </a:rPr>
                        <a:t>Teachers’ </a:t>
                      </a:r>
                      <a:endParaRPr lang="en-US" sz="900" dirty="0">
                        <a:effectLst/>
                      </a:endParaRPr>
                    </a:p>
                    <a:p>
                      <a:pPr marL="0" marR="0" algn="ctr">
                        <a:spcBef>
                          <a:spcPts val="0"/>
                        </a:spcBef>
                        <a:spcAft>
                          <a:spcPts val="0"/>
                        </a:spcAft>
                      </a:pPr>
                      <a:r>
                        <a:rPr lang="en-US" sz="600" dirty="0">
                          <a:effectLst/>
                        </a:rPr>
                        <a:t>Office Hours</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tc>
                  <a:txBody>
                    <a:bodyPr/>
                    <a:lstStyle/>
                    <a:p>
                      <a:pPr marL="0" marR="0" algn="ctr">
                        <a:spcBef>
                          <a:spcPts val="0"/>
                        </a:spcBef>
                        <a:spcAft>
                          <a:spcPts val="0"/>
                        </a:spcAft>
                      </a:pPr>
                      <a:r>
                        <a:rPr lang="en-US" sz="600" dirty="0">
                          <a:effectLst/>
                        </a:rPr>
                        <a:t>Teachers’ </a:t>
                      </a:r>
                      <a:endParaRPr lang="en-US" sz="900" dirty="0">
                        <a:effectLst/>
                      </a:endParaRPr>
                    </a:p>
                    <a:p>
                      <a:pPr marL="0" marR="0" algn="ctr">
                        <a:spcBef>
                          <a:spcPts val="0"/>
                        </a:spcBef>
                        <a:spcAft>
                          <a:spcPts val="0"/>
                        </a:spcAft>
                      </a:pPr>
                      <a:r>
                        <a:rPr lang="en-US" sz="600" dirty="0">
                          <a:effectLst/>
                        </a:rPr>
                        <a:t>Office Hours</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tc>
                  <a:txBody>
                    <a:bodyPr/>
                    <a:lstStyle/>
                    <a:p>
                      <a:pPr marL="0" marR="0" algn="ctr">
                        <a:spcBef>
                          <a:spcPts val="0"/>
                        </a:spcBef>
                        <a:spcAft>
                          <a:spcPts val="0"/>
                        </a:spcAft>
                      </a:pPr>
                      <a:r>
                        <a:rPr lang="en-US" sz="600" dirty="0">
                          <a:effectLst/>
                        </a:rPr>
                        <a:t>Teachers’</a:t>
                      </a:r>
                      <a:endParaRPr lang="en-US" sz="900" dirty="0">
                        <a:effectLst/>
                      </a:endParaRPr>
                    </a:p>
                    <a:p>
                      <a:pPr marL="0" marR="0" algn="ctr">
                        <a:spcBef>
                          <a:spcPts val="0"/>
                        </a:spcBef>
                        <a:spcAft>
                          <a:spcPts val="0"/>
                        </a:spcAft>
                      </a:pPr>
                      <a:r>
                        <a:rPr lang="en-US" sz="600" dirty="0">
                          <a:effectLst/>
                        </a:rPr>
                        <a:t>Office Hours</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tc>
                  <a:txBody>
                    <a:bodyPr/>
                    <a:lstStyle/>
                    <a:p>
                      <a:pPr marL="0" marR="0" algn="ctr">
                        <a:spcBef>
                          <a:spcPts val="0"/>
                        </a:spcBef>
                        <a:spcAft>
                          <a:spcPts val="0"/>
                        </a:spcAft>
                      </a:pPr>
                      <a:r>
                        <a:rPr lang="en-US" sz="600" dirty="0">
                          <a:effectLst/>
                        </a:rPr>
                        <a:t>Teachers’</a:t>
                      </a:r>
                      <a:endParaRPr lang="en-US" sz="900" dirty="0">
                        <a:effectLst/>
                      </a:endParaRPr>
                    </a:p>
                    <a:p>
                      <a:pPr marL="0" marR="0" algn="ctr">
                        <a:spcBef>
                          <a:spcPts val="0"/>
                        </a:spcBef>
                        <a:spcAft>
                          <a:spcPts val="0"/>
                        </a:spcAft>
                      </a:pPr>
                      <a:r>
                        <a:rPr lang="en-US" sz="600" dirty="0">
                          <a:effectLst/>
                        </a:rPr>
                        <a:t>Meeting</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tc>
                  <a:txBody>
                    <a:bodyPr/>
                    <a:lstStyle/>
                    <a:p>
                      <a:pPr marL="0" marR="0" algn="ctr">
                        <a:spcBef>
                          <a:spcPts val="0"/>
                        </a:spcBef>
                        <a:spcAft>
                          <a:spcPts val="0"/>
                        </a:spcAft>
                      </a:pPr>
                      <a:r>
                        <a:rPr lang="en-US" sz="600" dirty="0">
                          <a:effectLst/>
                        </a:rPr>
                        <a:t>Teachers’ </a:t>
                      </a:r>
                      <a:endParaRPr lang="en-US" sz="900" dirty="0">
                        <a:effectLst/>
                      </a:endParaRPr>
                    </a:p>
                    <a:p>
                      <a:pPr marL="0" marR="0" algn="ctr">
                        <a:spcBef>
                          <a:spcPts val="0"/>
                        </a:spcBef>
                        <a:spcAft>
                          <a:spcPts val="0"/>
                        </a:spcAft>
                      </a:pPr>
                      <a:r>
                        <a:rPr lang="en-US" sz="600" dirty="0">
                          <a:effectLst/>
                        </a:rPr>
                        <a:t>Office Hours</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extLst>
                  <a:ext uri="{0D108BD9-81ED-4DB2-BD59-A6C34878D82A}">
                    <a16:rowId xmlns:a16="http://schemas.microsoft.com/office/drawing/2014/main" val="3028947230"/>
                  </a:ext>
                </a:extLst>
              </a:tr>
            </a:tbl>
          </a:graphicData>
        </a:graphic>
      </p:graphicFrame>
      <p:graphicFrame>
        <p:nvGraphicFramePr>
          <p:cNvPr id="9" name="Content Placeholder 8">
            <a:extLst>
              <a:ext uri="{FF2B5EF4-FFF2-40B4-BE49-F238E27FC236}">
                <a16:creationId xmlns:a16="http://schemas.microsoft.com/office/drawing/2014/main" id="{E14DC220-5A35-6D4C-9444-1494727883F2}"/>
              </a:ext>
            </a:extLst>
          </p:cNvPr>
          <p:cNvGraphicFramePr>
            <a:graphicFrameLocks noGrp="1"/>
          </p:cNvGraphicFramePr>
          <p:nvPr>
            <p:ph sz="half" idx="2"/>
            <p:extLst>
              <p:ext uri="{D42A27DB-BD31-4B8C-83A1-F6EECF244321}">
                <p14:modId xmlns:p14="http://schemas.microsoft.com/office/powerpoint/2010/main" val="3375633716"/>
              </p:ext>
            </p:extLst>
          </p:nvPr>
        </p:nvGraphicFramePr>
        <p:xfrm>
          <a:off x="5943600" y="2336871"/>
          <a:ext cx="5823280" cy="4292528"/>
        </p:xfrm>
        <a:graphic>
          <a:graphicData uri="http://schemas.openxmlformats.org/drawingml/2006/table">
            <a:tbl>
              <a:tblPr firstRow="1" firstCol="1" bandRow="1">
                <a:tableStyleId>{5C22544A-7EE6-4342-B048-85BDC9FD1C3A}</a:tableStyleId>
              </a:tblPr>
              <a:tblGrid>
                <a:gridCol w="669935">
                  <a:extLst>
                    <a:ext uri="{9D8B030D-6E8A-4147-A177-3AD203B41FA5}">
                      <a16:colId xmlns:a16="http://schemas.microsoft.com/office/drawing/2014/main" val="881456994"/>
                    </a:ext>
                  </a:extLst>
                </a:gridCol>
                <a:gridCol w="1137849">
                  <a:extLst>
                    <a:ext uri="{9D8B030D-6E8A-4147-A177-3AD203B41FA5}">
                      <a16:colId xmlns:a16="http://schemas.microsoft.com/office/drawing/2014/main" val="4097579525"/>
                    </a:ext>
                  </a:extLst>
                </a:gridCol>
                <a:gridCol w="1088070">
                  <a:extLst>
                    <a:ext uri="{9D8B030D-6E8A-4147-A177-3AD203B41FA5}">
                      <a16:colId xmlns:a16="http://schemas.microsoft.com/office/drawing/2014/main" val="2696461702"/>
                    </a:ext>
                  </a:extLst>
                </a:gridCol>
                <a:gridCol w="990346">
                  <a:extLst>
                    <a:ext uri="{9D8B030D-6E8A-4147-A177-3AD203B41FA5}">
                      <a16:colId xmlns:a16="http://schemas.microsoft.com/office/drawing/2014/main" val="2147050592"/>
                    </a:ext>
                  </a:extLst>
                </a:gridCol>
                <a:gridCol w="1022684">
                  <a:extLst>
                    <a:ext uri="{9D8B030D-6E8A-4147-A177-3AD203B41FA5}">
                      <a16:colId xmlns:a16="http://schemas.microsoft.com/office/drawing/2014/main" val="1170459179"/>
                    </a:ext>
                  </a:extLst>
                </a:gridCol>
                <a:gridCol w="914396">
                  <a:extLst>
                    <a:ext uri="{9D8B030D-6E8A-4147-A177-3AD203B41FA5}">
                      <a16:colId xmlns:a16="http://schemas.microsoft.com/office/drawing/2014/main" val="2748204908"/>
                    </a:ext>
                  </a:extLst>
                </a:gridCol>
              </a:tblGrid>
              <a:tr h="122774">
                <a:tc>
                  <a:txBody>
                    <a:bodyPr/>
                    <a:lstStyle/>
                    <a:p>
                      <a:pPr marL="0" marR="0">
                        <a:lnSpc>
                          <a:spcPct val="115000"/>
                        </a:lnSpc>
                        <a:spcBef>
                          <a:spcPts val="0"/>
                        </a:spcBef>
                        <a:spcAft>
                          <a:spcPts val="1000"/>
                        </a:spcAft>
                      </a:pPr>
                      <a:r>
                        <a:rPr lang="en-US" sz="700">
                          <a:effectLst/>
                        </a:rPr>
                        <a:t>Time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dirty="0">
                          <a:effectLst/>
                        </a:rPr>
                        <a:t>MONDAY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dirty="0">
                          <a:effectLst/>
                        </a:rPr>
                        <a:t>TUESDAY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dirty="0">
                          <a:effectLst/>
                        </a:rPr>
                        <a:t>WEDNESDAY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dirty="0">
                          <a:effectLst/>
                        </a:rPr>
                        <a:t>THURSDAY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a:effectLst/>
                        </a:rPr>
                        <a:t>FRIDAY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2994522515"/>
                  </a:ext>
                </a:extLst>
              </a:tr>
              <a:tr h="542813">
                <a:tc>
                  <a:txBody>
                    <a:bodyPr/>
                    <a:lstStyle/>
                    <a:p>
                      <a:pPr marL="0" marR="0">
                        <a:lnSpc>
                          <a:spcPct val="115000"/>
                        </a:lnSpc>
                        <a:spcBef>
                          <a:spcPts val="0"/>
                        </a:spcBef>
                        <a:spcAft>
                          <a:spcPts val="1000"/>
                        </a:spcAft>
                      </a:pPr>
                      <a:r>
                        <a:rPr lang="en-US" sz="700">
                          <a:effectLst/>
                        </a:rPr>
                        <a:t>8:30-8:45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700">
                          <a:effectLst/>
                        </a:rPr>
                        <a:t>Homeroom, Attendance,</a:t>
                      </a:r>
                      <a:endParaRPr lang="en-US" sz="900">
                        <a:effectLst/>
                      </a:endParaRPr>
                    </a:p>
                    <a:p>
                      <a:pPr marL="0" marR="0" algn="ctr">
                        <a:spcBef>
                          <a:spcPts val="0"/>
                        </a:spcBef>
                        <a:spcAft>
                          <a:spcPts val="0"/>
                        </a:spcAft>
                      </a:pPr>
                      <a:r>
                        <a:rPr lang="en-US" sz="7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700">
                          <a:effectLst/>
                        </a:rPr>
                        <a:t>Homeroom, Attendance,</a:t>
                      </a:r>
                      <a:endParaRPr lang="en-US" sz="900">
                        <a:effectLst/>
                      </a:endParaRPr>
                    </a:p>
                    <a:p>
                      <a:pPr marL="0" marR="0" algn="ctr">
                        <a:spcBef>
                          <a:spcPts val="0"/>
                        </a:spcBef>
                        <a:spcAft>
                          <a:spcPts val="0"/>
                        </a:spcAft>
                      </a:pPr>
                      <a:r>
                        <a:rPr lang="en-US" sz="7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700" dirty="0">
                          <a:effectLst/>
                        </a:rPr>
                        <a:t>Homeroom, Attendance,</a:t>
                      </a:r>
                      <a:endParaRPr lang="en-US" sz="900" dirty="0">
                        <a:effectLst/>
                      </a:endParaRPr>
                    </a:p>
                    <a:p>
                      <a:pPr marL="0" marR="0" algn="ctr">
                        <a:spcBef>
                          <a:spcPts val="0"/>
                        </a:spcBef>
                        <a:spcAft>
                          <a:spcPts val="0"/>
                        </a:spcAft>
                      </a:pPr>
                      <a:r>
                        <a:rPr lang="en-US" sz="700" dirty="0">
                          <a:effectLst/>
                        </a:rPr>
                        <a:t>Class Community Time (SEL)</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700">
                          <a:effectLst/>
                        </a:rPr>
                        <a:t>Homeroom, Attendance,</a:t>
                      </a:r>
                      <a:endParaRPr lang="en-US" sz="900">
                        <a:effectLst/>
                      </a:endParaRPr>
                    </a:p>
                    <a:p>
                      <a:pPr marL="0" marR="0" algn="ctr">
                        <a:spcBef>
                          <a:spcPts val="0"/>
                        </a:spcBef>
                        <a:spcAft>
                          <a:spcPts val="0"/>
                        </a:spcAft>
                      </a:pPr>
                      <a:r>
                        <a:rPr lang="en-US" sz="7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700">
                          <a:effectLst/>
                        </a:rPr>
                        <a:t>Homeroom, Attendance,</a:t>
                      </a:r>
                      <a:endParaRPr lang="en-US" sz="900">
                        <a:effectLst/>
                      </a:endParaRPr>
                    </a:p>
                    <a:p>
                      <a:pPr marL="0" marR="0" algn="ctr">
                        <a:spcBef>
                          <a:spcPts val="0"/>
                        </a:spcBef>
                        <a:spcAft>
                          <a:spcPts val="0"/>
                        </a:spcAft>
                      </a:pPr>
                      <a:r>
                        <a:rPr lang="en-US" sz="7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552280171"/>
                  </a:ext>
                </a:extLst>
              </a:tr>
              <a:tr h="853603">
                <a:tc>
                  <a:txBody>
                    <a:bodyPr/>
                    <a:lstStyle/>
                    <a:p>
                      <a:pPr marL="0" marR="0">
                        <a:lnSpc>
                          <a:spcPct val="115000"/>
                        </a:lnSpc>
                        <a:spcBef>
                          <a:spcPts val="0"/>
                        </a:spcBef>
                        <a:spcAft>
                          <a:spcPts val="1000"/>
                        </a:spcAft>
                      </a:pPr>
                      <a:r>
                        <a:rPr lang="en-US" sz="700">
                          <a:effectLst/>
                        </a:rPr>
                        <a:t>8:45-9:30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A-Day</a:t>
                      </a:r>
                      <a:endParaRPr lang="en-US" sz="900" dirty="0">
                        <a:effectLst/>
                      </a:endParaRPr>
                    </a:p>
                    <a:p>
                      <a:pPr marL="0" marR="0" algn="ctr">
                        <a:spcBef>
                          <a:spcPts val="0"/>
                        </a:spcBef>
                        <a:spcAft>
                          <a:spcPts val="0"/>
                        </a:spcAft>
                      </a:pPr>
                      <a:r>
                        <a:rPr lang="en-US" sz="900" dirty="0">
                          <a:effectLst/>
                        </a:rPr>
                        <a:t>Physical Education</a:t>
                      </a:r>
                    </a:p>
                    <a:p>
                      <a:pPr marL="0" marR="0" algn="ctr">
                        <a:spcBef>
                          <a:spcPts val="0"/>
                        </a:spcBef>
                        <a:spcAft>
                          <a:spcPts val="0"/>
                        </a:spcAft>
                      </a:pPr>
                      <a:r>
                        <a:rPr lang="en-US" sz="900" dirty="0">
                          <a:effectLst/>
                        </a:rPr>
                        <a:t>(Dilworth)</a:t>
                      </a:r>
                    </a:p>
                    <a:p>
                      <a:pPr marL="0" marR="0" algn="ctr">
                        <a:spcBef>
                          <a:spcPts val="0"/>
                        </a:spcBef>
                        <a:spcAft>
                          <a:spcPts val="0"/>
                        </a:spcAft>
                      </a:pPr>
                      <a:r>
                        <a:rPr lang="en-US" sz="800" dirty="0">
                          <a:effectLst/>
                        </a:rPr>
                        <a:t>B-Day</a:t>
                      </a:r>
                      <a:endParaRPr lang="en-US" sz="900" dirty="0">
                        <a:effectLst/>
                      </a:endParaRPr>
                    </a:p>
                    <a:p>
                      <a:pPr marL="0" marR="0" algn="ctr">
                        <a:spcBef>
                          <a:spcPts val="0"/>
                        </a:spcBef>
                        <a:spcAft>
                          <a:spcPts val="0"/>
                        </a:spcAft>
                      </a:pPr>
                      <a:r>
                        <a:rPr lang="en-US" sz="900" dirty="0">
                          <a:effectLst/>
                        </a:rPr>
                        <a:t>Physical Education</a:t>
                      </a:r>
                    </a:p>
                    <a:p>
                      <a:pPr marL="0" marR="0" algn="ctr">
                        <a:spcBef>
                          <a:spcPts val="0"/>
                        </a:spcBef>
                        <a:spcAft>
                          <a:spcPts val="0"/>
                        </a:spcAft>
                      </a:pPr>
                      <a:r>
                        <a:rPr lang="en-US" sz="900" dirty="0">
                          <a:effectLst/>
                        </a:rPr>
                        <a:t>(Dilworth)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tc>
                  <a:txBody>
                    <a:bodyPr/>
                    <a:lstStyle/>
                    <a:p>
                      <a:pPr marL="0" marR="0" algn="ctr">
                        <a:spcBef>
                          <a:spcPts val="0"/>
                        </a:spcBef>
                        <a:spcAft>
                          <a:spcPts val="0"/>
                        </a:spcAft>
                      </a:pPr>
                      <a:r>
                        <a:rPr lang="en-US" sz="800" dirty="0">
                          <a:effectLst/>
                        </a:rPr>
                        <a:t>A-Day</a:t>
                      </a:r>
                      <a:endParaRPr lang="en-US" sz="900" dirty="0">
                        <a:effectLst/>
                      </a:endParaRPr>
                    </a:p>
                    <a:p>
                      <a:pPr marL="0" marR="0" algn="ctr">
                        <a:spcBef>
                          <a:spcPts val="0"/>
                        </a:spcBef>
                        <a:spcAft>
                          <a:spcPts val="0"/>
                        </a:spcAft>
                      </a:pPr>
                      <a:r>
                        <a:rPr lang="en-US" sz="900" dirty="0">
                          <a:effectLst/>
                        </a:rPr>
                        <a:t>Media </a:t>
                      </a:r>
                    </a:p>
                    <a:p>
                      <a:pPr marL="0" marR="0" algn="ctr">
                        <a:spcBef>
                          <a:spcPts val="0"/>
                        </a:spcBef>
                        <a:spcAft>
                          <a:spcPts val="0"/>
                        </a:spcAft>
                      </a:pPr>
                      <a:r>
                        <a:rPr lang="en-US" sz="900" dirty="0">
                          <a:effectLst/>
                        </a:rPr>
                        <a:t>(Jackson)</a:t>
                      </a:r>
                    </a:p>
                    <a:p>
                      <a:pPr marL="0" marR="0" algn="ctr">
                        <a:spcBef>
                          <a:spcPts val="0"/>
                        </a:spcBef>
                        <a:spcAft>
                          <a:spcPts val="0"/>
                        </a:spcAft>
                      </a:pPr>
                      <a:r>
                        <a:rPr lang="en-US" sz="800" dirty="0">
                          <a:effectLst/>
                        </a:rPr>
                        <a:t>B-Day</a:t>
                      </a:r>
                      <a:endParaRPr lang="en-US" sz="900" dirty="0">
                        <a:effectLst/>
                      </a:endParaRPr>
                    </a:p>
                    <a:p>
                      <a:pPr marL="0" marR="0" algn="ctr">
                        <a:spcBef>
                          <a:spcPts val="0"/>
                        </a:spcBef>
                        <a:spcAft>
                          <a:spcPts val="0"/>
                        </a:spcAft>
                      </a:pPr>
                      <a:r>
                        <a:rPr lang="en-US" sz="900" dirty="0">
                          <a:effectLst/>
                        </a:rPr>
                        <a:t>Art</a:t>
                      </a:r>
                    </a:p>
                    <a:p>
                      <a:pPr marL="0" marR="0" algn="ctr">
                        <a:spcBef>
                          <a:spcPts val="0"/>
                        </a:spcBef>
                        <a:spcAft>
                          <a:spcPts val="0"/>
                        </a:spcAft>
                      </a:pPr>
                      <a:r>
                        <a:rPr lang="en-US" sz="900" dirty="0">
                          <a:effectLst/>
                        </a:rPr>
                        <a:t>(</a:t>
                      </a:r>
                      <a:r>
                        <a:rPr lang="en-US" sz="900" dirty="0" err="1">
                          <a:effectLst/>
                        </a:rPr>
                        <a:t>Wszolkowski</a:t>
                      </a:r>
                      <a:r>
                        <a:rPr lang="en-US" sz="900" dirty="0">
                          <a:effectLst/>
                        </a:rPr>
                        <a:t>)</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tc>
                  <a:txBody>
                    <a:bodyPr/>
                    <a:lstStyle/>
                    <a:p>
                      <a:pPr marL="0" marR="0" algn="ctr">
                        <a:spcBef>
                          <a:spcPts val="0"/>
                        </a:spcBef>
                        <a:spcAft>
                          <a:spcPts val="0"/>
                        </a:spcAft>
                      </a:pPr>
                      <a:r>
                        <a:rPr lang="en-US" sz="800" dirty="0">
                          <a:effectLst/>
                        </a:rPr>
                        <a:t>A-Day</a:t>
                      </a:r>
                      <a:endParaRPr lang="en-US" sz="900" dirty="0">
                        <a:effectLst/>
                      </a:endParaRPr>
                    </a:p>
                    <a:p>
                      <a:pPr marL="0" marR="0" algn="ctr">
                        <a:spcBef>
                          <a:spcPts val="0"/>
                        </a:spcBef>
                        <a:spcAft>
                          <a:spcPts val="0"/>
                        </a:spcAft>
                      </a:pPr>
                      <a:r>
                        <a:rPr lang="en-US" sz="900" dirty="0">
                          <a:effectLst/>
                        </a:rPr>
                        <a:t>Band/Strings</a:t>
                      </a:r>
                    </a:p>
                    <a:p>
                      <a:pPr marL="0" marR="0" algn="ctr">
                        <a:spcBef>
                          <a:spcPts val="0"/>
                        </a:spcBef>
                        <a:spcAft>
                          <a:spcPts val="0"/>
                        </a:spcAft>
                      </a:pPr>
                      <a:r>
                        <a:rPr lang="en-US" sz="800" dirty="0">
                          <a:effectLst/>
                        </a:rPr>
                        <a:t>B-Day</a:t>
                      </a:r>
                      <a:endParaRPr lang="en-US" sz="900" dirty="0">
                        <a:effectLst/>
                      </a:endParaRPr>
                    </a:p>
                    <a:p>
                      <a:pPr marL="0" marR="0" algn="ctr">
                        <a:spcBef>
                          <a:spcPts val="0"/>
                        </a:spcBef>
                        <a:spcAft>
                          <a:spcPts val="0"/>
                        </a:spcAft>
                      </a:pPr>
                      <a:r>
                        <a:rPr lang="en-US" sz="900" dirty="0">
                          <a:effectLst/>
                        </a:rPr>
                        <a:t>Health </a:t>
                      </a:r>
                    </a:p>
                    <a:p>
                      <a:pPr marL="0" marR="0" algn="ctr">
                        <a:spcBef>
                          <a:spcPts val="0"/>
                        </a:spcBef>
                        <a:spcAft>
                          <a:spcPts val="0"/>
                        </a:spcAft>
                      </a:pPr>
                      <a:r>
                        <a:rPr lang="en-US" sz="900" dirty="0">
                          <a:effectLst/>
                        </a:rPr>
                        <a:t>(Dilworth)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tc>
                  <a:txBody>
                    <a:bodyPr/>
                    <a:lstStyle/>
                    <a:p>
                      <a:pPr marL="0" marR="0" algn="ctr">
                        <a:spcBef>
                          <a:spcPts val="0"/>
                        </a:spcBef>
                        <a:spcAft>
                          <a:spcPts val="0"/>
                        </a:spcAft>
                      </a:pPr>
                      <a:r>
                        <a:rPr lang="en-US" sz="800" dirty="0">
                          <a:effectLst/>
                        </a:rPr>
                        <a:t>A-Day</a:t>
                      </a:r>
                      <a:endParaRPr lang="en-US" sz="900" dirty="0">
                        <a:effectLst/>
                      </a:endParaRPr>
                    </a:p>
                    <a:p>
                      <a:pPr marL="0" marR="0" algn="ctr">
                        <a:spcBef>
                          <a:spcPts val="0"/>
                        </a:spcBef>
                        <a:spcAft>
                          <a:spcPts val="0"/>
                        </a:spcAft>
                      </a:pPr>
                      <a:r>
                        <a:rPr lang="en-US" sz="900" dirty="0">
                          <a:effectLst/>
                        </a:rPr>
                        <a:t>World Language</a:t>
                      </a:r>
                    </a:p>
                    <a:p>
                      <a:pPr marL="0" marR="0" algn="ctr">
                        <a:spcBef>
                          <a:spcPts val="0"/>
                        </a:spcBef>
                        <a:spcAft>
                          <a:spcPts val="0"/>
                        </a:spcAft>
                      </a:pPr>
                      <a:r>
                        <a:rPr lang="en-US" sz="800" dirty="0">
                          <a:effectLst/>
                        </a:rPr>
                        <a:t>B-Day</a:t>
                      </a:r>
                      <a:endParaRPr lang="en-US" sz="900" dirty="0">
                        <a:effectLst/>
                      </a:endParaRPr>
                    </a:p>
                    <a:p>
                      <a:pPr marL="0" marR="0" algn="ctr">
                        <a:spcBef>
                          <a:spcPts val="0"/>
                        </a:spcBef>
                        <a:spcAft>
                          <a:spcPts val="0"/>
                        </a:spcAft>
                      </a:pPr>
                      <a:r>
                        <a:rPr lang="en-US" sz="900" dirty="0">
                          <a:effectLst/>
                        </a:rPr>
                        <a:t>Physical Education</a:t>
                      </a:r>
                    </a:p>
                    <a:p>
                      <a:pPr marL="0" marR="0" algn="ctr">
                        <a:spcBef>
                          <a:spcPts val="0"/>
                        </a:spcBef>
                        <a:spcAft>
                          <a:spcPts val="0"/>
                        </a:spcAft>
                      </a:pPr>
                      <a:r>
                        <a:rPr lang="en-US" sz="900" dirty="0">
                          <a:effectLst/>
                        </a:rPr>
                        <a:t>(Dilworth)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tc>
                  <a:txBody>
                    <a:bodyPr/>
                    <a:lstStyle/>
                    <a:p>
                      <a:pPr marL="0" marR="0" algn="ctr">
                        <a:spcBef>
                          <a:spcPts val="0"/>
                        </a:spcBef>
                        <a:spcAft>
                          <a:spcPts val="0"/>
                        </a:spcAft>
                      </a:pPr>
                      <a:r>
                        <a:rPr lang="en-US" sz="800" dirty="0">
                          <a:effectLst/>
                        </a:rPr>
                        <a:t>A-Day</a:t>
                      </a:r>
                      <a:endParaRPr lang="en-US" sz="900" dirty="0">
                        <a:effectLst/>
                      </a:endParaRPr>
                    </a:p>
                    <a:p>
                      <a:pPr marL="0" marR="0" algn="ctr">
                        <a:spcBef>
                          <a:spcPts val="0"/>
                        </a:spcBef>
                        <a:spcAft>
                          <a:spcPts val="0"/>
                        </a:spcAft>
                      </a:pPr>
                      <a:r>
                        <a:rPr lang="en-US" sz="900" dirty="0">
                          <a:effectLst/>
                        </a:rPr>
                        <a:t>Vocal Music</a:t>
                      </a:r>
                    </a:p>
                    <a:p>
                      <a:pPr marL="0" marR="0" algn="ctr">
                        <a:spcBef>
                          <a:spcPts val="0"/>
                        </a:spcBef>
                        <a:spcAft>
                          <a:spcPts val="0"/>
                        </a:spcAft>
                      </a:pPr>
                      <a:r>
                        <a:rPr lang="en-US" sz="800" dirty="0">
                          <a:effectLst/>
                        </a:rPr>
                        <a:t>B-Day</a:t>
                      </a:r>
                      <a:endParaRPr lang="en-US" sz="900" dirty="0">
                        <a:effectLst/>
                      </a:endParaRPr>
                    </a:p>
                    <a:p>
                      <a:pPr marL="0" marR="0" algn="ctr">
                        <a:spcBef>
                          <a:spcPts val="0"/>
                        </a:spcBef>
                        <a:spcAft>
                          <a:spcPts val="0"/>
                        </a:spcAft>
                      </a:pPr>
                      <a:r>
                        <a:rPr lang="en-US" sz="900" dirty="0">
                          <a:effectLst/>
                        </a:rPr>
                        <a:t>Art</a:t>
                      </a:r>
                    </a:p>
                    <a:p>
                      <a:pPr marL="0" marR="0" algn="ctr">
                        <a:spcBef>
                          <a:spcPts val="0"/>
                        </a:spcBef>
                        <a:spcAft>
                          <a:spcPts val="0"/>
                        </a:spcAft>
                      </a:pPr>
                      <a:r>
                        <a:rPr lang="en-US" sz="900" dirty="0">
                          <a:effectLst/>
                        </a:rPr>
                        <a:t>(</a:t>
                      </a:r>
                      <a:r>
                        <a:rPr lang="en-US" sz="900" dirty="0" err="1">
                          <a:effectLst/>
                        </a:rPr>
                        <a:t>Wszolkowski</a:t>
                      </a:r>
                      <a:r>
                        <a:rPr lang="en-US" sz="900" dirty="0">
                          <a:effectLst/>
                        </a:rPr>
                        <a:t>)</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extLst>
                  <a:ext uri="{0D108BD9-81ED-4DB2-BD59-A6C34878D82A}">
                    <a16:rowId xmlns:a16="http://schemas.microsoft.com/office/drawing/2014/main" val="2679626762"/>
                  </a:ext>
                </a:extLst>
              </a:tr>
              <a:tr h="427506">
                <a:tc>
                  <a:txBody>
                    <a:bodyPr/>
                    <a:lstStyle/>
                    <a:p>
                      <a:pPr marL="0" marR="0">
                        <a:lnSpc>
                          <a:spcPct val="115000"/>
                        </a:lnSpc>
                        <a:spcBef>
                          <a:spcPts val="0"/>
                        </a:spcBef>
                        <a:spcAft>
                          <a:spcPts val="1000"/>
                        </a:spcAft>
                      </a:pPr>
                      <a:r>
                        <a:rPr lang="en-US" sz="700">
                          <a:effectLst/>
                        </a:rPr>
                        <a:t>9:30-10:15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MATH</a:t>
                      </a:r>
                      <a:endParaRPr lang="en-US" sz="900">
                        <a:effectLst/>
                      </a:endParaRPr>
                    </a:p>
                    <a:p>
                      <a:pPr marL="0" marR="0" algn="ctr">
                        <a:spcBef>
                          <a:spcPts val="0"/>
                        </a:spcBef>
                        <a:spcAft>
                          <a:spcPts val="0"/>
                        </a:spcAft>
                      </a:pPr>
                      <a:r>
                        <a:rPr lang="en-US" sz="800">
                          <a:effectLst/>
                        </a:rPr>
                        <a:t>Khan</a:t>
                      </a:r>
                      <a:endParaRPr lang="en-US" sz="900">
                        <a:effectLst/>
                      </a:endParaRPr>
                    </a:p>
                    <a:p>
                      <a:pPr marL="0" marR="0" algn="ctr">
                        <a:spcBef>
                          <a:spcPts val="0"/>
                        </a:spcBef>
                        <a:spcAft>
                          <a:spcPts val="0"/>
                        </a:spcAft>
                      </a:pPr>
                      <a:r>
                        <a:rPr lang="en-US" sz="800">
                          <a:effectLst/>
                        </a:rPr>
                        <a:t>Room 412  </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MATH</a:t>
                      </a:r>
                      <a:endParaRPr lang="en-US" sz="900">
                        <a:effectLst/>
                      </a:endParaRPr>
                    </a:p>
                    <a:p>
                      <a:pPr marL="0" marR="0" algn="ctr">
                        <a:spcBef>
                          <a:spcPts val="0"/>
                        </a:spcBef>
                        <a:spcAft>
                          <a:spcPts val="0"/>
                        </a:spcAft>
                      </a:pPr>
                      <a:r>
                        <a:rPr lang="en-US" sz="800">
                          <a:effectLst/>
                        </a:rPr>
                        <a:t>Khan</a:t>
                      </a:r>
                      <a:endParaRPr lang="en-US" sz="900">
                        <a:effectLst/>
                      </a:endParaRPr>
                    </a:p>
                    <a:p>
                      <a:pPr marL="0" marR="0" algn="ctr">
                        <a:spcBef>
                          <a:spcPts val="0"/>
                        </a:spcBef>
                        <a:spcAft>
                          <a:spcPts val="0"/>
                        </a:spcAft>
                      </a:pPr>
                      <a:r>
                        <a:rPr lang="en-US" sz="800">
                          <a:effectLst/>
                        </a:rPr>
                        <a:t>Room 412  </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MATH</a:t>
                      </a:r>
                      <a:endParaRPr lang="en-US" sz="900" dirty="0">
                        <a:effectLst/>
                      </a:endParaRPr>
                    </a:p>
                    <a:p>
                      <a:pPr marL="0" marR="0" algn="ctr">
                        <a:spcBef>
                          <a:spcPts val="0"/>
                        </a:spcBef>
                        <a:spcAft>
                          <a:spcPts val="0"/>
                        </a:spcAft>
                      </a:pPr>
                      <a:r>
                        <a:rPr lang="en-US" sz="800" dirty="0">
                          <a:effectLst/>
                        </a:rPr>
                        <a:t>Khan</a:t>
                      </a:r>
                      <a:endParaRPr lang="en-US" sz="900" dirty="0">
                        <a:effectLst/>
                      </a:endParaRPr>
                    </a:p>
                    <a:p>
                      <a:pPr marL="0" marR="0" algn="ctr">
                        <a:spcBef>
                          <a:spcPts val="0"/>
                        </a:spcBef>
                        <a:spcAft>
                          <a:spcPts val="0"/>
                        </a:spcAft>
                      </a:pPr>
                      <a:r>
                        <a:rPr lang="en-US" sz="800" dirty="0">
                          <a:effectLst/>
                        </a:rPr>
                        <a:t>Room 412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MATH</a:t>
                      </a:r>
                      <a:endParaRPr lang="en-US" sz="900">
                        <a:effectLst/>
                      </a:endParaRPr>
                    </a:p>
                    <a:p>
                      <a:pPr marL="0" marR="0" algn="ctr">
                        <a:spcBef>
                          <a:spcPts val="0"/>
                        </a:spcBef>
                        <a:spcAft>
                          <a:spcPts val="0"/>
                        </a:spcAft>
                      </a:pPr>
                      <a:r>
                        <a:rPr lang="en-US" sz="800">
                          <a:effectLst/>
                        </a:rPr>
                        <a:t>Khan</a:t>
                      </a:r>
                      <a:endParaRPr lang="en-US" sz="900">
                        <a:effectLst/>
                      </a:endParaRPr>
                    </a:p>
                    <a:p>
                      <a:pPr marL="0" marR="0" algn="ctr">
                        <a:spcBef>
                          <a:spcPts val="0"/>
                        </a:spcBef>
                        <a:spcAft>
                          <a:spcPts val="0"/>
                        </a:spcAft>
                      </a:pPr>
                      <a:r>
                        <a:rPr lang="en-US" sz="800">
                          <a:effectLst/>
                        </a:rPr>
                        <a:t>Room 412  </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MATH</a:t>
                      </a:r>
                      <a:endParaRPr lang="en-US" sz="900" dirty="0">
                        <a:effectLst/>
                      </a:endParaRPr>
                    </a:p>
                    <a:p>
                      <a:pPr marL="0" marR="0" algn="ctr">
                        <a:spcBef>
                          <a:spcPts val="0"/>
                        </a:spcBef>
                        <a:spcAft>
                          <a:spcPts val="0"/>
                        </a:spcAft>
                      </a:pPr>
                      <a:r>
                        <a:rPr lang="en-US" sz="800" dirty="0">
                          <a:effectLst/>
                        </a:rPr>
                        <a:t>Khan</a:t>
                      </a:r>
                      <a:endParaRPr lang="en-US" sz="900" dirty="0">
                        <a:effectLst/>
                      </a:endParaRPr>
                    </a:p>
                    <a:p>
                      <a:pPr marL="0" marR="0" algn="ctr">
                        <a:spcBef>
                          <a:spcPts val="0"/>
                        </a:spcBef>
                        <a:spcAft>
                          <a:spcPts val="0"/>
                        </a:spcAft>
                      </a:pPr>
                      <a:r>
                        <a:rPr lang="en-US" sz="800" dirty="0">
                          <a:effectLst/>
                        </a:rPr>
                        <a:t>Room 412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388279574"/>
                  </a:ext>
                </a:extLst>
              </a:tr>
              <a:tr h="427506">
                <a:tc>
                  <a:txBody>
                    <a:bodyPr/>
                    <a:lstStyle/>
                    <a:p>
                      <a:pPr marL="0" marR="0">
                        <a:lnSpc>
                          <a:spcPct val="115000"/>
                        </a:lnSpc>
                        <a:spcBef>
                          <a:spcPts val="0"/>
                        </a:spcBef>
                        <a:spcAft>
                          <a:spcPts val="1000"/>
                        </a:spcAft>
                      </a:pPr>
                      <a:r>
                        <a:rPr lang="en-US" sz="700">
                          <a:effectLst/>
                        </a:rPr>
                        <a:t>10:15-11:00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 ELA</a:t>
                      </a:r>
                      <a:endParaRPr lang="en-US" sz="900">
                        <a:effectLst/>
                      </a:endParaRPr>
                    </a:p>
                    <a:p>
                      <a:pPr marL="0" marR="0" algn="ctr">
                        <a:spcBef>
                          <a:spcPts val="0"/>
                        </a:spcBef>
                        <a:spcAft>
                          <a:spcPts val="0"/>
                        </a:spcAft>
                      </a:pPr>
                      <a:r>
                        <a:rPr lang="en-US" sz="800">
                          <a:effectLst/>
                        </a:rPr>
                        <a:t>Brown</a:t>
                      </a:r>
                      <a:endParaRPr lang="en-US" sz="900">
                        <a:effectLst/>
                      </a:endParaRPr>
                    </a:p>
                    <a:p>
                      <a:pPr marL="0" marR="0" algn="ctr">
                        <a:spcBef>
                          <a:spcPts val="0"/>
                        </a:spcBef>
                        <a:spcAft>
                          <a:spcPts val="0"/>
                        </a:spcAft>
                      </a:pPr>
                      <a:r>
                        <a:rPr lang="en-US" sz="800">
                          <a:effectLst/>
                        </a:rPr>
                        <a:t>Room 413</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 ELA</a:t>
                      </a:r>
                      <a:endParaRPr lang="en-US" sz="900">
                        <a:effectLst/>
                      </a:endParaRPr>
                    </a:p>
                    <a:p>
                      <a:pPr marL="0" marR="0" algn="ctr">
                        <a:spcBef>
                          <a:spcPts val="0"/>
                        </a:spcBef>
                        <a:spcAft>
                          <a:spcPts val="0"/>
                        </a:spcAft>
                      </a:pPr>
                      <a:r>
                        <a:rPr lang="en-US" sz="800">
                          <a:effectLst/>
                        </a:rPr>
                        <a:t>Brown</a:t>
                      </a:r>
                      <a:endParaRPr lang="en-US" sz="900">
                        <a:effectLst/>
                      </a:endParaRPr>
                    </a:p>
                    <a:p>
                      <a:pPr marL="0" marR="0" algn="ctr">
                        <a:spcBef>
                          <a:spcPts val="0"/>
                        </a:spcBef>
                        <a:spcAft>
                          <a:spcPts val="0"/>
                        </a:spcAft>
                      </a:pPr>
                      <a:r>
                        <a:rPr lang="en-US" sz="800">
                          <a:effectLst/>
                        </a:rPr>
                        <a:t>Room 413</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 ELA</a:t>
                      </a:r>
                      <a:endParaRPr lang="en-US" sz="900" dirty="0">
                        <a:effectLst/>
                      </a:endParaRPr>
                    </a:p>
                    <a:p>
                      <a:pPr marL="0" marR="0" algn="ctr">
                        <a:spcBef>
                          <a:spcPts val="0"/>
                        </a:spcBef>
                        <a:spcAft>
                          <a:spcPts val="0"/>
                        </a:spcAft>
                      </a:pPr>
                      <a:r>
                        <a:rPr lang="en-US" sz="800" dirty="0">
                          <a:effectLst/>
                        </a:rPr>
                        <a:t>Brown</a:t>
                      </a:r>
                      <a:endParaRPr lang="en-US" sz="900" dirty="0">
                        <a:effectLst/>
                      </a:endParaRPr>
                    </a:p>
                    <a:p>
                      <a:pPr marL="0" marR="0" algn="ctr">
                        <a:spcBef>
                          <a:spcPts val="0"/>
                        </a:spcBef>
                        <a:spcAft>
                          <a:spcPts val="0"/>
                        </a:spcAft>
                      </a:pPr>
                      <a:r>
                        <a:rPr lang="en-US" sz="800" dirty="0">
                          <a:effectLst/>
                        </a:rPr>
                        <a:t>Room 413</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 ELA</a:t>
                      </a:r>
                      <a:endParaRPr lang="en-US" sz="900">
                        <a:effectLst/>
                      </a:endParaRPr>
                    </a:p>
                    <a:p>
                      <a:pPr marL="0" marR="0" algn="ctr">
                        <a:spcBef>
                          <a:spcPts val="0"/>
                        </a:spcBef>
                        <a:spcAft>
                          <a:spcPts val="0"/>
                        </a:spcAft>
                      </a:pPr>
                      <a:r>
                        <a:rPr lang="en-US" sz="800">
                          <a:effectLst/>
                        </a:rPr>
                        <a:t>Brown</a:t>
                      </a:r>
                      <a:endParaRPr lang="en-US" sz="900">
                        <a:effectLst/>
                      </a:endParaRPr>
                    </a:p>
                    <a:p>
                      <a:pPr marL="0" marR="0" algn="ctr">
                        <a:spcBef>
                          <a:spcPts val="0"/>
                        </a:spcBef>
                        <a:spcAft>
                          <a:spcPts val="0"/>
                        </a:spcAft>
                      </a:pPr>
                      <a:r>
                        <a:rPr lang="en-US" sz="800">
                          <a:effectLst/>
                        </a:rPr>
                        <a:t>Room 413</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 ELA</a:t>
                      </a:r>
                      <a:endParaRPr lang="en-US" sz="900">
                        <a:effectLst/>
                      </a:endParaRPr>
                    </a:p>
                    <a:p>
                      <a:pPr marL="0" marR="0" algn="ctr">
                        <a:spcBef>
                          <a:spcPts val="0"/>
                        </a:spcBef>
                        <a:spcAft>
                          <a:spcPts val="0"/>
                        </a:spcAft>
                      </a:pPr>
                      <a:r>
                        <a:rPr lang="en-US" sz="800">
                          <a:effectLst/>
                        </a:rPr>
                        <a:t>Brown</a:t>
                      </a:r>
                      <a:endParaRPr lang="en-US" sz="900">
                        <a:effectLst/>
                      </a:endParaRPr>
                    </a:p>
                    <a:p>
                      <a:pPr marL="0" marR="0" algn="ctr">
                        <a:spcBef>
                          <a:spcPts val="0"/>
                        </a:spcBef>
                        <a:spcAft>
                          <a:spcPts val="0"/>
                        </a:spcAft>
                      </a:pPr>
                      <a:r>
                        <a:rPr lang="en-US" sz="800">
                          <a:effectLst/>
                        </a:rPr>
                        <a:t>Room 413</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3187367655"/>
                  </a:ext>
                </a:extLst>
              </a:tr>
              <a:tr h="860013">
                <a:tc>
                  <a:txBody>
                    <a:bodyPr/>
                    <a:lstStyle/>
                    <a:p>
                      <a:pPr marL="0" marR="0">
                        <a:lnSpc>
                          <a:spcPct val="115000"/>
                        </a:lnSpc>
                        <a:spcBef>
                          <a:spcPts val="0"/>
                        </a:spcBef>
                        <a:spcAft>
                          <a:spcPts val="1000"/>
                        </a:spcAft>
                      </a:pPr>
                      <a:r>
                        <a:rPr lang="en-US" sz="700">
                          <a:effectLst/>
                        </a:rPr>
                        <a:t>11:00-11:45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A-Day</a:t>
                      </a:r>
                      <a:endParaRPr lang="en-US" sz="900">
                        <a:effectLst/>
                      </a:endParaRPr>
                    </a:p>
                    <a:p>
                      <a:pPr marL="0" marR="0" algn="ctr">
                        <a:spcBef>
                          <a:spcPts val="0"/>
                        </a:spcBef>
                        <a:spcAft>
                          <a:spcPts val="0"/>
                        </a:spcAft>
                      </a:pPr>
                      <a:r>
                        <a:rPr lang="en-US" sz="800">
                          <a:effectLst/>
                        </a:rPr>
                        <a:t>Science</a:t>
                      </a:r>
                      <a:endParaRPr lang="en-US" sz="900">
                        <a:effectLst/>
                      </a:endParaRPr>
                    </a:p>
                    <a:p>
                      <a:pPr marL="0" marR="0" algn="ctr">
                        <a:spcBef>
                          <a:spcPts val="0"/>
                        </a:spcBef>
                        <a:spcAft>
                          <a:spcPts val="0"/>
                        </a:spcAft>
                      </a:pPr>
                      <a:r>
                        <a:rPr lang="en-US" sz="800">
                          <a:effectLst/>
                        </a:rPr>
                        <a:t>Ellerbe Room 417</a:t>
                      </a:r>
                      <a:endParaRPr lang="en-US" sz="900">
                        <a:effectLst/>
                      </a:endParaRPr>
                    </a:p>
                    <a:p>
                      <a:pPr marL="0" marR="0" algn="ctr">
                        <a:spcBef>
                          <a:spcPts val="0"/>
                        </a:spcBef>
                        <a:spcAft>
                          <a:spcPts val="0"/>
                        </a:spcAft>
                      </a:pPr>
                      <a:r>
                        <a:rPr lang="en-US" sz="800">
                          <a:effectLst/>
                        </a:rPr>
                        <a:t>B-Day</a:t>
                      </a:r>
                      <a:endParaRPr lang="en-US" sz="900">
                        <a:effectLst/>
                      </a:endParaRPr>
                    </a:p>
                    <a:p>
                      <a:pPr marL="0" marR="0" algn="ctr">
                        <a:spcBef>
                          <a:spcPts val="0"/>
                        </a:spcBef>
                        <a:spcAft>
                          <a:spcPts val="0"/>
                        </a:spcAft>
                      </a:pPr>
                      <a:r>
                        <a:rPr lang="en-US" sz="800">
                          <a:effectLst/>
                        </a:rPr>
                        <a:t>Social Studies</a:t>
                      </a:r>
                      <a:endParaRPr lang="en-US" sz="900">
                        <a:effectLst/>
                      </a:endParaRPr>
                    </a:p>
                    <a:p>
                      <a:pPr marL="0" marR="0" algn="ctr">
                        <a:spcBef>
                          <a:spcPts val="0"/>
                        </a:spcBef>
                        <a:spcAft>
                          <a:spcPts val="0"/>
                        </a:spcAft>
                      </a:pPr>
                      <a:r>
                        <a:rPr lang="en-US" sz="800">
                          <a:effectLst/>
                        </a:rPr>
                        <a:t>Pais Room 402</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A-Day</a:t>
                      </a:r>
                      <a:endParaRPr lang="en-US" sz="900">
                        <a:effectLst/>
                      </a:endParaRPr>
                    </a:p>
                    <a:p>
                      <a:pPr marL="0" marR="0" algn="ctr">
                        <a:spcBef>
                          <a:spcPts val="0"/>
                        </a:spcBef>
                        <a:spcAft>
                          <a:spcPts val="0"/>
                        </a:spcAft>
                      </a:pPr>
                      <a:r>
                        <a:rPr lang="en-US" sz="800">
                          <a:effectLst/>
                        </a:rPr>
                        <a:t>Science</a:t>
                      </a:r>
                      <a:endParaRPr lang="en-US" sz="900">
                        <a:effectLst/>
                      </a:endParaRPr>
                    </a:p>
                    <a:p>
                      <a:pPr marL="0" marR="0" algn="ctr">
                        <a:spcBef>
                          <a:spcPts val="0"/>
                        </a:spcBef>
                        <a:spcAft>
                          <a:spcPts val="0"/>
                        </a:spcAft>
                      </a:pPr>
                      <a:r>
                        <a:rPr lang="en-US" sz="800">
                          <a:effectLst/>
                        </a:rPr>
                        <a:t>Ellerbe Room 417</a:t>
                      </a:r>
                      <a:endParaRPr lang="en-US" sz="900">
                        <a:effectLst/>
                      </a:endParaRPr>
                    </a:p>
                    <a:p>
                      <a:pPr marL="0" marR="0" algn="ctr">
                        <a:spcBef>
                          <a:spcPts val="0"/>
                        </a:spcBef>
                        <a:spcAft>
                          <a:spcPts val="0"/>
                        </a:spcAft>
                      </a:pPr>
                      <a:r>
                        <a:rPr lang="en-US" sz="800">
                          <a:effectLst/>
                        </a:rPr>
                        <a:t>B-Day</a:t>
                      </a:r>
                      <a:endParaRPr lang="en-US" sz="900">
                        <a:effectLst/>
                      </a:endParaRPr>
                    </a:p>
                    <a:p>
                      <a:pPr marL="0" marR="0" algn="ctr">
                        <a:spcBef>
                          <a:spcPts val="0"/>
                        </a:spcBef>
                        <a:spcAft>
                          <a:spcPts val="0"/>
                        </a:spcAft>
                      </a:pPr>
                      <a:r>
                        <a:rPr lang="en-US" sz="800">
                          <a:effectLst/>
                        </a:rPr>
                        <a:t>Social Studies</a:t>
                      </a:r>
                      <a:endParaRPr lang="en-US" sz="900">
                        <a:effectLst/>
                      </a:endParaRPr>
                    </a:p>
                    <a:p>
                      <a:pPr marL="0" marR="0" algn="ctr">
                        <a:spcBef>
                          <a:spcPts val="0"/>
                        </a:spcBef>
                        <a:spcAft>
                          <a:spcPts val="0"/>
                        </a:spcAft>
                      </a:pPr>
                      <a:r>
                        <a:rPr lang="en-US" sz="800">
                          <a:effectLst/>
                        </a:rPr>
                        <a:t>Pais Room 402</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A-Day</a:t>
                      </a:r>
                      <a:endParaRPr lang="en-US" sz="900" dirty="0">
                        <a:effectLst/>
                      </a:endParaRPr>
                    </a:p>
                    <a:p>
                      <a:pPr marL="0" marR="0" algn="ctr">
                        <a:spcBef>
                          <a:spcPts val="0"/>
                        </a:spcBef>
                        <a:spcAft>
                          <a:spcPts val="0"/>
                        </a:spcAft>
                      </a:pPr>
                      <a:r>
                        <a:rPr lang="en-US" sz="800" dirty="0">
                          <a:effectLst/>
                        </a:rPr>
                        <a:t>Science</a:t>
                      </a:r>
                      <a:endParaRPr lang="en-US" sz="900" dirty="0">
                        <a:effectLst/>
                      </a:endParaRPr>
                    </a:p>
                    <a:p>
                      <a:pPr marL="0" marR="0" algn="ctr">
                        <a:spcBef>
                          <a:spcPts val="0"/>
                        </a:spcBef>
                        <a:spcAft>
                          <a:spcPts val="0"/>
                        </a:spcAft>
                      </a:pPr>
                      <a:r>
                        <a:rPr lang="en-US" sz="800" dirty="0">
                          <a:effectLst/>
                        </a:rPr>
                        <a:t>Ellerbe Room 417</a:t>
                      </a:r>
                      <a:endParaRPr lang="en-US" sz="900" dirty="0">
                        <a:effectLst/>
                      </a:endParaRPr>
                    </a:p>
                    <a:p>
                      <a:pPr marL="0" marR="0" algn="ctr">
                        <a:spcBef>
                          <a:spcPts val="0"/>
                        </a:spcBef>
                        <a:spcAft>
                          <a:spcPts val="0"/>
                        </a:spcAft>
                      </a:pPr>
                      <a:r>
                        <a:rPr lang="en-US" sz="800" dirty="0">
                          <a:effectLst/>
                        </a:rPr>
                        <a:t>B-Day</a:t>
                      </a:r>
                      <a:endParaRPr lang="en-US" sz="900" dirty="0">
                        <a:effectLst/>
                      </a:endParaRPr>
                    </a:p>
                    <a:p>
                      <a:pPr marL="0" marR="0" algn="ctr">
                        <a:spcBef>
                          <a:spcPts val="0"/>
                        </a:spcBef>
                        <a:spcAft>
                          <a:spcPts val="0"/>
                        </a:spcAft>
                      </a:pPr>
                      <a:r>
                        <a:rPr lang="en-US" sz="800" dirty="0">
                          <a:effectLst/>
                        </a:rPr>
                        <a:t>Social Studies</a:t>
                      </a:r>
                      <a:endParaRPr lang="en-US" sz="900" dirty="0">
                        <a:effectLst/>
                      </a:endParaRPr>
                    </a:p>
                    <a:p>
                      <a:pPr marL="0" marR="0" algn="ctr">
                        <a:spcBef>
                          <a:spcPts val="0"/>
                        </a:spcBef>
                        <a:spcAft>
                          <a:spcPts val="0"/>
                        </a:spcAft>
                      </a:pPr>
                      <a:r>
                        <a:rPr lang="en-US" sz="800" dirty="0" err="1">
                          <a:effectLst/>
                        </a:rPr>
                        <a:t>Pais</a:t>
                      </a:r>
                      <a:r>
                        <a:rPr lang="en-US" sz="800" dirty="0">
                          <a:effectLst/>
                        </a:rPr>
                        <a:t> Room 402</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A-Day</a:t>
                      </a:r>
                      <a:endParaRPr lang="en-US" sz="900">
                        <a:effectLst/>
                      </a:endParaRPr>
                    </a:p>
                    <a:p>
                      <a:pPr marL="0" marR="0" algn="ctr">
                        <a:spcBef>
                          <a:spcPts val="0"/>
                        </a:spcBef>
                        <a:spcAft>
                          <a:spcPts val="0"/>
                        </a:spcAft>
                      </a:pPr>
                      <a:r>
                        <a:rPr lang="en-US" sz="800">
                          <a:effectLst/>
                        </a:rPr>
                        <a:t>Science</a:t>
                      </a:r>
                      <a:endParaRPr lang="en-US" sz="900">
                        <a:effectLst/>
                      </a:endParaRPr>
                    </a:p>
                    <a:p>
                      <a:pPr marL="0" marR="0" algn="ctr">
                        <a:spcBef>
                          <a:spcPts val="0"/>
                        </a:spcBef>
                        <a:spcAft>
                          <a:spcPts val="0"/>
                        </a:spcAft>
                      </a:pPr>
                      <a:r>
                        <a:rPr lang="en-US" sz="800">
                          <a:effectLst/>
                        </a:rPr>
                        <a:t>Ellerbe Room 417</a:t>
                      </a:r>
                      <a:endParaRPr lang="en-US" sz="900">
                        <a:effectLst/>
                      </a:endParaRPr>
                    </a:p>
                    <a:p>
                      <a:pPr marL="0" marR="0" algn="ctr">
                        <a:spcBef>
                          <a:spcPts val="0"/>
                        </a:spcBef>
                        <a:spcAft>
                          <a:spcPts val="0"/>
                        </a:spcAft>
                      </a:pPr>
                      <a:r>
                        <a:rPr lang="en-US" sz="800">
                          <a:effectLst/>
                        </a:rPr>
                        <a:t>B-Day</a:t>
                      </a:r>
                      <a:endParaRPr lang="en-US" sz="900">
                        <a:effectLst/>
                      </a:endParaRPr>
                    </a:p>
                    <a:p>
                      <a:pPr marL="0" marR="0" algn="ctr">
                        <a:spcBef>
                          <a:spcPts val="0"/>
                        </a:spcBef>
                        <a:spcAft>
                          <a:spcPts val="0"/>
                        </a:spcAft>
                      </a:pPr>
                      <a:r>
                        <a:rPr lang="en-US" sz="800">
                          <a:effectLst/>
                        </a:rPr>
                        <a:t>Social Studies</a:t>
                      </a:r>
                      <a:endParaRPr lang="en-US" sz="900">
                        <a:effectLst/>
                      </a:endParaRPr>
                    </a:p>
                    <a:p>
                      <a:pPr marL="0" marR="0" algn="ctr">
                        <a:spcBef>
                          <a:spcPts val="0"/>
                        </a:spcBef>
                        <a:spcAft>
                          <a:spcPts val="0"/>
                        </a:spcAft>
                      </a:pPr>
                      <a:r>
                        <a:rPr lang="en-US" sz="800">
                          <a:effectLst/>
                        </a:rPr>
                        <a:t>Pais Room 402</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A-Day</a:t>
                      </a:r>
                      <a:endParaRPr lang="en-US" sz="900">
                        <a:effectLst/>
                      </a:endParaRPr>
                    </a:p>
                    <a:p>
                      <a:pPr marL="0" marR="0" algn="ctr">
                        <a:spcBef>
                          <a:spcPts val="0"/>
                        </a:spcBef>
                        <a:spcAft>
                          <a:spcPts val="0"/>
                        </a:spcAft>
                      </a:pPr>
                      <a:r>
                        <a:rPr lang="en-US" sz="800">
                          <a:effectLst/>
                        </a:rPr>
                        <a:t>Science</a:t>
                      </a:r>
                      <a:endParaRPr lang="en-US" sz="900">
                        <a:effectLst/>
                      </a:endParaRPr>
                    </a:p>
                    <a:p>
                      <a:pPr marL="0" marR="0" algn="ctr">
                        <a:spcBef>
                          <a:spcPts val="0"/>
                        </a:spcBef>
                        <a:spcAft>
                          <a:spcPts val="0"/>
                        </a:spcAft>
                      </a:pPr>
                      <a:r>
                        <a:rPr lang="en-US" sz="800">
                          <a:effectLst/>
                        </a:rPr>
                        <a:t>Ellerbe Room 417</a:t>
                      </a:r>
                      <a:endParaRPr lang="en-US" sz="900">
                        <a:effectLst/>
                      </a:endParaRPr>
                    </a:p>
                    <a:p>
                      <a:pPr marL="0" marR="0" algn="ctr">
                        <a:spcBef>
                          <a:spcPts val="0"/>
                        </a:spcBef>
                        <a:spcAft>
                          <a:spcPts val="0"/>
                        </a:spcAft>
                      </a:pPr>
                      <a:r>
                        <a:rPr lang="en-US" sz="800">
                          <a:effectLst/>
                        </a:rPr>
                        <a:t>B-Day</a:t>
                      </a:r>
                      <a:endParaRPr lang="en-US" sz="900">
                        <a:effectLst/>
                      </a:endParaRPr>
                    </a:p>
                    <a:p>
                      <a:pPr marL="0" marR="0" algn="ctr">
                        <a:spcBef>
                          <a:spcPts val="0"/>
                        </a:spcBef>
                        <a:spcAft>
                          <a:spcPts val="0"/>
                        </a:spcAft>
                      </a:pPr>
                      <a:r>
                        <a:rPr lang="en-US" sz="800">
                          <a:effectLst/>
                        </a:rPr>
                        <a:t>Social Studies</a:t>
                      </a:r>
                      <a:endParaRPr lang="en-US" sz="900">
                        <a:effectLst/>
                      </a:endParaRPr>
                    </a:p>
                    <a:p>
                      <a:pPr marL="0" marR="0" algn="ctr">
                        <a:spcBef>
                          <a:spcPts val="0"/>
                        </a:spcBef>
                        <a:spcAft>
                          <a:spcPts val="0"/>
                        </a:spcAft>
                      </a:pPr>
                      <a:r>
                        <a:rPr lang="en-US" sz="800">
                          <a:effectLst/>
                        </a:rPr>
                        <a:t>Pais Room 402</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1807217820"/>
                  </a:ext>
                </a:extLst>
              </a:tr>
              <a:tr h="285005">
                <a:tc>
                  <a:txBody>
                    <a:bodyPr/>
                    <a:lstStyle/>
                    <a:p>
                      <a:pPr marL="0" marR="0">
                        <a:lnSpc>
                          <a:spcPct val="115000"/>
                        </a:lnSpc>
                        <a:spcBef>
                          <a:spcPts val="0"/>
                        </a:spcBef>
                        <a:spcAft>
                          <a:spcPts val="1000"/>
                        </a:spcAft>
                      </a:pPr>
                      <a:r>
                        <a:rPr lang="en-US" sz="700" dirty="0">
                          <a:effectLst/>
                        </a:rPr>
                        <a:t>11:45-12:30</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Small Group</a:t>
                      </a:r>
                      <a:endParaRPr lang="en-US" sz="900" dirty="0">
                        <a:effectLst/>
                      </a:endParaRPr>
                    </a:p>
                    <a:p>
                      <a:pPr marL="0" marR="0" algn="ctr">
                        <a:spcBef>
                          <a:spcPts val="0"/>
                        </a:spcBef>
                        <a:spcAft>
                          <a:spcPts val="0"/>
                        </a:spcAft>
                      </a:pPr>
                      <a:r>
                        <a:rPr lang="en-US" sz="800" dirty="0">
                          <a:effectLst/>
                        </a:rPr>
                        <a:t>Instruction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tc>
                  <a:txBody>
                    <a:bodyPr/>
                    <a:lstStyle/>
                    <a:p>
                      <a:pPr marL="0" marR="0" algn="ctr">
                        <a:spcBef>
                          <a:spcPts val="0"/>
                        </a:spcBef>
                        <a:spcAft>
                          <a:spcPts val="0"/>
                        </a:spcAft>
                      </a:pPr>
                      <a:r>
                        <a:rPr lang="en-US" sz="800" dirty="0">
                          <a:effectLst/>
                        </a:rPr>
                        <a:t>Small Group</a:t>
                      </a:r>
                      <a:endParaRPr lang="en-US" sz="900" dirty="0">
                        <a:effectLst/>
                      </a:endParaRPr>
                    </a:p>
                    <a:p>
                      <a:pPr marL="0" marR="0" algn="ctr">
                        <a:spcBef>
                          <a:spcPts val="0"/>
                        </a:spcBef>
                        <a:spcAft>
                          <a:spcPts val="0"/>
                        </a:spcAft>
                      </a:pPr>
                      <a:r>
                        <a:rPr lang="en-US" sz="800" dirty="0">
                          <a:effectLst/>
                        </a:rPr>
                        <a:t>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tc>
                  <a:txBody>
                    <a:bodyPr/>
                    <a:lstStyle/>
                    <a:p>
                      <a:pPr marL="0" marR="0" algn="ctr">
                        <a:spcBef>
                          <a:spcPts val="0"/>
                        </a:spcBef>
                        <a:spcAft>
                          <a:spcPts val="0"/>
                        </a:spcAft>
                      </a:pPr>
                      <a:r>
                        <a:rPr lang="en-US" sz="800" dirty="0">
                          <a:effectLst/>
                        </a:rPr>
                        <a:t>Small Group</a:t>
                      </a:r>
                      <a:endParaRPr lang="en-US" sz="900" dirty="0">
                        <a:effectLst/>
                      </a:endParaRPr>
                    </a:p>
                    <a:p>
                      <a:pPr marL="0" marR="0" algn="ctr">
                        <a:spcBef>
                          <a:spcPts val="0"/>
                        </a:spcBef>
                        <a:spcAft>
                          <a:spcPts val="0"/>
                        </a:spcAft>
                      </a:pPr>
                      <a:r>
                        <a:rPr lang="en-US" sz="800" dirty="0">
                          <a:effectLst/>
                        </a:rPr>
                        <a:t>Instruction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tc>
                  <a:txBody>
                    <a:bodyPr/>
                    <a:lstStyle/>
                    <a:p>
                      <a:pPr marL="0" marR="0" algn="ctr">
                        <a:spcBef>
                          <a:spcPts val="0"/>
                        </a:spcBef>
                        <a:spcAft>
                          <a:spcPts val="0"/>
                        </a:spcAft>
                      </a:pPr>
                      <a:r>
                        <a:rPr lang="en-US" sz="800" dirty="0">
                          <a:effectLst/>
                        </a:rPr>
                        <a:t>Small Group</a:t>
                      </a:r>
                      <a:endParaRPr lang="en-US" sz="900" dirty="0">
                        <a:effectLst/>
                      </a:endParaRPr>
                    </a:p>
                    <a:p>
                      <a:pPr marL="0" marR="0" algn="ctr">
                        <a:spcBef>
                          <a:spcPts val="0"/>
                        </a:spcBef>
                        <a:spcAft>
                          <a:spcPts val="0"/>
                        </a:spcAft>
                      </a:pPr>
                      <a:r>
                        <a:rPr lang="en-US" sz="800" dirty="0">
                          <a:effectLst/>
                        </a:rPr>
                        <a:t>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tc>
                  <a:txBody>
                    <a:bodyPr/>
                    <a:lstStyle/>
                    <a:p>
                      <a:pPr marL="0" marR="0" algn="ctr">
                        <a:spcBef>
                          <a:spcPts val="0"/>
                        </a:spcBef>
                        <a:spcAft>
                          <a:spcPts val="0"/>
                        </a:spcAft>
                      </a:pPr>
                      <a:r>
                        <a:rPr lang="en-US" sz="800" dirty="0">
                          <a:effectLst/>
                        </a:rPr>
                        <a:t>Small Group</a:t>
                      </a:r>
                      <a:endParaRPr lang="en-US" sz="900" dirty="0">
                        <a:effectLst/>
                      </a:endParaRPr>
                    </a:p>
                    <a:p>
                      <a:pPr marL="0" marR="0" algn="ctr">
                        <a:spcBef>
                          <a:spcPts val="0"/>
                        </a:spcBef>
                        <a:spcAft>
                          <a:spcPts val="0"/>
                        </a:spcAft>
                      </a:pPr>
                      <a:r>
                        <a:rPr lang="en-US" sz="800" dirty="0">
                          <a:effectLst/>
                        </a:rPr>
                        <a:t>Instruction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extLst>
                  <a:ext uri="{0D108BD9-81ED-4DB2-BD59-A6C34878D82A}">
                    <a16:rowId xmlns:a16="http://schemas.microsoft.com/office/drawing/2014/main" val="3870121632"/>
                  </a:ext>
                </a:extLst>
              </a:tr>
              <a:tr h="238925">
                <a:tc>
                  <a:txBody>
                    <a:bodyPr/>
                    <a:lstStyle/>
                    <a:p>
                      <a:pPr marL="0" marR="0">
                        <a:lnSpc>
                          <a:spcPct val="115000"/>
                        </a:lnSpc>
                        <a:spcBef>
                          <a:spcPts val="0"/>
                        </a:spcBef>
                        <a:spcAft>
                          <a:spcPts val="1000"/>
                        </a:spcAft>
                      </a:pPr>
                      <a:r>
                        <a:rPr lang="en-US" sz="700" dirty="0">
                          <a:effectLst/>
                        </a:rPr>
                        <a:t>12:30-1:00</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LUNCH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tc>
                  <a:txBody>
                    <a:bodyPr/>
                    <a:lstStyle/>
                    <a:p>
                      <a:pPr marL="0" marR="0" algn="ctr">
                        <a:spcBef>
                          <a:spcPts val="0"/>
                        </a:spcBef>
                        <a:spcAft>
                          <a:spcPts val="0"/>
                        </a:spcAft>
                      </a:pPr>
                      <a:r>
                        <a:rPr lang="en-US" sz="8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tc>
                  <a:txBody>
                    <a:bodyPr/>
                    <a:lstStyle/>
                    <a:p>
                      <a:pPr marL="0" marR="0" algn="ctr">
                        <a:spcBef>
                          <a:spcPts val="0"/>
                        </a:spcBef>
                        <a:spcAft>
                          <a:spcPts val="0"/>
                        </a:spcAft>
                      </a:pPr>
                      <a:r>
                        <a:rPr lang="en-US" sz="8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tc>
                  <a:txBody>
                    <a:bodyPr/>
                    <a:lstStyle/>
                    <a:p>
                      <a:pPr marL="0" marR="0" algn="ctr">
                        <a:spcBef>
                          <a:spcPts val="0"/>
                        </a:spcBef>
                        <a:spcAft>
                          <a:spcPts val="0"/>
                        </a:spcAft>
                      </a:pPr>
                      <a:r>
                        <a:rPr lang="en-US" sz="8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tc>
                  <a:txBody>
                    <a:bodyPr/>
                    <a:lstStyle/>
                    <a:p>
                      <a:pPr marL="0" marR="0" algn="ctr">
                        <a:spcBef>
                          <a:spcPts val="0"/>
                        </a:spcBef>
                        <a:spcAft>
                          <a:spcPts val="0"/>
                        </a:spcAft>
                      </a:pPr>
                      <a:r>
                        <a:rPr lang="en-US" sz="8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extLst>
                  <a:ext uri="{0D108BD9-81ED-4DB2-BD59-A6C34878D82A}">
                    <a16:rowId xmlns:a16="http://schemas.microsoft.com/office/drawing/2014/main" val="2102732213"/>
                  </a:ext>
                </a:extLst>
              </a:tr>
              <a:tr h="534383">
                <a:tc>
                  <a:txBody>
                    <a:bodyPr/>
                    <a:lstStyle/>
                    <a:p>
                      <a:pPr marL="0" marR="0">
                        <a:lnSpc>
                          <a:spcPct val="115000"/>
                        </a:lnSpc>
                        <a:spcBef>
                          <a:spcPts val="0"/>
                        </a:spcBef>
                        <a:spcAft>
                          <a:spcPts val="1000"/>
                        </a:spcAft>
                      </a:pPr>
                      <a:r>
                        <a:rPr lang="en-US" sz="700" dirty="0">
                          <a:effectLst/>
                        </a:rPr>
                        <a:t>1:00-3:20</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600" dirty="0">
                          <a:effectLst/>
                        </a:rPr>
                        <a:t>Teachers’ </a:t>
                      </a:r>
                      <a:endParaRPr lang="en-US" sz="900" dirty="0">
                        <a:effectLst/>
                      </a:endParaRPr>
                    </a:p>
                    <a:p>
                      <a:pPr marL="0" marR="0" algn="ctr">
                        <a:spcBef>
                          <a:spcPts val="0"/>
                        </a:spcBef>
                        <a:spcAft>
                          <a:spcPts val="0"/>
                        </a:spcAft>
                      </a:pPr>
                      <a:r>
                        <a:rPr lang="en-US" sz="600" dirty="0">
                          <a:effectLst/>
                        </a:rPr>
                        <a:t>Office Hours</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tc>
                  <a:txBody>
                    <a:bodyPr/>
                    <a:lstStyle/>
                    <a:p>
                      <a:pPr marL="0" marR="0" algn="ctr">
                        <a:spcBef>
                          <a:spcPts val="0"/>
                        </a:spcBef>
                        <a:spcAft>
                          <a:spcPts val="0"/>
                        </a:spcAft>
                      </a:pPr>
                      <a:r>
                        <a:rPr lang="en-US" sz="600" dirty="0">
                          <a:effectLst/>
                        </a:rPr>
                        <a:t>Teachers’ </a:t>
                      </a:r>
                      <a:endParaRPr lang="en-US" sz="900" dirty="0">
                        <a:effectLst/>
                      </a:endParaRPr>
                    </a:p>
                    <a:p>
                      <a:pPr marL="0" marR="0" algn="ctr">
                        <a:spcBef>
                          <a:spcPts val="0"/>
                        </a:spcBef>
                        <a:spcAft>
                          <a:spcPts val="0"/>
                        </a:spcAft>
                      </a:pPr>
                      <a:r>
                        <a:rPr lang="en-US" sz="600" dirty="0">
                          <a:effectLst/>
                        </a:rPr>
                        <a:t>Office Hours</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tc>
                  <a:txBody>
                    <a:bodyPr/>
                    <a:lstStyle/>
                    <a:p>
                      <a:pPr marL="0" marR="0" algn="ctr">
                        <a:spcBef>
                          <a:spcPts val="0"/>
                        </a:spcBef>
                        <a:spcAft>
                          <a:spcPts val="0"/>
                        </a:spcAft>
                      </a:pPr>
                      <a:r>
                        <a:rPr lang="en-US" sz="600" dirty="0">
                          <a:effectLst/>
                        </a:rPr>
                        <a:t>Teachers’</a:t>
                      </a:r>
                      <a:endParaRPr lang="en-US" sz="900" dirty="0">
                        <a:effectLst/>
                      </a:endParaRPr>
                    </a:p>
                    <a:p>
                      <a:pPr marL="0" marR="0" algn="ctr">
                        <a:spcBef>
                          <a:spcPts val="0"/>
                        </a:spcBef>
                        <a:spcAft>
                          <a:spcPts val="0"/>
                        </a:spcAft>
                      </a:pPr>
                      <a:r>
                        <a:rPr lang="en-US" sz="600" dirty="0">
                          <a:effectLst/>
                        </a:rPr>
                        <a:t>Planning</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tc>
                  <a:txBody>
                    <a:bodyPr/>
                    <a:lstStyle/>
                    <a:p>
                      <a:pPr marL="0" marR="0" algn="ctr">
                        <a:spcBef>
                          <a:spcPts val="0"/>
                        </a:spcBef>
                        <a:spcAft>
                          <a:spcPts val="0"/>
                        </a:spcAft>
                      </a:pPr>
                      <a:r>
                        <a:rPr lang="en-US" sz="600" dirty="0">
                          <a:effectLst/>
                        </a:rPr>
                        <a:t>Teachers’ </a:t>
                      </a:r>
                      <a:endParaRPr lang="en-US" sz="900" dirty="0">
                        <a:effectLst/>
                      </a:endParaRPr>
                    </a:p>
                    <a:p>
                      <a:pPr marL="0" marR="0" algn="ctr">
                        <a:spcBef>
                          <a:spcPts val="0"/>
                        </a:spcBef>
                        <a:spcAft>
                          <a:spcPts val="0"/>
                        </a:spcAft>
                      </a:pPr>
                      <a:r>
                        <a:rPr lang="en-US" sz="600" dirty="0">
                          <a:effectLst/>
                        </a:rPr>
                        <a:t>Office Hours</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tc>
                  <a:txBody>
                    <a:bodyPr/>
                    <a:lstStyle/>
                    <a:p>
                      <a:pPr marL="0" marR="0" algn="ctr">
                        <a:spcBef>
                          <a:spcPts val="0"/>
                        </a:spcBef>
                        <a:spcAft>
                          <a:spcPts val="0"/>
                        </a:spcAft>
                      </a:pPr>
                      <a:r>
                        <a:rPr lang="en-US" sz="600" dirty="0">
                          <a:effectLst/>
                        </a:rPr>
                        <a:t>Teachers’ </a:t>
                      </a:r>
                      <a:endParaRPr lang="en-US" sz="900" dirty="0">
                        <a:effectLst/>
                      </a:endParaRPr>
                    </a:p>
                    <a:p>
                      <a:pPr marL="0" marR="0" algn="ctr">
                        <a:spcBef>
                          <a:spcPts val="0"/>
                        </a:spcBef>
                        <a:spcAft>
                          <a:spcPts val="0"/>
                        </a:spcAft>
                      </a:pPr>
                      <a:r>
                        <a:rPr lang="en-US" sz="600" dirty="0">
                          <a:effectLst/>
                        </a:rPr>
                        <a:t>Office Hours</a:t>
                      </a:r>
                      <a:endParaRPr lang="en-US" sz="900" dirty="0">
                        <a:effectLst/>
                      </a:endParaRPr>
                    </a:p>
                    <a:p>
                      <a:pPr marL="0" marR="0" algn="ctr">
                        <a:spcBef>
                          <a:spcPts val="0"/>
                        </a:spcBef>
                        <a:spcAft>
                          <a:spcPts val="0"/>
                        </a:spcAft>
                      </a:pPr>
                      <a:r>
                        <a:rPr lang="en-US" sz="6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extLst>
                  <a:ext uri="{0D108BD9-81ED-4DB2-BD59-A6C34878D82A}">
                    <a16:rowId xmlns:a16="http://schemas.microsoft.com/office/drawing/2014/main" val="4100306251"/>
                  </a:ext>
                </a:extLst>
              </a:tr>
            </a:tbl>
          </a:graphicData>
        </a:graphic>
      </p:graphicFrame>
      <p:sp>
        <p:nvSpPr>
          <p:cNvPr id="7" name="Rectangle 1">
            <a:extLst>
              <a:ext uri="{FF2B5EF4-FFF2-40B4-BE49-F238E27FC236}">
                <a16:creationId xmlns:a16="http://schemas.microsoft.com/office/drawing/2014/main" id="{25344A67-0D20-DC49-8FDF-E8FF548C9B21}"/>
              </a:ext>
            </a:extLst>
          </p:cNvPr>
          <p:cNvSpPr>
            <a:spLocks noChangeArrowheads="1"/>
          </p:cNvSpPr>
          <p:nvPr/>
        </p:nvSpPr>
        <p:spPr bwMode="auto">
          <a:xfrm>
            <a:off x="-702573" y="-213571"/>
            <a:ext cx="1311024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cs typeface="Century Schoolbook" panose="02040604050505020304" pitchFamily="18" charset="0"/>
              </a:rPr>
              <a:t>Homeroom: Taylor Rm 103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61D61B73-C48C-494F-A112-F953FF23C22E}"/>
              </a:ext>
            </a:extLst>
          </p:cNvPr>
          <p:cNvSpPr txBox="1"/>
          <p:nvPr/>
        </p:nvSpPr>
        <p:spPr>
          <a:xfrm>
            <a:off x="2419949" y="1967541"/>
            <a:ext cx="1297150" cy="369332"/>
          </a:xfrm>
          <a:prstGeom prst="rect">
            <a:avLst/>
          </a:prstGeom>
          <a:noFill/>
        </p:spPr>
        <p:txBody>
          <a:bodyPr wrap="none" rtlCol="0">
            <a:spAutoFit/>
          </a:bodyPr>
          <a:lstStyle/>
          <a:p>
            <a:r>
              <a:rPr lang="en-US" dirty="0">
                <a:solidFill>
                  <a:schemeClr val="bg1"/>
                </a:solidFill>
              </a:rPr>
              <a:t>Grades 3-5</a:t>
            </a:r>
          </a:p>
        </p:txBody>
      </p:sp>
      <p:sp>
        <p:nvSpPr>
          <p:cNvPr id="10" name="TextBox 9">
            <a:extLst>
              <a:ext uri="{FF2B5EF4-FFF2-40B4-BE49-F238E27FC236}">
                <a16:creationId xmlns:a16="http://schemas.microsoft.com/office/drawing/2014/main" id="{42A484B4-4CA2-A548-93EF-930099038FB3}"/>
              </a:ext>
            </a:extLst>
          </p:cNvPr>
          <p:cNvSpPr txBox="1"/>
          <p:nvPr/>
        </p:nvSpPr>
        <p:spPr>
          <a:xfrm>
            <a:off x="8301789" y="1967541"/>
            <a:ext cx="1297150" cy="369332"/>
          </a:xfrm>
          <a:prstGeom prst="rect">
            <a:avLst/>
          </a:prstGeom>
          <a:noFill/>
        </p:spPr>
        <p:txBody>
          <a:bodyPr wrap="none" rtlCol="0">
            <a:spAutoFit/>
          </a:bodyPr>
          <a:lstStyle/>
          <a:p>
            <a:r>
              <a:rPr lang="en-US" dirty="0">
                <a:solidFill>
                  <a:schemeClr val="bg1"/>
                </a:solidFill>
              </a:rPr>
              <a:t>Grades 6-7</a:t>
            </a:r>
          </a:p>
        </p:txBody>
      </p:sp>
    </p:spTree>
    <p:extLst>
      <p:ext uri="{BB962C8B-B14F-4D97-AF65-F5344CB8AC3E}">
        <p14:creationId xmlns:p14="http://schemas.microsoft.com/office/powerpoint/2010/main" val="2664054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E57D-E1EF-FA49-BE01-38F04D15CD5C}"/>
              </a:ext>
            </a:extLst>
          </p:cNvPr>
          <p:cNvSpPr>
            <a:spLocks noGrp="1"/>
          </p:cNvSpPr>
          <p:nvPr>
            <p:ph type="title"/>
          </p:nvPr>
        </p:nvSpPr>
        <p:spPr/>
        <p:txBody>
          <a:bodyPr/>
          <a:lstStyle/>
          <a:p>
            <a:pPr algn="ctr"/>
            <a:r>
              <a:rPr lang="en-US" dirty="0"/>
              <a:t>Sample Phase 2 Schedules</a:t>
            </a:r>
          </a:p>
        </p:txBody>
      </p:sp>
      <p:graphicFrame>
        <p:nvGraphicFramePr>
          <p:cNvPr id="6" name="Content Placeholder 5">
            <a:extLst>
              <a:ext uri="{FF2B5EF4-FFF2-40B4-BE49-F238E27FC236}">
                <a16:creationId xmlns:a16="http://schemas.microsoft.com/office/drawing/2014/main" id="{344C5F26-B69B-0B4C-9A95-B8471E81D16F}"/>
              </a:ext>
            </a:extLst>
          </p:cNvPr>
          <p:cNvGraphicFramePr>
            <a:graphicFrameLocks noGrp="1"/>
          </p:cNvGraphicFramePr>
          <p:nvPr>
            <p:ph sz="half" idx="1"/>
            <p:extLst>
              <p:ext uri="{D42A27DB-BD31-4B8C-83A1-F6EECF244321}">
                <p14:modId xmlns:p14="http://schemas.microsoft.com/office/powerpoint/2010/main" val="3692101125"/>
              </p:ext>
            </p:extLst>
          </p:nvPr>
        </p:nvGraphicFramePr>
        <p:xfrm>
          <a:off x="288758" y="2081463"/>
          <a:ext cx="5378117" cy="5245767"/>
        </p:xfrm>
        <a:graphic>
          <a:graphicData uri="http://schemas.openxmlformats.org/drawingml/2006/table">
            <a:tbl>
              <a:tblPr firstRow="1" firstCol="1" bandRow="1">
                <a:tableStyleId>{5C22544A-7EE6-4342-B048-85BDC9FD1C3A}</a:tableStyleId>
              </a:tblPr>
              <a:tblGrid>
                <a:gridCol w="641428">
                  <a:extLst>
                    <a:ext uri="{9D8B030D-6E8A-4147-A177-3AD203B41FA5}">
                      <a16:colId xmlns:a16="http://schemas.microsoft.com/office/drawing/2014/main" val="3947740521"/>
                    </a:ext>
                  </a:extLst>
                </a:gridCol>
                <a:gridCol w="986810">
                  <a:extLst>
                    <a:ext uri="{9D8B030D-6E8A-4147-A177-3AD203B41FA5}">
                      <a16:colId xmlns:a16="http://schemas.microsoft.com/office/drawing/2014/main" val="4161306603"/>
                    </a:ext>
                  </a:extLst>
                </a:gridCol>
                <a:gridCol w="888130">
                  <a:extLst>
                    <a:ext uri="{9D8B030D-6E8A-4147-A177-3AD203B41FA5}">
                      <a16:colId xmlns:a16="http://schemas.microsoft.com/office/drawing/2014/main" val="2462634501"/>
                    </a:ext>
                  </a:extLst>
                </a:gridCol>
                <a:gridCol w="992047">
                  <a:extLst>
                    <a:ext uri="{9D8B030D-6E8A-4147-A177-3AD203B41FA5}">
                      <a16:colId xmlns:a16="http://schemas.microsoft.com/office/drawing/2014/main" val="3170508081"/>
                    </a:ext>
                  </a:extLst>
                </a:gridCol>
                <a:gridCol w="882892">
                  <a:extLst>
                    <a:ext uri="{9D8B030D-6E8A-4147-A177-3AD203B41FA5}">
                      <a16:colId xmlns:a16="http://schemas.microsoft.com/office/drawing/2014/main" val="1522020136"/>
                    </a:ext>
                  </a:extLst>
                </a:gridCol>
                <a:gridCol w="986810">
                  <a:extLst>
                    <a:ext uri="{9D8B030D-6E8A-4147-A177-3AD203B41FA5}">
                      <a16:colId xmlns:a16="http://schemas.microsoft.com/office/drawing/2014/main" val="600906011"/>
                    </a:ext>
                  </a:extLst>
                </a:gridCol>
              </a:tblGrid>
              <a:tr h="197751">
                <a:tc>
                  <a:txBody>
                    <a:bodyPr/>
                    <a:lstStyle/>
                    <a:p>
                      <a:pPr marL="0" marR="0" algn="ctr">
                        <a:lnSpc>
                          <a:spcPct val="115000"/>
                        </a:lnSpc>
                        <a:spcBef>
                          <a:spcPts val="0"/>
                        </a:spcBef>
                        <a:spcAft>
                          <a:spcPts val="1000"/>
                        </a:spcAft>
                      </a:pPr>
                      <a:r>
                        <a:rPr lang="en-US" sz="800">
                          <a:effectLst/>
                        </a:rPr>
                        <a:t>Time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MONDAY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TUESDAY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WEDNESDAY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THURSDAY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lnSpc>
                          <a:spcPct val="115000"/>
                        </a:lnSpc>
                        <a:spcBef>
                          <a:spcPts val="0"/>
                        </a:spcBef>
                        <a:spcAft>
                          <a:spcPts val="1000"/>
                        </a:spcAft>
                      </a:pPr>
                      <a:r>
                        <a:rPr lang="en-US" sz="800">
                          <a:effectLst/>
                        </a:rPr>
                        <a:t>FRIDAY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3517072102"/>
                  </a:ext>
                </a:extLst>
              </a:tr>
              <a:tr h="711563">
                <a:tc>
                  <a:txBody>
                    <a:bodyPr/>
                    <a:lstStyle/>
                    <a:p>
                      <a:pPr marL="0" marR="0">
                        <a:lnSpc>
                          <a:spcPct val="115000"/>
                        </a:lnSpc>
                        <a:spcBef>
                          <a:spcPts val="0"/>
                        </a:spcBef>
                        <a:spcAft>
                          <a:spcPts val="1000"/>
                        </a:spcAft>
                      </a:pPr>
                      <a:r>
                        <a:rPr lang="en-US" sz="700">
                          <a:effectLst/>
                        </a:rPr>
                        <a:t>8:30-8:45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Homeroom, Attendance,</a:t>
                      </a:r>
                    </a:p>
                    <a:p>
                      <a:pPr marL="0" marR="0" algn="ctr">
                        <a:spcBef>
                          <a:spcPts val="0"/>
                        </a:spcBef>
                        <a:spcAft>
                          <a:spcPts val="0"/>
                        </a:spcAft>
                      </a:pPr>
                      <a:r>
                        <a:rPr lang="en-US" sz="900" dirty="0">
                          <a:effectLst/>
                        </a:rPr>
                        <a:t>Class Community Time (SEL)</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Homeroom, Attendance,</a:t>
                      </a:r>
                    </a:p>
                    <a:p>
                      <a:pPr marL="0" marR="0" algn="ctr">
                        <a:spcBef>
                          <a:spcPts val="0"/>
                        </a:spcBef>
                        <a:spcAft>
                          <a:spcPts val="0"/>
                        </a:spcAft>
                      </a:pPr>
                      <a:r>
                        <a:rPr lang="en-US" sz="900" dirty="0">
                          <a:effectLst/>
                        </a:rPr>
                        <a:t>Class Community Time (SEL)</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p>
                  </a:txBody>
                  <a:tcPr marL="51715" marR="51715" marT="0" marB="0">
                    <a:solidFill>
                      <a:srgbClr val="92D050"/>
                    </a:solidFill>
                  </a:tcPr>
                </a:tc>
                <a:tc>
                  <a:txBody>
                    <a:bodyPr/>
                    <a:lstStyle/>
                    <a:p>
                      <a:pPr marL="0" marR="0" algn="ctr">
                        <a:spcBef>
                          <a:spcPts val="0"/>
                        </a:spcBef>
                        <a:spcAft>
                          <a:spcPts val="0"/>
                        </a:spcAft>
                      </a:pPr>
                      <a:r>
                        <a:rPr lang="en-US" sz="900">
                          <a:effectLst/>
                        </a:rPr>
                        <a:t>Homeroom, Attendance,</a:t>
                      </a:r>
                    </a:p>
                    <a:p>
                      <a:pPr marL="0" marR="0" algn="ctr">
                        <a:spcBef>
                          <a:spcPts val="0"/>
                        </a:spcBef>
                        <a:spcAft>
                          <a:spcPts val="0"/>
                        </a:spcAft>
                      </a:pPr>
                      <a:r>
                        <a:rPr lang="en-US" sz="900">
                          <a:effectLst/>
                        </a:rPr>
                        <a:t>Class Community Time (SEL)</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Homeroom, Attendance,</a:t>
                      </a:r>
                    </a:p>
                    <a:p>
                      <a:pPr marL="0" marR="0" algn="ctr">
                        <a:spcBef>
                          <a:spcPts val="0"/>
                        </a:spcBef>
                        <a:spcAft>
                          <a:spcPts val="0"/>
                        </a:spcAft>
                      </a:pPr>
                      <a:r>
                        <a:rPr lang="en-US" sz="900" dirty="0">
                          <a:effectLst/>
                        </a:rPr>
                        <a:t>Class Community Time (SEL)</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3698202333"/>
                  </a:ext>
                </a:extLst>
              </a:tr>
              <a:tr h="1138501">
                <a:tc>
                  <a:txBody>
                    <a:bodyPr/>
                    <a:lstStyle/>
                    <a:p>
                      <a:pPr marL="0" marR="0">
                        <a:lnSpc>
                          <a:spcPct val="115000"/>
                        </a:lnSpc>
                        <a:spcBef>
                          <a:spcPts val="0"/>
                        </a:spcBef>
                        <a:spcAft>
                          <a:spcPts val="1000"/>
                        </a:spcAft>
                      </a:pPr>
                      <a:r>
                        <a:rPr lang="en-US" sz="700">
                          <a:effectLst/>
                        </a:rPr>
                        <a:t>8:45-9:30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a:effectLst/>
                        </a:rPr>
                        <a:t>A-Day</a:t>
                      </a:r>
                    </a:p>
                    <a:p>
                      <a:pPr marL="0" marR="0" algn="ctr">
                        <a:spcBef>
                          <a:spcPts val="0"/>
                        </a:spcBef>
                        <a:spcAft>
                          <a:spcPts val="0"/>
                        </a:spcAft>
                      </a:pPr>
                      <a:r>
                        <a:rPr lang="en-US" sz="900">
                          <a:effectLst/>
                        </a:rPr>
                        <a:t>Social Studies</a:t>
                      </a:r>
                    </a:p>
                    <a:p>
                      <a:pPr marL="0" marR="0" algn="ctr">
                        <a:spcBef>
                          <a:spcPts val="0"/>
                        </a:spcBef>
                        <a:spcAft>
                          <a:spcPts val="0"/>
                        </a:spcAft>
                      </a:pPr>
                      <a:r>
                        <a:rPr lang="en-US" sz="900">
                          <a:effectLst/>
                        </a:rPr>
                        <a:t> St. Fort</a:t>
                      </a:r>
                    </a:p>
                    <a:p>
                      <a:pPr marL="0" marR="0" algn="ctr">
                        <a:spcBef>
                          <a:spcPts val="0"/>
                        </a:spcBef>
                        <a:spcAft>
                          <a:spcPts val="0"/>
                        </a:spcAft>
                      </a:pPr>
                      <a:r>
                        <a:rPr lang="en-US" sz="900">
                          <a:effectLst/>
                        </a:rPr>
                        <a:t>B-Day</a:t>
                      </a:r>
                    </a:p>
                    <a:p>
                      <a:pPr marL="0" marR="0" algn="ctr">
                        <a:spcBef>
                          <a:spcPts val="0"/>
                        </a:spcBef>
                        <a:spcAft>
                          <a:spcPts val="0"/>
                        </a:spcAft>
                      </a:pPr>
                      <a:r>
                        <a:rPr lang="en-US" sz="900">
                          <a:effectLst/>
                        </a:rPr>
                        <a:t>Science</a:t>
                      </a:r>
                    </a:p>
                    <a:p>
                      <a:pPr marL="0" marR="0" algn="ctr">
                        <a:spcBef>
                          <a:spcPts val="0"/>
                        </a:spcBef>
                        <a:spcAft>
                          <a:spcPts val="0"/>
                        </a:spcAft>
                      </a:pPr>
                      <a:r>
                        <a:rPr lang="en-US" sz="900">
                          <a:effectLst/>
                        </a:rPr>
                        <a:t>Devose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a:effectLst/>
                        </a:rPr>
                        <a:t>A-Day</a:t>
                      </a:r>
                    </a:p>
                    <a:p>
                      <a:pPr marL="0" marR="0" algn="ctr">
                        <a:spcBef>
                          <a:spcPts val="0"/>
                        </a:spcBef>
                        <a:spcAft>
                          <a:spcPts val="0"/>
                        </a:spcAft>
                      </a:pPr>
                      <a:r>
                        <a:rPr lang="en-US" sz="900">
                          <a:effectLst/>
                        </a:rPr>
                        <a:t>Social Studies</a:t>
                      </a:r>
                    </a:p>
                    <a:p>
                      <a:pPr marL="0" marR="0" algn="ctr">
                        <a:spcBef>
                          <a:spcPts val="0"/>
                        </a:spcBef>
                        <a:spcAft>
                          <a:spcPts val="0"/>
                        </a:spcAft>
                      </a:pPr>
                      <a:r>
                        <a:rPr lang="en-US" sz="900">
                          <a:effectLst/>
                        </a:rPr>
                        <a:t> St. Fort</a:t>
                      </a:r>
                    </a:p>
                    <a:p>
                      <a:pPr marL="0" marR="0" algn="ctr">
                        <a:spcBef>
                          <a:spcPts val="0"/>
                        </a:spcBef>
                        <a:spcAft>
                          <a:spcPts val="0"/>
                        </a:spcAft>
                      </a:pPr>
                      <a:r>
                        <a:rPr lang="en-US" sz="900">
                          <a:effectLst/>
                        </a:rPr>
                        <a:t>B-Day</a:t>
                      </a:r>
                    </a:p>
                    <a:p>
                      <a:pPr marL="0" marR="0" algn="ctr">
                        <a:spcBef>
                          <a:spcPts val="0"/>
                        </a:spcBef>
                        <a:spcAft>
                          <a:spcPts val="0"/>
                        </a:spcAft>
                      </a:pPr>
                      <a:r>
                        <a:rPr lang="en-US" sz="900">
                          <a:effectLst/>
                        </a:rPr>
                        <a:t>Science</a:t>
                      </a:r>
                    </a:p>
                    <a:p>
                      <a:pPr marL="0" marR="0" algn="ctr">
                        <a:spcBef>
                          <a:spcPts val="0"/>
                        </a:spcBef>
                        <a:spcAft>
                          <a:spcPts val="0"/>
                        </a:spcAft>
                      </a:pPr>
                      <a:r>
                        <a:rPr lang="en-US" sz="900">
                          <a:effectLst/>
                        </a:rPr>
                        <a:t>Devose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dirty="0">
                          <a:effectLst/>
                        </a:rPr>
                        <a:t>A-Day</a:t>
                      </a:r>
                    </a:p>
                    <a:p>
                      <a:pPr marL="0" marR="0" algn="ctr">
                        <a:spcBef>
                          <a:spcPts val="0"/>
                        </a:spcBef>
                        <a:spcAft>
                          <a:spcPts val="0"/>
                        </a:spcAft>
                      </a:pPr>
                      <a:r>
                        <a:rPr lang="en-US" sz="900" dirty="0">
                          <a:effectLst/>
                        </a:rPr>
                        <a:t>Social Studies</a:t>
                      </a:r>
                    </a:p>
                    <a:p>
                      <a:pPr marL="0" marR="0" algn="ctr">
                        <a:spcBef>
                          <a:spcPts val="0"/>
                        </a:spcBef>
                        <a:spcAft>
                          <a:spcPts val="0"/>
                        </a:spcAft>
                      </a:pPr>
                      <a:r>
                        <a:rPr lang="en-US" sz="900" dirty="0">
                          <a:effectLst/>
                        </a:rPr>
                        <a:t> St. Fort</a:t>
                      </a:r>
                    </a:p>
                    <a:p>
                      <a:pPr marL="0" marR="0" algn="ctr">
                        <a:spcBef>
                          <a:spcPts val="0"/>
                        </a:spcBef>
                        <a:spcAft>
                          <a:spcPts val="0"/>
                        </a:spcAft>
                      </a:pPr>
                      <a:r>
                        <a:rPr lang="en-US" sz="900" dirty="0">
                          <a:effectLst/>
                        </a:rPr>
                        <a:t>B-Day</a:t>
                      </a:r>
                    </a:p>
                    <a:p>
                      <a:pPr marL="0" marR="0" algn="ctr">
                        <a:spcBef>
                          <a:spcPts val="0"/>
                        </a:spcBef>
                        <a:spcAft>
                          <a:spcPts val="0"/>
                        </a:spcAft>
                      </a:pPr>
                      <a:r>
                        <a:rPr lang="en-US" sz="900" dirty="0">
                          <a:effectLst/>
                        </a:rPr>
                        <a:t>Science</a:t>
                      </a:r>
                    </a:p>
                    <a:p>
                      <a:pPr marL="0" marR="0" algn="ctr">
                        <a:spcBef>
                          <a:spcPts val="0"/>
                        </a:spcBef>
                        <a:spcAft>
                          <a:spcPts val="0"/>
                        </a:spcAft>
                      </a:pPr>
                      <a:r>
                        <a:rPr lang="en-US" sz="900" dirty="0" err="1">
                          <a:effectLst/>
                        </a:rPr>
                        <a:t>Devose</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rgbClr val="92D050"/>
                    </a:solidFill>
                  </a:tcPr>
                </a:tc>
                <a:tc>
                  <a:txBody>
                    <a:bodyPr/>
                    <a:lstStyle/>
                    <a:p>
                      <a:pPr marL="0" marR="0" algn="ctr">
                        <a:spcBef>
                          <a:spcPts val="0"/>
                        </a:spcBef>
                        <a:spcAft>
                          <a:spcPts val="0"/>
                        </a:spcAft>
                      </a:pPr>
                      <a:r>
                        <a:rPr lang="en-US" sz="900" dirty="0">
                          <a:effectLst/>
                        </a:rPr>
                        <a:t>A-Day</a:t>
                      </a:r>
                    </a:p>
                    <a:p>
                      <a:pPr marL="0" marR="0" algn="ctr">
                        <a:spcBef>
                          <a:spcPts val="0"/>
                        </a:spcBef>
                        <a:spcAft>
                          <a:spcPts val="0"/>
                        </a:spcAft>
                      </a:pPr>
                      <a:r>
                        <a:rPr lang="en-US" sz="900" dirty="0">
                          <a:effectLst/>
                        </a:rPr>
                        <a:t>Social Studies</a:t>
                      </a:r>
                    </a:p>
                    <a:p>
                      <a:pPr marL="0" marR="0" algn="ctr">
                        <a:spcBef>
                          <a:spcPts val="0"/>
                        </a:spcBef>
                        <a:spcAft>
                          <a:spcPts val="0"/>
                        </a:spcAft>
                      </a:pPr>
                      <a:r>
                        <a:rPr lang="en-US" sz="900" dirty="0">
                          <a:effectLst/>
                        </a:rPr>
                        <a:t> St. Fort</a:t>
                      </a:r>
                    </a:p>
                    <a:p>
                      <a:pPr marL="0" marR="0" algn="ctr">
                        <a:spcBef>
                          <a:spcPts val="0"/>
                        </a:spcBef>
                        <a:spcAft>
                          <a:spcPts val="0"/>
                        </a:spcAft>
                      </a:pPr>
                      <a:r>
                        <a:rPr lang="en-US" sz="900" dirty="0">
                          <a:effectLst/>
                        </a:rPr>
                        <a:t>B-Day</a:t>
                      </a:r>
                    </a:p>
                    <a:p>
                      <a:pPr marL="0" marR="0" algn="ctr">
                        <a:spcBef>
                          <a:spcPts val="0"/>
                        </a:spcBef>
                        <a:spcAft>
                          <a:spcPts val="0"/>
                        </a:spcAft>
                      </a:pPr>
                      <a:r>
                        <a:rPr lang="en-US" sz="900" dirty="0">
                          <a:effectLst/>
                        </a:rPr>
                        <a:t>Science</a:t>
                      </a:r>
                    </a:p>
                    <a:p>
                      <a:pPr marL="0" marR="0" algn="ctr">
                        <a:spcBef>
                          <a:spcPts val="0"/>
                        </a:spcBef>
                        <a:spcAft>
                          <a:spcPts val="0"/>
                        </a:spcAft>
                      </a:pPr>
                      <a:r>
                        <a:rPr lang="en-US" sz="900" dirty="0" err="1">
                          <a:effectLst/>
                        </a:rPr>
                        <a:t>Devose</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A-Day</a:t>
                      </a:r>
                    </a:p>
                    <a:p>
                      <a:pPr marL="0" marR="0" algn="ctr">
                        <a:spcBef>
                          <a:spcPts val="0"/>
                        </a:spcBef>
                        <a:spcAft>
                          <a:spcPts val="0"/>
                        </a:spcAft>
                      </a:pPr>
                      <a:r>
                        <a:rPr lang="en-US" sz="900" dirty="0">
                          <a:effectLst/>
                        </a:rPr>
                        <a:t>Social Studies</a:t>
                      </a:r>
                    </a:p>
                    <a:p>
                      <a:pPr marL="0" marR="0" algn="ctr">
                        <a:spcBef>
                          <a:spcPts val="0"/>
                        </a:spcBef>
                        <a:spcAft>
                          <a:spcPts val="0"/>
                        </a:spcAft>
                      </a:pPr>
                      <a:r>
                        <a:rPr lang="en-US" sz="900" dirty="0">
                          <a:effectLst/>
                        </a:rPr>
                        <a:t> St. Fort</a:t>
                      </a:r>
                    </a:p>
                    <a:p>
                      <a:pPr marL="0" marR="0" algn="ctr">
                        <a:spcBef>
                          <a:spcPts val="0"/>
                        </a:spcBef>
                        <a:spcAft>
                          <a:spcPts val="0"/>
                        </a:spcAft>
                      </a:pPr>
                      <a:r>
                        <a:rPr lang="en-US" sz="900" dirty="0">
                          <a:effectLst/>
                        </a:rPr>
                        <a:t>B-Day</a:t>
                      </a:r>
                    </a:p>
                    <a:p>
                      <a:pPr marL="0" marR="0" algn="ctr">
                        <a:spcBef>
                          <a:spcPts val="0"/>
                        </a:spcBef>
                        <a:spcAft>
                          <a:spcPts val="0"/>
                        </a:spcAft>
                      </a:pPr>
                      <a:r>
                        <a:rPr lang="en-US" sz="900" dirty="0">
                          <a:effectLst/>
                        </a:rPr>
                        <a:t>Science</a:t>
                      </a:r>
                    </a:p>
                    <a:p>
                      <a:pPr marL="0" marR="0" algn="ctr">
                        <a:spcBef>
                          <a:spcPts val="0"/>
                        </a:spcBef>
                        <a:spcAft>
                          <a:spcPts val="0"/>
                        </a:spcAft>
                      </a:pPr>
                      <a:r>
                        <a:rPr lang="en-US" sz="900" dirty="0" err="1">
                          <a:effectLst/>
                        </a:rPr>
                        <a:t>Devose</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1760780479"/>
                  </a:ext>
                </a:extLst>
              </a:tr>
              <a:tr h="466074">
                <a:tc>
                  <a:txBody>
                    <a:bodyPr/>
                    <a:lstStyle/>
                    <a:p>
                      <a:pPr marL="0" marR="0">
                        <a:lnSpc>
                          <a:spcPct val="115000"/>
                        </a:lnSpc>
                        <a:spcBef>
                          <a:spcPts val="0"/>
                        </a:spcBef>
                        <a:spcAft>
                          <a:spcPts val="1000"/>
                        </a:spcAft>
                      </a:pPr>
                      <a:r>
                        <a:rPr lang="en-US" sz="700">
                          <a:effectLst/>
                        </a:rPr>
                        <a:t>9:30-10:15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a:effectLst/>
                        </a:rPr>
                        <a:t>ELA</a:t>
                      </a:r>
                    </a:p>
                    <a:p>
                      <a:pPr marL="0" marR="0" algn="ctr">
                        <a:spcBef>
                          <a:spcPts val="0"/>
                        </a:spcBef>
                        <a:spcAft>
                          <a:spcPts val="0"/>
                        </a:spcAft>
                      </a:pPr>
                      <a:r>
                        <a:rPr lang="en-US" sz="900">
                          <a:effectLst/>
                        </a:rPr>
                        <a:t>Assia</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a:effectLst/>
                        </a:rPr>
                        <a:t>ELA</a:t>
                      </a:r>
                    </a:p>
                    <a:p>
                      <a:pPr marL="0" marR="0" algn="ctr">
                        <a:spcBef>
                          <a:spcPts val="0"/>
                        </a:spcBef>
                        <a:spcAft>
                          <a:spcPts val="0"/>
                        </a:spcAft>
                      </a:pPr>
                      <a:r>
                        <a:rPr lang="en-US" sz="900">
                          <a:effectLst/>
                        </a:rPr>
                        <a:t>Assia</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900" dirty="0">
                          <a:effectLst/>
                        </a:rPr>
                        <a:t>ELA</a:t>
                      </a:r>
                    </a:p>
                    <a:p>
                      <a:pPr marL="0" marR="0" algn="ctr">
                        <a:spcBef>
                          <a:spcPts val="0"/>
                        </a:spcBef>
                        <a:spcAft>
                          <a:spcPts val="0"/>
                        </a:spcAft>
                      </a:pPr>
                      <a:r>
                        <a:rPr lang="en-US" sz="900" dirty="0" err="1">
                          <a:effectLst/>
                        </a:rPr>
                        <a:t>Assia</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a:effectLst/>
                        </a:rPr>
                        <a:t>ELA</a:t>
                      </a:r>
                    </a:p>
                    <a:p>
                      <a:pPr marL="0" marR="0" algn="ctr">
                        <a:spcBef>
                          <a:spcPts val="0"/>
                        </a:spcBef>
                        <a:spcAft>
                          <a:spcPts val="0"/>
                        </a:spcAft>
                      </a:pPr>
                      <a:r>
                        <a:rPr lang="en-US" sz="900">
                          <a:effectLst/>
                        </a:rPr>
                        <a:t>Assia</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1609159756"/>
                  </a:ext>
                </a:extLst>
              </a:tr>
              <a:tr h="466074">
                <a:tc>
                  <a:txBody>
                    <a:bodyPr/>
                    <a:lstStyle/>
                    <a:p>
                      <a:pPr marL="0" marR="0">
                        <a:lnSpc>
                          <a:spcPct val="115000"/>
                        </a:lnSpc>
                        <a:spcBef>
                          <a:spcPts val="0"/>
                        </a:spcBef>
                        <a:spcAft>
                          <a:spcPts val="1000"/>
                        </a:spcAft>
                      </a:pPr>
                      <a:r>
                        <a:rPr lang="en-US" sz="700">
                          <a:effectLst/>
                        </a:rPr>
                        <a:t>10:15-11:00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a:effectLst/>
                        </a:rPr>
                        <a:t>MATH</a:t>
                      </a:r>
                    </a:p>
                    <a:p>
                      <a:pPr marL="0" marR="0" algn="ctr">
                        <a:spcBef>
                          <a:spcPts val="0"/>
                        </a:spcBef>
                        <a:spcAft>
                          <a:spcPts val="0"/>
                        </a:spcAft>
                      </a:pPr>
                      <a:r>
                        <a:rPr lang="en-US" sz="900">
                          <a:effectLst/>
                        </a:rPr>
                        <a:t>Taylor</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a:effectLst/>
                        </a:rPr>
                        <a:t>MATH</a:t>
                      </a:r>
                    </a:p>
                    <a:p>
                      <a:pPr marL="0" marR="0" algn="ctr">
                        <a:spcBef>
                          <a:spcPts val="0"/>
                        </a:spcBef>
                        <a:spcAft>
                          <a:spcPts val="0"/>
                        </a:spcAft>
                      </a:pPr>
                      <a:r>
                        <a:rPr lang="en-US" sz="900">
                          <a:effectLst/>
                        </a:rPr>
                        <a:t>Taylor</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900" dirty="0">
                          <a:effectLst/>
                        </a:rPr>
                        <a:t>MATH</a:t>
                      </a:r>
                    </a:p>
                    <a:p>
                      <a:pPr marL="0" marR="0" algn="ctr">
                        <a:spcBef>
                          <a:spcPts val="0"/>
                        </a:spcBef>
                        <a:spcAft>
                          <a:spcPts val="0"/>
                        </a:spcAft>
                      </a:pPr>
                      <a:r>
                        <a:rPr lang="en-US" sz="900" dirty="0">
                          <a:effectLst/>
                        </a:rPr>
                        <a:t>Taylor</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MATH</a:t>
                      </a:r>
                    </a:p>
                    <a:p>
                      <a:pPr marL="0" marR="0" algn="ctr">
                        <a:spcBef>
                          <a:spcPts val="0"/>
                        </a:spcBef>
                        <a:spcAft>
                          <a:spcPts val="0"/>
                        </a:spcAft>
                      </a:pPr>
                      <a:r>
                        <a:rPr lang="en-US" sz="900" dirty="0">
                          <a:effectLst/>
                        </a:rPr>
                        <a:t>Taylor</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extLst>
                  <a:ext uri="{0D108BD9-81ED-4DB2-BD59-A6C34878D82A}">
                    <a16:rowId xmlns:a16="http://schemas.microsoft.com/office/drawing/2014/main" val="870858506"/>
                  </a:ext>
                </a:extLst>
              </a:tr>
              <a:tr h="374253">
                <a:tc>
                  <a:txBody>
                    <a:bodyPr/>
                    <a:lstStyle/>
                    <a:p>
                      <a:pPr marL="0" marR="0">
                        <a:lnSpc>
                          <a:spcPct val="115000"/>
                        </a:lnSpc>
                        <a:spcBef>
                          <a:spcPts val="0"/>
                        </a:spcBef>
                        <a:spcAft>
                          <a:spcPts val="1000"/>
                        </a:spcAft>
                      </a:pPr>
                      <a:r>
                        <a:rPr lang="en-US" sz="700">
                          <a:effectLst/>
                        </a:rPr>
                        <a:t>11:00-11:45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tc>
                  <a:txBody>
                    <a:bodyPr/>
                    <a:lstStyle/>
                    <a:p>
                      <a:pPr marL="0" marR="0" algn="ctr">
                        <a:spcBef>
                          <a:spcPts val="0"/>
                        </a:spcBef>
                        <a:spcAft>
                          <a:spcPts val="0"/>
                        </a:spcAft>
                      </a:pPr>
                      <a:r>
                        <a:rPr lang="en-US" sz="9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tc>
                  <a:txBody>
                    <a:bodyPr/>
                    <a:lstStyle/>
                    <a:p>
                      <a:pPr marL="0" marR="0" algn="ctr">
                        <a:spcBef>
                          <a:spcPts val="0"/>
                        </a:spcBef>
                        <a:spcAft>
                          <a:spcPts val="0"/>
                        </a:spcAft>
                      </a:pPr>
                      <a:r>
                        <a:rPr lang="en-US" sz="9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rgbClr val="92D050"/>
                    </a:solidFill>
                  </a:tcPr>
                </a:tc>
                <a:tc>
                  <a:txBody>
                    <a:bodyPr/>
                    <a:lstStyle/>
                    <a:p>
                      <a:pPr marL="0" marR="0" algn="ctr">
                        <a:spcBef>
                          <a:spcPts val="0"/>
                        </a:spcBef>
                        <a:spcAft>
                          <a:spcPts val="0"/>
                        </a:spcAft>
                      </a:pPr>
                      <a:r>
                        <a:rPr lang="en-US" sz="9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tc>
                  <a:txBody>
                    <a:bodyPr/>
                    <a:lstStyle/>
                    <a:p>
                      <a:pPr marL="0" marR="0" algn="ctr">
                        <a:spcBef>
                          <a:spcPts val="0"/>
                        </a:spcBef>
                        <a:spcAft>
                          <a:spcPts val="0"/>
                        </a:spcAft>
                      </a:pPr>
                      <a:r>
                        <a:rPr lang="en-US" sz="900" dirty="0">
                          <a:effectLst/>
                        </a:rPr>
                        <a:t>Small Group Instruction</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3">
                        <a:lumMod val="60000"/>
                        <a:lumOff val="40000"/>
                      </a:schemeClr>
                    </a:solidFill>
                  </a:tcPr>
                </a:tc>
                <a:extLst>
                  <a:ext uri="{0D108BD9-81ED-4DB2-BD59-A6C34878D82A}">
                    <a16:rowId xmlns:a16="http://schemas.microsoft.com/office/drawing/2014/main" val="1229010793"/>
                  </a:ext>
                </a:extLst>
              </a:tr>
              <a:tr h="593827">
                <a:tc>
                  <a:txBody>
                    <a:bodyPr/>
                    <a:lstStyle/>
                    <a:p>
                      <a:pPr marL="0" marR="0">
                        <a:lnSpc>
                          <a:spcPct val="115000"/>
                        </a:lnSpc>
                        <a:spcBef>
                          <a:spcPts val="0"/>
                        </a:spcBef>
                        <a:spcAft>
                          <a:spcPts val="1000"/>
                        </a:spcAft>
                      </a:pPr>
                      <a:r>
                        <a:rPr lang="en-US" sz="700">
                          <a:effectLst/>
                        </a:rPr>
                        <a:t>11:45-12:30</a:t>
                      </a:r>
                      <a:endParaRPr lang="en-US" sz="900">
                        <a:effectLst/>
                      </a:endParaRPr>
                    </a:p>
                    <a:p>
                      <a:pPr marL="0" marR="0">
                        <a:lnSpc>
                          <a:spcPct val="115000"/>
                        </a:lnSpc>
                        <a:spcBef>
                          <a:spcPts val="0"/>
                        </a:spcBef>
                        <a:spcAft>
                          <a:spcPts val="1000"/>
                        </a:spcAft>
                      </a:pPr>
                      <a:r>
                        <a:rPr lang="en-US" sz="700">
                          <a:effectLst/>
                        </a:rPr>
                        <a:t> </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PE</a:t>
                      </a:r>
                    </a:p>
                    <a:p>
                      <a:pPr marL="0" marR="0" algn="ctr">
                        <a:spcBef>
                          <a:spcPts val="0"/>
                        </a:spcBef>
                        <a:spcAft>
                          <a:spcPts val="0"/>
                        </a:spcAft>
                      </a:pPr>
                      <a:r>
                        <a:rPr lang="en-US" sz="900" dirty="0" err="1">
                          <a:effectLst/>
                        </a:rPr>
                        <a:t>Anzano</a:t>
                      </a:r>
                      <a:endParaRPr lang="en-US" sz="900" dirty="0">
                        <a:effectLst/>
                      </a:endParaRPr>
                    </a:p>
                    <a:p>
                      <a:pPr marL="0" marR="0" algn="ctr">
                        <a:spcBef>
                          <a:spcPts val="0"/>
                        </a:spcBef>
                        <a:spcAft>
                          <a:spcPts val="0"/>
                        </a:spcAft>
                      </a:pPr>
                      <a:r>
                        <a:rPr lang="en-US" sz="900" dirty="0">
                          <a:effectLst/>
                        </a:rPr>
                        <a:t>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tc>
                  <a:txBody>
                    <a:bodyPr/>
                    <a:lstStyle/>
                    <a:p>
                      <a:pPr marL="0" marR="0" algn="ctr">
                        <a:spcBef>
                          <a:spcPts val="0"/>
                        </a:spcBef>
                        <a:spcAft>
                          <a:spcPts val="0"/>
                        </a:spcAft>
                      </a:pPr>
                      <a:r>
                        <a:rPr lang="en-US" sz="900" dirty="0">
                          <a:effectLst/>
                        </a:rPr>
                        <a:t>COMPUTER</a:t>
                      </a:r>
                    </a:p>
                    <a:p>
                      <a:pPr marL="0" marR="0" algn="ctr">
                        <a:spcBef>
                          <a:spcPts val="0"/>
                        </a:spcBef>
                        <a:spcAft>
                          <a:spcPts val="0"/>
                        </a:spcAft>
                      </a:pPr>
                      <a:r>
                        <a:rPr lang="en-US" sz="900" dirty="0">
                          <a:effectLst/>
                        </a:rPr>
                        <a:t>LITERACY</a:t>
                      </a:r>
                    </a:p>
                    <a:p>
                      <a:pPr marL="0" marR="0" algn="ctr">
                        <a:spcBef>
                          <a:spcPts val="0"/>
                        </a:spcBef>
                        <a:spcAft>
                          <a:spcPts val="0"/>
                        </a:spcAft>
                      </a:pPr>
                      <a:r>
                        <a:rPr lang="en-US" sz="900" dirty="0">
                          <a:effectLst/>
                        </a:rPr>
                        <a:t>Raimondi</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900" dirty="0">
                        <a:effectLst/>
                      </a:endParaRPr>
                    </a:p>
                    <a:p>
                      <a:pPr marL="0" marR="0" algn="ctr">
                        <a:spcBef>
                          <a:spcPts val="0"/>
                        </a:spcBef>
                        <a:spcAft>
                          <a:spcPts val="0"/>
                        </a:spcAft>
                      </a:pPr>
                      <a:r>
                        <a:rPr lang="en-US" sz="900" dirty="0">
                          <a:effectLst/>
                        </a:rPr>
                        <a:t>HEALTH</a:t>
                      </a:r>
                    </a:p>
                    <a:p>
                      <a:pPr marL="0" marR="0" algn="ctr">
                        <a:spcBef>
                          <a:spcPts val="0"/>
                        </a:spcBef>
                        <a:spcAft>
                          <a:spcPts val="0"/>
                        </a:spcAft>
                      </a:pPr>
                      <a:r>
                        <a:rPr lang="en-US" sz="900" dirty="0" err="1">
                          <a:effectLst/>
                        </a:rPr>
                        <a:t>Anzano</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rgbClr val="92D050"/>
                    </a:solidFill>
                  </a:tcPr>
                </a:tc>
                <a:tc>
                  <a:txBody>
                    <a:bodyPr/>
                    <a:lstStyle/>
                    <a:p>
                      <a:pPr marL="0" marR="0" algn="ctr">
                        <a:spcBef>
                          <a:spcPts val="0"/>
                        </a:spcBef>
                        <a:spcAft>
                          <a:spcPts val="0"/>
                        </a:spcAft>
                      </a:pPr>
                      <a:r>
                        <a:rPr lang="en-US" sz="900" dirty="0">
                          <a:effectLst/>
                        </a:rPr>
                        <a:t>PE</a:t>
                      </a:r>
                    </a:p>
                    <a:p>
                      <a:pPr marL="0" marR="0" algn="ctr">
                        <a:spcBef>
                          <a:spcPts val="0"/>
                        </a:spcBef>
                        <a:spcAft>
                          <a:spcPts val="0"/>
                        </a:spcAft>
                      </a:pPr>
                      <a:r>
                        <a:rPr lang="en-US" sz="900" dirty="0" err="1">
                          <a:effectLst/>
                        </a:rPr>
                        <a:t>Anzano</a:t>
                      </a:r>
                      <a:endParaRPr lang="en-US" sz="900" dirty="0">
                        <a:effectLst/>
                      </a:endParaRPr>
                    </a:p>
                    <a:p>
                      <a:pPr marL="0" marR="0" algn="ctr">
                        <a:spcBef>
                          <a:spcPts val="0"/>
                        </a:spcBef>
                        <a:spcAft>
                          <a:spcPts val="0"/>
                        </a:spcAft>
                      </a:pPr>
                      <a:r>
                        <a:rPr lang="en-US" sz="900" dirty="0">
                          <a:effectLst/>
                        </a:rPr>
                        <a:t>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tc>
                  <a:txBody>
                    <a:bodyPr/>
                    <a:lstStyle/>
                    <a:p>
                      <a:pPr marL="0" marR="0" algn="ctr">
                        <a:spcBef>
                          <a:spcPts val="0"/>
                        </a:spcBef>
                        <a:spcAft>
                          <a:spcPts val="0"/>
                        </a:spcAft>
                      </a:pPr>
                      <a:r>
                        <a:rPr lang="en-US" sz="900" dirty="0">
                          <a:effectLst/>
                        </a:rPr>
                        <a:t>FRENCH</a:t>
                      </a:r>
                    </a:p>
                    <a:p>
                      <a:pPr marL="0" marR="0" algn="ctr">
                        <a:spcBef>
                          <a:spcPts val="0"/>
                        </a:spcBef>
                        <a:spcAft>
                          <a:spcPts val="0"/>
                        </a:spcAft>
                      </a:pPr>
                      <a:r>
                        <a:rPr lang="en-US" sz="900" dirty="0">
                          <a:effectLst/>
                        </a:rPr>
                        <a:t>Vertus</a:t>
                      </a:r>
                    </a:p>
                    <a:p>
                      <a:pPr marL="0" marR="0" algn="ctr">
                        <a:spcBef>
                          <a:spcPts val="0"/>
                        </a:spcBef>
                        <a:spcAft>
                          <a:spcPts val="0"/>
                        </a:spcAft>
                      </a:pPr>
                      <a:r>
                        <a:rPr lang="en-US" sz="900" dirty="0">
                          <a:effectLst/>
                        </a:rPr>
                        <a:t>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6"/>
                    </a:solidFill>
                  </a:tcPr>
                </a:tc>
                <a:extLst>
                  <a:ext uri="{0D108BD9-81ED-4DB2-BD59-A6C34878D82A}">
                    <a16:rowId xmlns:a16="http://schemas.microsoft.com/office/drawing/2014/main" val="3338105793"/>
                  </a:ext>
                </a:extLst>
              </a:tr>
              <a:tr h="194678">
                <a:tc>
                  <a:txBody>
                    <a:bodyPr/>
                    <a:lstStyle/>
                    <a:p>
                      <a:pPr marL="0" marR="0">
                        <a:lnSpc>
                          <a:spcPct val="115000"/>
                        </a:lnSpc>
                        <a:spcBef>
                          <a:spcPts val="0"/>
                        </a:spcBef>
                        <a:spcAft>
                          <a:spcPts val="1000"/>
                        </a:spcAft>
                      </a:pPr>
                      <a:r>
                        <a:rPr lang="en-US" sz="700">
                          <a:effectLst/>
                        </a:rPr>
                        <a:t>12:30-1:00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tc>
                  <a:txBody>
                    <a:bodyPr/>
                    <a:lstStyle/>
                    <a:p>
                      <a:pPr marL="0" marR="0" algn="ctr">
                        <a:spcBef>
                          <a:spcPts val="0"/>
                        </a:spcBef>
                        <a:spcAft>
                          <a:spcPts val="0"/>
                        </a:spcAft>
                      </a:pPr>
                      <a:r>
                        <a:rPr lang="en-US" sz="9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tc>
                  <a:txBody>
                    <a:bodyPr/>
                    <a:lstStyle/>
                    <a:p>
                      <a:pPr marL="0" marR="0" algn="ctr">
                        <a:spcBef>
                          <a:spcPts val="0"/>
                        </a:spcBef>
                        <a:spcAft>
                          <a:spcPts val="0"/>
                        </a:spcAft>
                      </a:pPr>
                      <a:r>
                        <a:rPr lang="en-US" sz="9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rgbClr val="92D050"/>
                    </a:solidFill>
                  </a:tcPr>
                </a:tc>
                <a:tc>
                  <a:txBody>
                    <a:bodyPr/>
                    <a:lstStyle/>
                    <a:p>
                      <a:pPr marL="0" marR="0" algn="ctr">
                        <a:spcBef>
                          <a:spcPts val="0"/>
                        </a:spcBef>
                        <a:spcAft>
                          <a:spcPts val="0"/>
                        </a:spcAft>
                      </a:pPr>
                      <a:r>
                        <a:rPr lang="en-US" sz="9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tc>
                  <a:txBody>
                    <a:bodyPr/>
                    <a:lstStyle/>
                    <a:p>
                      <a:pPr marL="0" marR="0" algn="ctr">
                        <a:spcBef>
                          <a:spcPts val="0"/>
                        </a:spcBef>
                        <a:spcAft>
                          <a:spcPts val="0"/>
                        </a:spcAft>
                      </a:pPr>
                      <a:r>
                        <a:rPr lang="en-US" sz="900" dirty="0">
                          <a:effectLst/>
                        </a:rPr>
                        <a:t>LUNCH</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accent5">
                        <a:lumMod val="60000"/>
                        <a:lumOff val="40000"/>
                      </a:schemeClr>
                    </a:solidFill>
                  </a:tcPr>
                </a:tc>
                <a:extLst>
                  <a:ext uri="{0D108BD9-81ED-4DB2-BD59-A6C34878D82A}">
                    <a16:rowId xmlns:a16="http://schemas.microsoft.com/office/drawing/2014/main" val="4160929717"/>
                  </a:ext>
                </a:extLst>
              </a:tr>
              <a:tr h="1103046">
                <a:tc>
                  <a:txBody>
                    <a:bodyPr/>
                    <a:lstStyle/>
                    <a:p>
                      <a:pPr marL="0" marR="0">
                        <a:lnSpc>
                          <a:spcPct val="115000"/>
                        </a:lnSpc>
                        <a:spcBef>
                          <a:spcPts val="0"/>
                        </a:spcBef>
                        <a:spcAft>
                          <a:spcPts val="1000"/>
                        </a:spcAft>
                      </a:pPr>
                      <a:r>
                        <a:rPr lang="en-US" sz="700">
                          <a:effectLst/>
                        </a:rPr>
                        <a:t>1:00-3:20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tc>
                <a:tc>
                  <a:txBody>
                    <a:bodyPr/>
                    <a:lstStyle/>
                    <a:p>
                      <a:pPr marL="0" marR="0" algn="ctr">
                        <a:spcBef>
                          <a:spcPts val="0"/>
                        </a:spcBef>
                        <a:spcAft>
                          <a:spcPts val="0"/>
                        </a:spcAft>
                      </a:pPr>
                      <a:r>
                        <a:rPr lang="en-US" sz="900" dirty="0">
                          <a:effectLst/>
                        </a:rPr>
                        <a:t>Teachers’ </a:t>
                      </a:r>
                    </a:p>
                    <a:p>
                      <a:pPr marL="0" marR="0" algn="ctr">
                        <a:spcBef>
                          <a:spcPts val="0"/>
                        </a:spcBef>
                        <a:spcAft>
                          <a:spcPts val="0"/>
                        </a:spcAft>
                      </a:pPr>
                      <a:r>
                        <a:rPr lang="en-US" sz="900" dirty="0">
                          <a:effectLst/>
                        </a:rPr>
                        <a:t>Office Hours</a:t>
                      </a:r>
                    </a:p>
                    <a:p>
                      <a:pPr marL="0" marR="0" algn="ctr">
                        <a:spcBef>
                          <a:spcPts val="0"/>
                        </a:spcBef>
                        <a:spcAft>
                          <a:spcPts val="0"/>
                        </a:spcAft>
                      </a:pPr>
                      <a:r>
                        <a:rPr lang="en-US" sz="9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tc>
                  <a:txBody>
                    <a:bodyPr/>
                    <a:lstStyle/>
                    <a:p>
                      <a:pPr marL="0" marR="0" algn="ctr">
                        <a:spcBef>
                          <a:spcPts val="0"/>
                        </a:spcBef>
                        <a:spcAft>
                          <a:spcPts val="0"/>
                        </a:spcAft>
                      </a:pPr>
                      <a:r>
                        <a:rPr lang="en-US" sz="900" dirty="0">
                          <a:effectLst/>
                        </a:rPr>
                        <a:t>Teachers’ </a:t>
                      </a:r>
                    </a:p>
                    <a:p>
                      <a:pPr marL="0" marR="0" algn="ctr">
                        <a:spcBef>
                          <a:spcPts val="0"/>
                        </a:spcBef>
                        <a:spcAft>
                          <a:spcPts val="0"/>
                        </a:spcAft>
                      </a:pPr>
                      <a:r>
                        <a:rPr lang="en-US" sz="900" dirty="0">
                          <a:effectLst/>
                        </a:rPr>
                        <a:t>Office Hours</a:t>
                      </a:r>
                    </a:p>
                    <a:p>
                      <a:pPr marL="0" marR="0" algn="ctr">
                        <a:spcBef>
                          <a:spcPts val="0"/>
                        </a:spcBef>
                        <a:spcAft>
                          <a:spcPts val="0"/>
                        </a:spcAft>
                      </a:pPr>
                      <a:r>
                        <a:rPr lang="en-US" sz="9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tc>
                  <a:txBody>
                    <a:bodyPr/>
                    <a:lstStyle/>
                    <a:p>
                      <a:pPr marL="0" marR="0" algn="ctr">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Teachers’ </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PLANNING</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rgbClr val="92D050"/>
                    </a:solidFill>
                  </a:tcPr>
                </a:tc>
                <a:tc>
                  <a:txBody>
                    <a:bodyPr/>
                    <a:lstStyle/>
                    <a:p>
                      <a:pPr marL="0" marR="0" algn="ctr">
                        <a:spcBef>
                          <a:spcPts val="0"/>
                        </a:spcBef>
                        <a:spcAft>
                          <a:spcPts val="0"/>
                        </a:spcAft>
                      </a:pPr>
                      <a:r>
                        <a:rPr lang="en-US" sz="900" dirty="0">
                          <a:effectLst/>
                        </a:rPr>
                        <a:t>Teachers’</a:t>
                      </a:r>
                    </a:p>
                    <a:p>
                      <a:pPr marL="0" marR="0" algn="ctr">
                        <a:spcBef>
                          <a:spcPts val="0"/>
                        </a:spcBef>
                        <a:spcAft>
                          <a:spcPts val="0"/>
                        </a:spcAft>
                      </a:pPr>
                      <a:r>
                        <a:rPr lang="en-US" sz="900" dirty="0">
                          <a:effectLst/>
                        </a:rPr>
                        <a:t>Meeting</a:t>
                      </a:r>
                    </a:p>
                    <a:p>
                      <a:pPr marL="0" marR="0" algn="ctr">
                        <a:spcBef>
                          <a:spcPts val="0"/>
                        </a:spcBef>
                        <a:spcAft>
                          <a:spcPts val="0"/>
                        </a:spcAft>
                      </a:pPr>
                      <a:r>
                        <a:rPr lang="en-US" sz="9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tc>
                  <a:txBody>
                    <a:bodyPr/>
                    <a:lstStyle/>
                    <a:p>
                      <a:pPr marL="0" marR="0" algn="ctr">
                        <a:spcBef>
                          <a:spcPts val="0"/>
                        </a:spcBef>
                        <a:spcAft>
                          <a:spcPts val="0"/>
                        </a:spcAft>
                      </a:pPr>
                      <a:r>
                        <a:rPr lang="en-US" sz="900" dirty="0">
                          <a:effectLst/>
                        </a:rPr>
                        <a:t>Teachers’ </a:t>
                      </a:r>
                    </a:p>
                    <a:p>
                      <a:pPr marL="0" marR="0" algn="ctr">
                        <a:spcBef>
                          <a:spcPts val="0"/>
                        </a:spcBef>
                        <a:spcAft>
                          <a:spcPts val="0"/>
                        </a:spcAft>
                      </a:pPr>
                      <a:r>
                        <a:rPr lang="en-US" sz="900" dirty="0">
                          <a:effectLst/>
                        </a:rPr>
                        <a:t>Office Hours</a:t>
                      </a:r>
                    </a:p>
                    <a:p>
                      <a:pPr marL="0" marR="0" algn="ctr">
                        <a:spcBef>
                          <a:spcPts val="0"/>
                        </a:spcBef>
                        <a:spcAft>
                          <a:spcPts val="0"/>
                        </a:spcAft>
                      </a:pPr>
                      <a:r>
                        <a:rPr lang="en-US" sz="900" dirty="0">
                          <a:effectLst/>
                        </a:rPr>
                        <a:t>Students complete Homework, Digital content , assignments</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715" marR="51715" marT="0" marB="0">
                    <a:solidFill>
                      <a:schemeClr val="bg2">
                        <a:lumMod val="60000"/>
                        <a:lumOff val="40000"/>
                      </a:schemeClr>
                    </a:solidFill>
                  </a:tcPr>
                </a:tc>
                <a:extLst>
                  <a:ext uri="{0D108BD9-81ED-4DB2-BD59-A6C34878D82A}">
                    <a16:rowId xmlns:a16="http://schemas.microsoft.com/office/drawing/2014/main" val="3028947230"/>
                  </a:ext>
                </a:extLst>
              </a:tr>
            </a:tbl>
          </a:graphicData>
        </a:graphic>
      </p:graphicFrame>
      <p:graphicFrame>
        <p:nvGraphicFramePr>
          <p:cNvPr id="9" name="Content Placeholder 8">
            <a:extLst>
              <a:ext uri="{FF2B5EF4-FFF2-40B4-BE49-F238E27FC236}">
                <a16:creationId xmlns:a16="http://schemas.microsoft.com/office/drawing/2014/main" id="{E14DC220-5A35-6D4C-9444-1494727883F2}"/>
              </a:ext>
            </a:extLst>
          </p:cNvPr>
          <p:cNvGraphicFramePr>
            <a:graphicFrameLocks noGrp="1"/>
          </p:cNvGraphicFramePr>
          <p:nvPr>
            <p:ph sz="half" idx="2"/>
            <p:extLst>
              <p:ext uri="{D42A27DB-BD31-4B8C-83A1-F6EECF244321}">
                <p14:modId xmlns:p14="http://schemas.microsoft.com/office/powerpoint/2010/main" val="3961673053"/>
              </p:ext>
            </p:extLst>
          </p:nvPr>
        </p:nvGraphicFramePr>
        <p:xfrm>
          <a:off x="5943600" y="2081463"/>
          <a:ext cx="5823280" cy="5245767"/>
        </p:xfrm>
        <a:graphic>
          <a:graphicData uri="http://schemas.openxmlformats.org/drawingml/2006/table">
            <a:tbl>
              <a:tblPr firstRow="1" firstCol="1" bandRow="1">
                <a:tableStyleId>{5C22544A-7EE6-4342-B048-85BDC9FD1C3A}</a:tableStyleId>
              </a:tblPr>
              <a:tblGrid>
                <a:gridCol w="669935">
                  <a:extLst>
                    <a:ext uri="{9D8B030D-6E8A-4147-A177-3AD203B41FA5}">
                      <a16:colId xmlns:a16="http://schemas.microsoft.com/office/drawing/2014/main" val="881456994"/>
                    </a:ext>
                  </a:extLst>
                </a:gridCol>
                <a:gridCol w="1137849">
                  <a:extLst>
                    <a:ext uri="{9D8B030D-6E8A-4147-A177-3AD203B41FA5}">
                      <a16:colId xmlns:a16="http://schemas.microsoft.com/office/drawing/2014/main" val="4097579525"/>
                    </a:ext>
                  </a:extLst>
                </a:gridCol>
                <a:gridCol w="1088070">
                  <a:extLst>
                    <a:ext uri="{9D8B030D-6E8A-4147-A177-3AD203B41FA5}">
                      <a16:colId xmlns:a16="http://schemas.microsoft.com/office/drawing/2014/main" val="2696461702"/>
                    </a:ext>
                  </a:extLst>
                </a:gridCol>
                <a:gridCol w="990346">
                  <a:extLst>
                    <a:ext uri="{9D8B030D-6E8A-4147-A177-3AD203B41FA5}">
                      <a16:colId xmlns:a16="http://schemas.microsoft.com/office/drawing/2014/main" val="2147050592"/>
                    </a:ext>
                  </a:extLst>
                </a:gridCol>
                <a:gridCol w="1022684">
                  <a:extLst>
                    <a:ext uri="{9D8B030D-6E8A-4147-A177-3AD203B41FA5}">
                      <a16:colId xmlns:a16="http://schemas.microsoft.com/office/drawing/2014/main" val="1170459179"/>
                    </a:ext>
                  </a:extLst>
                </a:gridCol>
                <a:gridCol w="914396">
                  <a:extLst>
                    <a:ext uri="{9D8B030D-6E8A-4147-A177-3AD203B41FA5}">
                      <a16:colId xmlns:a16="http://schemas.microsoft.com/office/drawing/2014/main" val="2748204908"/>
                    </a:ext>
                  </a:extLst>
                </a:gridCol>
              </a:tblGrid>
              <a:tr h="126024">
                <a:tc>
                  <a:txBody>
                    <a:bodyPr/>
                    <a:lstStyle/>
                    <a:p>
                      <a:pPr marL="0" marR="0">
                        <a:lnSpc>
                          <a:spcPct val="115000"/>
                        </a:lnSpc>
                        <a:spcBef>
                          <a:spcPts val="0"/>
                        </a:spcBef>
                        <a:spcAft>
                          <a:spcPts val="1000"/>
                        </a:spcAft>
                      </a:pPr>
                      <a:r>
                        <a:rPr lang="en-US" sz="700">
                          <a:effectLst/>
                        </a:rPr>
                        <a:t>Time</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dirty="0">
                          <a:effectLst/>
                        </a:rPr>
                        <a:t>MONDAY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dirty="0">
                          <a:effectLst/>
                        </a:rPr>
                        <a:t>TUESDAY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dirty="0">
                          <a:effectLst/>
                        </a:rPr>
                        <a:t>WEDNESDAY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dirty="0">
                          <a:effectLst/>
                        </a:rPr>
                        <a:t>THURSDAY</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lnSpc>
                          <a:spcPct val="115000"/>
                        </a:lnSpc>
                        <a:spcBef>
                          <a:spcPts val="0"/>
                        </a:spcBef>
                        <a:spcAft>
                          <a:spcPts val="1000"/>
                        </a:spcAft>
                      </a:pPr>
                      <a:r>
                        <a:rPr lang="en-US" sz="700">
                          <a:effectLst/>
                        </a:rPr>
                        <a:t>FRIDAY</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2994522515"/>
                  </a:ext>
                </a:extLst>
              </a:tr>
              <a:tr h="559101">
                <a:tc>
                  <a:txBody>
                    <a:bodyPr/>
                    <a:lstStyle/>
                    <a:p>
                      <a:pPr marL="0" marR="0">
                        <a:lnSpc>
                          <a:spcPct val="115000"/>
                        </a:lnSpc>
                        <a:spcBef>
                          <a:spcPts val="0"/>
                        </a:spcBef>
                        <a:spcAft>
                          <a:spcPts val="1000"/>
                        </a:spcAft>
                      </a:pPr>
                      <a:r>
                        <a:rPr lang="en-US" sz="700">
                          <a:effectLst/>
                        </a:rPr>
                        <a:t>8:30-8:45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Homeroom, Attendance,</a:t>
                      </a:r>
                    </a:p>
                    <a:p>
                      <a:pPr marL="0" marR="0" algn="ctr">
                        <a:spcBef>
                          <a:spcPts val="0"/>
                        </a:spcBef>
                        <a:spcAft>
                          <a:spcPts val="0"/>
                        </a:spcAft>
                      </a:pPr>
                      <a:r>
                        <a:rPr lang="en-US" sz="800" dirty="0">
                          <a:effectLst/>
                        </a:rPr>
                        <a:t>Class Community Time (SEL)</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Homeroom, Attendance,</a:t>
                      </a:r>
                    </a:p>
                    <a:p>
                      <a:pPr marL="0" marR="0" algn="ctr">
                        <a:spcBef>
                          <a:spcPts val="0"/>
                        </a:spcBef>
                        <a:spcAft>
                          <a:spcPts val="0"/>
                        </a:spcAft>
                      </a:pPr>
                      <a:r>
                        <a:rPr lang="en-US" sz="800" dirty="0">
                          <a:effectLst/>
                        </a:rPr>
                        <a:t>Class Community Time (SEL)</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p>
                  </a:txBody>
                  <a:tcPr marL="68580" marR="68580" marT="0" marB="0">
                    <a:solidFill>
                      <a:srgbClr val="92D050"/>
                    </a:solidFill>
                  </a:tcPr>
                </a:tc>
                <a:tc>
                  <a:txBody>
                    <a:bodyPr/>
                    <a:lstStyle/>
                    <a:p>
                      <a:pPr marL="0" marR="0" algn="ctr">
                        <a:spcBef>
                          <a:spcPts val="0"/>
                        </a:spcBef>
                        <a:spcAft>
                          <a:spcPts val="0"/>
                        </a:spcAft>
                      </a:pPr>
                      <a:r>
                        <a:rPr lang="en-US" sz="800" dirty="0">
                          <a:effectLst/>
                        </a:rPr>
                        <a:t>Homeroom, Attendance,</a:t>
                      </a:r>
                    </a:p>
                    <a:p>
                      <a:pPr marL="0" marR="0" algn="ctr">
                        <a:spcBef>
                          <a:spcPts val="0"/>
                        </a:spcBef>
                        <a:spcAft>
                          <a:spcPts val="0"/>
                        </a:spcAft>
                      </a:pPr>
                      <a:r>
                        <a:rPr lang="en-US" sz="800" dirty="0">
                          <a:effectLst/>
                        </a:rPr>
                        <a:t>Class Community Time (SEL)</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Homeroom, Attendance,</a:t>
                      </a:r>
                    </a:p>
                    <a:p>
                      <a:pPr marL="0" marR="0" algn="ctr">
                        <a:spcBef>
                          <a:spcPts val="0"/>
                        </a:spcBef>
                        <a:spcAft>
                          <a:spcPts val="0"/>
                        </a:spcAft>
                      </a:pPr>
                      <a:r>
                        <a:rPr lang="en-US" sz="800">
                          <a:effectLst/>
                        </a:rPr>
                        <a:t>Class Community Time (SEL)</a:t>
                      </a:r>
                      <a:endParaRPr lang="en-U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552280171"/>
                  </a:ext>
                </a:extLst>
              </a:tr>
              <a:tr h="880131">
                <a:tc>
                  <a:txBody>
                    <a:bodyPr/>
                    <a:lstStyle/>
                    <a:p>
                      <a:pPr marL="0" marR="0">
                        <a:lnSpc>
                          <a:spcPct val="115000"/>
                        </a:lnSpc>
                        <a:spcBef>
                          <a:spcPts val="0"/>
                        </a:spcBef>
                        <a:spcAft>
                          <a:spcPts val="1000"/>
                        </a:spcAft>
                      </a:pPr>
                      <a:r>
                        <a:rPr lang="en-US" sz="700" dirty="0">
                          <a:effectLst/>
                        </a:rPr>
                        <a:t>8:45-9:30</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A-Day</a:t>
                      </a:r>
                    </a:p>
                    <a:p>
                      <a:pPr marL="0" marR="0" algn="ctr">
                        <a:spcBef>
                          <a:spcPts val="0"/>
                        </a:spcBef>
                        <a:spcAft>
                          <a:spcPts val="0"/>
                        </a:spcAft>
                      </a:pPr>
                      <a:r>
                        <a:rPr lang="en-US" sz="800" dirty="0">
                          <a:effectLst/>
                        </a:rPr>
                        <a:t>Physical Education</a:t>
                      </a:r>
                    </a:p>
                    <a:p>
                      <a:pPr marL="0" marR="0" algn="ctr">
                        <a:spcBef>
                          <a:spcPts val="0"/>
                        </a:spcBef>
                        <a:spcAft>
                          <a:spcPts val="0"/>
                        </a:spcAft>
                      </a:pPr>
                      <a:r>
                        <a:rPr lang="en-US" sz="800" dirty="0">
                          <a:effectLst/>
                        </a:rPr>
                        <a:t>(Dilworth)</a:t>
                      </a:r>
                    </a:p>
                    <a:p>
                      <a:pPr marL="0" marR="0" algn="ctr">
                        <a:spcBef>
                          <a:spcPts val="0"/>
                        </a:spcBef>
                        <a:spcAft>
                          <a:spcPts val="0"/>
                        </a:spcAft>
                      </a:pPr>
                      <a:r>
                        <a:rPr lang="en-US" sz="800" dirty="0">
                          <a:effectLst/>
                        </a:rPr>
                        <a:t>B-Day</a:t>
                      </a:r>
                    </a:p>
                    <a:p>
                      <a:pPr marL="0" marR="0" algn="ctr">
                        <a:spcBef>
                          <a:spcPts val="0"/>
                        </a:spcBef>
                        <a:spcAft>
                          <a:spcPts val="0"/>
                        </a:spcAft>
                      </a:pPr>
                      <a:r>
                        <a:rPr lang="en-US" sz="800" dirty="0">
                          <a:effectLst/>
                        </a:rPr>
                        <a:t>Physical Education</a:t>
                      </a:r>
                    </a:p>
                    <a:p>
                      <a:pPr marL="0" marR="0" algn="ctr">
                        <a:spcBef>
                          <a:spcPts val="0"/>
                        </a:spcBef>
                        <a:spcAft>
                          <a:spcPts val="0"/>
                        </a:spcAft>
                      </a:pPr>
                      <a:r>
                        <a:rPr lang="en-US" sz="800" dirty="0">
                          <a:effectLst/>
                        </a:rPr>
                        <a:t>(Dilworth)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tc>
                  <a:txBody>
                    <a:bodyPr/>
                    <a:lstStyle/>
                    <a:p>
                      <a:pPr marL="0" marR="0" algn="ctr">
                        <a:spcBef>
                          <a:spcPts val="0"/>
                        </a:spcBef>
                        <a:spcAft>
                          <a:spcPts val="0"/>
                        </a:spcAft>
                      </a:pPr>
                      <a:r>
                        <a:rPr lang="en-US" sz="800" dirty="0">
                          <a:effectLst/>
                        </a:rPr>
                        <a:t>A-Day</a:t>
                      </a:r>
                    </a:p>
                    <a:p>
                      <a:pPr marL="0" marR="0" algn="ctr">
                        <a:spcBef>
                          <a:spcPts val="0"/>
                        </a:spcBef>
                        <a:spcAft>
                          <a:spcPts val="0"/>
                        </a:spcAft>
                      </a:pPr>
                      <a:r>
                        <a:rPr lang="en-US" sz="800" dirty="0">
                          <a:effectLst/>
                        </a:rPr>
                        <a:t>Media </a:t>
                      </a:r>
                    </a:p>
                    <a:p>
                      <a:pPr marL="0" marR="0" algn="ctr">
                        <a:spcBef>
                          <a:spcPts val="0"/>
                        </a:spcBef>
                        <a:spcAft>
                          <a:spcPts val="0"/>
                        </a:spcAft>
                      </a:pPr>
                      <a:r>
                        <a:rPr lang="en-US" sz="800" dirty="0">
                          <a:effectLst/>
                        </a:rPr>
                        <a:t>(Jackson)</a:t>
                      </a:r>
                    </a:p>
                    <a:p>
                      <a:pPr marL="0" marR="0" algn="ctr">
                        <a:spcBef>
                          <a:spcPts val="0"/>
                        </a:spcBef>
                        <a:spcAft>
                          <a:spcPts val="0"/>
                        </a:spcAft>
                      </a:pPr>
                      <a:r>
                        <a:rPr lang="en-US" sz="800" dirty="0">
                          <a:effectLst/>
                        </a:rPr>
                        <a:t>B-Day</a:t>
                      </a:r>
                    </a:p>
                    <a:p>
                      <a:pPr marL="0" marR="0" algn="ctr">
                        <a:spcBef>
                          <a:spcPts val="0"/>
                        </a:spcBef>
                        <a:spcAft>
                          <a:spcPts val="0"/>
                        </a:spcAft>
                      </a:pPr>
                      <a:r>
                        <a:rPr lang="en-US" sz="800" dirty="0">
                          <a:effectLst/>
                        </a:rPr>
                        <a:t>Art</a:t>
                      </a:r>
                    </a:p>
                    <a:p>
                      <a:pPr marL="0" marR="0" algn="ctr">
                        <a:spcBef>
                          <a:spcPts val="0"/>
                        </a:spcBef>
                        <a:spcAft>
                          <a:spcPts val="0"/>
                        </a:spcAft>
                      </a:pPr>
                      <a:r>
                        <a:rPr lang="en-US" sz="800" dirty="0">
                          <a:effectLst/>
                        </a:rPr>
                        <a:t>(</a:t>
                      </a:r>
                      <a:r>
                        <a:rPr lang="en-US" sz="800" dirty="0" err="1">
                          <a:effectLst/>
                        </a:rPr>
                        <a:t>Wszolkowski</a:t>
                      </a:r>
                      <a:r>
                        <a:rPr lang="en-US" sz="800" dirty="0">
                          <a:effectLst/>
                        </a:rPr>
                        <a:t>)</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tc>
                  <a:txBody>
                    <a:bodyPr/>
                    <a:lstStyle/>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Monotype Corsiva" panose="03010101010201010101" pitchFamily="66" charset="0"/>
                          <a:ea typeface="Times New Roman" panose="02020603050405020304" pitchFamily="18" charset="0"/>
                          <a:cs typeface="Times New Roman" panose="02020603050405020304" pitchFamily="18" charset="0"/>
                        </a:rPr>
                        <a:t>Band/Strings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Monotype Corsiva" panose="03010101010201010101" pitchFamily="66" charset="0"/>
                          <a:ea typeface="Times New Roman" panose="02020603050405020304" pitchFamily="18" charset="0"/>
                          <a:cs typeface="Times New Roman" panose="02020603050405020304" pitchFamily="18" charset="0"/>
                        </a:rPr>
                        <a:t>Health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Monotype Corsiva" panose="03010101010201010101" pitchFamily="66" charset="0"/>
                          <a:ea typeface="Times New Roman" panose="02020603050405020304" pitchFamily="18" charset="0"/>
                          <a:cs typeface="Times New Roman" panose="02020603050405020304" pitchFamily="18" charset="0"/>
                        </a:rPr>
                        <a:t>(Dilworth)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800" dirty="0">
                          <a:effectLst/>
                        </a:rPr>
                        <a:t>A-Day</a:t>
                      </a:r>
                    </a:p>
                    <a:p>
                      <a:pPr marL="0" marR="0" algn="ctr">
                        <a:spcBef>
                          <a:spcPts val="0"/>
                        </a:spcBef>
                        <a:spcAft>
                          <a:spcPts val="0"/>
                        </a:spcAft>
                      </a:pPr>
                      <a:r>
                        <a:rPr lang="en-US" sz="800" dirty="0">
                          <a:effectLst/>
                        </a:rPr>
                        <a:t>World Language</a:t>
                      </a:r>
                    </a:p>
                    <a:p>
                      <a:pPr marL="0" marR="0" algn="ctr">
                        <a:spcBef>
                          <a:spcPts val="0"/>
                        </a:spcBef>
                        <a:spcAft>
                          <a:spcPts val="0"/>
                        </a:spcAft>
                      </a:pPr>
                      <a:r>
                        <a:rPr lang="en-US" sz="800" dirty="0">
                          <a:effectLst/>
                        </a:rPr>
                        <a:t>B-Day</a:t>
                      </a:r>
                    </a:p>
                    <a:p>
                      <a:pPr marL="0" marR="0" algn="ctr">
                        <a:spcBef>
                          <a:spcPts val="0"/>
                        </a:spcBef>
                        <a:spcAft>
                          <a:spcPts val="0"/>
                        </a:spcAft>
                      </a:pPr>
                      <a:r>
                        <a:rPr lang="en-US" sz="800" dirty="0">
                          <a:effectLst/>
                        </a:rPr>
                        <a:t>Physical Education</a:t>
                      </a:r>
                    </a:p>
                    <a:p>
                      <a:pPr marL="0" marR="0" algn="ctr">
                        <a:spcBef>
                          <a:spcPts val="0"/>
                        </a:spcBef>
                        <a:spcAft>
                          <a:spcPts val="0"/>
                        </a:spcAft>
                      </a:pPr>
                      <a:r>
                        <a:rPr lang="en-US" sz="800" dirty="0">
                          <a:effectLst/>
                        </a:rPr>
                        <a:t>(Dilworth)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tc>
                  <a:txBody>
                    <a:bodyPr/>
                    <a:lstStyle/>
                    <a:p>
                      <a:pPr marL="0" marR="0" algn="ctr">
                        <a:spcBef>
                          <a:spcPts val="0"/>
                        </a:spcBef>
                        <a:spcAft>
                          <a:spcPts val="0"/>
                        </a:spcAft>
                      </a:pPr>
                      <a:r>
                        <a:rPr lang="en-US" sz="800" dirty="0">
                          <a:effectLst/>
                        </a:rPr>
                        <a:t>A-Day</a:t>
                      </a:r>
                    </a:p>
                    <a:p>
                      <a:pPr marL="0" marR="0" algn="ctr">
                        <a:spcBef>
                          <a:spcPts val="0"/>
                        </a:spcBef>
                        <a:spcAft>
                          <a:spcPts val="0"/>
                        </a:spcAft>
                      </a:pPr>
                      <a:r>
                        <a:rPr lang="en-US" sz="800" dirty="0">
                          <a:effectLst/>
                        </a:rPr>
                        <a:t>Vocal Music</a:t>
                      </a:r>
                    </a:p>
                    <a:p>
                      <a:pPr marL="0" marR="0" algn="ctr">
                        <a:spcBef>
                          <a:spcPts val="0"/>
                        </a:spcBef>
                        <a:spcAft>
                          <a:spcPts val="0"/>
                        </a:spcAft>
                      </a:pPr>
                      <a:r>
                        <a:rPr lang="en-US" sz="800" dirty="0">
                          <a:effectLst/>
                        </a:rPr>
                        <a:t>B-Day</a:t>
                      </a:r>
                    </a:p>
                    <a:p>
                      <a:pPr marL="0" marR="0" algn="ctr">
                        <a:spcBef>
                          <a:spcPts val="0"/>
                        </a:spcBef>
                        <a:spcAft>
                          <a:spcPts val="0"/>
                        </a:spcAft>
                      </a:pPr>
                      <a:r>
                        <a:rPr lang="en-US" sz="800" dirty="0">
                          <a:effectLst/>
                        </a:rPr>
                        <a:t>Art</a:t>
                      </a:r>
                    </a:p>
                    <a:p>
                      <a:pPr marL="0" marR="0" algn="ctr">
                        <a:spcBef>
                          <a:spcPts val="0"/>
                        </a:spcBef>
                        <a:spcAft>
                          <a:spcPts val="0"/>
                        </a:spcAft>
                      </a:pPr>
                      <a:r>
                        <a:rPr lang="en-US" sz="800" dirty="0">
                          <a:effectLst/>
                        </a:rPr>
                        <a:t>(</a:t>
                      </a:r>
                      <a:r>
                        <a:rPr lang="en-US" sz="800" dirty="0" err="1">
                          <a:effectLst/>
                        </a:rPr>
                        <a:t>Wszolkowski</a:t>
                      </a:r>
                      <a:r>
                        <a:rPr lang="en-US" sz="800" dirty="0">
                          <a:effectLst/>
                        </a:rPr>
                        <a:t>)</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6">
                        <a:lumMod val="60000"/>
                        <a:lumOff val="40000"/>
                      </a:schemeClr>
                    </a:solidFill>
                  </a:tcPr>
                </a:tc>
                <a:extLst>
                  <a:ext uri="{0D108BD9-81ED-4DB2-BD59-A6C34878D82A}">
                    <a16:rowId xmlns:a16="http://schemas.microsoft.com/office/drawing/2014/main" val="2679626762"/>
                  </a:ext>
                </a:extLst>
              </a:tr>
              <a:tr h="469307">
                <a:tc>
                  <a:txBody>
                    <a:bodyPr/>
                    <a:lstStyle/>
                    <a:p>
                      <a:pPr marL="0" marR="0">
                        <a:lnSpc>
                          <a:spcPct val="115000"/>
                        </a:lnSpc>
                        <a:spcBef>
                          <a:spcPts val="0"/>
                        </a:spcBef>
                        <a:spcAft>
                          <a:spcPts val="1000"/>
                        </a:spcAft>
                      </a:pPr>
                      <a:r>
                        <a:rPr lang="en-US" sz="700">
                          <a:effectLst/>
                        </a:rPr>
                        <a:t>9:30-10:15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MATH</a:t>
                      </a:r>
                    </a:p>
                    <a:p>
                      <a:pPr marL="0" marR="0" algn="ctr">
                        <a:spcBef>
                          <a:spcPts val="0"/>
                        </a:spcBef>
                        <a:spcAft>
                          <a:spcPts val="0"/>
                        </a:spcAft>
                      </a:pPr>
                      <a:r>
                        <a:rPr lang="en-US" sz="800">
                          <a:effectLst/>
                        </a:rPr>
                        <a:t>Khan</a:t>
                      </a:r>
                    </a:p>
                    <a:p>
                      <a:pPr marL="0" marR="0" algn="ctr">
                        <a:spcBef>
                          <a:spcPts val="0"/>
                        </a:spcBef>
                        <a:spcAft>
                          <a:spcPts val="0"/>
                        </a:spcAft>
                      </a:pPr>
                      <a:r>
                        <a:rPr lang="en-US" sz="800">
                          <a:effectLst/>
                        </a:rPr>
                        <a:t>Room 412  </a:t>
                      </a:r>
                      <a:endParaRPr lang="en-U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MATH</a:t>
                      </a:r>
                    </a:p>
                    <a:p>
                      <a:pPr marL="0" marR="0" algn="ctr">
                        <a:spcBef>
                          <a:spcPts val="0"/>
                        </a:spcBef>
                        <a:spcAft>
                          <a:spcPts val="0"/>
                        </a:spcAft>
                      </a:pPr>
                      <a:r>
                        <a:rPr lang="en-US" sz="800">
                          <a:effectLst/>
                        </a:rPr>
                        <a:t>Khan</a:t>
                      </a:r>
                    </a:p>
                    <a:p>
                      <a:pPr marL="0" marR="0" algn="ctr">
                        <a:spcBef>
                          <a:spcPts val="0"/>
                        </a:spcBef>
                        <a:spcAft>
                          <a:spcPts val="0"/>
                        </a:spcAft>
                      </a:pPr>
                      <a:r>
                        <a:rPr lang="en-US" sz="800">
                          <a:effectLst/>
                        </a:rPr>
                        <a:t>Room 412  </a:t>
                      </a:r>
                      <a:endParaRPr lang="en-U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800" dirty="0">
                          <a:effectLst/>
                        </a:rPr>
                        <a:t>MATH</a:t>
                      </a:r>
                    </a:p>
                    <a:p>
                      <a:pPr marL="0" marR="0" algn="ctr">
                        <a:spcBef>
                          <a:spcPts val="0"/>
                        </a:spcBef>
                        <a:spcAft>
                          <a:spcPts val="0"/>
                        </a:spcAft>
                      </a:pPr>
                      <a:r>
                        <a:rPr lang="en-US" sz="800" dirty="0">
                          <a:effectLst/>
                        </a:rPr>
                        <a:t>Khan</a:t>
                      </a:r>
                    </a:p>
                    <a:p>
                      <a:pPr marL="0" marR="0" algn="ctr">
                        <a:spcBef>
                          <a:spcPts val="0"/>
                        </a:spcBef>
                        <a:spcAft>
                          <a:spcPts val="0"/>
                        </a:spcAft>
                      </a:pPr>
                      <a:r>
                        <a:rPr lang="en-US" sz="800" dirty="0">
                          <a:effectLst/>
                        </a:rPr>
                        <a:t>Room 412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MATH</a:t>
                      </a:r>
                    </a:p>
                    <a:p>
                      <a:pPr marL="0" marR="0" algn="ctr">
                        <a:spcBef>
                          <a:spcPts val="0"/>
                        </a:spcBef>
                        <a:spcAft>
                          <a:spcPts val="0"/>
                        </a:spcAft>
                      </a:pPr>
                      <a:r>
                        <a:rPr lang="en-US" sz="800" dirty="0">
                          <a:effectLst/>
                        </a:rPr>
                        <a:t>Khan</a:t>
                      </a:r>
                    </a:p>
                    <a:p>
                      <a:pPr marL="0" marR="0" algn="ctr">
                        <a:spcBef>
                          <a:spcPts val="0"/>
                        </a:spcBef>
                        <a:spcAft>
                          <a:spcPts val="0"/>
                        </a:spcAft>
                      </a:pPr>
                      <a:r>
                        <a:rPr lang="en-US" sz="800" dirty="0">
                          <a:effectLst/>
                        </a:rPr>
                        <a:t>Room 412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388279574"/>
                  </a:ext>
                </a:extLst>
              </a:tr>
              <a:tr h="469307">
                <a:tc>
                  <a:txBody>
                    <a:bodyPr/>
                    <a:lstStyle/>
                    <a:p>
                      <a:pPr marL="0" marR="0">
                        <a:lnSpc>
                          <a:spcPct val="115000"/>
                        </a:lnSpc>
                        <a:spcBef>
                          <a:spcPts val="0"/>
                        </a:spcBef>
                        <a:spcAft>
                          <a:spcPts val="1000"/>
                        </a:spcAft>
                      </a:pPr>
                      <a:r>
                        <a:rPr lang="en-US" sz="700">
                          <a:effectLst/>
                        </a:rPr>
                        <a:t>10:15-11:00</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 ELA</a:t>
                      </a:r>
                    </a:p>
                    <a:p>
                      <a:pPr marL="0" marR="0" algn="ctr">
                        <a:spcBef>
                          <a:spcPts val="0"/>
                        </a:spcBef>
                        <a:spcAft>
                          <a:spcPts val="0"/>
                        </a:spcAft>
                      </a:pPr>
                      <a:r>
                        <a:rPr lang="en-US" sz="800">
                          <a:effectLst/>
                        </a:rPr>
                        <a:t>Brown</a:t>
                      </a:r>
                    </a:p>
                    <a:p>
                      <a:pPr marL="0" marR="0" algn="ctr">
                        <a:spcBef>
                          <a:spcPts val="0"/>
                        </a:spcBef>
                        <a:spcAft>
                          <a:spcPts val="0"/>
                        </a:spcAft>
                      </a:pPr>
                      <a:r>
                        <a:rPr lang="en-US" sz="800">
                          <a:effectLst/>
                        </a:rPr>
                        <a:t>Room 413</a:t>
                      </a:r>
                      <a:endParaRPr lang="en-U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a:effectLst/>
                        </a:rPr>
                        <a:t> ELA</a:t>
                      </a:r>
                    </a:p>
                    <a:p>
                      <a:pPr marL="0" marR="0" algn="ctr">
                        <a:spcBef>
                          <a:spcPts val="0"/>
                        </a:spcBef>
                        <a:spcAft>
                          <a:spcPts val="0"/>
                        </a:spcAft>
                      </a:pPr>
                      <a:r>
                        <a:rPr lang="en-US" sz="800">
                          <a:effectLst/>
                        </a:rPr>
                        <a:t>Brown</a:t>
                      </a:r>
                    </a:p>
                    <a:p>
                      <a:pPr marL="0" marR="0" algn="ctr">
                        <a:spcBef>
                          <a:spcPts val="0"/>
                        </a:spcBef>
                        <a:spcAft>
                          <a:spcPts val="0"/>
                        </a:spcAft>
                      </a:pPr>
                      <a:r>
                        <a:rPr lang="en-US" sz="800">
                          <a:effectLst/>
                        </a:rPr>
                        <a:t>Room 413</a:t>
                      </a:r>
                      <a:endParaRPr lang="en-U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800" dirty="0">
                          <a:effectLst/>
                        </a:rPr>
                        <a:t> ELA</a:t>
                      </a:r>
                    </a:p>
                    <a:p>
                      <a:pPr marL="0" marR="0" algn="ctr">
                        <a:spcBef>
                          <a:spcPts val="0"/>
                        </a:spcBef>
                        <a:spcAft>
                          <a:spcPts val="0"/>
                        </a:spcAft>
                      </a:pPr>
                      <a:r>
                        <a:rPr lang="en-US" sz="800" dirty="0">
                          <a:effectLst/>
                        </a:rPr>
                        <a:t>Brown</a:t>
                      </a:r>
                    </a:p>
                    <a:p>
                      <a:pPr marL="0" marR="0" algn="ctr">
                        <a:spcBef>
                          <a:spcPts val="0"/>
                        </a:spcBef>
                        <a:spcAft>
                          <a:spcPts val="0"/>
                        </a:spcAft>
                      </a:pPr>
                      <a:r>
                        <a:rPr lang="en-US" sz="800" dirty="0">
                          <a:effectLst/>
                        </a:rPr>
                        <a:t>Room 413</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 ELA</a:t>
                      </a:r>
                    </a:p>
                    <a:p>
                      <a:pPr marL="0" marR="0" algn="ctr">
                        <a:spcBef>
                          <a:spcPts val="0"/>
                        </a:spcBef>
                        <a:spcAft>
                          <a:spcPts val="0"/>
                        </a:spcAft>
                      </a:pPr>
                      <a:r>
                        <a:rPr lang="en-US" sz="800" dirty="0">
                          <a:effectLst/>
                        </a:rPr>
                        <a:t>Brown</a:t>
                      </a:r>
                    </a:p>
                    <a:p>
                      <a:pPr marL="0" marR="0" algn="ctr">
                        <a:spcBef>
                          <a:spcPts val="0"/>
                        </a:spcBef>
                        <a:spcAft>
                          <a:spcPts val="0"/>
                        </a:spcAft>
                      </a:pPr>
                      <a:r>
                        <a:rPr lang="en-US" sz="800" dirty="0">
                          <a:effectLst/>
                        </a:rPr>
                        <a:t>Room 413</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3187367655"/>
                  </a:ext>
                </a:extLst>
              </a:tr>
              <a:tr h="1173268">
                <a:tc>
                  <a:txBody>
                    <a:bodyPr/>
                    <a:lstStyle/>
                    <a:p>
                      <a:pPr marL="0" marR="0">
                        <a:lnSpc>
                          <a:spcPct val="115000"/>
                        </a:lnSpc>
                        <a:spcBef>
                          <a:spcPts val="0"/>
                        </a:spcBef>
                        <a:spcAft>
                          <a:spcPts val="1000"/>
                        </a:spcAft>
                      </a:pPr>
                      <a:r>
                        <a:rPr lang="en-US" sz="700">
                          <a:effectLst/>
                        </a:rPr>
                        <a:t>11:00-11:45</a:t>
                      </a:r>
                      <a:endParaRPr lang="en-US"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A-Day</a:t>
                      </a:r>
                    </a:p>
                    <a:p>
                      <a:pPr marL="0" marR="0" algn="ctr">
                        <a:spcBef>
                          <a:spcPts val="0"/>
                        </a:spcBef>
                        <a:spcAft>
                          <a:spcPts val="0"/>
                        </a:spcAft>
                      </a:pPr>
                      <a:r>
                        <a:rPr lang="en-US" sz="800" dirty="0">
                          <a:effectLst/>
                        </a:rPr>
                        <a:t>Science</a:t>
                      </a:r>
                    </a:p>
                    <a:p>
                      <a:pPr marL="0" marR="0" algn="ctr">
                        <a:spcBef>
                          <a:spcPts val="0"/>
                        </a:spcBef>
                        <a:spcAft>
                          <a:spcPts val="0"/>
                        </a:spcAft>
                      </a:pPr>
                      <a:r>
                        <a:rPr lang="en-US" sz="800" dirty="0">
                          <a:effectLst/>
                        </a:rPr>
                        <a:t>Ellerbe Room 417</a:t>
                      </a:r>
                    </a:p>
                    <a:p>
                      <a:pPr marL="0" marR="0" algn="ctr">
                        <a:spcBef>
                          <a:spcPts val="0"/>
                        </a:spcBef>
                        <a:spcAft>
                          <a:spcPts val="0"/>
                        </a:spcAft>
                      </a:pPr>
                      <a:r>
                        <a:rPr lang="en-US" sz="800" dirty="0">
                          <a:effectLst/>
                        </a:rPr>
                        <a:t>B-Day</a:t>
                      </a:r>
                    </a:p>
                    <a:p>
                      <a:pPr marL="0" marR="0" algn="ctr">
                        <a:spcBef>
                          <a:spcPts val="0"/>
                        </a:spcBef>
                        <a:spcAft>
                          <a:spcPts val="0"/>
                        </a:spcAft>
                      </a:pPr>
                      <a:r>
                        <a:rPr lang="en-US" sz="800" dirty="0">
                          <a:effectLst/>
                        </a:rPr>
                        <a:t>Social Studies</a:t>
                      </a:r>
                    </a:p>
                    <a:p>
                      <a:pPr marL="0" marR="0" algn="ctr">
                        <a:spcBef>
                          <a:spcPts val="0"/>
                        </a:spcBef>
                        <a:spcAft>
                          <a:spcPts val="0"/>
                        </a:spcAft>
                      </a:pPr>
                      <a:r>
                        <a:rPr lang="en-US" sz="800" dirty="0" err="1">
                          <a:effectLst/>
                        </a:rPr>
                        <a:t>Pais</a:t>
                      </a:r>
                      <a:r>
                        <a:rPr lang="en-US" sz="800" dirty="0">
                          <a:effectLst/>
                        </a:rPr>
                        <a:t> Room 402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A-Day</a:t>
                      </a:r>
                    </a:p>
                    <a:p>
                      <a:pPr marL="0" marR="0" algn="ctr">
                        <a:spcBef>
                          <a:spcPts val="0"/>
                        </a:spcBef>
                        <a:spcAft>
                          <a:spcPts val="0"/>
                        </a:spcAft>
                      </a:pPr>
                      <a:r>
                        <a:rPr lang="en-US" sz="800" dirty="0">
                          <a:effectLst/>
                        </a:rPr>
                        <a:t>Science</a:t>
                      </a:r>
                    </a:p>
                    <a:p>
                      <a:pPr marL="0" marR="0" algn="ctr">
                        <a:spcBef>
                          <a:spcPts val="0"/>
                        </a:spcBef>
                        <a:spcAft>
                          <a:spcPts val="0"/>
                        </a:spcAft>
                      </a:pPr>
                      <a:r>
                        <a:rPr lang="en-US" sz="800" dirty="0">
                          <a:effectLst/>
                        </a:rPr>
                        <a:t>Ellerbe Room 417</a:t>
                      </a:r>
                    </a:p>
                    <a:p>
                      <a:pPr marL="0" marR="0" algn="ctr">
                        <a:spcBef>
                          <a:spcPts val="0"/>
                        </a:spcBef>
                        <a:spcAft>
                          <a:spcPts val="0"/>
                        </a:spcAft>
                      </a:pPr>
                      <a:r>
                        <a:rPr lang="en-US" sz="800" dirty="0">
                          <a:effectLst/>
                        </a:rPr>
                        <a:t>B-Day</a:t>
                      </a:r>
                    </a:p>
                    <a:p>
                      <a:pPr marL="0" marR="0" algn="ctr">
                        <a:spcBef>
                          <a:spcPts val="0"/>
                        </a:spcBef>
                        <a:spcAft>
                          <a:spcPts val="0"/>
                        </a:spcAft>
                      </a:pPr>
                      <a:r>
                        <a:rPr lang="en-US" sz="800" dirty="0">
                          <a:effectLst/>
                        </a:rPr>
                        <a:t>Social Studies</a:t>
                      </a:r>
                    </a:p>
                    <a:p>
                      <a:pPr marL="0" marR="0" algn="ctr">
                        <a:spcBef>
                          <a:spcPts val="0"/>
                        </a:spcBef>
                        <a:spcAft>
                          <a:spcPts val="0"/>
                        </a:spcAft>
                      </a:pPr>
                      <a:r>
                        <a:rPr lang="en-US" sz="800" dirty="0" err="1">
                          <a:effectLst/>
                        </a:rPr>
                        <a:t>Pais</a:t>
                      </a:r>
                      <a:r>
                        <a:rPr lang="en-US" sz="800" dirty="0">
                          <a:effectLst/>
                        </a:rPr>
                        <a:t> Room 402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Science</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Ellerbe Room 417</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Social Studies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Pais</a:t>
                      </a: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Room 402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800" dirty="0">
                          <a:effectLst/>
                        </a:rPr>
                        <a:t>A-Day</a:t>
                      </a:r>
                    </a:p>
                    <a:p>
                      <a:pPr marL="0" marR="0" algn="ctr">
                        <a:spcBef>
                          <a:spcPts val="0"/>
                        </a:spcBef>
                        <a:spcAft>
                          <a:spcPts val="0"/>
                        </a:spcAft>
                      </a:pPr>
                      <a:r>
                        <a:rPr lang="en-US" sz="800" dirty="0">
                          <a:effectLst/>
                        </a:rPr>
                        <a:t>Science</a:t>
                      </a:r>
                    </a:p>
                    <a:p>
                      <a:pPr marL="0" marR="0" algn="ctr">
                        <a:spcBef>
                          <a:spcPts val="0"/>
                        </a:spcBef>
                        <a:spcAft>
                          <a:spcPts val="0"/>
                        </a:spcAft>
                      </a:pPr>
                      <a:r>
                        <a:rPr lang="en-US" sz="800" dirty="0">
                          <a:effectLst/>
                        </a:rPr>
                        <a:t>Ellerbe Room 417</a:t>
                      </a:r>
                    </a:p>
                    <a:p>
                      <a:pPr marL="0" marR="0" algn="ctr">
                        <a:spcBef>
                          <a:spcPts val="0"/>
                        </a:spcBef>
                        <a:spcAft>
                          <a:spcPts val="0"/>
                        </a:spcAft>
                      </a:pPr>
                      <a:r>
                        <a:rPr lang="en-US" sz="800" dirty="0">
                          <a:effectLst/>
                        </a:rPr>
                        <a:t>B-Day</a:t>
                      </a:r>
                    </a:p>
                    <a:p>
                      <a:pPr marL="0" marR="0" algn="ctr">
                        <a:spcBef>
                          <a:spcPts val="0"/>
                        </a:spcBef>
                        <a:spcAft>
                          <a:spcPts val="0"/>
                        </a:spcAft>
                      </a:pPr>
                      <a:r>
                        <a:rPr lang="en-US" sz="800" dirty="0">
                          <a:effectLst/>
                        </a:rPr>
                        <a:t>Social Studies</a:t>
                      </a:r>
                    </a:p>
                    <a:p>
                      <a:pPr marL="0" marR="0" algn="ctr">
                        <a:spcBef>
                          <a:spcPts val="0"/>
                        </a:spcBef>
                        <a:spcAft>
                          <a:spcPts val="0"/>
                        </a:spcAft>
                      </a:pPr>
                      <a:r>
                        <a:rPr lang="en-US" sz="800" dirty="0" err="1">
                          <a:effectLst/>
                        </a:rPr>
                        <a:t>Pais</a:t>
                      </a:r>
                      <a:r>
                        <a:rPr lang="en-US" sz="800" dirty="0">
                          <a:effectLst/>
                        </a:rPr>
                        <a:t> Room 402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A-Day</a:t>
                      </a:r>
                    </a:p>
                    <a:p>
                      <a:pPr marL="0" marR="0" algn="ctr">
                        <a:spcBef>
                          <a:spcPts val="0"/>
                        </a:spcBef>
                        <a:spcAft>
                          <a:spcPts val="0"/>
                        </a:spcAft>
                      </a:pPr>
                      <a:r>
                        <a:rPr lang="en-US" sz="800" dirty="0">
                          <a:effectLst/>
                        </a:rPr>
                        <a:t>Science</a:t>
                      </a:r>
                    </a:p>
                    <a:p>
                      <a:pPr marL="0" marR="0" algn="ctr">
                        <a:spcBef>
                          <a:spcPts val="0"/>
                        </a:spcBef>
                        <a:spcAft>
                          <a:spcPts val="0"/>
                        </a:spcAft>
                      </a:pPr>
                      <a:r>
                        <a:rPr lang="en-US" sz="800" dirty="0">
                          <a:effectLst/>
                        </a:rPr>
                        <a:t>Ellerbe Room 417</a:t>
                      </a:r>
                    </a:p>
                    <a:p>
                      <a:pPr marL="0" marR="0" algn="ctr">
                        <a:spcBef>
                          <a:spcPts val="0"/>
                        </a:spcBef>
                        <a:spcAft>
                          <a:spcPts val="0"/>
                        </a:spcAft>
                      </a:pPr>
                      <a:r>
                        <a:rPr lang="en-US" sz="800" dirty="0">
                          <a:effectLst/>
                        </a:rPr>
                        <a:t>B-Day</a:t>
                      </a:r>
                    </a:p>
                    <a:p>
                      <a:pPr marL="0" marR="0" algn="ctr">
                        <a:spcBef>
                          <a:spcPts val="0"/>
                        </a:spcBef>
                        <a:spcAft>
                          <a:spcPts val="0"/>
                        </a:spcAft>
                      </a:pPr>
                      <a:r>
                        <a:rPr lang="en-US" sz="800" dirty="0">
                          <a:effectLst/>
                        </a:rPr>
                        <a:t>Social Studies</a:t>
                      </a:r>
                    </a:p>
                    <a:p>
                      <a:pPr marL="0" marR="0" algn="ctr">
                        <a:spcBef>
                          <a:spcPts val="0"/>
                        </a:spcBef>
                        <a:spcAft>
                          <a:spcPts val="0"/>
                        </a:spcAft>
                      </a:pPr>
                      <a:r>
                        <a:rPr lang="en-US" sz="800" dirty="0" err="1">
                          <a:effectLst/>
                        </a:rPr>
                        <a:t>Pais</a:t>
                      </a:r>
                      <a:r>
                        <a:rPr lang="en-US" sz="800" dirty="0">
                          <a:effectLst/>
                        </a:rPr>
                        <a:t> Room 402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extLst>
                  <a:ext uri="{0D108BD9-81ED-4DB2-BD59-A6C34878D82A}">
                    <a16:rowId xmlns:a16="http://schemas.microsoft.com/office/drawing/2014/main" val="1807217820"/>
                  </a:ext>
                </a:extLst>
              </a:tr>
              <a:tr h="469307">
                <a:tc>
                  <a:txBody>
                    <a:bodyPr/>
                    <a:lstStyle/>
                    <a:p>
                      <a:pPr marL="0" marR="0">
                        <a:lnSpc>
                          <a:spcPct val="115000"/>
                        </a:lnSpc>
                        <a:spcBef>
                          <a:spcPts val="0"/>
                        </a:spcBef>
                        <a:spcAft>
                          <a:spcPts val="1000"/>
                        </a:spcAft>
                      </a:pPr>
                      <a:r>
                        <a:rPr lang="en-US" sz="700" dirty="0">
                          <a:effectLst/>
                        </a:rPr>
                        <a:t>11:45-12:30</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Small Group</a:t>
                      </a:r>
                    </a:p>
                    <a:p>
                      <a:pPr marL="0" marR="0" algn="ctr">
                        <a:spcBef>
                          <a:spcPts val="0"/>
                        </a:spcBef>
                        <a:spcAft>
                          <a:spcPts val="0"/>
                        </a:spcAft>
                      </a:pPr>
                      <a:r>
                        <a:rPr lang="en-US" sz="800" dirty="0">
                          <a:effectLst/>
                        </a:rPr>
                        <a:t>Instruction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tc>
                  <a:txBody>
                    <a:bodyPr/>
                    <a:lstStyle/>
                    <a:p>
                      <a:pPr marL="0" marR="0" algn="ctr">
                        <a:spcBef>
                          <a:spcPts val="0"/>
                        </a:spcBef>
                        <a:spcAft>
                          <a:spcPts val="0"/>
                        </a:spcAft>
                      </a:pPr>
                      <a:r>
                        <a:rPr lang="en-US" sz="800" dirty="0">
                          <a:effectLst/>
                        </a:rPr>
                        <a:t>Small Group</a:t>
                      </a:r>
                    </a:p>
                    <a:p>
                      <a:pPr marL="0" marR="0" algn="ctr">
                        <a:spcBef>
                          <a:spcPts val="0"/>
                        </a:spcBef>
                        <a:spcAft>
                          <a:spcPts val="0"/>
                        </a:spcAft>
                      </a:pPr>
                      <a:r>
                        <a:rPr lang="en-US" sz="800" dirty="0">
                          <a:effectLst/>
                        </a:rPr>
                        <a:t>Instruction</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tc>
                  <a:txBody>
                    <a:bodyPr/>
                    <a:lstStyle/>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Asynchronous Instructional Day</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800" dirty="0">
                          <a:effectLst/>
                        </a:rPr>
                        <a:t>Small Group</a:t>
                      </a:r>
                    </a:p>
                    <a:p>
                      <a:pPr marL="0" marR="0" algn="ctr">
                        <a:spcBef>
                          <a:spcPts val="0"/>
                        </a:spcBef>
                        <a:spcAft>
                          <a:spcPts val="0"/>
                        </a:spcAft>
                      </a:pPr>
                      <a:r>
                        <a:rPr lang="en-US" sz="800" dirty="0">
                          <a:effectLst/>
                        </a:rPr>
                        <a:t>Instruction</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tc>
                  <a:txBody>
                    <a:bodyPr/>
                    <a:lstStyle/>
                    <a:p>
                      <a:pPr marL="0" marR="0" algn="ctr">
                        <a:spcBef>
                          <a:spcPts val="0"/>
                        </a:spcBef>
                        <a:spcAft>
                          <a:spcPts val="0"/>
                        </a:spcAft>
                      </a:pPr>
                      <a:r>
                        <a:rPr lang="en-US" sz="800" dirty="0">
                          <a:effectLst/>
                        </a:rPr>
                        <a:t>Small Group</a:t>
                      </a:r>
                    </a:p>
                    <a:p>
                      <a:pPr marL="0" marR="0" algn="ctr">
                        <a:spcBef>
                          <a:spcPts val="0"/>
                        </a:spcBef>
                        <a:spcAft>
                          <a:spcPts val="0"/>
                        </a:spcAft>
                      </a:pPr>
                      <a:r>
                        <a:rPr lang="en-US" sz="800" dirty="0">
                          <a:effectLst/>
                        </a:rPr>
                        <a:t>Instruction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4">
                        <a:lumMod val="60000"/>
                        <a:lumOff val="40000"/>
                      </a:schemeClr>
                    </a:solidFill>
                  </a:tcPr>
                </a:tc>
                <a:extLst>
                  <a:ext uri="{0D108BD9-81ED-4DB2-BD59-A6C34878D82A}">
                    <a16:rowId xmlns:a16="http://schemas.microsoft.com/office/drawing/2014/main" val="3870121632"/>
                  </a:ext>
                </a:extLst>
              </a:tr>
              <a:tr h="245253">
                <a:tc>
                  <a:txBody>
                    <a:bodyPr/>
                    <a:lstStyle/>
                    <a:p>
                      <a:pPr marL="0" marR="0">
                        <a:lnSpc>
                          <a:spcPct val="115000"/>
                        </a:lnSpc>
                        <a:spcBef>
                          <a:spcPts val="0"/>
                        </a:spcBef>
                        <a:spcAft>
                          <a:spcPts val="1000"/>
                        </a:spcAft>
                      </a:pPr>
                      <a:r>
                        <a:rPr lang="en-US" sz="700" dirty="0">
                          <a:effectLst/>
                        </a:rPr>
                        <a:t>12:30-1:00</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LUNCH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tc>
                  <a:txBody>
                    <a:bodyPr/>
                    <a:lstStyle/>
                    <a:p>
                      <a:pPr marL="0" marR="0" algn="ctr">
                        <a:spcBef>
                          <a:spcPts val="0"/>
                        </a:spcBef>
                        <a:spcAft>
                          <a:spcPts val="0"/>
                        </a:spcAft>
                      </a:pPr>
                      <a:r>
                        <a:rPr lang="en-US" sz="800" dirty="0">
                          <a:effectLst/>
                        </a:rPr>
                        <a:t>LUNCH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tc>
                  <a:txBody>
                    <a:bodyPr/>
                    <a:lstStyle/>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LUNCH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800" dirty="0">
                          <a:effectLst/>
                        </a:rPr>
                        <a:t>LUNCH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tc>
                  <a:txBody>
                    <a:bodyPr/>
                    <a:lstStyle/>
                    <a:p>
                      <a:pPr marL="0" marR="0" algn="ctr">
                        <a:spcBef>
                          <a:spcPts val="0"/>
                        </a:spcBef>
                        <a:spcAft>
                          <a:spcPts val="0"/>
                        </a:spcAft>
                      </a:pPr>
                      <a:r>
                        <a:rPr lang="en-US" sz="800" dirty="0">
                          <a:effectLst/>
                        </a:rPr>
                        <a:t>LUNCH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accent5">
                        <a:lumMod val="60000"/>
                        <a:lumOff val="40000"/>
                      </a:schemeClr>
                    </a:solidFill>
                  </a:tcPr>
                </a:tc>
                <a:extLst>
                  <a:ext uri="{0D108BD9-81ED-4DB2-BD59-A6C34878D82A}">
                    <a16:rowId xmlns:a16="http://schemas.microsoft.com/office/drawing/2014/main" val="2102732213"/>
                  </a:ext>
                </a:extLst>
              </a:tr>
              <a:tr h="854069">
                <a:tc>
                  <a:txBody>
                    <a:bodyPr/>
                    <a:lstStyle/>
                    <a:p>
                      <a:pPr marL="0" marR="0">
                        <a:lnSpc>
                          <a:spcPct val="115000"/>
                        </a:lnSpc>
                        <a:spcBef>
                          <a:spcPts val="0"/>
                        </a:spcBef>
                        <a:spcAft>
                          <a:spcPts val="1000"/>
                        </a:spcAft>
                      </a:pPr>
                      <a:r>
                        <a:rPr lang="en-US" sz="700" dirty="0">
                          <a:effectLst/>
                        </a:rPr>
                        <a:t>1:00-3:20</a:t>
                      </a: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tc>
                <a:tc>
                  <a:txBody>
                    <a:bodyPr/>
                    <a:lstStyle/>
                    <a:p>
                      <a:pPr marL="0" marR="0" algn="ctr">
                        <a:spcBef>
                          <a:spcPts val="0"/>
                        </a:spcBef>
                        <a:spcAft>
                          <a:spcPts val="0"/>
                        </a:spcAft>
                      </a:pPr>
                      <a:r>
                        <a:rPr lang="en-US" sz="800" dirty="0">
                          <a:effectLst/>
                        </a:rPr>
                        <a:t>Teachers’ </a:t>
                      </a:r>
                    </a:p>
                    <a:p>
                      <a:pPr marL="0" marR="0" algn="ctr">
                        <a:spcBef>
                          <a:spcPts val="0"/>
                        </a:spcBef>
                        <a:spcAft>
                          <a:spcPts val="0"/>
                        </a:spcAft>
                      </a:pPr>
                      <a:r>
                        <a:rPr lang="en-US" sz="800" dirty="0">
                          <a:effectLst/>
                        </a:rPr>
                        <a:t>Office Hours</a:t>
                      </a:r>
                    </a:p>
                    <a:p>
                      <a:pPr marL="0" marR="0" algn="ctr">
                        <a:spcBef>
                          <a:spcPts val="0"/>
                        </a:spcBef>
                        <a:spcAft>
                          <a:spcPts val="0"/>
                        </a:spcAft>
                      </a:pPr>
                      <a:r>
                        <a:rPr lang="en-US" sz="800" dirty="0">
                          <a:effectLst/>
                        </a:rPr>
                        <a:t>Students complete Homework, Digital content , assignments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tc>
                  <a:txBody>
                    <a:bodyPr/>
                    <a:lstStyle/>
                    <a:p>
                      <a:pPr marL="0" marR="0" algn="ctr">
                        <a:spcBef>
                          <a:spcPts val="0"/>
                        </a:spcBef>
                        <a:spcAft>
                          <a:spcPts val="0"/>
                        </a:spcAft>
                      </a:pPr>
                      <a:r>
                        <a:rPr lang="en-US" sz="800" dirty="0">
                          <a:effectLst/>
                        </a:rPr>
                        <a:t>Teachers’ </a:t>
                      </a:r>
                    </a:p>
                    <a:p>
                      <a:pPr marL="0" marR="0" algn="ctr">
                        <a:spcBef>
                          <a:spcPts val="0"/>
                        </a:spcBef>
                        <a:spcAft>
                          <a:spcPts val="0"/>
                        </a:spcAft>
                      </a:pPr>
                      <a:r>
                        <a:rPr lang="en-US" sz="800" dirty="0">
                          <a:effectLst/>
                        </a:rPr>
                        <a:t>Office Hours</a:t>
                      </a:r>
                    </a:p>
                    <a:p>
                      <a:pPr marL="0" marR="0" algn="ctr">
                        <a:spcBef>
                          <a:spcPts val="0"/>
                        </a:spcBef>
                        <a:spcAft>
                          <a:spcPts val="0"/>
                        </a:spcAft>
                      </a:pPr>
                      <a:r>
                        <a:rPr lang="en-US" sz="800" dirty="0">
                          <a:effectLst/>
                        </a:rPr>
                        <a:t>Students complete Homework, Digital content , assignments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tc>
                  <a:txBody>
                    <a:bodyPr/>
                    <a:lstStyle/>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Teachers’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PLANNING</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Students complete Homework, Digital content , assignments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spcBef>
                          <a:spcPts val="0"/>
                        </a:spcBef>
                        <a:spcAft>
                          <a:spcPts val="0"/>
                        </a:spcAft>
                      </a:pPr>
                      <a:r>
                        <a:rPr lang="en-US" sz="800" dirty="0">
                          <a:effectLst/>
                        </a:rPr>
                        <a:t>Teachers’ </a:t>
                      </a:r>
                    </a:p>
                    <a:p>
                      <a:pPr marL="0" marR="0" algn="ctr">
                        <a:spcBef>
                          <a:spcPts val="0"/>
                        </a:spcBef>
                        <a:spcAft>
                          <a:spcPts val="0"/>
                        </a:spcAft>
                      </a:pPr>
                      <a:r>
                        <a:rPr lang="en-US" sz="800" dirty="0">
                          <a:effectLst/>
                        </a:rPr>
                        <a:t>Office Hours</a:t>
                      </a:r>
                    </a:p>
                    <a:p>
                      <a:pPr marL="0" marR="0" algn="ctr">
                        <a:spcBef>
                          <a:spcPts val="0"/>
                        </a:spcBef>
                        <a:spcAft>
                          <a:spcPts val="0"/>
                        </a:spcAft>
                      </a:pPr>
                      <a:r>
                        <a:rPr lang="en-US" sz="800" dirty="0">
                          <a:effectLst/>
                        </a:rPr>
                        <a:t>Students complete Homework, Digital content , assignments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tc>
                  <a:txBody>
                    <a:bodyPr/>
                    <a:lstStyle/>
                    <a:p>
                      <a:pPr marL="0" marR="0" algn="ctr">
                        <a:spcBef>
                          <a:spcPts val="0"/>
                        </a:spcBef>
                        <a:spcAft>
                          <a:spcPts val="0"/>
                        </a:spcAft>
                      </a:pPr>
                      <a:r>
                        <a:rPr lang="en-US" sz="800" dirty="0">
                          <a:effectLst/>
                        </a:rPr>
                        <a:t>Teachers’ </a:t>
                      </a:r>
                    </a:p>
                    <a:p>
                      <a:pPr marL="0" marR="0" algn="ctr">
                        <a:spcBef>
                          <a:spcPts val="0"/>
                        </a:spcBef>
                        <a:spcAft>
                          <a:spcPts val="0"/>
                        </a:spcAft>
                      </a:pPr>
                      <a:r>
                        <a:rPr lang="en-US" sz="800" dirty="0">
                          <a:effectLst/>
                        </a:rPr>
                        <a:t>Office Hours</a:t>
                      </a:r>
                    </a:p>
                    <a:p>
                      <a:pPr marL="0" marR="0" algn="ctr">
                        <a:spcBef>
                          <a:spcPts val="0"/>
                        </a:spcBef>
                        <a:spcAft>
                          <a:spcPts val="0"/>
                        </a:spcAft>
                      </a:pPr>
                      <a:r>
                        <a:rPr lang="en-US" sz="800" dirty="0">
                          <a:effectLst/>
                        </a:rPr>
                        <a:t>Students complete Homework, Digital content , assignments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643" marR="53643" marT="0" marB="0">
                    <a:solidFill>
                      <a:schemeClr val="bg2">
                        <a:lumMod val="60000"/>
                        <a:lumOff val="40000"/>
                      </a:schemeClr>
                    </a:solidFill>
                  </a:tcPr>
                </a:tc>
                <a:extLst>
                  <a:ext uri="{0D108BD9-81ED-4DB2-BD59-A6C34878D82A}">
                    <a16:rowId xmlns:a16="http://schemas.microsoft.com/office/drawing/2014/main" val="4100306251"/>
                  </a:ext>
                </a:extLst>
              </a:tr>
            </a:tbl>
          </a:graphicData>
        </a:graphic>
      </p:graphicFrame>
      <p:sp>
        <p:nvSpPr>
          <p:cNvPr id="7" name="Rectangle 1">
            <a:extLst>
              <a:ext uri="{FF2B5EF4-FFF2-40B4-BE49-F238E27FC236}">
                <a16:creationId xmlns:a16="http://schemas.microsoft.com/office/drawing/2014/main" id="{25344A67-0D20-DC49-8FDF-E8FF548C9B21}"/>
              </a:ext>
            </a:extLst>
          </p:cNvPr>
          <p:cNvSpPr>
            <a:spLocks noChangeArrowheads="1"/>
          </p:cNvSpPr>
          <p:nvPr/>
        </p:nvSpPr>
        <p:spPr bwMode="auto">
          <a:xfrm>
            <a:off x="-702573" y="-213571"/>
            <a:ext cx="1311024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cs typeface="Century Schoolbook" panose="02040604050505020304" pitchFamily="18" charset="0"/>
              </a:rPr>
              <a:t>Homeroom: Taylor Rm 103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61D61B73-C48C-494F-A112-F953FF23C22E}"/>
              </a:ext>
            </a:extLst>
          </p:cNvPr>
          <p:cNvSpPr txBox="1"/>
          <p:nvPr/>
        </p:nvSpPr>
        <p:spPr>
          <a:xfrm>
            <a:off x="2419949" y="1544445"/>
            <a:ext cx="1297150" cy="369332"/>
          </a:xfrm>
          <a:prstGeom prst="rect">
            <a:avLst/>
          </a:prstGeom>
          <a:noFill/>
        </p:spPr>
        <p:txBody>
          <a:bodyPr wrap="none" rtlCol="0">
            <a:spAutoFit/>
          </a:bodyPr>
          <a:lstStyle/>
          <a:p>
            <a:r>
              <a:rPr lang="en-US" dirty="0"/>
              <a:t>Grades 3-5</a:t>
            </a:r>
          </a:p>
        </p:txBody>
      </p:sp>
      <p:sp>
        <p:nvSpPr>
          <p:cNvPr id="10" name="TextBox 9">
            <a:extLst>
              <a:ext uri="{FF2B5EF4-FFF2-40B4-BE49-F238E27FC236}">
                <a16:creationId xmlns:a16="http://schemas.microsoft.com/office/drawing/2014/main" id="{42A484B4-4CA2-A548-93EF-930099038FB3}"/>
              </a:ext>
            </a:extLst>
          </p:cNvPr>
          <p:cNvSpPr txBox="1"/>
          <p:nvPr/>
        </p:nvSpPr>
        <p:spPr>
          <a:xfrm>
            <a:off x="8474901" y="1544445"/>
            <a:ext cx="1297150" cy="369332"/>
          </a:xfrm>
          <a:prstGeom prst="rect">
            <a:avLst/>
          </a:prstGeom>
          <a:noFill/>
        </p:spPr>
        <p:txBody>
          <a:bodyPr wrap="square" rtlCol="0">
            <a:spAutoFit/>
          </a:bodyPr>
          <a:lstStyle/>
          <a:p>
            <a:r>
              <a:rPr lang="en-US" dirty="0"/>
              <a:t>Grades 6-7</a:t>
            </a:r>
          </a:p>
        </p:txBody>
      </p:sp>
    </p:spTree>
    <p:extLst>
      <p:ext uri="{BB962C8B-B14F-4D97-AF65-F5344CB8AC3E}">
        <p14:creationId xmlns:p14="http://schemas.microsoft.com/office/powerpoint/2010/main" val="3138308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CE3A-4D52-9242-9848-33EAF653856E}"/>
              </a:ext>
            </a:extLst>
          </p:cNvPr>
          <p:cNvSpPr>
            <a:spLocks noGrp="1"/>
          </p:cNvSpPr>
          <p:nvPr>
            <p:ph type="title"/>
          </p:nvPr>
        </p:nvSpPr>
        <p:spPr>
          <a:xfrm>
            <a:off x="838200" y="467048"/>
            <a:ext cx="10506456" cy="1014984"/>
          </a:xfrm>
        </p:spPr>
        <p:txBody>
          <a:bodyPr anchor="b">
            <a:normAutofit/>
          </a:bodyPr>
          <a:lstStyle/>
          <a:p>
            <a:pPr algn="ctr"/>
            <a:r>
              <a:rPr lang="en-US" dirty="0"/>
              <a:t>Virtual Teaching &amp; Learning Expectations </a:t>
            </a:r>
          </a:p>
        </p:txBody>
      </p:sp>
      <p:graphicFrame>
        <p:nvGraphicFramePr>
          <p:cNvPr id="5" name="Content Placeholder 2">
            <a:extLst>
              <a:ext uri="{FF2B5EF4-FFF2-40B4-BE49-F238E27FC236}">
                <a16:creationId xmlns:a16="http://schemas.microsoft.com/office/drawing/2014/main" id="{1C01CE11-AEA1-4182-A6C6-6888E6A475B2}"/>
              </a:ext>
            </a:extLst>
          </p:cNvPr>
          <p:cNvGraphicFramePr>
            <a:graphicFrameLocks noGrp="1"/>
          </p:cNvGraphicFramePr>
          <p:nvPr>
            <p:ph idx="1"/>
            <p:extLst>
              <p:ext uri="{D42A27DB-BD31-4B8C-83A1-F6EECF244321}">
                <p14:modId xmlns:p14="http://schemas.microsoft.com/office/powerpoint/2010/main" val="616026944"/>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4717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D39C-2C34-9443-9821-6E734FB8153D}"/>
              </a:ext>
            </a:extLst>
          </p:cNvPr>
          <p:cNvSpPr>
            <a:spLocks noGrp="1"/>
          </p:cNvSpPr>
          <p:nvPr>
            <p:ph type="title"/>
          </p:nvPr>
        </p:nvSpPr>
        <p:spPr>
          <a:xfrm>
            <a:off x="1179226" y="672662"/>
            <a:ext cx="9833548" cy="973132"/>
          </a:xfrm>
        </p:spPr>
        <p:txBody>
          <a:bodyPr>
            <a:normAutofit fontScale="90000"/>
          </a:bodyPr>
          <a:lstStyle/>
          <a:p>
            <a:pPr algn="ctr"/>
            <a:r>
              <a:rPr lang="en-US" sz="4000" dirty="0">
                <a:solidFill>
                  <a:schemeClr val="tx2"/>
                </a:solidFill>
              </a:rPr>
              <a:t>Virtual Attendance Policies and Procedures  </a:t>
            </a:r>
          </a:p>
        </p:txBody>
      </p:sp>
      <p:graphicFrame>
        <p:nvGraphicFramePr>
          <p:cNvPr id="5" name="Content Placeholder 2">
            <a:extLst>
              <a:ext uri="{FF2B5EF4-FFF2-40B4-BE49-F238E27FC236}">
                <a16:creationId xmlns:a16="http://schemas.microsoft.com/office/drawing/2014/main" id="{CCACE06A-05C1-4D60-B564-DF5575D1B319}"/>
              </a:ext>
            </a:extLst>
          </p:cNvPr>
          <p:cNvGraphicFramePr>
            <a:graphicFrameLocks noGrp="1"/>
          </p:cNvGraphicFramePr>
          <p:nvPr>
            <p:ph idx="1"/>
            <p:extLst>
              <p:ext uri="{D42A27DB-BD31-4B8C-83A1-F6EECF244321}">
                <p14:modId xmlns:p14="http://schemas.microsoft.com/office/powerpoint/2010/main" val="771769988"/>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2573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C5FF-1FC2-4441-B81F-BB63A88DC154}"/>
              </a:ext>
            </a:extLst>
          </p:cNvPr>
          <p:cNvSpPr>
            <a:spLocks noGrp="1"/>
          </p:cNvSpPr>
          <p:nvPr>
            <p:ph type="title"/>
          </p:nvPr>
        </p:nvSpPr>
        <p:spPr/>
        <p:txBody>
          <a:bodyPr/>
          <a:lstStyle/>
          <a:p>
            <a:pPr algn="ctr"/>
            <a:r>
              <a:rPr lang="en-US" dirty="0"/>
              <a:t>SCHOOL GOALS</a:t>
            </a:r>
          </a:p>
        </p:txBody>
      </p:sp>
      <p:sp>
        <p:nvSpPr>
          <p:cNvPr id="3" name="Content Placeholder 2">
            <a:extLst>
              <a:ext uri="{FF2B5EF4-FFF2-40B4-BE49-F238E27FC236}">
                <a16:creationId xmlns:a16="http://schemas.microsoft.com/office/drawing/2014/main" id="{C3FEAF06-492F-C540-9A42-F8F83F392F91}"/>
              </a:ext>
            </a:extLst>
          </p:cNvPr>
          <p:cNvSpPr>
            <a:spLocks noGrp="1"/>
          </p:cNvSpPr>
          <p:nvPr>
            <p:ph idx="1"/>
          </p:nvPr>
        </p:nvSpPr>
        <p:spPr>
          <a:xfrm>
            <a:off x="680321" y="2336872"/>
            <a:ext cx="9613861" cy="3767899"/>
          </a:xfrm>
        </p:spPr>
        <p:txBody>
          <a:bodyPr/>
          <a:lstStyle/>
          <a:p>
            <a:r>
              <a:rPr lang="en-US" dirty="0"/>
              <a:t>ELA-By June 2021, using research-based effective instructional strategies, at least 70% of the students in grades 3-7 at RPCS will meet their academic goals set in September 2020.</a:t>
            </a:r>
          </a:p>
          <a:p>
            <a:r>
              <a:rPr lang="en-US" dirty="0"/>
              <a:t>MATH-By June 2021, 70% of our Tier 3 students at RPCS will progress at least a 1.5-year achievement gap in Math, and 70% of our Tier 2 students will improve at least 1 year in </a:t>
            </a:r>
            <a:r>
              <a:rPr lang="en-US"/>
              <a:t>Math by </a:t>
            </a:r>
            <a:r>
              <a:rPr lang="en-US" dirty="0"/>
              <a:t>the staff utilizing a research-based data protocol.</a:t>
            </a:r>
          </a:p>
          <a:p>
            <a:r>
              <a:rPr lang="en-US" dirty="0"/>
              <a:t>CLIMATE/CULTURE-By June 2021, using a structured Climate and Culture Plan, RPCS will have systematic protocols in place to address the following -SEL, student voice and school operation.</a:t>
            </a:r>
          </a:p>
        </p:txBody>
      </p:sp>
    </p:spTree>
    <p:extLst>
      <p:ext uri="{BB962C8B-B14F-4D97-AF65-F5344CB8AC3E}">
        <p14:creationId xmlns:p14="http://schemas.microsoft.com/office/powerpoint/2010/main" val="765272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VIRTUAL INTERVENTION/ENRICHMENT PROGRAMS</a:t>
            </a:r>
          </a:p>
        </p:txBody>
      </p:sp>
      <p:sp>
        <p:nvSpPr>
          <p:cNvPr id="3" name="Content Placeholder 2"/>
          <p:cNvSpPr>
            <a:spLocks noGrp="1"/>
          </p:cNvSpPr>
          <p:nvPr>
            <p:ph idx="1"/>
          </p:nvPr>
        </p:nvSpPr>
        <p:spPr>
          <a:xfrm>
            <a:off x="680321" y="2336873"/>
            <a:ext cx="9613861" cy="3969334"/>
          </a:xfrm>
        </p:spPr>
        <p:txBody>
          <a:bodyPr>
            <a:normAutofit/>
          </a:bodyPr>
          <a:lstStyle/>
          <a:p>
            <a:pPr marL="0" indent="0">
              <a:buNone/>
            </a:pPr>
            <a:r>
              <a:rPr lang="en-US" dirty="0"/>
              <a:t>Digital Platforms</a:t>
            </a:r>
          </a:p>
          <a:p>
            <a:pPr lvl="1"/>
            <a:r>
              <a:rPr lang="en-US" dirty="0"/>
              <a:t>READING PLUS</a:t>
            </a:r>
          </a:p>
          <a:p>
            <a:pPr lvl="1"/>
            <a:r>
              <a:rPr lang="en-US" dirty="0"/>
              <a:t>IREADY</a:t>
            </a:r>
          </a:p>
          <a:p>
            <a:pPr lvl="1"/>
            <a:r>
              <a:rPr lang="en-US" dirty="0"/>
              <a:t>SYSTEM 44 (ELA)</a:t>
            </a:r>
          </a:p>
          <a:p>
            <a:pPr lvl="1"/>
            <a:r>
              <a:rPr lang="en-US" dirty="0"/>
              <a:t>ROSETTA STONE</a:t>
            </a:r>
          </a:p>
          <a:p>
            <a:pPr lvl="1"/>
            <a:r>
              <a:rPr lang="en-US" dirty="0"/>
              <a:t>STMATH</a:t>
            </a:r>
          </a:p>
          <a:p>
            <a:pPr lvl="1"/>
            <a:r>
              <a:rPr lang="en-US" dirty="0"/>
              <a:t>READORIUM</a:t>
            </a:r>
          </a:p>
          <a:p>
            <a:pPr marL="0" indent="0">
              <a:buNone/>
            </a:pPr>
            <a:r>
              <a:rPr lang="en-US" dirty="0"/>
              <a:t>Programs</a:t>
            </a:r>
          </a:p>
          <a:p>
            <a:pPr lvl="1"/>
            <a:r>
              <a:rPr lang="en-US" dirty="0"/>
              <a:t>RTI/Afterschool Program</a:t>
            </a:r>
          </a:p>
          <a:p>
            <a:pPr lvl="1"/>
            <a:r>
              <a:rPr lang="en-US" dirty="0"/>
              <a:t>STEM, ART CLUB, DANCE EMSEMBLE, ROBOTICS, CHORUS, BAND, GAME 24, DEBATE CLUB</a:t>
            </a:r>
          </a:p>
          <a:p>
            <a:endParaRPr lang="en-US" dirty="0"/>
          </a:p>
        </p:txBody>
      </p:sp>
    </p:spTree>
    <p:extLst>
      <p:ext uri="{BB962C8B-B14F-4D97-AF65-F5344CB8AC3E}">
        <p14:creationId xmlns:p14="http://schemas.microsoft.com/office/powerpoint/2010/main" val="2476737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9E982-E42F-A545-A5D5-304C5EA9E1E0}"/>
              </a:ext>
            </a:extLst>
          </p:cNvPr>
          <p:cNvSpPr>
            <a:spLocks noGrp="1"/>
          </p:cNvSpPr>
          <p:nvPr>
            <p:ph type="title"/>
          </p:nvPr>
        </p:nvSpPr>
        <p:spPr>
          <a:xfrm>
            <a:off x="680321" y="578069"/>
            <a:ext cx="9613861" cy="1256097"/>
          </a:xfrm>
        </p:spPr>
        <p:txBody>
          <a:bodyPr>
            <a:normAutofit fontScale="90000"/>
          </a:bodyPr>
          <a:lstStyle/>
          <a:p>
            <a:pPr algn="ctr"/>
            <a:r>
              <a:rPr lang="en-US" dirty="0"/>
              <a:t>SUPPORT STAFF</a:t>
            </a:r>
            <a:br>
              <a:rPr lang="en-US" dirty="0"/>
            </a:br>
            <a:r>
              <a:rPr lang="en-US" sz="2700" dirty="0"/>
              <a:t>School Counselors:   Mrs. Esther Lawal     Mrs. Natasha Murphy</a:t>
            </a:r>
          </a:p>
        </p:txBody>
      </p:sp>
      <p:sp>
        <p:nvSpPr>
          <p:cNvPr id="3" name="Content Placeholder 2">
            <a:extLst>
              <a:ext uri="{FF2B5EF4-FFF2-40B4-BE49-F238E27FC236}">
                <a16:creationId xmlns:a16="http://schemas.microsoft.com/office/drawing/2014/main" id="{4B625C04-45DD-1C4C-BCEE-1E0140D66EE8}"/>
              </a:ext>
            </a:extLst>
          </p:cNvPr>
          <p:cNvSpPr>
            <a:spLocks noGrp="1"/>
          </p:cNvSpPr>
          <p:nvPr>
            <p:ph idx="1"/>
          </p:nvPr>
        </p:nvSpPr>
        <p:spPr/>
        <p:txBody>
          <a:bodyPr>
            <a:normAutofit fontScale="85000" lnSpcReduction="10000"/>
          </a:bodyPr>
          <a:lstStyle/>
          <a:p>
            <a:pPr marL="380990" indent="-380990">
              <a:spcAft>
                <a:spcPts val="2133"/>
              </a:spcAft>
            </a:pPr>
            <a:r>
              <a:rPr lang="en-US" dirty="0">
                <a:latin typeface="Times New Roman" panose="02020603050405020304" pitchFamily="18" charset="0"/>
                <a:cs typeface="Times New Roman" panose="02020603050405020304" pitchFamily="18" charset="0"/>
              </a:rPr>
              <a:t>School counselors work with students, teachers, and parents to improve student achievement and success for </a:t>
            </a:r>
            <a:r>
              <a:rPr lang="en-US" b="1" u="sng" dirty="0">
                <a:latin typeface="Times New Roman" panose="02020603050405020304" pitchFamily="18" charset="0"/>
                <a:cs typeface="Times New Roman" panose="02020603050405020304" pitchFamily="18" charset="0"/>
              </a:rPr>
              <a:t>all</a:t>
            </a:r>
            <a:r>
              <a:rPr lang="en-US" dirty="0">
                <a:latin typeface="Times New Roman" panose="02020603050405020304" pitchFamily="18" charset="0"/>
                <a:cs typeface="Times New Roman" panose="02020603050405020304" pitchFamily="18" charset="0"/>
              </a:rPr>
              <a:t> students. </a:t>
            </a:r>
          </a:p>
          <a:p>
            <a:pPr marL="380990" indent="-380990">
              <a:spcAft>
                <a:spcPts val="2133"/>
              </a:spcAft>
            </a:pPr>
            <a:r>
              <a:rPr lang="en-US" dirty="0">
                <a:latin typeface="Times New Roman" panose="02020603050405020304" pitchFamily="18" charset="0"/>
                <a:cs typeface="Times New Roman" panose="02020603050405020304" pitchFamily="18" charset="0"/>
              </a:rPr>
              <a:t>We listen to student’s concerns-academic, social, or emotional, and provide the necessary SEL support and services that help students. We cater to the whole child.                                    </a:t>
            </a:r>
            <a:r>
              <a:rPr lang="en-US" b="1" dirty="0">
                <a:latin typeface="Times New Roman" panose="02020603050405020304" pitchFamily="18" charset="0"/>
                <a:cs typeface="Times New Roman" panose="02020603050405020304" pitchFamily="18" charset="0"/>
              </a:rPr>
              <a:t>                             </a:t>
            </a:r>
          </a:p>
          <a:p>
            <a:pPr marL="380990" indent="-380990">
              <a:spcAft>
                <a:spcPts val="2133"/>
              </a:spcAft>
            </a:pP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Grade 3, Grade 6 and 7- (Last Name A-L) : Mrs. Esther Lawal (</a:t>
            </a:r>
            <a:r>
              <a:rPr lang="en-US" u="sng" dirty="0">
                <a:solidFill>
                  <a:schemeClr val="hlink"/>
                </a:solidFill>
                <a:latin typeface="Times New Roman" panose="02020603050405020304" pitchFamily="18" charset="0"/>
                <a:cs typeface="Times New Roman" panose="02020603050405020304" pitchFamily="18" charset="0"/>
                <a:hlinkClick r:id="rId2"/>
              </a:rPr>
              <a:t>LawalEst@orange.k12.nj.us</a:t>
            </a:r>
            <a:r>
              <a:rPr lang="en-US" dirty="0">
                <a:latin typeface="Times New Roman" panose="02020603050405020304" pitchFamily="18" charset="0"/>
                <a:cs typeface="Times New Roman" panose="02020603050405020304" pitchFamily="18" charset="0"/>
              </a:rPr>
              <a:t>)         </a:t>
            </a:r>
          </a:p>
          <a:p>
            <a:pPr marL="380990" indent="-380990">
              <a:spcAft>
                <a:spcPts val="2133"/>
              </a:spcAft>
            </a:pPr>
            <a:r>
              <a:rPr lang="en-US" dirty="0">
                <a:latin typeface="Times New Roman" panose="02020603050405020304" pitchFamily="18" charset="0"/>
                <a:cs typeface="Times New Roman" panose="02020603050405020304" pitchFamily="18" charset="0"/>
              </a:rPr>
              <a:t>Grades 4, 5 and 7 (Last Name M-Z) : Mrs. Natasha Murphy (</a:t>
            </a:r>
            <a:r>
              <a:rPr lang="en-US" u="sng" dirty="0">
                <a:solidFill>
                  <a:schemeClr val="hlink"/>
                </a:solidFill>
                <a:latin typeface="Times New Roman" panose="02020603050405020304" pitchFamily="18" charset="0"/>
                <a:cs typeface="Times New Roman" panose="02020603050405020304" pitchFamily="18" charset="0"/>
                <a:hlinkClick r:id="rId3"/>
              </a:rPr>
              <a:t>MurphyNa@orange.k12.nj.us</a:t>
            </a:r>
            <a:r>
              <a:rPr lang="en-US" dirty="0">
                <a:latin typeface="Times New Roman" panose="02020603050405020304" pitchFamily="18"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2005227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9E982-E42F-A545-A5D5-304C5EA9E1E0}"/>
              </a:ext>
            </a:extLst>
          </p:cNvPr>
          <p:cNvSpPr>
            <a:spLocks noGrp="1"/>
          </p:cNvSpPr>
          <p:nvPr>
            <p:ph type="title"/>
          </p:nvPr>
        </p:nvSpPr>
        <p:spPr>
          <a:xfrm>
            <a:off x="680321" y="578069"/>
            <a:ext cx="9613861" cy="1256097"/>
          </a:xfrm>
        </p:spPr>
        <p:txBody>
          <a:bodyPr>
            <a:normAutofit fontScale="90000"/>
          </a:bodyPr>
          <a:lstStyle/>
          <a:p>
            <a:pPr algn="ctr"/>
            <a:r>
              <a:rPr lang="en-US" dirty="0"/>
              <a:t>SUPPORT STAFF</a:t>
            </a:r>
            <a:br>
              <a:rPr lang="en-US" dirty="0"/>
            </a:br>
            <a:r>
              <a:rPr lang="en-US" sz="2700" dirty="0"/>
              <a:t>School Counselors:   Mrs. Esther Lawal     Mrs. Natasha Murphy</a:t>
            </a:r>
          </a:p>
        </p:txBody>
      </p:sp>
      <p:sp>
        <p:nvSpPr>
          <p:cNvPr id="3" name="Content Placeholder 2">
            <a:extLst>
              <a:ext uri="{FF2B5EF4-FFF2-40B4-BE49-F238E27FC236}">
                <a16:creationId xmlns:a16="http://schemas.microsoft.com/office/drawing/2014/main" id="{4B625C04-45DD-1C4C-BCEE-1E0140D66EE8}"/>
              </a:ext>
            </a:extLst>
          </p:cNvPr>
          <p:cNvSpPr>
            <a:spLocks noGrp="1"/>
          </p:cNvSpPr>
          <p:nvPr>
            <p:ph idx="1"/>
          </p:nvPr>
        </p:nvSpPr>
        <p:spPr>
          <a:xfrm>
            <a:off x="680321" y="2336872"/>
            <a:ext cx="11040624" cy="4135179"/>
          </a:xfrm>
        </p:spPr>
        <p:txBody>
          <a:bodyPr>
            <a:normAutofit/>
          </a:bodyPr>
          <a:lstStyle/>
          <a:p>
            <a:pPr marL="0" indent="0" algn="ctr">
              <a:buNone/>
            </a:pPr>
            <a:r>
              <a:rPr lang="en" sz="3000" dirty="0"/>
              <a:t>Social Emotional Learning (SEL), Resources</a:t>
            </a:r>
            <a:endParaRPr lang="en-US" sz="3000" b="1" dirty="0">
              <a:solidFill>
                <a:schemeClr val="bg1"/>
              </a:solidFill>
            </a:endParaRPr>
          </a:p>
          <a:p>
            <a:pPr marL="0" indent="0" algn="ctr">
              <a:buNone/>
            </a:pPr>
            <a:r>
              <a:rPr lang="en-US" b="1" dirty="0">
                <a:solidFill>
                  <a:schemeClr val="bg1"/>
                </a:solidFill>
              </a:rPr>
              <a:t>Our SEL theme for the school year is Empathy.</a:t>
            </a:r>
          </a:p>
          <a:p>
            <a:r>
              <a:rPr lang="en-US" b="1" dirty="0"/>
              <a:t>SEL</a:t>
            </a:r>
            <a:r>
              <a:rPr lang="en-US" dirty="0"/>
              <a:t> provides everyone the skills necessary to communicate and understand emotions, establish positive relationships, and show empathy to others. </a:t>
            </a:r>
          </a:p>
          <a:p>
            <a:r>
              <a:rPr lang="en-US" dirty="0"/>
              <a:t>Benefits of Social Emotional Learning: Students become more successful in the classroom, in the school, and later in life.                                                                      </a:t>
            </a:r>
          </a:p>
          <a:p>
            <a:r>
              <a:rPr lang="en-US" dirty="0"/>
              <a:t>Outside Counseling Resources</a:t>
            </a:r>
            <a:r>
              <a:rPr lang="en-US" b="1" dirty="0"/>
              <a:t>:</a:t>
            </a:r>
            <a:r>
              <a:rPr lang="en-US" dirty="0"/>
              <a:t> NJ </a:t>
            </a:r>
            <a:r>
              <a:rPr lang="en-US" dirty="0" err="1"/>
              <a:t>PerformCare</a:t>
            </a:r>
            <a:r>
              <a:rPr lang="en-US" dirty="0"/>
              <a:t>- Call </a:t>
            </a:r>
            <a:r>
              <a:rPr lang="en-US" b="1" dirty="0"/>
              <a:t>1-877-652-7624</a:t>
            </a:r>
            <a:r>
              <a:rPr lang="en-US" dirty="0"/>
              <a:t> or visit the website: </a:t>
            </a:r>
            <a:r>
              <a:rPr lang="en-US" u="sng" dirty="0">
                <a:solidFill>
                  <a:schemeClr val="hlink"/>
                </a:solidFill>
                <a:hlinkClick r:id="rId2"/>
              </a:rPr>
              <a:t>https://www.performcarenj.org/</a:t>
            </a:r>
            <a:r>
              <a:rPr lang="en-US" b="1" dirty="0"/>
              <a:t>   </a:t>
            </a:r>
          </a:p>
          <a:p>
            <a:r>
              <a:rPr lang="en-US" dirty="0"/>
              <a:t>Additional SEL Resources can be located on the district’s website</a:t>
            </a:r>
            <a:r>
              <a:rPr lang="en-US" b="1" dirty="0"/>
              <a:t> </a:t>
            </a:r>
            <a:r>
              <a:rPr lang="en-US" b="1" dirty="0">
                <a:hlinkClick r:id="rId3"/>
              </a:rPr>
              <a:t>Additional Resources </a:t>
            </a:r>
            <a:endParaRPr lang="en-US" b="1" dirty="0"/>
          </a:p>
          <a:p>
            <a:pPr marL="0" indent="0">
              <a:buNone/>
            </a:pPr>
            <a:endParaRPr lang="en-US" dirty="0"/>
          </a:p>
        </p:txBody>
      </p:sp>
    </p:spTree>
    <p:extLst>
      <p:ext uri="{BB962C8B-B14F-4D97-AF65-F5344CB8AC3E}">
        <p14:creationId xmlns:p14="http://schemas.microsoft.com/office/powerpoint/2010/main" val="1732839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9E982-E42F-A545-A5D5-304C5EA9E1E0}"/>
              </a:ext>
            </a:extLst>
          </p:cNvPr>
          <p:cNvSpPr>
            <a:spLocks noGrp="1"/>
          </p:cNvSpPr>
          <p:nvPr>
            <p:ph type="title"/>
          </p:nvPr>
        </p:nvSpPr>
        <p:spPr>
          <a:xfrm>
            <a:off x="680321" y="578069"/>
            <a:ext cx="9613861" cy="1256097"/>
          </a:xfrm>
        </p:spPr>
        <p:txBody>
          <a:bodyPr>
            <a:normAutofit fontScale="90000"/>
          </a:bodyPr>
          <a:lstStyle/>
          <a:p>
            <a:pPr algn="ctr"/>
            <a:r>
              <a:rPr lang="en-US" dirty="0"/>
              <a:t>SUPPORT STAFF</a:t>
            </a:r>
            <a:br>
              <a:rPr lang="en-US" dirty="0"/>
            </a:br>
            <a:r>
              <a:rPr lang="en-US" sz="2700" dirty="0"/>
              <a:t>School Counselors:   Mrs. Esther Lawal     Mrs. Natasha Murphy</a:t>
            </a:r>
          </a:p>
        </p:txBody>
      </p:sp>
      <p:sp>
        <p:nvSpPr>
          <p:cNvPr id="3" name="Content Placeholder 2">
            <a:extLst>
              <a:ext uri="{FF2B5EF4-FFF2-40B4-BE49-F238E27FC236}">
                <a16:creationId xmlns:a16="http://schemas.microsoft.com/office/drawing/2014/main" id="{4B625C04-45DD-1C4C-BCEE-1E0140D66EE8}"/>
              </a:ext>
            </a:extLst>
          </p:cNvPr>
          <p:cNvSpPr>
            <a:spLocks noGrp="1"/>
          </p:cNvSpPr>
          <p:nvPr>
            <p:ph idx="1"/>
          </p:nvPr>
        </p:nvSpPr>
        <p:spPr/>
        <p:txBody>
          <a:bodyPr>
            <a:normAutofit fontScale="77500" lnSpcReduction="20000"/>
          </a:bodyPr>
          <a:lstStyle/>
          <a:p>
            <a:pPr marL="114300" lvl="0" indent="0" algn="ctr">
              <a:spcBef>
                <a:spcPts val="0"/>
              </a:spcBef>
              <a:buSzPts val="1800"/>
              <a:buNone/>
            </a:pPr>
            <a:r>
              <a:rPr lang="en-US" sz="2800" dirty="0">
                <a:solidFill>
                  <a:schemeClr val="bg1"/>
                </a:solidFill>
              </a:rPr>
              <a:t>Intervention and Referral Services (I&amp;RS) and 504</a:t>
            </a:r>
            <a:br>
              <a:rPr lang="en-US" dirty="0"/>
            </a:br>
            <a:endParaRPr lang="en-US" b="1" dirty="0"/>
          </a:p>
          <a:p>
            <a:pPr marL="457200" lvl="0" indent="-342900">
              <a:spcBef>
                <a:spcPts val="0"/>
              </a:spcBef>
              <a:buSzPts val="1800"/>
              <a:buChar char="❖"/>
            </a:pPr>
            <a:r>
              <a:rPr lang="en-US" b="1" dirty="0"/>
              <a:t>I&amp;RS</a:t>
            </a:r>
            <a:r>
              <a:rPr lang="en-US" dirty="0"/>
              <a:t> is the planning and delivery of intervention and referral services to assist students. It is a process- from the identification of problem to the solution. </a:t>
            </a:r>
          </a:p>
          <a:p>
            <a:pPr marL="114300" lvl="0" indent="0">
              <a:spcBef>
                <a:spcPts val="0"/>
              </a:spcBef>
              <a:buSzPts val="1800"/>
              <a:buNone/>
            </a:pPr>
            <a:endParaRPr lang="en-US" dirty="0"/>
          </a:p>
          <a:p>
            <a:pPr marL="457200" lvl="0" indent="-342900">
              <a:spcBef>
                <a:spcPts val="0"/>
              </a:spcBef>
              <a:buSzPts val="1800"/>
              <a:buChar char="❖"/>
            </a:pPr>
            <a:r>
              <a:rPr lang="en-US" b="1" dirty="0"/>
              <a:t>Who needs I&amp;RS?</a:t>
            </a:r>
            <a:r>
              <a:rPr lang="en-US" dirty="0"/>
              <a:t> Students who are experiencing learning, behavior, or health difficulties and staff who have difficulties addressing students’ needs.</a:t>
            </a:r>
          </a:p>
          <a:p>
            <a:pPr marL="114300" lvl="0" indent="0">
              <a:spcBef>
                <a:spcPts val="0"/>
              </a:spcBef>
              <a:buSzPts val="1800"/>
              <a:buNone/>
            </a:pPr>
            <a:endParaRPr lang="en-US" dirty="0"/>
          </a:p>
          <a:p>
            <a:pPr marL="457200" lvl="0" indent="-342900">
              <a:spcBef>
                <a:spcPts val="0"/>
              </a:spcBef>
              <a:buSzPts val="1800"/>
              <a:buChar char="❖"/>
            </a:pPr>
            <a:r>
              <a:rPr lang="en-US" b="1" dirty="0"/>
              <a:t>Functions of I&amp;RS</a:t>
            </a:r>
            <a:r>
              <a:rPr lang="en-US" dirty="0"/>
              <a:t>: Identify student’s difficulties, develop and implement action plans for the identified difficulties.                                                   I&amp;RS Coordinator: Mrs. Esther Lawal (</a:t>
            </a:r>
            <a:r>
              <a:rPr lang="en-US" u="sng" dirty="0">
                <a:solidFill>
                  <a:schemeClr val="hlink"/>
                </a:solidFill>
                <a:hlinkClick r:id="rId2"/>
              </a:rPr>
              <a:t>LawalEst@orange.k12.nj.us</a:t>
            </a:r>
            <a:r>
              <a:rPr lang="en-US" dirty="0"/>
              <a:t>)   </a:t>
            </a:r>
          </a:p>
          <a:p>
            <a:pPr marL="114300" lvl="0" indent="0">
              <a:spcBef>
                <a:spcPts val="0"/>
              </a:spcBef>
              <a:buSzPts val="1800"/>
              <a:buNone/>
            </a:pPr>
            <a:r>
              <a:rPr lang="en-US" dirty="0"/>
              <a:t>         </a:t>
            </a:r>
          </a:p>
          <a:p>
            <a:pPr marL="457200" lvl="0" indent="-342900">
              <a:spcBef>
                <a:spcPts val="0"/>
              </a:spcBef>
              <a:buSzPts val="1800"/>
              <a:buChar char="❖"/>
            </a:pPr>
            <a:r>
              <a:rPr lang="en-US" b="1" dirty="0"/>
              <a:t>504</a:t>
            </a:r>
            <a:r>
              <a:rPr lang="en-US" dirty="0"/>
              <a:t> Coordinator: Mrs. Natasha Murphy</a:t>
            </a:r>
            <a:r>
              <a:rPr lang="en-US" dirty="0">
                <a:latin typeface="Times New Roman" panose="02020603050405020304" pitchFamily="18" charset="0"/>
                <a:cs typeface="Times New Roman" panose="02020603050405020304" pitchFamily="18" charset="0"/>
              </a:rPr>
              <a:t> (</a:t>
            </a:r>
            <a:r>
              <a:rPr lang="en-US" u="sng" dirty="0">
                <a:solidFill>
                  <a:schemeClr val="hlink"/>
                </a:solidFill>
                <a:latin typeface="Times New Roman" panose="02020603050405020304" pitchFamily="18" charset="0"/>
                <a:cs typeface="Times New Roman" panose="02020603050405020304" pitchFamily="18" charset="0"/>
                <a:hlinkClick r:id="rId3"/>
              </a:rPr>
              <a:t>MurphyNa@orange.k12.nj.us</a:t>
            </a:r>
            <a:r>
              <a:rPr lang="en-US" dirty="0">
                <a:latin typeface="Times New Roman" panose="02020603050405020304" pitchFamily="18" charset="0"/>
                <a:cs typeface="Times New Roman" panose="02020603050405020304" pitchFamily="18" charset="0"/>
              </a:rPr>
              <a:t>) </a:t>
            </a:r>
          </a:p>
          <a:p>
            <a:pPr marL="457200" lvl="0" indent="-342900">
              <a:spcBef>
                <a:spcPts val="0"/>
              </a:spcBef>
              <a:buSzPts val="1800"/>
              <a:buChar char="❖"/>
            </a:pPr>
            <a:endParaRPr lang="en-US" dirty="0"/>
          </a:p>
          <a:p>
            <a:pPr marL="457200" lvl="0" indent="-342900">
              <a:spcBef>
                <a:spcPts val="0"/>
              </a:spcBef>
              <a:buSzPts val="1800"/>
              <a:buChar char="❖"/>
            </a:pPr>
            <a:r>
              <a:rPr lang="en-US" dirty="0"/>
              <a:t>Please refer the Parent &amp; Student Handbook for additional Intervention and Referral Services information </a:t>
            </a:r>
            <a:r>
              <a:rPr lang="en-US" dirty="0">
                <a:hlinkClick r:id="rId4"/>
              </a:rPr>
              <a:t>Parent/Student Handbook</a:t>
            </a:r>
            <a:r>
              <a:rPr lang="en-US" dirty="0"/>
              <a:t>  </a:t>
            </a:r>
          </a:p>
          <a:p>
            <a:pPr marL="114300" lvl="0" indent="0">
              <a:spcBef>
                <a:spcPts val="0"/>
              </a:spcBef>
              <a:buSzPts val="1800"/>
              <a:buNone/>
            </a:pPr>
            <a:r>
              <a:rPr lang="en-US" dirty="0"/>
              <a:t>     </a:t>
            </a:r>
          </a:p>
          <a:p>
            <a:pPr marL="457200" lvl="0" indent="0">
              <a:spcBef>
                <a:spcPts val="1600"/>
              </a:spcBef>
              <a:buNone/>
            </a:pPr>
            <a:endParaRPr lang="en-US" dirty="0"/>
          </a:p>
          <a:p>
            <a:pPr marL="0" indent="0">
              <a:buNone/>
            </a:pPr>
            <a:endParaRPr lang="en-US" dirty="0"/>
          </a:p>
        </p:txBody>
      </p:sp>
    </p:spTree>
    <p:extLst>
      <p:ext uri="{BB962C8B-B14F-4D97-AF65-F5344CB8AC3E}">
        <p14:creationId xmlns:p14="http://schemas.microsoft.com/office/powerpoint/2010/main" val="353742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871131"/>
            <a:ext cx="6815669" cy="1246046"/>
          </a:xfrm>
        </p:spPr>
        <p:txBody>
          <a:bodyPr/>
          <a:lstStyle/>
          <a:p>
            <a:r>
              <a:rPr lang="en-US" sz="4000" b="1" dirty="0">
                <a:ea typeface="+mj-lt"/>
                <a:cs typeface="+mj-lt"/>
              </a:rPr>
              <a:t>From The Nurse’s Office</a:t>
            </a:r>
            <a:endParaRPr lang="en-US" sz="4000" dirty="0"/>
          </a:p>
        </p:txBody>
      </p:sp>
      <p:sp>
        <p:nvSpPr>
          <p:cNvPr id="3" name="Subtitle 2"/>
          <p:cNvSpPr>
            <a:spLocks noGrp="1"/>
          </p:cNvSpPr>
          <p:nvPr>
            <p:ph type="subTitle" idx="1"/>
          </p:nvPr>
        </p:nvSpPr>
        <p:spPr>
          <a:xfrm>
            <a:off x="2692398" y="3508915"/>
            <a:ext cx="6917888" cy="1804020"/>
          </a:xfrm>
        </p:spPr>
        <p:txBody>
          <a:bodyPr>
            <a:normAutofit fontScale="92500" lnSpcReduction="20000"/>
          </a:bodyPr>
          <a:lstStyle/>
          <a:p>
            <a:pPr algn="r"/>
            <a:endParaRPr lang="en-US" sz="1800" b="1" dirty="0">
              <a:ea typeface="+mn-lt"/>
              <a:cs typeface="+mn-lt"/>
            </a:endParaRPr>
          </a:p>
          <a:p>
            <a:r>
              <a:rPr lang="en-US" sz="1800" b="1" dirty="0">
                <a:ea typeface="+mn-lt"/>
                <a:cs typeface="+mn-lt"/>
              </a:rPr>
              <a:t>Ijeoma Anyanwu (Nurse Ij)</a:t>
            </a:r>
            <a:endParaRPr lang="en-US" sz="1800" dirty="0">
              <a:ea typeface="+mn-lt"/>
              <a:cs typeface="+mn-lt"/>
            </a:endParaRPr>
          </a:p>
          <a:p>
            <a:r>
              <a:rPr lang="en-US" sz="1800" b="1" dirty="0">
                <a:ea typeface="+mn-lt"/>
                <a:cs typeface="+mn-lt"/>
                <a:hlinkClick r:id="rId2"/>
              </a:rPr>
              <a:t>anyanwij@orange.k12.nj.us</a:t>
            </a:r>
            <a:endParaRPr lang="en-US" sz="1800" dirty="0"/>
          </a:p>
          <a:p>
            <a:endParaRPr lang="en-US" sz="1800" dirty="0"/>
          </a:p>
          <a:p>
            <a:br>
              <a:rPr lang="en-US" dirty="0"/>
            </a:br>
            <a:endParaRPr lang="en-US" dirty="0"/>
          </a:p>
        </p:txBody>
      </p:sp>
      <p:pic>
        <p:nvPicPr>
          <p:cNvPr id="4" name="Picture 4" descr="A close up of a sign&#10;&#10;Description automatically generated">
            <a:extLst>
              <a:ext uri="{FF2B5EF4-FFF2-40B4-BE49-F238E27FC236}">
                <a16:creationId xmlns:a16="http://schemas.microsoft.com/office/drawing/2014/main" id="{6B1FA38B-3B25-4A16-B39A-05ABAE9CF28D}"/>
              </a:ext>
            </a:extLst>
          </p:cNvPr>
          <p:cNvPicPr>
            <a:picLocks noChangeAspect="1"/>
          </p:cNvPicPr>
          <p:nvPr/>
        </p:nvPicPr>
        <p:blipFill>
          <a:blip r:embed="rId3"/>
          <a:stretch>
            <a:fillRect/>
          </a:stretch>
        </p:blipFill>
        <p:spPr>
          <a:xfrm>
            <a:off x="2306211" y="3151845"/>
            <a:ext cx="2152650" cy="2152650"/>
          </a:xfrm>
          <a:prstGeom prst="rect">
            <a:avLst/>
          </a:prstGeom>
        </p:spPr>
      </p:pic>
    </p:spTree>
    <p:extLst>
      <p:ext uri="{BB962C8B-B14F-4D97-AF65-F5344CB8AC3E}">
        <p14:creationId xmlns:p14="http://schemas.microsoft.com/office/powerpoint/2010/main" val="4008693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8F99-89B2-488B-BAFB-EAECE25511A2}"/>
              </a:ext>
            </a:extLst>
          </p:cNvPr>
          <p:cNvSpPr>
            <a:spLocks noGrp="1"/>
          </p:cNvSpPr>
          <p:nvPr>
            <p:ph type="title"/>
          </p:nvPr>
        </p:nvSpPr>
        <p:spPr>
          <a:xfrm>
            <a:off x="1295402" y="982132"/>
            <a:ext cx="9601196" cy="885697"/>
          </a:xfrm>
        </p:spPr>
        <p:txBody>
          <a:bodyPr/>
          <a:lstStyle/>
          <a:p>
            <a:r>
              <a:rPr lang="en-US" b="1" dirty="0">
                <a:ea typeface="+mj-lt"/>
                <a:cs typeface="+mj-lt"/>
              </a:rPr>
              <a:t>TOPICS: COVID 19 Discussion/Information</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1B111172-7DC9-4EFB-9CCD-F0F232AD5E0E}"/>
              </a:ext>
            </a:extLst>
          </p:cNvPr>
          <p:cNvSpPr>
            <a:spLocks noGrp="1"/>
          </p:cNvSpPr>
          <p:nvPr>
            <p:ph idx="1"/>
          </p:nvPr>
        </p:nvSpPr>
        <p:spPr>
          <a:xfrm>
            <a:off x="1053792" y="2398957"/>
            <a:ext cx="10177341" cy="3709228"/>
          </a:xfrm>
        </p:spPr>
        <p:txBody>
          <a:bodyPr>
            <a:normAutofit/>
          </a:bodyPr>
          <a:lstStyle/>
          <a:p>
            <a:r>
              <a:rPr lang="en-US" b="1" dirty="0">
                <a:ea typeface="+mn-lt"/>
                <a:cs typeface="+mn-lt"/>
              </a:rPr>
              <a:t>Transmission </a:t>
            </a:r>
            <a:r>
              <a:rPr lang="en-US" dirty="0">
                <a:ea typeface="+mn-lt"/>
                <a:cs typeface="+mn-lt"/>
              </a:rPr>
              <a:t>- Droplets when people talk, cough or sneeze.</a:t>
            </a:r>
            <a:endParaRPr lang="en-US" dirty="0"/>
          </a:p>
          <a:p>
            <a:r>
              <a:rPr lang="en-US" dirty="0">
                <a:ea typeface="+mn-lt"/>
                <a:cs typeface="+mn-lt"/>
              </a:rPr>
              <a:t>T</a:t>
            </a:r>
            <a:r>
              <a:rPr lang="en-US" b="1" dirty="0">
                <a:ea typeface="+mn-lt"/>
                <a:cs typeface="+mn-lt"/>
              </a:rPr>
              <a:t>esting and treatment -</a:t>
            </a:r>
            <a:r>
              <a:rPr lang="en-US" dirty="0">
                <a:ea typeface="+mn-lt"/>
                <a:cs typeface="+mn-lt"/>
              </a:rPr>
              <a:t> Free testing sites in NJ. No known treatment.</a:t>
            </a:r>
            <a:endParaRPr lang="en-US" dirty="0"/>
          </a:p>
          <a:p>
            <a:r>
              <a:rPr lang="en-US" b="1" dirty="0">
                <a:ea typeface="+mn-lt"/>
                <a:cs typeface="+mn-lt"/>
              </a:rPr>
              <a:t>Face coverings:</a:t>
            </a:r>
            <a:endParaRPr lang="en-US" dirty="0"/>
          </a:p>
          <a:p>
            <a:pPr lvl="1"/>
            <a:r>
              <a:rPr lang="en-US" dirty="0">
                <a:ea typeface="+mn-lt"/>
                <a:cs typeface="+mn-lt"/>
              </a:rPr>
              <a:t>As a means of protection.</a:t>
            </a:r>
            <a:endParaRPr lang="en-US" dirty="0"/>
          </a:p>
          <a:p>
            <a:pPr lvl="1"/>
            <a:r>
              <a:rPr lang="en-US" dirty="0">
                <a:ea typeface="+mn-lt"/>
                <a:cs typeface="+mn-lt"/>
              </a:rPr>
              <a:t>Avoid touching the outside of your mask with your hands.</a:t>
            </a:r>
            <a:endParaRPr lang="en-US" dirty="0"/>
          </a:p>
          <a:p>
            <a:pPr lvl="1"/>
            <a:r>
              <a:rPr lang="en-US" dirty="0">
                <a:ea typeface="+mn-lt"/>
                <a:cs typeface="+mn-lt"/>
              </a:rPr>
              <a:t>If using cloth masks, wash regularly and dry completely.</a:t>
            </a:r>
            <a:endParaRPr lang="en-US" dirty="0"/>
          </a:p>
          <a:p>
            <a:r>
              <a:rPr lang="en-US" b="1" dirty="0">
                <a:ea typeface="+mn-lt"/>
                <a:cs typeface="+mn-lt"/>
              </a:rPr>
              <a:t>Respiratory and Hand Hygiene</a:t>
            </a:r>
            <a:endParaRPr lang="en-US" dirty="0"/>
          </a:p>
          <a:p>
            <a:pPr lvl="1"/>
            <a:r>
              <a:rPr lang="en-US" dirty="0">
                <a:ea typeface="+mn-lt"/>
                <a:cs typeface="+mn-lt"/>
              </a:rPr>
              <a:t>Wash hands with soap and water.</a:t>
            </a:r>
            <a:endParaRPr lang="en-US" dirty="0"/>
          </a:p>
          <a:p>
            <a:endParaRPr lang="en-US" dirty="0"/>
          </a:p>
        </p:txBody>
      </p:sp>
      <p:pic>
        <p:nvPicPr>
          <p:cNvPr id="4" name="Picture 4" descr="A picture containing table, indoor, sitting, bottle&#10;&#10;Description automatically generated">
            <a:extLst>
              <a:ext uri="{FF2B5EF4-FFF2-40B4-BE49-F238E27FC236}">
                <a16:creationId xmlns:a16="http://schemas.microsoft.com/office/drawing/2014/main" id="{2AC90986-1240-4599-B5EF-4B8CF786A62E}"/>
              </a:ext>
            </a:extLst>
          </p:cNvPr>
          <p:cNvPicPr>
            <a:picLocks noChangeAspect="1"/>
          </p:cNvPicPr>
          <p:nvPr/>
        </p:nvPicPr>
        <p:blipFill>
          <a:blip r:embed="rId2"/>
          <a:stretch>
            <a:fillRect/>
          </a:stretch>
        </p:blipFill>
        <p:spPr>
          <a:xfrm>
            <a:off x="8691211" y="3429000"/>
            <a:ext cx="2539922" cy="2068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91719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22BEF-F5FE-4B70-87E7-E0551767FEC1}"/>
              </a:ext>
            </a:extLst>
          </p:cNvPr>
          <p:cNvSpPr>
            <a:spLocks noGrp="1"/>
          </p:cNvSpPr>
          <p:nvPr>
            <p:ph type="title"/>
          </p:nvPr>
        </p:nvSpPr>
        <p:spPr>
          <a:xfrm>
            <a:off x="178677" y="982132"/>
            <a:ext cx="10717921" cy="909730"/>
          </a:xfrm>
        </p:spPr>
        <p:txBody>
          <a:bodyPr>
            <a:normAutofit/>
          </a:bodyPr>
          <a:lstStyle/>
          <a:p>
            <a:r>
              <a:rPr lang="en-US" b="1" dirty="0">
                <a:ea typeface="+mj-lt"/>
                <a:cs typeface="+mj-lt"/>
              </a:rPr>
              <a:t>TOPICS : COVID 19 Discussion/Information</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DDCA5E5C-C52D-443F-9A97-5518AE57DD4E}"/>
              </a:ext>
            </a:extLst>
          </p:cNvPr>
          <p:cNvSpPr>
            <a:spLocks noGrp="1"/>
          </p:cNvSpPr>
          <p:nvPr>
            <p:ph idx="1"/>
          </p:nvPr>
        </p:nvSpPr>
        <p:spPr>
          <a:xfrm>
            <a:off x="945057" y="1987622"/>
            <a:ext cx="10258091" cy="3888246"/>
          </a:xfrm>
        </p:spPr>
        <p:txBody>
          <a:bodyPr/>
          <a:lstStyle/>
          <a:p>
            <a:r>
              <a:rPr lang="en-US" b="1" dirty="0">
                <a:ea typeface="+mn-lt"/>
                <a:cs typeface="+mn-lt"/>
              </a:rPr>
              <a:t>Respiratory and Hand Hygiene continued:</a:t>
            </a:r>
            <a:endParaRPr lang="en-US" dirty="0"/>
          </a:p>
          <a:p>
            <a:pPr lvl="1"/>
            <a:r>
              <a:rPr lang="en-US" sz="2400" dirty="0">
                <a:ea typeface="+mn-lt"/>
                <a:cs typeface="+mn-lt"/>
              </a:rPr>
              <a:t>Use hand sanitizer containing at least 60% of alcohol if soap and water not available.</a:t>
            </a:r>
            <a:endParaRPr lang="en-US" sz="2400" dirty="0"/>
          </a:p>
          <a:p>
            <a:pPr lvl="1"/>
            <a:r>
              <a:rPr lang="en-US" sz="2400" dirty="0">
                <a:ea typeface="+mn-lt"/>
                <a:cs typeface="+mn-lt"/>
              </a:rPr>
              <a:t>Cover cough and sneeze always and wash hands immediately.</a:t>
            </a:r>
            <a:endParaRPr lang="en-US" sz="2400" dirty="0"/>
          </a:p>
          <a:p>
            <a:r>
              <a:rPr lang="en-US" b="1" dirty="0">
                <a:ea typeface="+mn-lt"/>
                <a:cs typeface="+mn-lt"/>
              </a:rPr>
              <a:t>Isolation and Quarantine:</a:t>
            </a:r>
            <a:r>
              <a:rPr lang="en-US" dirty="0">
                <a:ea typeface="+mn-lt"/>
                <a:cs typeface="+mn-lt"/>
              </a:rPr>
              <a:t> Stay at home if sick or came into contact with the sick.</a:t>
            </a:r>
            <a:endParaRPr lang="en-US" dirty="0"/>
          </a:p>
          <a:p>
            <a:r>
              <a:rPr lang="en-US" b="1" dirty="0">
                <a:ea typeface="+mn-lt"/>
                <a:cs typeface="+mn-lt"/>
              </a:rPr>
              <a:t>Flu shot:</a:t>
            </a:r>
            <a:r>
              <a:rPr lang="en-US" dirty="0">
                <a:ea typeface="+mn-lt"/>
                <a:cs typeface="+mn-lt"/>
              </a:rPr>
              <a:t> Recommended yearly by CDC for protection against influenza.</a:t>
            </a:r>
            <a:endParaRPr lang="en-US" dirty="0"/>
          </a:p>
          <a:p>
            <a:r>
              <a:rPr lang="en-US" b="1" dirty="0">
                <a:ea typeface="+mn-lt"/>
                <a:cs typeface="+mn-lt"/>
              </a:rPr>
              <a:t>Vaccinations: </a:t>
            </a:r>
            <a:r>
              <a:rPr lang="en-US" dirty="0">
                <a:ea typeface="+mn-lt"/>
                <a:cs typeface="+mn-lt"/>
              </a:rPr>
              <a:t>Have you student/child seen by his/her PCP.</a:t>
            </a:r>
            <a:endParaRPr lang="en-US" dirty="0"/>
          </a:p>
        </p:txBody>
      </p:sp>
      <p:pic>
        <p:nvPicPr>
          <p:cNvPr id="4" name="Picture 4" descr="A picture containing drawing&#10;&#10;Description automatically generated">
            <a:extLst>
              <a:ext uri="{FF2B5EF4-FFF2-40B4-BE49-F238E27FC236}">
                <a16:creationId xmlns:a16="http://schemas.microsoft.com/office/drawing/2014/main" id="{75F44EEA-A8B9-4B9C-BCB9-AC7515DA221C}"/>
              </a:ext>
            </a:extLst>
          </p:cNvPr>
          <p:cNvPicPr>
            <a:picLocks noChangeAspect="1"/>
          </p:cNvPicPr>
          <p:nvPr/>
        </p:nvPicPr>
        <p:blipFill>
          <a:blip r:embed="rId2"/>
          <a:stretch>
            <a:fillRect/>
          </a:stretch>
        </p:blipFill>
        <p:spPr>
          <a:xfrm>
            <a:off x="10026869" y="591635"/>
            <a:ext cx="1986454" cy="1690723"/>
          </a:xfrm>
          <a:prstGeom prst="ellipse">
            <a:avLst/>
          </a:prstGeom>
          <a:ln>
            <a:noFill/>
          </a:ln>
          <a:effectLst>
            <a:softEdge rad="112500"/>
          </a:effectLst>
        </p:spPr>
      </p:pic>
    </p:spTree>
    <p:extLst>
      <p:ext uri="{BB962C8B-B14F-4D97-AF65-F5344CB8AC3E}">
        <p14:creationId xmlns:p14="http://schemas.microsoft.com/office/powerpoint/2010/main" val="1292643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6317D-9F74-2D4B-8818-F8F4EE8EBCAF}"/>
              </a:ext>
            </a:extLst>
          </p:cNvPr>
          <p:cNvSpPr>
            <a:spLocks noGrp="1"/>
          </p:cNvSpPr>
          <p:nvPr>
            <p:ph type="title"/>
          </p:nvPr>
        </p:nvSpPr>
        <p:spPr/>
        <p:txBody>
          <a:bodyPr/>
          <a:lstStyle/>
          <a:p>
            <a:pPr algn="ctr"/>
            <a:r>
              <a:rPr lang="en-US" dirty="0"/>
              <a:t>Important Information</a:t>
            </a:r>
          </a:p>
        </p:txBody>
      </p:sp>
      <p:sp>
        <p:nvSpPr>
          <p:cNvPr id="3" name="Content Placeholder 2">
            <a:extLst>
              <a:ext uri="{FF2B5EF4-FFF2-40B4-BE49-F238E27FC236}">
                <a16:creationId xmlns:a16="http://schemas.microsoft.com/office/drawing/2014/main" id="{91B7AA9E-59B9-A64B-882B-61ACA5D25B0E}"/>
              </a:ext>
            </a:extLst>
          </p:cNvPr>
          <p:cNvSpPr>
            <a:spLocks noGrp="1"/>
          </p:cNvSpPr>
          <p:nvPr>
            <p:ph idx="1"/>
          </p:nvPr>
        </p:nvSpPr>
        <p:spPr/>
        <p:txBody>
          <a:bodyPr/>
          <a:lstStyle/>
          <a:p>
            <a:r>
              <a:rPr lang="en-US" dirty="0"/>
              <a:t>Lunch Forms</a:t>
            </a:r>
          </a:p>
          <a:p>
            <a:r>
              <a:rPr lang="en-US" dirty="0"/>
              <a:t>Emergency Contact Forms</a:t>
            </a:r>
          </a:p>
          <a:p>
            <a:r>
              <a:rPr lang="en-US" dirty="0"/>
              <a:t>Media Release Forms</a:t>
            </a:r>
          </a:p>
          <a:p>
            <a:r>
              <a:rPr lang="en-US" dirty="0"/>
              <a:t>Parent Portal </a:t>
            </a:r>
            <a:r>
              <a:rPr lang="en-US" dirty="0">
                <a:hlinkClick r:id="rId2"/>
              </a:rPr>
              <a:t>Parent Portal Links</a:t>
            </a:r>
            <a:r>
              <a:rPr lang="en-US" dirty="0"/>
              <a:t> </a:t>
            </a:r>
          </a:p>
          <a:p>
            <a:r>
              <a:rPr lang="en-US" dirty="0"/>
              <a:t>Home School Compacts </a:t>
            </a:r>
          </a:p>
          <a:p>
            <a:r>
              <a:rPr lang="en-US" dirty="0"/>
              <a:t>Continue to check the school website for current updates </a:t>
            </a:r>
          </a:p>
          <a:p>
            <a:r>
              <a:rPr lang="en-US" dirty="0"/>
              <a:t>Please ensure that you listen to the phone blasts, read emails, and visit Class Dojo regularly to remain informed</a:t>
            </a:r>
          </a:p>
        </p:txBody>
      </p:sp>
    </p:spTree>
    <p:extLst>
      <p:ext uri="{BB962C8B-B14F-4D97-AF65-F5344CB8AC3E}">
        <p14:creationId xmlns:p14="http://schemas.microsoft.com/office/powerpoint/2010/main" val="1449626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255B6-51CB-BF40-9A80-CE5A70EADC08}"/>
              </a:ext>
            </a:extLst>
          </p:cNvPr>
          <p:cNvSpPr>
            <a:spLocks noGrp="1"/>
          </p:cNvSpPr>
          <p:nvPr>
            <p:ph type="title"/>
          </p:nvPr>
        </p:nvSpPr>
        <p:spPr/>
        <p:txBody>
          <a:bodyPr/>
          <a:lstStyle/>
          <a:p>
            <a:pPr algn="ctr"/>
            <a:r>
              <a:rPr lang="en-US" dirty="0"/>
              <a:t>JOINING GRADE LEVEL BREAK OUT ROOMS</a:t>
            </a:r>
          </a:p>
        </p:txBody>
      </p:sp>
      <p:sp>
        <p:nvSpPr>
          <p:cNvPr id="3" name="Content Placeholder 2">
            <a:extLst>
              <a:ext uri="{FF2B5EF4-FFF2-40B4-BE49-F238E27FC236}">
                <a16:creationId xmlns:a16="http://schemas.microsoft.com/office/drawing/2014/main" id="{5FD9D8E0-A43C-7A47-83AC-EBA4B74855A2}"/>
              </a:ext>
            </a:extLst>
          </p:cNvPr>
          <p:cNvSpPr>
            <a:spLocks noGrp="1"/>
          </p:cNvSpPr>
          <p:nvPr>
            <p:ph idx="1"/>
          </p:nvPr>
        </p:nvSpPr>
        <p:spPr/>
        <p:txBody>
          <a:bodyPr/>
          <a:lstStyle/>
          <a:p>
            <a:r>
              <a:rPr lang="en-US" dirty="0"/>
              <a:t>Prior to exiting our meeting, please find the link to your grade level meeting in the chat. </a:t>
            </a:r>
          </a:p>
          <a:p>
            <a:r>
              <a:rPr lang="en-US" dirty="0"/>
              <a:t>Click the link to join your child’s grade level meeting</a:t>
            </a:r>
          </a:p>
          <a:p>
            <a:r>
              <a:rPr lang="en-US" dirty="0"/>
              <a:t>Make sure you click your child’s name </a:t>
            </a:r>
            <a:r>
              <a:rPr lang="en-US"/>
              <a:t>for attendance.</a:t>
            </a:r>
            <a:endParaRPr lang="en-US" dirty="0"/>
          </a:p>
          <a:p>
            <a:r>
              <a:rPr lang="en-US" dirty="0"/>
              <a:t>We will be on this link to assist anyone who is experiencing problems logging into their meeting.</a:t>
            </a:r>
          </a:p>
          <a:p>
            <a:r>
              <a:rPr lang="en-US" dirty="0"/>
              <a:t>The links have also been placed on our website –labeled by grade level.</a:t>
            </a:r>
          </a:p>
          <a:p>
            <a:pPr marL="0" indent="0">
              <a:buNone/>
            </a:pPr>
            <a:endParaRPr lang="en-US" dirty="0"/>
          </a:p>
        </p:txBody>
      </p:sp>
    </p:spTree>
    <p:extLst>
      <p:ext uri="{BB962C8B-B14F-4D97-AF65-F5344CB8AC3E}">
        <p14:creationId xmlns:p14="http://schemas.microsoft.com/office/powerpoint/2010/main" val="3236193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B24B6-93E3-CD40-A47E-ACF96EF1CB6E}"/>
              </a:ext>
            </a:extLst>
          </p:cNvPr>
          <p:cNvSpPr>
            <a:spLocks noGrp="1"/>
          </p:cNvSpPr>
          <p:nvPr>
            <p:ph type="title"/>
          </p:nvPr>
        </p:nvSpPr>
        <p:spPr/>
        <p:txBody>
          <a:bodyPr/>
          <a:lstStyle/>
          <a:p>
            <a:pPr algn="ctr"/>
            <a:r>
              <a:rPr lang="en-US" b="1" dirty="0">
                <a:latin typeface="Source Sans Pro"/>
                <a:ea typeface="Source Sans Pro"/>
                <a:cs typeface="Source Sans Pro"/>
                <a:sym typeface="Source Sans Pro"/>
              </a:rPr>
              <a:t>Orange Public Schools Social Media</a:t>
            </a:r>
            <a:endParaRPr lang="en-US" dirty="0"/>
          </a:p>
        </p:txBody>
      </p:sp>
      <p:sp>
        <p:nvSpPr>
          <p:cNvPr id="3" name="Content Placeholder 2">
            <a:extLst>
              <a:ext uri="{FF2B5EF4-FFF2-40B4-BE49-F238E27FC236}">
                <a16:creationId xmlns:a16="http://schemas.microsoft.com/office/drawing/2014/main" id="{58DD71F3-8AF6-CB4E-A452-3F5B9C49B1D1}"/>
              </a:ext>
            </a:extLst>
          </p:cNvPr>
          <p:cNvSpPr>
            <a:spLocks noGrp="1"/>
          </p:cNvSpPr>
          <p:nvPr>
            <p:ph sz="half" idx="1"/>
          </p:nvPr>
        </p:nvSpPr>
        <p:spPr/>
        <p:style>
          <a:lnRef idx="2">
            <a:schemeClr val="accent1"/>
          </a:lnRef>
          <a:fillRef idx="1">
            <a:schemeClr val="lt1"/>
          </a:fillRef>
          <a:effectRef idx="0">
            <a:schemeClr val="accent1"/>
          </a:effectRef>
          <a:fontRef idx="minor">
            <a:schemeClr val="dk1"/>
          </a:fontRef>
        </p:style>
        <p:txBody>
          <a:bodyPr>
            <a:normAutofit/>
          </a:bodyPr>
          <a:lstStyle/>
          <a:p>
            <a:pPr marL="0" indent="0" algn="ctr">
              <a:buNone/>
            </a:pPr>
            <a:r>
              <a:rPr lang="en-US" sz="3200" b="1" u="sng" dirty="0"/>
              <a:t>Social Media Hashtags:</a:t>
            </a:r>
          </a:p>
          <a:p>
            <a:pPr marL="0" indent="0" algn="ctr">
              <a:buNone/>
            </a:pPr>
            <a:endParaRPr lang="en-US" b="1" u="sng" dirty="0"/>
          </a:p>
          <a:p>
            <a:pPr marL="0" indent="0">
              <a:spcBef>
                <a:spcPts val="400"/>
              </a:spcBef>
              <a:buNone/>
            </a:pPr>
            <a:r>
              <a:rPr lang="en-US" sz="3600" dirty="0"/>
              <a:t>#</a:t>
            </a:r>
            <a:r>
              <a:rPr lang="en-US" sz="3600" dirty="0" err="1"/>
              <a:t>GoodtoGreat</a:t>
            </a:r>
            <a:endParaRPr lang="en-US" sz="3600" dirty="0"/>
          </a:p>
          <a:p>
            <a:pPr marL="0" indent="0">
              <a:spcBef>
                <a:spcPts val="400"/>
              </a:spcBef>
              <a:buNone/>
            </a:pPr>
            <a:endParaRPr lang="en-US" dirty="0"/>
          </a:p>
          <a:p>
            <a:pPr marL="0" indent="0">
              <a:spcBef>
                <a:spcPts val="400"/>
              </a:spcBef>
              <a:buNone/>
            </a:pPr>
            <a:r>
              <a:rPr lang="en-US" sz="3600" dirty="0"/>
              <a:t>#</a:t>
            </a:r>
            <a:r>
              <a:rPr lang="en-US" sz="3600" dirty="0" err="1"/>
              <a:t>FROrange</a:t>
            </a:r>
            <a:endParaRPr lang="en-US" sz="3600" dirty="0"/>
          </a:p>
          <a:p>
            <a:pPr marL="0" indent="0">
              <a:spcBef>
                <a:spcPts val="400"/>
              </a:spcBef>
              <a:buNone/>
            </a:pPr>
            <a:endParaRPr lang="en-US" dirty="0"/>
          </a:p>
          <a:p>
            <a:pPr marL="0" indent="0">
              <a:spcBef>
                <a:spcPts val="400"/>
              </a:spcBef>
              <a:buNone/>
            </a:pPr>
            <a:r>
              <a:rPr lang="en-US" sz="3600" dirty="0"/>
              <a:t>#</a:t>
            </a:r>
            <a:r>
              <a:rPr lang="en-US" sz="3600" dirty="0" err="1"/>
              <a:t>OrangeStrong</a:t>
            </a:r>
            <a:endParaRPr lang="en-US" sz="3600" dirty="0"/>
          </a:p>
          <a:p>
            <a:pPr marL="0" indent="0">
              <a:buNone/>
            </a:pPr>
            <a:endParaRPr lang="en-US" dirty="0"/>
          </a:p>
        </p:txBody>
      </p:sp>
      <p:sp>
        <p:nvSpPr>
          <p:cNvPr id="4" name="Content Placeholder 3">
            <a:extLst>
              <a:ext uri="{FF2B5EF4-FFF2-40B4-BE49-F238E27FC236}">
                <a16:creationId xmlns:a16="http://schemas.microsoft.com/office/drawing/2014/main" id="{FDB19E4B-952F-AD4A-9B15-592E407E7124}"/>
              </a:ext>
            </a:extLst>
          </p:cNvPr>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a:bodyPr>
          <a:lstStyle/>
          <a:p>
            <a:pPr algn="ctr" defTabSz="1219170" eaLnBrk="0" fontAlgn="base" hangingPunct="0">
              <a:spcBef>
                <a:spcPct val="0"/>
              </a:spcBef>
              <a:spcAft>
                <a:spcPct val="0"/>
              </a:spcAft>
            </a:pPr>
            <a:r>
              <a:rPr lang="en-US" altLang="en-US" sz="4000" b="1" u="sng" dirty="0">
                <a:solidFill>
                  <a:srgbClr val="000000"/>
                </a:solidFill>
                <a:latin typeface="Arial" panose="020B0604020202020204" pitchFamily="34" charset="0"/>
                <a:cs typeface="Arial" panose="020B0604020202020204" pitchFamily="34" charset="0"/>
              </a:rPr>
              <a:t>Follow us:</a:t>
            </a:r>
            <a:endParaRPr lang="en-US" altLang="en-US" sz="4000" dirty="0"/>
          </a:p>
          <a:p>
            <a:pPr marL="0" indent="0" defTabSz="1219170" eaLnBrk="0" fontAlgn="base" hangingPunct="0">
              <a:spcBef>
                <a:spcPct val="0"/>
              </a:spcBef>
              <a:spcAft>
                <a:spcPct val="0"/>
              </a:spcAft>
              <a:buNone/>
            </a:pPr>
            <a:r>
              <a:rPr lang="en-US" altLang="en-US" dirty="0">
                <a:solidFill>
                  <a:srgbClr val="000000"/>
                </a:solidFill>
                <a:latin typeface="Arial" panose="020B0604020202020204" pitchFamily="34" charset="0"/>
                <a:cs typeface="Arial" panose="020B0604020202020204" pitchFamily="34" charset="0"/>
              </a:rPr>
              <a:t>  </a:t>
            </a:r>
            <a:r>
              <a:rPr lang="en-US" altLang="en-US" dirty="0">
                <a:latin typeface="Calibri" panose="020F0502020204030204" pitchFamily="34" charset="0"/>
                <a:cs typeface="Arial" panose="020B0604020202020204" pitchFamily="34" charset="0"/>
              </a:rPr>
              <a:t>-</a:t>
            </a:r>
            <a:r>
              <a:rPr lang="en-US" altLang="en-US" dirty="0">
                <a:solidFill>
                  <a:srgbClr val="000000"/>
                </a:solidFill>
                <a:latin typeface="Calibri" panose="020F0502020204030204" pitchFamily="34" charset="0"/>
                <a:cs typeface="Arial" panose="020B0604020202020204" pitchFamily="34" charset="0"/>
              </a:rPr>
              <a:t> </a:t>
            </a:r>
            <a:r>
              <a:rPr lang="en-US" altLang="en-US" dirty="0">
                <a:latin typeface="Calibri" panose="020F0502020204030204" pitchFamily="34" charset="0"/>
              </a:rPr>
              <a:t>Orange Public School District</a:t>
            </a:r>
            <a:r>
              <a:rPr lang="en-US" altLang="en-US" dirty="0">
                <a:solidFill>
                  <a:srgbClr val="000000"/>
                </a:solidFill>
                <a:latin typeface="Calibri" panose="020F0502020204030204" pitchFamily="34" charset="0"/>
                <a:cs typeface="Arial" panose="020B0604020202020204" pitchFamily="34" charset="0"/>
              </a:rPr>
              <a:t>  </a:t>
            </a:r>
            <a:r>
              <a:rPr lang="en-US" altLang="en-US" sz="1600" dirty="0">
                <a:solidFill>
                  <a:srgbClr val="000000"/>
                </a:solidFill>
                <a:latin typeface="Calibri" panose="020F0502020204030204" pitchFamily="34" charset="0"/>
                <a:cs typeface="Arial" panose="020B0604020202020204" pitchFamily="34" charset="0"/>
              </a:rPr>
              <a:t> </a:t>
            </a:r>
            <a:r>
              <a:rPr lang="en-US" altLang="en-US" dirty="0">
                <a:solidFill>
                  <a:srgbClr val="000000"/>
                </a:solidFill>
                <a:latin typeface="Calibri" panose="020F0502020204030204" pitchFamily="34" charset="0"/>
                <a:cs typeface="Arial" panose="020B0604020202020204" pitchFamily="34" charset="0"/>
              </a:rPr>
              <a:t>      </a:t>
            </a:r>
          </a:p>
          <a:p>
            <a:pPr marL="0" indent="0" defTabSz="1219170" eaLnBrk="0" fontAlgn="base" hangingPunct="0">
              <a:spcBef>
                <a:spcPct val="0"/>
              </a:spcBef>
              <a:spcAft>
                <a:spcPct val="0"/>
              </a:spcAft>
              <a:buNone/>
            </a:pPr>
            <a:r>
              <a:rPr lang="en-US" altLang="en-US" dirty="0">
                <a:latin typeface="Calibri" panose="020F0502020204030204" pitchFamily="34" charset="0"/>
                <a:cs typeface="Arial" panose="020B0604020202020204" pitchFamily="34" charset="0"/>
              </a:rPr>
              <a:t>   - </a:t>
            </a:r>
            <a:r>
              <a:rPr lang="en-US" altLang="en-US" dirty="0">
                <a:solidFill>
                  <a:srgbClr val="000000"/>
                </a:solidFill>
                <a:latin typeface="Calibri" panose="020F0502020204030204" pitchFamily="34" charset="0"/>
                <a:cs typeface="Arial" panose="020B0604020202020204" pitchFamily="34" charset="0"/>
              </a:rPr>
              <a:t>@</a:t>
            </a:r>
            <a:r>
              <a:rPr lang="en-US" altLang="en-US" dirty="0" err="1">
                <a:latin typeface="Calibri" panose="020F0502020204030204" pitchFamily="34" charset="0"/>
                <a:cs typeface="Arial" panose="020B0604020202020204" pitchFamily="34" charset="0"/>
              </a:rPr>
              <a:t>ops_district</a:t>
            </a:r>
            <a:endParaRPr lang="en-US" altLang="en-US" dirty="0">
              <a:latin typeface="Calibri" panose="020F0502020204030204" pitchFamily="34" charset="0"/>
              <a:cs typeface="Arial" panose="020B0604020202020204" pitchFamily="34" charset="0"/>
            </a:endParaRPr>
          </a:p>
          <a:p>
            <a:pPr marL="0" indent="0" defTabSz="1219170" eaLnBrk="0" fontAlgn="base" hangingPunct="0">
              <a:spcBef>
                <a:spcPct val="0"/>
              </a:spcBef>
              <a:spcAft>
                <a:spcPct val="0"/>
              </a:spcAft>
              <a:buNone/>
            </a:pPr>
            <a:r>
              <a:rPr lang="en-US" altLang="en-US" sz="1050" dirty="0">
                <a:latin typeface="Calibri" panose="020F0502020204030204" pitchFamily="34" charset="0"/>
                <a:cs typeface="Arial" panose="020B0604020202020204" pitchFamily="34" charset="0"/>
              </a:rPr>
              <a:t>             </a:t>
            </a:r>
            <a:r>
              <a:rPr lang="en-US" altLang="en-US" dirty="0">
                <a:latin typeface="Calibri" panose="020F0502020204030204" pitchFamily="34" charset="0"/>
                <a:cs typeface="Arial" panose="020B0604020202020204" pitchFamily="34" charset="0"/>
              </a:rPr>
              <a:t>@RPCS369</a:t>
            </a:r>
            <a:endParaRPr lang="en-US" altLang="en-US" sz="1050" dirty="0">
              <a:cs typeface="Arial" panose="020B0604020202020204" pitchFamily="34" charset="0"/>
            </a:endParaRPr>
          </a:p>
          <a:p>
            <a:pPr marL="0" indent="0" defTabSz="1219170" eaLnBrk="0" fontAlgn="base" hangingPunct="0">
              <a:spcBef>
                <a:spcPct val="0"/>
              </a:spcBef>
              <a:spcAft>
                <a:spcPct val="0"/>
              </a:spcAft>
              <a:buNone/>
            </a:pPr>
            <a:r>
              <a:rPr lang="en-US" altLang="en-US" dirty="0">
                <a:solidFill>
                  <a:srgbClr val="000000"/>
                </a:solidFill>
                <a:latin typeface="Calibri" panose="020F0502020204030204" pitchFamily="34" charset="0"/>
                <a:cs typeface="Arial" panose="020B0604020202020204" pitchFamily="34" charset="0"/>
              </a:rPr>
              <a:t>  </a:t>
            </a:r>
            <a:r>
              <a:rPr lang="en-US" altLang="en-US" sz="1400" dirty="0">
                <a:solidFill>
                  <a:srgbClr val="000000"/>
                </a:solidFill>
                <a:latin typeface="Calibri" panose="020F0502020204030204" pitchFamily="34" charset="0"/>
                <a:cs typeface="Arial" panose="020B0604020202020204" pitchFamily="34" charset="0"/>
              </a:rPr>
              <a:t>  </a:t>
            </a:r>
            <a:r>
              <a:rPr lang="en-US" altLang="en-US" dirty="0">
                <a:solidFill>
                  <a:srgbClr val="000000"/>
                </a:solidFill>
                <a:latin typeface="Calibri" panose="020F0502020204030204" pitchFamily="34" charset="0"/>
                <a:cs typeface="Arial" panose="020B0604020202020204" pitchFamily="34" charset="0"/>
              </a:rPr>
              <a:t>- </a:t>
            </a:r>
            <a:r>
              <a:rPr lang="en-US" altLang="en-US" dirty="0" err="1">
                <a:solidFill>
                  <a:srgbClr val="000000"/>
                </a:solidFill>
                <a:latin typeface="Calibri" panose="020F0502020204030204" pitchFamily="34" charset="0"/>
                <a:cs typeface="Arial" panose="020B0604020202020204" pitchFamily="34" charset="0"/>
              </a:rPr>
              <a:t>opsdistrict</a:t>
            </a:r>
            <a:endParaRPr lang="en-US" altLang="en-US" dirty="0">
              <a:solidFill>
                <a:srgbClr val="000000"/>
              </a:solidFill>
              <a:latin typeface="Calibri" panose="020F0502020204030204" pitchFamily="34" charset="0"/>
              <a:cs typeface="Arial" panose="020B0604020202020204" pitchFamily="34" charset="0"/>
            </a:endParaRPr>
          </a:p>
          <a:p>
            <a:pPr marL="0" indent="0" defTabSz="1219170" eaLnBrk="0" fontAlgn="base" hangingPunct="0">
              <a:spcBef>
                <a:spcPct val="0"/>
              </a:spcBef>
              <a:spcAft>
                <a:spcPct val="0"/>
              </a:spcAft>
              <a:buNone/>
            </a:pPr>
            <a:r>
              <a:rPr lang="en-US" altLang="en-US" dirty="0">
                <a:solidFill>
                  <a:srgbClr val="000000"/>
                </a:solidFill>
                <a:latin typeface="Calibri" panose="020F0502020204030204" pitchFamily="34" charset="0"/>
                <a:cs typeface="Arial" panose="020B0604020202020204" pitchFamily="34" charset="0"/>
              </a:rPr>
              <a:t>      rosaparks369</a:t>
            </a:r>
            <a:endParaRPr lang="en-US" altLang="en-US" sz="1050" dirty="0">
              <a:cs typeface="Arial" panose="020B0604020202020204" pitchFamily="34" charset="0"/>
            </a:endParaRPr>
          </a:p>
          <a:p>
            <a:pPr marL="0" indent="0" defTabSz="1219170" eaLnBrk="0" fontAlgn="base" hangingPunct="0">
              <a:spcBef>
                <a:spcPct val="0"/>
              </a:spcBef>
              <a:spcAft>
                <a:spcPct val="0"/>
              </a:spcAft>
              <a:buNone/>
            </a:pPr>
            <a:r>
              <a:rPr lang="en-US" altLang="en-US" dirty="0">
                <a:solidFill>
                  <a:srgbClr val="000000"/>
                </a:solidFill>
                <a:latin typeface="Calibri" panose="020F0502020204030204" pitchFamily="34" charset="0"/>
                <a:cs typeface="Arial" panose="020B0604020202020204" pitchFamily="34" charset="0"/>
              </a:rPr>
              <a:t>   - -Orange Public School District</a:t>
            </a:r>
            <a:br>
              <a:rPr lang="en-US" altLang="en-US" dirty="0">
                <a:solidFill>
                  <a:srgbClr val="000000"/>
                </a:solidFill>
                <a:latin typeface="Calibri" panose="020F0502020204030204" pitchFamily="34" charset="0"/>
                <a:cs typeface="Arial" panose="020B0604020202020204" pitchFamily="34" charset="0"/>
              </a:rPr>
            </a:br>
            <a:endParaRPr lang="en-US" altLang="en-US" dirty="0">
              <a:solidFill>
                <a:srgbClr val="000000"/>
              </a:solidFill>
              <a:latin typeface="Calibri" panose="020F0502020204030204" pitchFamily="34" charset="0"/>
              <a:cs typeface="Arial" panose="020B0604020202020204" pitchFamily="34" charset="0"/>
            </a:endParaRPr>
          </a:p>
          <a:p>
            <a:pPr marL="0" indent="0">
              <a:buNone/>
            </a:pPr>
            <a:endParaRPr lang="en-US" dirty="0"/>
          </a:p>
        </p:txBody>
      </p:sp>
      <p:pic>
        <p:nvPicPr>
          <p:cNvPr id="5" name="Picture 6" descr="https://lh6.googleusercontent.com/mbnygOkDFU_k62dfwPA7PzgtCQmM0TgPcNtcrELlKckUARnzq8Fsln7-eYClW1_AVW6lGEdaXN4T1bcA7W6sc0dhL0QUapcVWmECDlQOfPk2en_WY9ubmRJgXXrMKUQ2U2ZGyLwW">
            <a:extLst>
              <a:ext uri="{FF2B5EF4-FFF2-40B4-BE49-F238E27FC236}">
                <a16:creationId xmlns:a16="http://schemas.microsoft.com/office/drawing/2014/main" id="{4D0B16B9-A4F5-FF44-BBA9-E1F1937A7B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123" y="2989205"/>
            <a:ext cx="304800" cy="304800"/>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7" descr="https://lh3.googleusercontent.com/P8YDXmIFDNT1WX7uvxPG59-XRPw2sfOp4MhFMDupZOilOWuXtXgwyzF-lBg8J5BooQTiDJlv08_ZILuKoD2Q2a81jY-Ysszu4yR5L7kqSiLhgRoCVLhYBkwP8lMKW5lhfelV3J4C">
            <a:extLst>
              <a:ext uri="{FF2B5EF4-FFF2-40B4-BE49-F238E27FC236}">
                <a16:creationId xmlns:a16="http://schemas.microsoft.com/office/drawing/2014/main" id="{56E42626-D760-AB40-8713-1DC76B9E6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4123" y="3294005"/>
            <a:ext cx="304800" cy="304800"/>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8" descr="https://lh6.googleusercontent.com/fdAN0YSrzDa_awJl8Ga40ObaVR5-WM98Y6cCyM-3S3mrqxutqhVpPj05EWk8AhjNbeceryr-RzgoKhLKSi7NPZMT4jufHcVM9RlxlMrKx31p0XszCqMi3u-WWiPGfRZLo6YVJJLc">
            <a:extLst>
              <a:ext uri="{FF2B5EF4-FFF2-40B4-BE49-F238E27FC236}">
                <a16:creationId xmlns:a16="http://schemas.microsoft.com/office/drawing/2014/main" id="{927B3A73-9639-404A-85D2-44DEB962FD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9523" y="3946337"/>
            <a:ext cx="279400" cy="279400"/>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84EAC25-1499-AF4D-9C79-F490D2EA36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2377" y="4521406"/>
            <a:ext cx="414076" cy="414076"/>
          </a:xfrm>
          <a:prstGeom prst="rect">
            <a:avLst/>
          </a:prstGeom>
        </p:spPr>
      </p:pic>
      <p:pic>
        <p:nvPicPr>
          <p:cNvPr id="9" name="Picture 8">
            <a:extLst>
              <a:ext uri="{FF2B5EF4-FFF2-40B4-BE49-F238E27FC236}">
                <a16:creationId xmlns:a16="http://schemas.microsoft.com/office/drawing/2014/main" id="{369FADB4-0D72-D847-8F9C-AE01ED26E7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83749" y="4764505"/>
            <a:ext cx="1320805" cy="1010331"/>
          </a:xfrm>
          <a:prstGeom prst="rect">
            <a:avLst/>
          </a:prstGeom>
        </p:spPr>
      </p:pic>
    </p:spTree>
    <p:extLst>
      <p:ext uri="{BB962C8B-B14F-4D97-AF65-F5344CB8AC3E}">
        <p14:creationId xmlns:p14="http://schemas.microsoft.com/office/powerpoint/2010/main" val="261375677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{8299B4BA-65E8-3D44-A857-FAD2427261AB}tf10001057</Template>
  <TotalTime>3076</TotalTime>
  <Words>2589</Words>
  <Application>Microsoft Macintosh PowerPoint</Application>
  <PresentationFormat>Widescreen</PresentationFormat>
  <Paragraphs>673</Paragraphs>
  <Slides>23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Courier New</vt:lpstr>
      <vt:lpstr>Monotype Corsiva</vt:lpstr>
      <vt:lpstr>Source Sans Pro</vt:lpstr>
      <vt:lpstr>Times New Roman</vt:lpstr>
      <vt:lpstr>Trebuchet MS</vt:lpstr>
      <vt:lpstr>Berlin</vt:lpstr>
      <vt:lpstr>ROSA PARKS COMMUNITY SCHOOL </vt:lpstr>
      <vt:lpstr>WELCOME and INTRODUCTIONS</vt:lpstr>
      <vt:lpstr>AGENDA</vt:lpstr>
      <vt:lpstr>MEETING ATTENDANCE/PROTOCOL</vt:lpstr>
      <vt:lpstr>ROSA PARKS/CENTRAL ELEMENTARY SCHOOL CAMPUS MODEL</vt:lpstr>
      <vt:lpstr>GREAT NEWS</vt:lpstr>
      <vt:lpstr>Parental Option 2: Plan B </vt:lpstr>
      <vt:lpstr>PLAN B </vt:lpstr>
      <vt:lpstr>Sample Phase 1 Schedules</vt:lpstr>
      <vt:lpstr>Sample Phase 2 Schedules</vt:lpstr>
      <vt:lpstr>Virtual Teaching &amp; Learning Expectations </vt:lpstr>
      <vt:lpstr>Virtual Attendance Policies and Procedures  </vt:lpstr>
      <vt:lpstr>SCHOOL GOALS</vt:lpstr>
      <vt:lpstr>VIRTUAL INTERVENTION/ENRICHMENT PROGRAMS</vt:lpstr>
      <vt:lpstr>SUPPORT STAFF School Counselors:   Mrs. Esther Lawal     Mrs. Natasha Murphy</vt:lpstr>
      <vt:lpstr>SUPPORT STAFF School Counselors:   Mrs. Esther Lawal     Mrs. Natasha Murphy</vt:lpstr>
      <vt:lpstr>SUPPORT STAFF School Counselors:   Mrs. Esther Lawal     Mrs. Natasha Murphy</vt:lpstr>
      <vt:lpstr>From The Nurse’s Office</vt:lpstr>
      <vt:lpstr>TOPICS: COVID 19 Discussion/Information </vt:lpstr>
      <vt:lpstr>TOPICS : COVID 19 Discussion/Information </vt:lpstr>
      <vt:lpstr>Important Information</vt:lpstr>
      <vt:lpstr>JOINING GRADE LEVEL BREAK OUT ROOMS</vt:lpstr>
      <vt:lpstr>Orange Public Schools Social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ROSA PARKS COMMUNITY SCHOOL </dc:title>
  <dc:creator>Debra Joseph-Charles</dc:creator>
  <cp:lastModifiedBy>Tyrina Vaughan</cp:lastModifiedBy>
  <cp:revision>43</cp:revision>
  <dcterms:created xsi:type="dcterms:W3CDTF">2020-08-27T09:01:15Z</dcterms:created>
  <dcterms:modified xsi:type="dcterms:W3CDTF">2020-09-25T14:37:05Z</dcterms:modified>
</cp:coreProperties>
</file>