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5"/>
  </p:notesMasterIdLst>
  <p:sldIdLst>
    <p:sldId id="257" r:id="rId2"/>
    <p:sldId id="258" r:id="rId3"/>
    <p:sldId id="300" r:id="rId4"/>
    <p:sldId id="259" r:id="rId5"/>
    <p:sldId id="260" r:id="rId6"/>
    <p:sldId id="262" r:id="rId7"/>
    <p:sldId id="263" r:id="rId8"/>
    <p:sldId id="264" r:id="rId9"/>
    <p:sldId id="265" r:id="rId10"/>
    <p:sldId id="267" r:id="rId11"/>
    <p:sldId id="268" r:id="rId12"/>
    <p:sldId id="269" r:id="rId13"/>
    <p:sldId id="271"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9" r:id="rId27"/>
    <p:sldId id="290" r:id="rId28"/>
    <p:sldId id="292" r:id="rId29"/>
    <p:sldId id="293" r:id="rId30"/>
    <p:sldId id="294" r:id="rId31"/>
    <p:sldId id="295" r:id="rId32"/>
    <p:sldId id="296" r:id="rId33"/>
    <p:sldId id="29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15D5845-09BC-47D6-968B-D7835C1B6536}">
          <p14:sldIdLst>
            <p14:sldId id="257"/>
            <p14:sldId id="258"/>
            <p14:sldId id="300"/>
            <p14:sldId id="259"/>
            <p14:sldId id="260"/>
            <p14:sldId id="262"/>
            <p14:sldId id="263"/>
            <p14:sldId id="264"/>
            <p14:sldId id="265"/>
            <p14:sldId id="267"/>
            <p14:sldId id="268"/>
            <p14:sldId id="269"/>
            <p14:sldId id="271"/>
            <p14:sldId id="273"/>
            <p14:sldId id="274"/>
            <p14:sldId id="275"/>
            <p14:sldId id="276"/>
            <p14:sldId id="277"/>
            <p14:sldId id="278"/>
            <p14:sldId id="279"/>
            <p14:sldId id="280"/>
            <p14:sldId id="281"/>
            <p14:sldId id="282"/>
            <p14:sldId id="283"/>
            <p14:sldId id="284"/>
          </p14:sldIdLst>
        </p14:section>
        <p14:section name="Untitled Section" id="{FF01F36B-33C8-4779-82E9-BD4DACB4864A}">
          <p14:sldIdLst>
            <p14:sldId id="289"/>
            <p14:sldId id="290"/>
            <p14:sldId id="292"/>
            <p14:sldId id="293"/>
            <p14:sldId id="294"/>
            <p14:sldId id="295"/>
            <p14:sldId id="296"/>
            <p14:sldId id="29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44889A-645C-402A-8494-4A70EAFDD325}" type="doc">
      <dgm:prSet loTypeId="urn:microsoft.com/office/officeart/2005/8/layout/pyramid1" loCatId="pyramid" qsTypeId="urn:microsoft.com/office/officeart/2005/8/quickstyle/simple1" qsCatId="simple" csTypeId="urn:microsoft.com/office/officeart/2005/8/colors/accent1_2" csCatId="accent1" phldr="1"/>
      <dgm:spPr/>
    </dgm:pt>
    <dgm:pt modelId="{9410A2D1-8398-4D35-A3A4-78053862D815}">
      <dgm:prSet phldrT="[Text]" custT="1"/>
      <dgm:spPr>
        <a:solidFill>
          <a:srgbClr val="FF0000"/>
        </a:solidFill>
      </dgm:spPr>
      <dgm:t>
        <a:bodyPr/>
        <a:lstStyle/>
        <a:p>
          <a:r>
            <a:rPr lang="en-US" sz="2000" dirty="0" smtClean="0"/>
            <a:t>Tier 3</a:t>
          </a:r>
          <a:endParaRPr lang="en-US" sz="2000" dirty="0"/>
        </a:p>
      </dgm:t>
    </dgm:pt>
    <dgm:pt modelId="{8D3D5C2F-6E50-4AD3-AF0B-53E947EEC769}" type="parTrans" cxnId="{36E8DA2A-2C49-4002-934B-CAA407903D77}">
      <dgm:prSet/>
      <dgm:spPr/>
      <dgm:t>
        <a:bodyPr/>
        <a:lstStyle/>
        <a:p>
          <a:endParaRPr lang="en-US"/>
        </a:p>
      </dgm:t>
    </dgm:pt>
    <dgm:pt modelId="{E7540EE4-D133-40E8-8D0A-9689AFA33EF7}" type="sibTrans" cxnId="{36E8DA2A-2C49-4002-934B-CAA407903D77}">
      <dgm:prSet/>
      <dgm:spPr/>
      <dgm:t>
        <a:bodyPr/>
        <a:lstStyle/>
        <a:p>
          <a:endParaRPr lang="en-US"/>
        </a:p>
      </dgm:t>
    </dgm:pt>
    <dgm:pt modelId="{6073E5D2-78C4-4FB2-9BB9-0AAA3AC0E2BB}">
      <dgm:prSet phldrT="[Text]" custT="1"/>
      <dgm:spPr>
        <a:solidFill>
          <a:srgbClr val="FFFF00"/>
        </a:solidFill>
      </dgm:spPr>
      <dgm:t>
        <a:bodyPr/>
        <a:lstStyle/>
        <a:p>
          <a:r>
            <a:rPr lang="en-US" sz="3200" dirty="0" smtClean="0"/>
            <a:t>Tier 2</a:t>
          </a:r>
          <a:endParaRPr lang="en-US" sz="3200" dirty="0"/>
        </a:p>
      </dgm:t>
    </dgm:pt>
    <dgm:pt modelId="{888B473C-946D-4D8C-B389-6D4016646A98}" type="parTrans" cxnId="{37169638-E25D-473C-8514-4411EF26BD80}">
      <dgm:prSet/>
      <dgm:spPr/>
      <dgm:t>
        <a:bodyPr/>
        <a:lstStyle/>
        <a:p>
          <a:endParaRPr lang="en-US"/>
        </a:p>
      </dgm:t>
    </dgm:pt>
    <dgm:pt modelId="{6CE369E0-79E6-46B2-8790-B9E2D132A3FB}" type="sibTrans" cxnId="{37169638-E25D-473C-8514-4411EF26BD80}">
      <dgm:prSet/>
      <dgm:spPr/>
      <dgm:t>
        <a:bodyPr/>
        <a:lstStyle/>
        <a:p>
          <a:endParaRPr lang="en-US"/>
        </a:p>
      </dgm:t>
    </dgm:pt>
    <dgm:pt modelId="{A2045D42-AE6A-4179-A0F7-E5E39FFFB956}">
      <dgm:prSet phldrT="[Text]"/>
      <dgm:spPr>
        <a:solidFill>
          <a:srgbClr val="92D050"/>
        </a:solidFill>
      </dgm:spPr>
      <dgm:t>
        <a:bodyPr/>
        <a:lstStyle/>
        <a:p>
          <a:r>
            <a:rPr lang="en-US" dirty="0" smtClean="0"/>
            <a:t>Tier 1</a:t>
          </a:r>
          <a:endParaRPr lang="en-US" dirty="0"/>
        </a:p>
      </dgm:t>
    </dgm:pt>
    <dgm:pt modelId="{152B548A-8EEB-4C68-9D54-46935244C3AA}" type="parTrans" cxnId="{BC1340EA-76C2-4A3E-A1A4-223453A2997D}">
      <dgm:prSet/>
      <dgm:spPr/>
      <dgm:t>
        <a:bodyPr/>
        <a:lstStyle/>
        <a:p>
          <a:endParaRPr lang="en-US"/>
        </a:p>
      </dgm:t>
    </dgm:pt>
    <dgm:pt modelId="{03E01832-55AF-4323-8F56-742BFDAED0AD}" type="sibTrans" cxnId="{BC1340EA-76C2-4A3E-A1A4-223453A2997D}">
      <dgm:prSet/>
      <dgm:spPr/>
      <dgm:t>
        <a:bodyPr/>
        <a:lstStyle/>
        <a:p>
          <a:endParaRPr lang="en-US"/>
        </a:p>
      </dgm:t>
    </dgm:pt>
    <dgm:pt modelId="{92B628E3-620B-44F4-8300-2F0088B6764A}" type="pres">
      <dgm:prSet presAssocID="{3744889A-645C-402A-8494-4A70EAFDD325}" presName="Name0" presStyleCnt="0">
        <dgm:presLayoutVars>
          <dgm:dir/>
          <dgm:animLvl val="lvl"/>
          <dgm:resizeHandles val="exact"/>
        </dgm:presLayoutVars>
      </dgm:prSet>
      <dgm:spPr/>
    </dgm:pt>
    <dgm:pt modelId="{64E0CE6D-1DB3-4365-A694-1C998E84FC23}" type="pres">
      <dgm:prSet presAssocID="{9410A2D1-8398-4D35-A3A4-78053862D815}" presName="Name8" presStyleCnt="0"/>
      <dgm:spPr/>
    </dgm:pt>
    <dgm:pt modelId="{993252CE-CE37-4268-AB47-9116238F166F}" type="pres">
      <dgm:prSet presAssocID="{9410A2D1-8398-4D35-A3A4-78053862D815}" presName="level" presStyleLbl="node1" presStyleIdx="0" presStyleCnt="3">
        <dgm:presLayoutVars>
          <dgm:chMax val="1"/>
          <dgm:bulletEnabled val="1"/>
        </dgm:presLayoutVars>
      </dgm:prSet>
      <dgm:spPr/>
      <dgm:t>
        <a:bodyPr/>
        <a:lstStyle/>
        <a:p>
          <a:endParaRPr lang="en-US"/>
        </a:p>
      </dgm:t>
    </dgm:pt>
    <dgm:pt modelId="{87EBE8F8-E49A-4DC9-A788-8996DE9BCFEF}" type="pres">
      <dgm:prSet presAssocID="{9410A2D1-8398-4D35-A3A4-78053862D815}" presName="levelTx" presStyleLbl="revTx" presStyleIdx="0" presStyleCnt="0">
        <dgm:presLayoutVars>
          <dgm:chMax val="1"/>
          <dgm:bulletEnabled val="1"/>
        </dgm:presLayoutVars>
      </dgm:prSet>
      <dgm:spPr/>
      <dgm:t>
        <a:bodyPr/>
        <a:lstStyle/>
        <a:p>
          <a:endParaRPr lang="en-US"/>
        </a:p>
      </dgm:t>
    </dgm:pt>
    <dgm:pt modelId="{CEC0C279-369A-4FFC-BB79-4975809E263D}" type="pres">
      <dgm:prSet presAssocID="{6073E5D2-78C4-4FB2-9BB9-0AAA3AC0E2BB}" presName="Name8" presStyleCnt="0"/>
      <dgm:spPr/>
    </dgm:pt>
    <dgm:pt modelId="{3C962B9F-2FE9-4C36-9F6A-18FF3F838358}" type="pres">
      <dgm:prSet presAssocID="{6073E5D2-78C4-4FB2-9BB9-0AAA3AC0E2BB}" presName="level" presStyleLbl="node1" presStyleIdx="1" presStyleCnt="3">
        <dgm:presLayoutVars>
          <dgm:chMax val="1"/>
          <dgm:bulletEnabled val="1"/>
        </dgm:presLayoutVars>
      </dgm:prSet>
      <dgm:spPr/>
      <dgm:t>
        <a:bodyPr/>
        <a:lstStyle/>
        <a:p>
          <a:endParaRPr lang="en-US"/>
        </a:p>
      </dgm:t>
    </dgm:pt>
    <dgm:pt modelId="{6D6DF5E4-237D-4DD6-A5EB-7ACEE3235FF8}" type="pres">
      <dgm:prSet presAssocID="{6073E5D2-78C4-4FB2-9BB9-0AAA3AC0E2BB}" presName="levelTx" presStyleLbl="revTx" presStyleIdx="0" presStyleCnt="0">
        <dgm:presLayoutVars>
          <dgm:chMax val="1"/>
          <dgm:bulletEnabled val="1"/>
        </dgm:presLayoutVars>
      </dgm:prSet>
      <dgm:spPr/>
      <dgm:t>
        <a:bodyPr/>
        <a:lstStyle/>
        <a:p>
          <a:endParaRPr lang="en-US"/>
        </a:p>
      </dgm:t>
    </dgm:pt>
    <dgm:pt modelId="{E0244EF6-4B49-4BF7-92E0-5D112F8F922D}" type="pres">
      <dgm:prSet presAssocID="{A2045D42-AE6A-4179-A0F7-E5E39FFFB956}" presName="Name8" presStyleCnt="0"/>
      <dgm:spPr/>
    </dgm:pt>
    <dgm:pt modelId="{8340C95D-61DF-4934-947B-55F99B968F1A}" type="pres">
      <dgm:prSet presAssocID="{A2045D42-AE6A-4179-A0F7-E5E39FFFB956}" presName="level" presStyleLbl="node1" presStyleIdx="2" presStyleCnt="3">
        <dgm:presLayoutVars>
          <dgm:chMax val="1"/>
          <dgm:bulletEnabled val="1"/>
        </dgm:presLayoutVars>
      </dgm:prSet>
      <dgm:spPr/>
      <dgm:t>
        <a:bodyPr/>
        <a:lstStyle/>
        <a:p>
          <a:endParaRPr lang="en-US"/>
        </a:p>
      </dgm:t>
    </dgm:pt>
    <dgm:pt modelId="{15D9056B-5CF2-44BF-8486-B3A737F12AE9}" type="pres">
      <dgm:prSet presAssocID="{A2045D42-AE6A-4179-A0F7-E5E39FFFB956}" presName="levelTx" presStyleLbl="revTx" presStyleIdx="0" presStyleCnt="0">
        <dgm:presLayoutVars>
          <dgm:chMax val="1"/>
          <dgm:bulletEnabled val="1"/>
        </dgm:presLayoutVars>
      </dgm:prSet>
      <dgm:spPr/>
      <dgm:t>
        <a:bodyPr/>
        <a:lstStyle/>
        <a:p>
          <a:endParaRPr lang="en-US"/>
        </a:p>
      </dgm:t>
    </dgm:pt>
  </dgm:ptLst>
  <dgm:cxnLst>
    <dgm:cxn modelId="{9415BE3E-C448-4268-B621-C9C079C55F9E}" type="presOf" srcId="{3744889A-645C-402A-8494-4A70EAFDD325}" destId="{92B628E3-620B-44F4-8300-2F0088B6764A}" srcOrd="0" destOrd="0" presId="urn:microsoft.com/office/officeart/2005/8/layout/pyramid1"/>
    <dgm:cxn modelId="{A8A79520-CC23-49AB-8123-B30E115FE7EA}" type="presOf" srcId="{9410A2D1-8398-4D35-A3A4-78053862D815}" destId="{993252CE-CE37-4268-AB47-9116238F166F}" srcOrd="0" destOrd="0" presId="urn:microsoft.com/office/officeart/2005/8/layout/pyramid1"/>
    <dgm:cxn modelId="{37169638-E25D-473C-8514-4411EF26BD80}" srcId="{3744889A-645C-402A-8494-4A70EAFDD325}" destId="{6073E5D2-78C4-4FB2-9BB9-0AAA3AC0E2BB}" srcOrd="1" destOrd="0" parTransId="{888B473C-946D-4D8C-B389-6D4016646A98}" sibTransId="{6CE369E0-79E6-46B2-8790-B9E2D132A3FB}"/>
    <dgm:cxn modelId="{B1463E16-87A4-44B7-BD22-F6505FDCFEC3}" type="presOf" srcId="{9410A2D1-8398-4D35-A3A4-78053862D815}" destId="{87EBE8F8-E49A-4DC9-A788-8996DE9BCFEF}" srcOrd="1" destOrd="0" presId="urn:microsoft.com/office/officeart/2005/8/layout/pyramid1"/>
    <dgm:cxn modelId="{3D07167F-873F-4A61-ACAA-28B20F9C6D98}" type="presOf" srcId="{6073E5D2-78C4-4FB2-9BB9-0AAA3AC0E2BB}" destId="{6D6DF5E4-237D-4DD6-A5EB-7ACEE3235FF8}" srcOrd="1" destOrd="0" presId="urn:microsoft.com/office/officeart/2005/8/layout/pyramid1"/>
    <dgm:cxn modelId="{BC1340EA-76C2-4A3E-A1A4-223453A2997D}" srcId="{3744889A-645C-402A-8494-4A70EAFDD325}" destId="{A2045D42-AE6A-4179-A0F7-E5E39FFFB956}" srcOrd="2" destOrd="0" parTransId="{152B548A-8EEB-4C68-9D54-46935244C3AA}" sibTransId="{03E01832-55AF-4323-8F56-742BFDAED0AD}"/>
    <dgm:cxn modelId="{36E8DA2A-2C49-4002-934B-CAA407903D77}" srcId="{3744889A-645C-402A-8494-4A70EAFDD325}" destId="{9410A2D1-8398-4D35-A3A4-78053862D815}" srcOrd="0" destOrd="0" parTransId="{8D3D5C2F-6E50-4AD3-AF0B-53E947EEC769}" sibTransId="{E7540EE4-D133-40E8-8D0A-9689AFA33EF7}"/>
    <dgm:cxn modelId="{6782F67C-0A27-45FE-99BD-490F99CB3F11}" type="presOf" srcId="{6073E5D2-78C4-4FB2-9BB9-0AAA3AC0E2BB}" destId="{3C962B9F-2FE9-4C36-9F6A-18FF3F838358}" srcOrd="0" destOrd="0" presId="urn:microsoft.com/office/officeart/2005/8/layout/pyramid1"/>
    <dgm:cxn modelId="{80C84579-C6C5-489A-B95B-3B943E5DF909}" type="presOf" srcId="{A2045D42-AE6A-4179-A0F7-E5E39FFFB956}" destId="{8340C95D-61DF-4934-947B-55F99B968F1A}" srcOrd="0" destOrd="0" presId="urn:microsoft.com/office/officeart/2005/8/layout/pyramid1"/>
    <dgm:cxn modelId="{9AA3AD94-3DBE-4FCD-B7FF-027343F85436}" type="presOf" srcId="{A2045D42-AE6A-4179-A0F7-E5E39FFFB956}" destId="{15D9056B-5CF2-44BF-8486-B3A737F12AE9}" srcOrd="1" destOrd="0" presId="urn:microsoft.com/office/officeart/2005/8/layout/pyramid1"/>
    <dgm:cxn modelId="{BDAADC1E-393A-4641-B8EE-065387ED768B}" type="presParOf" srcId="{92B628E3-620B-44F4-8300-2F0088B6764A}" destId="{64E0CE6D-1DB3-4365-A694-1C998E84FC23}" srcOrd="0" destOrd="0" presId="urn:microsoft.com/office/officeart/2005/8/layout/pyramid1"/>
    <dgm:cxn modelId="{2ABF391F-808E-405C-AD48-D3479B1BAA73}" type="presParOf" srcId="{64E0CE6D-1DB3-4365-A694-1C998E84FC23}" destId="{993252CE-CE37-4268-AB47-9116238F166F}" srcOrd="0" destOrd="0" presId="urn:microsoft.com/office/officeart/2005/8/layout/pyramid1"/>
    <dgm:cxn modelId="{C5742255-F3DD-4132-BF30-517B439924CD}" type="presParOf" srcId="{64E0CE6D-1DB3-4365-A694-1C998E84FC23}" destId="{87EBE8F8-E49A-4DC9-A788-8996DE9BCFEF}" srcOrd="1" destOrd="0" presId="urn:microsoft.com/office/officeart/2005/8/layout/pyramid1"/>
    <dgm:cxn modelId="{5D5023E1-CF5E-4270-92FA-A5FDE64F6522}" type="presParOf" srcId="{92B628E3-620B-44F4-8300-2F0088B6764A}" destId="{CEC0C279-369A-4FFC-BB79-4975809E263D}" srcOrd="1" destOrd="0" presId="urn:microsoft.com/office/officeart/2005/8/layout/pyramid1"/>
    <dgm:cxn modelId="{1D12C53E-A092-4BFB-8A06-CC4C8754D141}" type="presParOf" srcId="{CEC0C279-369A-4FFC-BB79-4975809E263D}" destId="{3C962B9F-2FE9-4C36-9F6A-18FF3F838358}" srcOrd="0" destOrd="0" presId="urn:microsoft.com/office/officeart/2005/8/layout/pyramid1"/>
    <dgm:cxn modelId="{DAA2F441-F6E3-44D3-A4E5-AD1F052D0B15}" type="presParOf" srcId="{CEC0C279-369A-4FFC-BB79-4975809E263D}" destId="{6D6DF5E4-237D-4DD6-A5EB-7ACEE3235FF8}" srcOrd="1" destOrd="0" presId="urn:microsoft.com/office/officeart/2005/8/layout/pyramid1"/>
    <dgm:cxn modelId="{ABA5ACDB-D509-448C-B921-23289EC65FC0}" type="presParOf" srcId="{92B628E3-620B-44F4-8300-2F0088B6764A}" destId="{E0244EF6-4B49-4BF7-92E0-5D112F8F922D}" srcOrd="2" destOrd="0" presId="urn:microsoft.com/office/officeart/2005/8/layout/pyramid1"/>
    <dgm:cxn modelId="{BD8E860B-DE49-4C30-8E9C-86CB333A2337}" type="presParOf" srcId="{E0244EF6-4B49-4BF7-92E0-5D112F8F922D}" destId="{8340C95D-61DF-4934-947B-55F99B968F1A}" srcOrd="0" destOrd="0" presId="urn:microsoft.com/office/officeart/2005/8/layout/pyramid1"/>
    <dgm:cxn modelId="{5C5BF7B8-857B-4D1B-9F44-FA8BDBEC9A2B}" type="presParOf" srcId="{E0244EF6-4B49-4BF7-92E0-5D112F8F922D}" destId="{15D9056B-5CF2-44BF-8486-B3A737F12AE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252CE-CE37-4268-AB47-9116238F166F}">
      <dsp:nvSpPr>
        <dsp:cNvPr id="0" name=""/>
        <dsp:cNvSpPr/>
      </dsp:nvSpPr>
      <dsp:spPr>
        <a:xfrm>
          <a:off x="2032000" y="0"/>
          <a:ext cx="2032000" cy="1346200"/>
        </a:xfrm>
        <a:prstGeom prst="trapezoid">
          <a:avLst>
            <a:gd name="adj" fmla="val 75472"/>
          </a:avLst>
        </a:prstGeom>
        <a:solidFill>
          <a:srgbClr val="FF000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Tier 3</a:t>
          </a:r>
          <a:endParaRPr lang="en-US" sz="2000" kern="1200" dirty="0"/>
        </a:p>
      </dsp:txBody>
      <dsp:txXfrm>
        <a:off x="2032000" y="0"/>
        <a:ext cx="2032000" cy="1346200"/>
      </dsp:txXfrm>
    </dsp:sp>
    <dsp:sp modelId="{3C962B9F-2FE9-4C36-9F6A-18FF3F838358}">
      <dsp:nvSpPr>
        <dsp:cNvPr id="0" name=""/>
        <dsp:cNvSpPr/>
      </dsp:nvSpPr>
      <dsp:spPr>
        <a:xfrm>
          <a:off x="1016000" y="1346200"/>
          <a:ext cx="4064000" cy="1346200"/>
        </a:xfrm>
        <a:prstGeom prst="trapezoid">
          <a:avLst>
            <a:gd name="adj" fmla="val 75472"/>
          </a:avLst>
        </a:prstGeom>
        <a:solidFill>
          <a:srgbClr val="FFFF0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Tier 2</a:t>
          </a:r>
          <a:endParaRPr lang="en-US" sz="3200" kern="1200" dirty="0"/>
        </a:p>
      </dsp:txBody>
      <dsp:txXfrm>
        <a:off x="1727200" y="1346200"/>
        <a:ext cx="2641600" cy="1346200"/>
      </dsp:txXfrm>
    </dsp:sp>
    <dsp:sp modelId="{8340C95D-61DF-4934-947B-55F99B968F1A}">
      <dsp:nvSpPr>
        <dsp:cNvPr id="0" name=""/>
        <dsp:cNvSpPr/>
      </dsp:nvSpPr>
      <dsp:spPr>
        <a:xfrm>
          <a:off x="0" y="2692400"/>
          <a:ext cx="6096000" cy="1346200"/>
        </a:xfrm>
        <a:prstGeom prst="trapezoid">
          <a:avLst>
            <a:gd name="adj" fmla="val 75472"/>
          </a:avLst>
        </a:prstGeom>
        <a:solidFill>
          <a:srgbClr val="92D05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Tier 1</a:t>
          </a:r>
          <a:endParaRPr lang="en-US" sz="6500" kern="1200" dirty="0"/>
        </a:p>
      </dsp:txBody>
      <dsp:txXfrm>
        <a:off x="1066799" y="2692400"/>
        <a:ext cx="3962400" cy="13462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175A94-90E1-4341-A807-BA7BBEA20587}" type="datetimeFigureOut">
              <a:rPr lang="en-US" smtClean="0"/>
              <a:t>1/31/2017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6CB33E-E639-4481-9290-588B4F1A1534}" type="slidenum">
              <a:rPr lang="en-US" smtClean="0"/>
              <a:t>‹#›</a:t>
            </a:fld>
            <a:endParaRPr lang="en-US"/>
          </a:p>
        </p:txBody>
      </p:sp>
    </p:spTree>
    <p:extLst>
      <p:ext uri="{BB962C8B-B14F-4D97-AF65-F5344CB8AC3E}">
        <p14:creationId xmlns:p14="http://schemas.microsoft.com/office/powerpoint/2010/main" val="263122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F8611222-A589-4D0E-BE85-BA81111F6604}" type="slidenum">
              <a:rPr lang="en-US" altLang="en-US" smtClean="0"/>
              <a:pPr eaLnBrk="1" hangingPunct="1">
                <a:defRPr/>
              </a:pPr>
              <a:t>1</a:t>
            </a:fld>
            <a:endParaRPr lang="en-US"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683315" y="4342464"/>
            <a:ext cx="5491370" cy="41176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Review Slide</a:t>
            </a:r>
          </a:p>
        </p:txBody>
      </p:sp>
      <p:sp>
        <p:nvSpPr>
          <p:cNvPr id="8806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A8750C83-03F2-4010-9B87-6ED74798F8D1}" type="slidenum">
              <a:rPr lang="en-US" altLang="en-US" smtClean="0"/>
              <a:pPr eaLnBrk="1" hangingPunct="1">
                <a:defRPr/>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43DD72A2-4E0B-4765-832B-F0FFDC6F3CAF}" type="slidenum">
              <a:rPr lang="en-US" altLang="en-US" smtClean="0"/>
              <a:pPr eaLnBrk="1" hangingPunct="1">
                <a:defRPr/>
              </a:pPr>
              <a:t>4</a:t>
            </a:fld>
            <a:endParaRPr lang="en-US" altLang="en-US" smtClean="0"/>
          </a:p>
        </p:txBody>
      </p:sp>
      <p:sp>
        <p:nvSpPr>
          <p:cNvPr id="89091" name="Rectangle 2"/>
          <p:cNvSpPr>
            <a:spLocks noGrp="1" noRot="1" noChangeAspect="1" noChangeArrowheads="1" noTextEdit="1"/>
          </p:cNvSpPr>
          <p:nvPr>
            <p:ph type="sldImg"/>
          </p:nvPr>
        </p:nvSpPr>
        <p:spPr>
          <a:xfrm>
            <a:off x="1144588" y="684213"/>
            <a:ext cx="4572000" cy="3430587"/>
          </a:xfrm>
          <a:ln/>
        </p:spPr>
      </p:sp>
      <p:sp>
        <p:nvSpPr>
          <p:cNvPr id="89092" name="Rectangle 3"/>
          <p:cNvSpPr>
            <a:spLocks noGrp="1" noChangeArrowheads="1"/>
          </p:cNvSpPr>
          <p:nvPr>
            <p:ph type="body" idx="1"/>
          </p:nvPr>
        </p:nvSpPr>
        <p:spPr>
          <a:xfrm>
            <a:off x="913158" y="4342464"/>
            <a:ext cx="5031685" cy="41176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a:p>
            <a:r>
              <a:rPr lang="en-US" altLang="en-US" smtClean="0">
                <a:latin typeface="Arial" pitchFamily="34" charset="0"/>
              </a:rPr>
              <a:t>The pyramid represents what a healthy system looks like.  Does your pyramid look like this?</a:t>
            </a:r>
          </a:p>
          <a:p>
            <a:r>
              <a:rPr lang="en-US" altLang="en-US" smtClean="0">
                <a:latin typeface="Arial" pitchFamily="34" charset="0"/>
              </a:rPr>
              <a:t>Tier 1--80-90% of academic/behavioral issues can be effectively addressed through school wide programming.  Core instruction for all students in reading, math, writing and behavior. What is your school’s core instructional model for all students? It is KCAS standards.</a:t>
            </a:r>
          </a:p>
          <a:p>
            <a:r>
              <a:rPr lang="en-US" altLang="en-US" smtClean="0">
                <a:latin typeface="Arial" pitchFamily="34" charset="0"/>
              </a:rPr>
              <a:t>Tier 2—5-10% need targeted interventions…small groups, 2-3 times a week</a:t>
            </a:r>
          </a:p>
          <a:p>
            <a:r>
              <a:rPr lang="en-US" altLang="en-US" smtClean="0">
                <a:latin typeface="Arial" pitchFamily="34" charset="0"/>
              </a:rPr>
              <a:t>Tier 3—1-5% need intensive interventions…individualized, daily</a:t>
            </a:r>
          </a:p>
          <a:p>
            <a:r>
              <a:rPr lang="en-US" altLang="en-US" smtClean="0">
                <a:latin typeface="Arial" pitchFamily="34" charset="0"/>
              </a:rPr>
              <a:t>The foundational elements upon which intervention systems are built:  culturally responsive practices, data-based decision making, scientifically-based research, academic and behavior supports across 3 tiers, collaborative strategic planning, administrative leadership.</a:t>
            </a:r>
          </a:p>
          <a:p>
            <a:endParaRPr lang="en-US" altLang="en-US" smtClean="0">
              <a:latin typeface="Arial" pitchFamily="34" charset="0"/>
            </a:endParaRPr>
          </a:p>
          <a:p>
            <a:r>
              <a:rPr lang="en-US" altLang="en-US" smtClean="0">
                <a:latin typeface="Arial" pitchFamily="34" charset="0"/>
              </a:rPr>
              <a:t>This model applies to both academics and behavior.</a:t>
            </a:r>
          </a:p>
          <a:p>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3885579" y="8686489"/>
            <a:ext cx="2972421"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34D9EAEF-3C5A-4FE5-9104-4A59D8E54609}" type="slidenum">
              <a:rPr lang="en-US" altLang="en-US">
                <a:ea typeface="MS PGothic" pitchFamily="34" charset="-128"/>
              </a:rPr>
              <a:pPr algn="r" eaLnBrk="1" hangingPunct="1">
                <a:spcBef>
                  <a:spcPct val="0"/>
                </a:spcBef>
              </a:pPr>
              <a:t>5</a:t>
            </a:fld>
            <a:endParaRPr lang="en-US" altLang="en-US">
              <a:ea typeface="MS PGothic" pitchFamily="34" charset="-128"/>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smtClean="0">
                <a:latin typeface="Arial" pitchFamily="34" charset="0"/>
              </a:rPr>
              <a:t>Once a problem is clearly defined by the problem solving team, the next step is to </a:t>
            </a:r>
            <a:r>
              <a:rPr lang="en-US" altLang="en-US" i="1" dirty="0" smtClean="0">
                <a:latin typeface="Arial" pitchFamily="34" charset="0"/>
              </a:rPr>
              <a:t>analyze the problem</a:t>
            </a:r>
            <a:r>
              <a:rPr lang="en-US" altLang="en-US" dirty="0" smtClean="0">
                <a:latin typeface="Arial" pitchFamily="34" charset="0"/>
              </a:rPr>
              <a:t>.  This is a critical stage that is often missing in our current systems.  Careful attention to gathering known and unknown information will help teams make sound defensible decisions that will lead to implementation of a well designed intervention. This intervention will have a greater likelihood for success.  Through progress monitoring the PS team can evaluate student progress and make informed decisions about the effectiveness of the intervention.  If the intervention is successful after the first attempt teams can make decisions about whether or not to continue, how to fade the intervention, etc.  </a:t>
            </a:r>
          </a:p>
          <a:p>
            <a:pPr eaLnBrk="1" hangingPunct="1"/>
            <a:endParaRPr lang="en-US" altLang="en-US" dirty="0" smtClean="0">
              <a:latin typeface="Arial" pitchFamily="34" charset="0"/>
            </a:endParaRPr>
          </a:p>
          <a:p>
            <a:pPr eaLnBrk="1" hangingPunct="1"/>
            <a:r>
              <a:rPr lang="en-US" altLang="en-US" dirty="0" smtClean="0">
                <a:latin typeface="Arial" pitchFamily="34" charset="0"/>
              </a:rPr>
              <a:t>NOTE: The diagram on this slide illustrates the </a:t>
            </a:r>
            <a:r>
              <a:rPr lang="en-US" altLang="en-US" b="1" i="1" dirty="0" smtClean="0">
                <a:latin typeface="Arial" pitchFamily="34" charset="0"/>
              </a:rPr>
              <a:t>self-correcting nature of Problem Solving</a:t>
            </a:r>
            <a:r>
              <a:rPr lang="en-US" altLang="en-US" dirty="0" smtClean="0">
                <a:latin typeface="Arial" pitchFamily="34" charset="0"/>
              </a:rPr>
              <a:t>, in that if student data is not yielding the progress the team defined as acceptable, then team members </a:t>
            </a:r>
            <a:r>
              <a:rPr lang="en-US" altLang="en-US" i="1" dirty="0" smtClean="0">
                <a:latin typeface="Arial" pitchFamily="34" charset="0"/>
              </a:rPr>
              <a:t>may need to back up and revisit the previous steps of the process</a:t>
            </a:r>
            <a:r>
              <a:rPr lang="en-US" altLang="en-US" dirty="0" smtClean="0">
                <a:latin typeface="Arial" pitchFamily="34" charset="0"/>
              </a:rPr>
              <a:t>. </a:t>
            </a:r>
          </a:p>
        </p:txBody>
      </p:sp>
      <p:sp>
        <p:nvSpPr>
          <p:cNvPr id="90117" name="Date Placeholder 5"/>
          <p:cNvSpPr>
            <a:spLocks noGrp="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9057" indent="-280406" eaLnBrk="0" hangingPunct="0">
              <a:spcBef>
                <a:spcPct val="30000"/>
              </a:spcBef>
              <a:defRPr sz="1200">
                <a:solidFill>
                  <a:schemeClr val="tx1"/>
                </a:solidFill>
                <a:latin typeface="Arial" pitchFamily="34" charset="0"/>
              </a:defRPr>
            </a:lvl2pPr>
            <a:lvl3pPr marL="1121626" indent="-224325" eaLnBrk="0" hangingPunct="0">
              <a:spcBef>
                <a:spcPct val="30000"/>
              </a:spcBef>
              <a:defRPr sz="1200">
                <a:solidFill>
                  <a:schemeClr val="tx1"/>
                </a:solidFill>
                <a:latin typeface="Arial" pitchFamily="34" charset="0"/>
              </a:defRPr>
            </a:lvl3pPr>
            <a:lvl4pPr marL="1570276" indent="-224325" eaLnBrk="0" hangingPunct="0">
              <a:spcBef>
                <a:spcPct val="30000"/>
              </a:spcBef>
              <a:defRPr sz="1200">
                <a:solidFill>
                  <a:schemeClr val="tx1"/>
                </a:solidFill>
                <a:latin typeface="Arial" pitchFamily="34" charset="0"/>
              </a:defRPr>
            </a:lvl4pPr>
            <a:lvl5pPr marL="2018927" indent="-224325" eaLnBrk="0" hangingPunct="0">
              <a:spcBef>
                <a:spcPct val="30000"/>
              </a:spcBef>
              <a:defRPr sz="1200">
                <a:solidFill>
                  <a:schemeClr val="tx1"/>
                </a:solidFill>
                <a:latin typeface="Arial" pitchFamily="34" charset="0"/>
              </a:defRPr>
            </a:lvl5pPr>
            <a:lvl6pPr marL="2467577" indent="-224325" eaLnBrk="0" fontAlgn="base" hangingPunct="0">
              <a:spcBef>
                <a:spcPct val="30000"/>
              </a:spcBef>
              <a:spcAft>
                <a:spcPct val="0"/>
              </a:spcAft>
              <a:defRPr sz="1200">
                <a:solidFill>
                  <a:schemeClr val="tx1"/>
                </a:solidFill>
                <a:latin typeface="Arial" pitchFamily="34" charset="0"/>
              </a:defRPr>
            </a:lvl6pPr>
            <a:lvl7pPr marL="2916227" indent="-224325" eaLnBrk="0" fontAlgn="base" hangingPunct="0">
              <a:spcBef>
                <a:spcPct val="30000"/>
              </a:spcBef>
              <a:spcAft>
                <a:spcPct val="0"/>
              </a:spcAft>
              <a:defRPr sz="1200">
                <a:solidFill>
                  <a:schemeClr val="tx1"/>
                </a:solidFill>
                <a:latin typeface="Arial" pitchFamily="34" charset="0"/>
              </a:defRPr>
            </a:lvl7pPr>
            <a:lvl8pPr marL="3364878" indent="-224325" eaLnBrk="0" fontAlgn="base" hangingPunct="0">
              <a:spcBef>
                <a:spcPct val="30000"/>
              </a:spcBef>
              <a:spcAft>
                <a:spcPct val="0"/>
              </a:spcAft>
              <a:defRPr sz="1200">
                <a:solidFill>
                  <a:schemeClr val="tx1"/>
                </a:solidFill>
                <a:latin typeface="Arial" pitchFamily="34" charset="0"/>
              </a:defRPr>
            </a:lvl8pPr>
            <a:lvl9pPr marL="3813528" indent="-22432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71BC5C6-2691-4F7C-B1BF-7B123BEF515D}" type="slidenum">
              <a:rPr lang="en-US" altLang="en-US" smtClean="0">
                <a:latin typeface="Garamond" pitchFamily="18" charset="0"/>
                <a:ea typeface="Osaka"/>
                <a:cs typeface="Osaka"/>
              </a:rPr>
              <a:pPr eaLnBrk="1" hangingPunct="1">
                <a:spcBef>
                  <a:spcPct val="0"/>
                </a:spcBef>
              </a:pPr>
              <a:t>6</a:t>
            </a:fld>
            <a:endParaRPr lang="en-US" altLang="en-US" smtClean="0">
              <a:latin typeface="Garamond" pitchFamily="18" charset="0"/>
              <a:ea typeface="Osaka"/>
              <a:cs typeface="Osaka"/>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rPr>
              <a:t>Review slide.</a:t>
            </a:r>
          </a:p>
          <a:p>
            <a:r>
              <a:rPr lang="en-US" altLang="en-US" dirty="0" smtClean="0">
                <a:latin typeface="Times" pitchFamily="18" charset="0"/>
              </a:rPr>
              <a:t>We have always had interventions in our district.</a:t>
            </a:r>
          </a:p>
          <a:p>
            <a:r>
              <a:rPr lang="en-US" altLang="en-US" dirty="0" smtClean="0">
                <a:latin typeface="Times" pitchFamily="18" charset="0"/>
              </a:rPr>
              <a:t>We have always been good at finding and predicting which students will need extra support.</a:t>
            </a:r>
          </a:p>
          <a:p>
            <a:r>
              <a:rPr lang="en-US" altLang="en-US" dirty="0" smtClean="0">
                <a:latin typeface="Times" pitchFamily="18" charset="0"/>
              </a:rPr>
              <a:t>We have not always been successful at developing and implementing interventions that move students to proficiency.</a:t>
            </a:r>
          </a:p>
          <a:p>
            <a:r>
              <a:rPr lang="en-US" altLang="en-US" dirty="0" smtClean="0">
                <a:latin typeface="Times" pitchFamily="18" charset="0"/>
              </a:rPr>
              <a:t>This session is about building arks for kids that help them get to proficiency and stay there.</a:t>
            </a:r>
          </a:p>
          <a:p>
            <a:endParaRPr lang="en-US" altLang="en-US"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Read slide.</a:t>
            </a:r>
          </a:p>
        </p:txBody>
      </p:sp>
      <p:sp>
        <p:nvSpPr>
          <p:cNvPr id="9318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B1CF009C-F3F9-431C-B80C-C57E4EF2290B}" type="slidenum">
              <a:rPr lang="en-US" altLang="en-US" smtClean="0"/>
              <a:pPr eaLnBrk="1" hangingPunct="1">
                <a:defRPr/>
              </a:pPr>
              <a:t>7</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It’s going to be a part of the new “NCLB” when it is released.</a:t>
            </a:r>
          </a:p>
        </p:txBody>
      </p:sp>
      <p:sp>
        <p:nvSpPr>
          <p:cNvPr id="9421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B7BFAFF7-5888-44D6-ABD0-975595155643}" type="slidenum">
              <a:rPr lang="en-US" altLang="en-US" smtClean="0"/>
              <a:pPr eaLnBrk="1" hangingPunct="1">
                <a:defRPr/>
              </a:pPr>
              <a:t>8</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5714798F-03B6-44B1-9FB4-A9E71342F123}" type="slidenum">
              <a:rPr lang="en-US" altLang="en-US" smtClean="0"/>
              <a:pPr eaLnBrk="1" hangingPunct="1">
                <a:defRPr/>
              </a:pPr>
              <a:t>9</a:t>
            </a:fld>
            <a:endParaRPr lang="en-US"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683315" y="4342464"/>
            <a:ext cx="5491370" cy="41176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Time is a precious commodity and this proves 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Review the slide.</a:t>
            </a:r>
          </a:p>
          <a:p>
            <a:r>
              <a:rPr lang="en-US" altLang="en-US" smtClean="0">
                <a:latin typeface="Arial" pitchFamily="34" charset="0"/>
              </a:rPr>
              <a:t>Layered means we add more support when students struggle.</a:t>
            </a:r>
          </a:p>
        </p:txBody>
      </p:sp>
      <p:sp>
        <p:nvSpPr>
          <p:cNvPr id="10138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64DF98B8-D711-48D3-AF14-C71A0CD12813}" type="slidenum">
              <a:rPr lang="en-US" altLang="en-US" smtClean="0"/>
              <a:pPr eaLnBrk="1" hangingPunct="1">
                <a:defRPr/>
              </a:pPr>
              <a:t>11</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Review the slide.</a:t>
            </a:r>
          </a:p>
        </p:txBody>
      </p:sp>
      <p:sp>
        <p:nvSpPr>
          <p:cNvPr id="10240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9B3360A9-8107-4A99-8684-14313A72A23B}" type="slidenum">
              <a:rPr lang="en-US" altLang="en-US" smtClean="0"/>
              <a:pPr eaLnBrk="1" hangingPunct="1">
                <a:defRPr/>
              </a:pPr>
              <a:t>12</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eaLnBrk="1" hangingPunct="1">
              <a:defRPr/>
            </a:pPr>
            <a:r>
              <a:rPr lang="en-US" dirty="0" smtClean="0"/>
              <a:t>Our non-negotiables for RTI come from national research.  </a:t>
            </a:r>
          </a:p>
          <a:p>
            <a:pPr eaLnBrk="1" hangingPunct="1">
              <a:defRPr/>
            </a:pPr>
            <a:r>
              <a:rPr lang="en-US" dirty="0" smtClean="0"/>
              <a:t>This gives us a basis for fidelity of implementation. </a:t>
            </a:r>
          </a:p>
          <a:p>
            <a:pPr eaLnBrk="1" hangingPunct="1">
              <a:defRPr/>
            </a:pPr>
            <a:r>
              <a:rPr lang="en-US" dirty="0" smtClean="0"/>
              <a:t>The concept of non-negotiables allows us to provide a best practices framework for the district while giving schools flexibility based on their individual characteristics.  </a:t>
            </a:r>
          </a:p>
          <a:p>
            <a:pPr eaLnBrk="1" hangingPunct="1">
              <a:defRPr/>
            </a:pPr>
            <a:r>
              <a:rPr lang="en-US" dirty="0" smtClean="0"/>
              <a:t>Each school has a good core program, a team, looks at data, develops, implements and monitors plans and makes decisions based on results.  </a:t>
            </a:r>
          </a:p>
          <a:p>
            <a:pPr eaLnBrk="1" hangingPunct="1">
              <a:defRPr/>
            </a:pPr>
            <a:r>
              <a:rPr lang="en-US" dirty="0" smtClean="0"/>
              <a:t>RTI really is about finding the student, helping the student quickly and monitoring the student.</a:t>
            </a:r>
          </a:p>
          <a:p>
            <a:pPr eaLnBrk="1" hangingPunct="1">
              <a:defRPr/>
            </a:pPr>
            <a:r>
              <a:rPr lang="en-US" dirty="0" smtClean="0"/>
              <a:t>SCHOOLS IMPLEMENT EACH OF THE 10…BUT THE HOW THEY DO IT MAY VARY.</a:t>
            </a:r>
          </a:p>
          <a:p>
            <a:pPr marL="228518" indent="-228518">
              <a:defRPr/>
            </a:pPr>
            <a:endParaRPr lang="en-US" dirty="0" smtClean="0"/>
          </a:p>
          <a:p>
            <a:pPr marL="228518" indent="-228518">
              <a:defRPr/>
            </a:pPr>
            <a:endParaRPr lang="en-US" dirty="0" smtClean="0"/>
          </a:p>
        </p:txBody>
      </p:sp>
      <p:sp>
        <p:nvSpPr>
          <p:cNvPr id="1054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4BCB7C86-4D2F-406A-83DD-745DFC22EDD4}" type="slidenum">
              <a:rPr lang="en-US" altLang="en-US" smtClean="0"/>
              <a:pPr eaLnBrk="1" hangingPunct="1">
                <a:defRPr/>
              </a:pPr>
              <a:t>13</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smtClean="0">
                <a:latin typeface="Arial" pitchFamily="34" charset="0"/>
              </a:rPr>
              <a:t>DATA SHOULD BE OBJECTIVE…MEANS WE ALL SEE THE SAME THING.  WE CAN COUNT IT AND ALL GET THE SAME RESULTS.</a:t>
            </a:r>
          </a:p>
        </p:txBody>
      </p:sp>
      <p:sp>
        <p:nvSpPr>
          <p:cNvPr id="10957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03931DD9-0C28-41CD-AF66-87C6429A4E5D}" type="slidenum">
              <a:rPr lang="en-US" altLang="en-US" smtClean="0"/>
              <a:pPr eaLnBrk="1" hangingPunct="1">
                <a:defRPr/>
              </a:pPr>
              <a:t>14</a:t>
            </a:fld>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THE DATA FROM UNIVERSAL SCREENING SHOULD LEAD US TO DETERMINE WHERE WE NEED TO FOCUS OUR INTERVENTIONS.</a:t>
            </a:r>
          </a:p>
          <a:p>
            <a:endParaRPr lang="en-US" altLang="en-US" smtClean="0">
              <a:latin typeface="Arial" pitchFamily="34" charset="0"/>
            </a:endParaRPr>
          </a:p>
          <a:p>
            <a:r>
              <a:rPr lang="en-US" altLang="en-US" smtClean="0">
                <a:latin typeface="Arial" pitchFamily="34" charset="0"/>
              </a:rPr>
              <a:t>IT’S NOT ENOUGH TO SAY JOEY IS NOVICE.  WE NEED TO DETERMINE WHY HE IS NOVICE AND TAILOR INTERVENTIONS TO MEET THAT AREA OF NEED.</a:t>
            </a:r>
          </a:p>
        </p:txBody>
      </p:sp>
      <p:sp>
        <p:nvSpPr>
          <p:cNvPr id="11059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CB0CA895-7836-4BC9-A39B-E9DC1A19469A}" type="slidenum">
              <a:rPr lang="en-US" altLang="en-US" smtClean="0"/>
              <a:pPr eaLnBrk="1" hangingPunct="1">
                <a:defRPr/>
              </a:pPr>
              <a:t>15</a:t>
            </a:fld>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rPr>
              <a:t>INTERVENTIONS ARE PROVIDED IN 6-WEEK ROUNDS IN ALIGNMENT</a:t>
            </a:r>
            <a:r>
              <a:rPr lang="en-US" altLang="en-US" baseline="0" dirty="0" smtClean="0">
                <a:latin typeface="Arial" pitchFamily="34" charset="0"/>
              </a:rPr>
              <a:t> (12 data points)…# of weeks are </a:t>
            </a:r>
            <a:r>
              <a:rPr lang="en-US" altLang="en-US" baseline="0" dirty="0" err="1" smtClean="0">
                <a:latin typeface="Arial" pitchFamily="34" charset="0"/>
              </a:rPr>
              <a:t>negotiateable</a:t>
            </a:r>
            <a:r>
              <a:rPr lang="en-US" altLang="en-US" baseline="0" dirty="0" smtClean="0">
                <a:latin typeface="Arial" pitchFamily="34" charset="0"/>
              </a:rPr>
              <a:t>.</a:t>
            </a:r>
            <a:endParaRPr lang="en-US" altLang="en-US" dirty="0" smtClean="0">
              <a:latin typeface="Arial" pitchFamily="34" charset="0"/>
            </a:endParaRPr>
          </a:p>
        </p:txBody>
      </p:sp>
      <p:sp>
        <p:nvSpPr>
          <p:cNvPr id="11162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FC8441FA-B476-4E03-8C47-C7A864986F9C}" type="slidenum">
              <a:rPr lang="en-US" altLang="en-US" smtClean="0"/>
              <a:pPr eaLnBrk="1" hangingPunct="1">
                <a:defRPr/>
              </a:pPr>
              <a:t>16</a:t>
            </a:fld>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READ</a:t>
            </a:r>
          </a:p>
        </p:txBody>
      </p:sp>
      <p:sp>
        <p:nvSpPr>
          <p:cNvPr id="11264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807EC25D-CDEC-4EBC-AC76-6F77DFF6656B}" type="slidenum">
              <a:rPr lang="en-US" altLang="en-US" smtClean="0"/>
              <a:pPr eaLnBrk="1" hangingPunct="1">
                <a:defRPr/>
              </a:pPr>
              <a:t>17</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REVIEW</a:t>
            </a:r>
          </a:p>
        </p:txBody>
      </p:sp>
      <p:sp>
        <p:nvSpPr>
          <p:cNvPr id="11366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F0CE1CF4-8C1B-4A82-A69A-E3BA30397343}" type="slidenum">
              <a:rPr lang="en-US" altLang="en-US" smtClean="0"/>
              <a:pPr eaLnBrk="1" hangingPunct="1">
                <a:defRPr/>
              </a:pPr>
              <a:t>18</a:t>
            </a:fld>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a:p>
            <a:r>
              <a:rPr lang="en-US" altLang="en-US" smtClean="0">
                <a:latin typeface="Arial" pitchFamily="34" charset="0"/>
              </a:rPr>
              <a:t>REVIEW SLIDE</a:t>
            </a:r>
          </a:p>
          <a:p>
            <a:endParaRPr lang="en-US" altLang="en-US" smtClean="0">
              <a:latin typeface="Arial" pitchFamily="34" charset="0"/>
            </a:endParaRPr>
          </a:p>
          <a:p>
            <a:r>
              <a:rPr lang="en-US" altLang="en-US" smtClean="0">
                <a:latin typeface="Arial" pitchFamily="34" charset="0"/>
              </a:rPr>
              <a:t>PM IS NOT “42 MC QUESTIONS AND 5 ORQS”…IT IS QUICK</a:t>
            </a:r>
          </a:p>
          <a:p>
            <a:endParaRPr lang="en-US" altLang="en-US" smtClean="0">
              <a:latin typeface="Arial" pitchFamily="34" charset="0"/>
            </a:endParaRPr>
          </a:p>
          <a:p>
            <a:r>
              <a:rPr lang="en-US" altLang="en-US" smtClean="0">
                <a:latin typeface="Arial" pitchFamily="34" charset="0"/>
              </a:rPr>
              <a:t>IT IS OFTEN BUILT INTO THE INTERVENTION MATERIALS….SUCCESSMAKER, STUDY ISLAND, READING RECOVERY LEVEL, MAZE PROBES, 1 MINUTE TIMED READS</a:t>
            </a:r>
          </a:p>
          <a:p>
            <a:endParaRPr lang="en-US" altLang="en-US" smtClean="0">
              <a:latin typeface="Arial" pitchFamily="34" charset="0"/>
            </a:endParaRPr>
          </a:p>
        </p:txBody>
      </p:sp>
      <p:sp>
        <p:nvSpPr>
          <p:cNvPr id="11469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ED1702BD-9638-494A-9E0B-6B462C6FDE00}" type="slidenum">
              <a:rPr lang="en-US" altLang="en-US" smtClean="0"/>
              <a:pPr eaLnBrk="1" hangingPunct="1">
                <a:defRPr/>
              </a:pPr>
              <a:t>19</a:t>
            </a:fld>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smtClean="0">
                <a:latin typeface="Arial" pitchFamily="34" charset="0"/>
              </a:rPr>
              <a:t>INTERVENTIONS ARE ABOUT TEACHING, NOT ACCOMMODATIONS.  GIVING A STUDENT A CALCULATORE DOESN’T TEACH THEM TO ADD/SUBTRACT/MULTIPLY/DIVIDE</a:t>
            </a:r>
          </a:p>
          <a:p>
            <a:pPr>
              <a:buFontTx/>
              <a:buChar char="•"/>
            </a:pPr>
            <a:r>
              <a:rPr lang="en-US" altLang="en-US" smtClean="0">
                <a:latin typeface="Arial" pitchFamily="34" charset="0"/>
              </a:rPr>
              <a:t>INTERVENTIONS ARE ALIGNED TO THE AREA OF CONCERN…PROXIMITY CONTROL DOESN’T TEACH A STUDENT TO BEHAVE DIFFERNTLY…SOCIAL SKILLS INSTRUCTION DOES BECAUSE IT TEACHES REPLACEMENT BEHAVIORS.  STUDENTS CAN SIT IN CORRECTIVE READING UNTIL THE “COWS COME HOME” BUT THAT WON’T EVER IMPROVE THEIR SKILLS IF THE NEED IS COMPREHENSION.</a:t>
            </a:r>
          </a:p>
          <a:p>
            <a:pPr>
              <a:buFontTx/>
              <a:buChar char="•"/>
            </a:pPr>
            <a:r>
              <a:rPr lang="en-US" altLang="en-US" smtClean="0">
                <a:latin typeface="Arial" pitchFamily="34" charset="0"/>
              </a:rPr>
              <a:t>ALL INTERVENTIONS MUST HAVE A RESEARCH/EVIDENCE BASE AND BE SYSTEMATICALLY DELIVERED.</a:t>
            </a:r>
          </a:p>
          <a:p>
            <a:pPr>
              <a:buFontTx/>
              <a:buChar char="•"/>
            </a:pPr>
            <a:r>
              <a:rPr lang="en-US" altLang="en-US" smtClean="0">
                <a:latin typeface="Arial" pitchFamily="34" charset="0"/>
              </a:rPr>
              <a:t>THEY DO NOT HAVE TO BE CANED PROGRAMS!  REPEATED READING STRATEGY IS HAS A STRONG RESEARCH BASE AND CAN BE DONE WITH BOOKS FROM THE BOOK ROOM!</a:t>
            </a:r>
          </a:p>
          <a:p>
            <a:pPr>
              <a:buFontTx/>
              <a:buChar char="•"/>
            </a:pPr>
            <a:r>
              <a:rPr lang="en-US" altLang="en-US" smtClean="0">
                <a:latin typeface="Arial" pitchFamily="34" charset="0"/>
              </a:rPr>
              <a:t>WE SHOULD BE ABLE TO MONITOR INTERVENTIONS…SEE IT, COUNT IT, KNOW THE BEGINNING, MIDDLE AND END.</a:t>
            </a:r>
          </a:p>
          <a:p>
            <a:pPr>
              <a:buFontTx/>
              <a:buChar char="•"/>
            </a:pPr>
            <a:r>
              <a:rPr lang="en-US" altLang="en-US" smtClean="0">
                <a:latin typeface="Arial" pitchFamily="34" charset="0"/>
              </a:rPr>
              <a:t>INTERVENTIONS ARE NOT PEOPLE—BEHAVIOR COACHES, TUTORING OR PLACES—ESS, ONE/ONE…INTERVENTIONS ARE THE STRATEGIES THOSE FOLKS DO IN THOSE PLACES.</a:t>
            </a:r>
          </a:p>
        </p:txBody>
      </p:sp>
      <p:sp>
        <p:nvSpPr>
          <p:cNvPr id="11776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DCD20058-EF42-48D7-B6D2-45FAB85710A1}" type="slidenum">
              <a:rPr lang="en-US" altLang="en-US" smtClean="0"/>
              <a:pPr eaLnBrk="1" hangingPunct="1">
                <a:defRPr/>
              </a:pPr>
              <a:t>20</a:t>
            </a:fld>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Review</a:t>
            </a:r>
          </a:p>
        </p:txBody>
      </p:sp>
      <p:sp>
        <p:nvSpPr>
          <p:cNvPr id="12390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3F4A42F5-C4EF-46AD-8CB6-682170836CC2}" type="slidenum">
              <a:rPr lang="en-US" altLang="en-US" smtClean="0"/>
              <a:pPr eaLnBrk="1" hangingPunct="1">
                <a:defRPr/>
              </a:pPr>
              <a:t>22</a:t>
            </a:fld>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How many students are tier 3 in 2</a:t>
            </a:r>
            <a:r>
              <a:rPr lang="en-US" altLang="en-US" baseline="30000" smtClean="0">
                <a:latin typeface="Arial" pitchFamily="34" charset="0"/>
              </a:rPr>
              <a:t>nd</a:t>
            </a:r>
            <a:r>
              <a:rPr lang="en-US" altLang="en-US" smtClean="0">
                <a:latin typeface="Arial" pitchFamily="34" charset="0"/>
              </a:rPr>
              <a:t> grade and still tier 3 in 5</a:t>
            </a:r>
            <a:r>
              <a:rPr lang="en-US" altLang="en-US" baseline="30000" smtClean="0">
                <a:latin typeface="Arial" pitchFamily="34" charset="0"/>
              </a:rPr>
              <a:t>th</a:t>
            </a:r>
            <a:r>
              <a:rPr lang="en-US" altLang="en-US" smtClean="0">
                <a:latin typeface="Arial" pitchFamily="34" charset="0"/>
              </a:rPr>
              <a:t> grade?  How about tier 3 in 6</a:t>
            </a:r>
            <a:r>
              <a:rPr lang="en-US" altLang="en-US" baseline="30000" smtClean="0">
                <a:latin typeface="Arial" pitchFamily="34" charset="0"/>
              </a:rPr>
              <a:t>th</a:t>
            </a:r>
            <a:r>
              <a:rPr lang="en-US" altLang="en-US" smtClean="0">
                <a:latin typeface="Arial" pitchFamily="34" charset="0"/>
              </a:rPr>
              <a:t> grade and go to high school tier 3 from the 8</a:t>
            </a:r>
            <a:r>
              <a:rPr lang="en-US" altLang="en-US" baseline="30000" smtClean="0">
                <a:latin typeface="Arial" pitchFamily="34" charset="0"/>
              </a:rPr>
              <a:t>th</a:t>
            </a:r>
            <a:r>
              <a:rPr lang="en-US" altLang="en-US" smtClean="0">
                <a:latin typeface="Arial" pitchFamily="34" charset="0"/>
              </a:rPr>
              <a:t> grade?</a:t>
            </a:r>
          </a:p>
          <a:p>
            <a:endParaRPr lang="en-US" altLang="en-US" smtClean="0">
              <a:latin typeface="Arial" pitchFamily="34" charset="0"/>
            </a:endParaRPr>
          </a:p>
          <a:p>
            <a:r>
              <a:rPr lang="en-US" altLang="en-US" smtClean="0">
                <a:latin typeface="Arial" pitchFamily="34" charset="0"/>
              </a:rPr>
              <a:t>This should not happened!  Any intervention program should provide you with at least 2 years of growth in a year!  If they don’t determine why!!!!!</a:t>
            </a:r>
          </a:p>
          <a:p>
            <a:endParaRPr lang="en-US" altLang="en-US" smtClean="0">
              <a:latin typeface="Arial" pitchFamily="34" charset="0"/>
            </a:endParaRPr>
          </a:p>
          <a:p>
            <a:r>
              <a:rPr lang="en-US" altLang="en-US" smtClean="0">
                <a:latin typeface="Arial" pitchFamily="34" charset="0"/>
              </a:rPr>
              <a:t>Don’t wait time, money and other resources on interventions that do not work!</a:t>
            </a:r>
          </a:p>
        </p:txBody>
      </p:sp>
      <p:sp>
        <p:nvSpPr>
          <p:cNvPr id="12493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3330B112-DC4D-461E-AEA6-9D7D5E7505BD}" type="slidenum">
              <a:rPr lang="en-US" altLang="en-US" smtClean="0"/>
              <a:pPr eaLnBrk="1" hangingPunct="1">
                <a:defRPr/>
              </a:pPr>
              <a:t>24</a:t>
            </a:fld>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rPr>
              <a:t>NO EXCEPTIONS.</a:t>
            </a:r>
          </a:p>
          <a:p>
            <a:r>
              <a:rPr lang="en-US" altLang="en-US" dirty="0" smtClean="0">
                <a:latin typeface="Arial" pitchFamily="34" charset="0"/>
              </a:rPr>
              <a:t>We won’t see improvement if we don’t implement.</a:t>
            </a:r>
          </a:p>
          <a:p>
            <a:endParaRPr lang="en-US" altLang="en-US" dirty="0" smtClean="0">
              <a:latin typeface="Arial" pitchFamily="34" charset="0"/>
            </a:endParaRPr>
          </a:p>
          <a:p>
            <a:r>
              <a:rPr lang="en-US" altLang="en-US" dirty="0" smtClean="0">
                <a:latin typeface="Arial" pitchFamily="34" charset="0"/>
              </a:rPr>
              <a:t>WE CAN’T SAY AN INTERVENTION DIDN’T WORK…IF WE DIDN’T DO IT.</a:t>
            </a:r>
          </a:p>
          <a:p>
            <a:endParaRPr lang="en-US" altLang="en-US" dirty="0" smtClean="0">
              <a:latin typeface="Arial" pitchFamily="34" charset="0"/>
            </a:endParaRPr>
          </a:p>
          <a:p>
            <a:r>
              <a:rPr lang="en-US" altLang="en-US" dirty="0" smtClean="0">
                <a:latin typeface="Arial" pitchFamily="34" charset="0"/>
              </a:rPr>
              <a:t>NO ONE GETS BETTER IF WE ONLY TAKE HALF THE MEDICINE.</a:t>
            </a:r>
          </a:p>
        </p:txBody>
      </p:sp>
      <p:sp>
        <p:nvSpPr>
          <p:cNvPr id="12595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2270ED44-1601-4680-BF3A-710F4110F42F}" type="slidenum">
              <a:rPr lang="en-US" altLang="en-US" smtClean="0"/>
              <a:pPr eaLnBrk="1" hangingPunct="1">
                <a:defRPr/>
              </a:pPr>
              <a:t>25</a:t>
            </a:fld>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WE ARE ALL ACCOUNTABLE…THE INTERVENTIONIST, THE RTI TEAM, ADMINISTRATION, CLASSROOM TEACHERS.</a:t>
            </a:r>
          </a:p>
        </p:txBody>
      </p:sp>
      <p:sp>
        <p:nvSpPr>
          <p:cNvPr id="13005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97E56E40-E10D-4AAC-AC51-1D005950A8FF}" type="slidenum">
              <a:rPr lang="en-US" altLang="en-US" smtClean="0"/>
              <a:pPr eaLnBrk="1" hangingPunct="1">
                <a:defRPr/>
              </a:pPr>
              <a:t>26</a:t>
            </a:fld>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REVIEW</a:t>
            </a:r>
          </a:p>
        </p:txBody>
      </p:sp>
      <p:sp>
        <p:nvSpPr>
          <p:cNvPr id="1310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C2BE1E23-0201-447A-BB2B-BE914C6C8B20}" type="slidenum">
              <a:rPr lang="en-US" altLang="en-US" smtClean="0"/>
              <a:pPr eaLnBrk="1" hangingPunct="1">
                <a:defRPr/>
              </a:pPr>
              <a:t>27</a:t>
            </a:fld>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IT DOESN’T HAVE TO BE HARD.</a:t>
            </a:r>
          </a:p>
          <a:p>
            <a:r>
              <a:rPr lang="en-US" altLang="en-US" smtClean="0">
                <a:latin typeface="Arial" pitchFamily="34" charset="0"/>
              </a:rPr>
              <a:t>HERE’S AN EXAMPLE OF A FORM THAT MAKES IT EASY IN THE CLASSROOM.</a:t>
            </a:r>
          </a:p>
          <a:p>
            <a:endParaRPr lang="en-US" altLang="en-US" smtClean="0">
              <a:latin typeface="Arial" pitchFamily="34" charset="0"/>
            </a:endParaRPr>
          </a:p>
          <a:p>
            <a:r>
              <a:rPr lang="en-US" altLang="en-US" smtClean="0">
                <a:latin typeface="Arial" pitchFamily="34" charset="0"/>
              </a:rPr>
              <a:t>GIVE DATA TO RTI LEAD EACH WEEK FOR GRAPHING.</a:t>
            </a:r>
          </a:p>
        </p:txBody>
      </p:sp>
      <p:sp>
        <p:nvSpPr>
          <p:cNvPr id="13312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6F268D07-A14C-4697-A9C9-A775C71EADEA}" type="slidenum">
              <a:rPr lang="en-US" altLang="en-US" smtClean="0"/>
              <a:pPr eaLnBrk="1" hangingPunct="1">
                <a:defRPr/>
              </a:pPr>
              <a:t>28</a:t>
            </a:fld>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READ</a:t>
            </a:r>
          </a:p>
        </p:txBody>
      </p:sp>
      <p:sp>
        <p:nvSpPr>
          <p:cNvPr id="13926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6C29181A-51D6-45B5-B631-014BDEF82B8A}" type="slidenum">
              <a:rPr lang="en-US" altLang="en-US" smtClean="0"/>
              <a:pPr eaLnBrk="1" hangingPunct="1">
                <a:defRPr/>
              </a:pPr>
              <a:t>29</a:t>
            </a:fld>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READ</a:t>
            </a:r>
          </a:p>
        </p:txBody>
      </p:sp>
      <p:sp>
        <p:nvSpPr>
          <p:cNvPr id="14029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0EE6E623-02FB-4B92-8B9A-B70CC298332B}" type="slidenum">
              <a:rPr lang="en-US" altLang="en-US" smtClean="0"/>
              <a:pPr eaLnBrk="1" hangingPunct="1">
                <a:defRPr/>
              </a:pPr>
              <a:t>30</a:t>
            </a:fld>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1111250" y="671513"/>
            <a:ext cx="4573588" cy="3430587"/>
          </a:xfrm>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smtClean="0">
                <a:latin typeface="Times" pitchFamily="18" charset="0"/>
              </a:rPr>
              <a:t>(Review the slide.)</a:t>
            </a:r>
          </a:p>
          <a:p>
            <a:pPr>
              <a:buFontTx/>
              <a:buChar char="•"/>
            </a:pPr>
            <a:endParaRPr lang="en-US" altLang="en-US" smtClean="0">
              <a:latin typeface="Times" pitchFamily="18" charset="0"/>
            </a:endParaRPr>
          </a:p>
          <a:p>
            <a:pPr>
              <a:buFontTx/>
              <a:buChar char="•"/>
            </a:pPr>
            <a:r>
              <a:rPr lang="en-US" altLang="en-US" smtClean="0">
                <a:latin typeface="Times" pitchFamily="18" charset="0"/>
              </a:rPr>
              <a:t>Without fidelity of implementation, we are unable to determine whether the student is responding to the intervention, and cannot complete the next 2 steps of the RTI process.</a:t>
            </a:r>
          </a:p>
          <a:p>
            <a:endParaRPr lang="en-US" altLang="en-US" smtClean="0">
              <a:latin typeface="Times" pitchFamily="18" charset="0"/>
            </a:endParaRPr>
          </a:p>
        </p:txBody>
      </p:sp>
      <p:sp>
        <p:nvSpPr>
          <p:cNvPr id="14131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AFB277F2-A011-4C44-95F0-12345D5941E7}" type="slidenum">
              <a:rPr lang="en-US" altLang="en-US" smtClean="0"/>
              <a:pPr eaLnBrk="1" hangingPunct="1">
                <a:defRPr/>
              </a:pPr>
              <a:t>31</a:t>
            </a:fld>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9057" indent="-280406" eaLnBrk="0" hangingPunct="0">
              <a:spcBef>
                <a:spcPct val="30000"/>
              </a:spcBef>
              <a:defRPr sz="1200">
                <a:solidFill>
                  <a:schemeClr val="tx1"/>
                </a:solidFill>
                <a:latin typeface="Arial" pitchFamily="34" charset="0"/>
              </a:defRPr>
            </a:lvl2pPr>
            <a:lvl3pPr marL="1121626" indent="-224325" eaLnBrk="0" hangingPunct="0">
              <a:spcBef>
                <a:spcPct val="30000"/>
              </a:spcBef>
              <a:defRPr sz="1200">
                <a:solidFill>
                  <a:schemeClr val="tx1"/>
                </a:solidFill>
                <a:latin typeface="Arial" pitchFamily="34" charset="0"/>
              </a:defRPr>
            </a:lvl3pPr>
            <a:lvl4pPr marL="1570276" indent="-224325" eaLnBrk="0" hangingPunct="0">
              <a:spcBef>
                <a:spcPct val="30000"/>
              </a:spcBef>
              <a:defRPr sz="1200">
                <a:solidFill>
                  <a:schemeClr val="tx1"/>
                </a:solidFill>
                <a:latin typeface="Arial" pitchFamily="34" charset="0"/>
              </a:defRPr>
            </a:lvl4pPr>
            <a:lvl5pPr marL="2018927" indent="-224325" eaLnBrk="0" hangingPunct="0">
              <a:spcBef>
                <a:spcPct val="30000"/>
              </a:spcBef>
              <a:defRPr sz="1200">
                <a:solidFill>
                  <a:schemeClr val="tx1"/>
                </a:solidFill>
                <a:latin typeface="Arial" pitchFamily="34" charset="0"/>
              </a:defRPr>
            </a:lvl5pPr>
            <a:lvl6pPr marL="2467577" indent="-224325" eaLnBrk="0" fontAlgn="base" hangingPunct="0">
              <a:spcBef>
                <a:spcPct val="30000"/>
              </a:spcBef>
              <a:spcAft>
                <a:spcPct val="0"/>
              </a:spcAft>
              <a:defRPr sz="1200">
                <a:solidFill>
                  <a:schemeClr val="tx1"/>
                </a:solidFill>
                <a:latin typeface="Arial" pitchFamily="34" charset="0"/>
              </a:defRPr>
            </a:lvl6pPr>
            <a:lvl7pPr marL="2916227" indent="-224325" eaLnBrk="0" fontAlgn="base" hangingPunct="0">
              <a:spcBef>
                <a:spcPct val="30000"/>
              </a:spcBef>
              <a:spcAft>
                <a:spcPct val="0"/>
              </a:spcAft>
              <a:defRPr sz="1200">
                <a:solidFill>
                  <a:schemeClr val="tx1"/>
                </a:solidFill>
                <a:latin typeface="Arial" pitchFamily="34" charset="0"/>
              </a:defRPr>
            </a:lvl7pPr>
            <a:lvl8pPr marL="3364878" indent="-224325" eaLnBrk="0" fontAlgn="base" hangingPunct="0">
              <a:spcBef>
                <a:spcPct val="30000"/>
              </a:spcBef>
              <a:spcAft>
                <a:spcPct val="0"/>
              </a:spcAft>
              <a:defRPr sz="1200">
                <a:solidFill>
                  <a:schemeClr val="tx1"/>
                </a:solidFill>
                <a:latin typeface="Arial" pitchFamily="34" charset="0"/>
              </a:defRPr>
            </a:lvl8pPr>
            <a:lvl9pPr marL="3813528" indent="-22432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41D11AF-2D64-46B1-9428-278E211E0EB9}" type="slidenum">
              <a:rPr lang="en-US" altLang="en-US" smtClean="0">
                <a:latin typeface="Garamond" pitchFamily="18" charset="0"/>
                <a:ea typeface="Osaka"/>
                <a:cs typeface="Osaka"/>
              </a:rPr>
              <a:pPr eaLnBrk="1" hangingPunct="1">
                <a:spcBef>
                  <a:spcPct val="0"/>
                </a:spcBef>
              </a:pPr>
              <a:t>32</a:t>
            </a:fld>
            <a:endParaRPr lang="en-US" altLang="en-US" smtClean="0">
              <a:latin typeface="Garamond" pitchFamily="18" charset="0"/>
              <a:ea typeface="Osaka"/>
              <a:cs typeface="Osaka"/>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pitchFamily="18" charset="0"/>
              </a:rPr>
              <a:t>COMPLETE SESSION</a:t>
            </a:r>
          </a:p>
        </p:txBody>
      </p:sp>
      <p:sp>
        <p:nvSpPr>
          <p:cNvPr id="14643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defRPr/>
            </a:pPr>
            <a:fld id="{35381DE4-C22B-4F3B-8708-E2B1E694F41F}" type="slidenum">
              <a:rPr lang="en-US" altLang="en-US" smtClean="0"/>
              <a:pPr eaLnBrk="1" hangingPunct="1">
                <a:defRPr/>
              </a:pPr>
              <a:t>33</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12CA92D-43BF-48DD-92A5-8238D178F8F4}" type="datetimeFigureOut">
              <a:rPr lang="en-US" smtClean="0"/>
              <a:t>1/31/2017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3759-EED6-4922-861D-4E26665B26D4}"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2CA92D-43BF-48DD-92A5-8238D178F8F4}" type="datetimeFigureOut">
              <a:rPr lang="en-US" smtClean="0"/>
              <a:t>1/31/2017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12CA92D-43BF-48DD-92A5-8238D178F8F4}" type="datetimeFigureOut">
              <a:rPr lang="en-US" smtClean="0"/>
              <a:t>1/31/2017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3759-EED6-4922-861D-4E26665B26D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12CA92D-43BF-48DD-92A5-8238D178F8F4}" type="datetimeFigureOut">
              <a:rPr lang="en-US" smtClean="0"/>
              <a:t>1/31/2017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12CA92D-43BF-48DD-92A5-8238D178F8F4}" type="datetimeFigureOut">
              <a:rPr lang="en-US" smtClean="0"/>
              <a:t>1/31/2017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12CA92D-43BF-48DD-92A5-8238D178F8F4}" type="datetimeFigureOut">
              <a:rPr lang="en-US" smtClean="0"/>
              <a:t>1/31/2017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CA92D-43BF-48DD-92A5-8238D178F8F4}" type="datetimeFigureOut">
              <a:rPr lang="en-US" smtClean="0"/>
              <a:t>1/31/2017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12CA92D-43BF-48DD-92A5-8238D178F8F4}" type="datetimeFigureOut">
              <a:rPr lang="en-US" smtClean="0"/>
              <a:t>1/31/2017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53759-EED6-4922-861D-4E26665B26D4}"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12CA92D-43BF-48DD-92A5-8238D178F8F4}" type="datetimeFigureOut">
              <a:rPr lang="en-US" smtClean="0"/>
              <a:t>1/31/2017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F9F53759-EED6-4922-861D-4E26665B26D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2CA92D-43BF-48DD-92A5-8238D178F8F4}" type="datetimeFigureOut">
              <a:rPr lang="en-US" smtClean="0"/>
              <a:t>1/31/2017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2CA92D-43BF-48DD-92A5-8238D178F8F4}" type="datetimeFigureOut">
              <a:rPr lang="en-US" smtClean="0"/>
              <a:t>1/31/2017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F9F53759-EED6-4922-861D-4E26665B26D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0" y="838200"/>
            <a:ext cx="6553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2133600"/>
            <a:ext cx="3810000" cy="3962400"/>
          </a:xfrm>
        </p:spPr>
        <p:txBody>
          <a:bodyPr>
            <a:normAutofit/>
          </a:bodyPr>
          <a:lstStyle/>
          <a:p>
            <a:pPr lvl="0"/>
            <a:endParaRPr lang="en-US" noProof="0" dirty="0" smtClean="0"/>
          </a:p>
        </p:txBody>
      </p:sp>
      <p:sp>
        <p:nvSpPr>
          <p:cNvPr id="4" name="Text Placeholder 3"/>
          <p:cNvSpPr>
            <a:spLocks noGrp="1"/>
          </p:cNvSpPr>
          <p:nvPr>
            <p:ph type="body" sz="half" idx="2"/>
          </p:nvPr>
        </p:nvSpPr>
        <p:spPr>
          <a:xfrm>
            <a:off x="4648200" y="2133600"/>
            <a:ext cx="3810000" cy="3962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C5D7F59A-C12F-4000-91D2-D0EB4C79B735}" type="slidenum">
              <a:rPr lang="en-US"/>
              <a:pPr>
                <a:defRPr/>
              </a:pPr>
              <a:t>‹#›</a:t>
            </a:fld>
            <a:endParaRPr lang="en-US" dirty="0"/>
          </a:p>
        </p:txBody>
      </p:sp>
    </p:spTree>
    <p:extLst>
      <p:ext uri="{BB962C8B-B14F-4D97-AF65-F5344CB8AC3E}">
        <p14:creationId xmlns:p14="http://schemas.microsoft.com/office/powerpoint/2010/main" val="657636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BF8B74AC-C683-4B81-AE53-5C4D8DDB07B7}" type="slidenum">
              <a:rPr lang="en-US"/>
              <a:pPr>
                <a:defRPr/>
              </a:pPr>
              <a:t>‹#›</a:t>
            </a:fld>
            <a:endParaRPr lang="en-US" dirty="0"/>
          </a:p>
        </p:txBody>
      </p:sp>
    </p:spTree>
    <p:extLst>
      <p:ext uri="{BB962C8B-B14F-4D97-AF65-F5344CB8AC3E}">
        <p14:creationId xmlns:p14="http://schemas.microsoft.com/office/powerpoint/2010/main" val="1299522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62000" y="762000"/>
            <a:ext cx="7924800" cy="5324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3D5FED7C-6C32-48B1-AFCD-36AEDB418788}" type="slidenum">
              <a:rPr lang="en-US"/>
              <a:pPr>
                <a:defRPr/>
              </a:pPr>
              <a:t>‹#›</a:t>
            </a:fld>
            <a:endParaRPr lang="en-US" dirty="0"/>
          </a:p>
        </p:txBody>
      </p:sp>
    </p:spTree>
    <p:extLst>
      <p:ext uri="{BB962C8B-B14F-4D97-AF65-F5344CB8AC3E}">
        <p14:creationId xmlns:p14="http://schemas.microsoft.com/office/powerpoint/2010/main" val="3681573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12CA92D-43BF-48DD-92A5-8238D178F8F4}" type="datetimeFigureOut">
              <a:rPr lang="en-US" smtClean="0"/>
              <a:t>1/31/2017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9F53759-EED6-4922-861D-4E26665B26D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tinetwork.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hyperlink" Target="http://www.w-w-c.org/"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wmf"/><Relationship Id="rId5" Type="http://schemas.openxmlformats.org/officeDocument/2006/relationships/image" Target="../media/image11.wmf"/><Relationship Id="rId4" Type="http://schemas.openxmlformats.org/officeDocument/2006/relationships/image" Target="../media/image10.wmf"/></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esu1.org/downloads/RtI/RtIManual.pdf" TargetMode="External"/><Relationship Id="rId3" Type="http://schemas.openxmlformats.org/officeDocument/2006/relationships/hyperlink" Target="http://www.interventioncentral.org/response-to-intervention" TargetMode="External"/><Relationship Id="rId7" Type="http://schemas.openxmlformats.org/officeDocument/2006/relationships/hyperlink" Target="http://www.mccsc.edu/cms/lib07/IN01906545/Centricity/Domain/252/if%20then%20intevention%20menu.pdf" TargetMode="External"/><Relationship Id="rId2" Type="http://schemas.openxmlformats.org/officeDocument/2006/relationships/hyperlink" Target="http://www.pavilioncsd.org/webpages/mnoble/resources.cfm?subpage=1057914" TargetMode="External"/><Relationship Id="rId1" Type="http://schemas.openxmlformats.org/officeDocument/2006/relationships/slideLayout" Target="../slideLayouts/slideLayout1.xml"/><Relationship Id="rId6" Type="http://schemas.openxmlformats.org/officeDocument/2006/relationships/hyperlink" Target="http://www.jimwrightonline.com/mixed_files/rome/RTI_Acad_Intvs_Intro_Rome_CSD_22_Nov_2010_PPT.pdf" TargetMode="External"/><Relationship Id="rId5" Type="http://schemas.openxmlformats.org/officeDocument/2006/relationships/hyperlink" Target="https://www.teacherspayteachers.com/Product/RtI-Response-to-Intervention-If-Then-Reading-Interventions-Menu-290392" TargetMode="External"/><Relationship Id="rId4" Type="http://schemas.openxmlformats.org/officeDocument/2006/relationships/hyperlink" Target="http://schoolwires.henry.k12.ga.us/cms/lib08/GA01000549/Centricity/Domain/6581/RTI%20Menu.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219200" y="838200"/>
            <a:ext cx="6553200" cy="3352800"/>
          </a:xfrm>
        </p:spPr>
        <p:txBody>
          <a:bodyPr rtlCol="0">
            <a:normAutofit/>
          </a:bodyPr>
          <a:lstStyle/>
          <a:p>
            <a:pPr eaLnBrk="1" fontAlgn="auto" hangingPunct="1">
              <a:spcAft>
                <a:spcPts val="0"/>
              </a:spcAft>
              <a:defRPr/>
            </a:pPr>
            <a:r>
              <a:rPr lang="en-US" dirty="0" smtClean="0"/>
              <a:t>FLEMING CO. SCHOOLS</a:t>
            </a:r>
            <a:br>
              <a:rPr lang="en-US" dirty="0" smtClean="0"/>
            </a:br>
            <a:r>
              <a:rPr lang="en-US" dirty="0" smtClean="0"/>
              <a:t> Response to Intervention (</a:t>
            </a:r>
            <a:r>
              <a:rPr lang="en-US" dirty="0" err="1" smtClean="0"/>
              <a:t>RtI</a:t>
            </a:r>
            <a:r>
              <a:rPr lang="en-US" dirty="0" smtClean="0"/>
              <a:t>) Framework</a:t>
            </a:r>
          </a:p>
        </p:txBody>
      </p:sp>
    </p:spTree>
    <p:extLst>
      <p:ext uri="{BB962C8B-B14F-4D97-AF65-F5344CB8AC3E}">
        <p14:creationId xmlns:p14="http://schemas.microsoft.com/office/powerpoint/2010/main" val="2434306212"/>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strVal val="#ppt_w+.3"/>
                                          </p:val>
                                        </p:tav>
                                        <p:tav tm="100000">
                                          <p:val>
                                            <p:strVal val="#ppt_w"/>
                                          </p:val>
                                        </p:tav>
                                      </p:tavLst>
                                    </p:anim>
                                    <p:anim calcmode="lin" valueType="num">
                                      <p:cBhvr>
                                        <p:cTn id="8" dur="1000" fill="hold"/>
                                        <p:tgtEl>
                                          <p:spTgt spid="4098"/>
                                        </p:tgtEl>
                                        <p:attrNameLst>
                                          <p:attrName>ppt_h</p:attrName>
                                        </p:attrNameLst>
                                      </p:cBhvr>
                                      <p:tavLst>
                                        <p:tav tm="0">
                                          <p:val>
                                            <p:strVal val="#ppt_h"/>
                                          </p:val>
                                        </p:tav>
                                        <p:tav tm="100000">
                                          <p:val>
                                            <p:strVal val="#ppt_h"/>
                                          </p:val>
                                        </p:tav>
                                      </p:tavLst>
                                    </p:anim>
                                    <p:animEffect transition="in" filter="fade">
                                      <p:cBhvr>
                                        <p:cTn id="9"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What is RTI?</a:t>
            </a:r>
            <a:endParaRPr lang="en-US" dirty="0"/>
          </a:p>
        </p:txBody>
      </p:sp>
      <p:sp>
        <p:nvSpPr>
          <p:cNvPr id="12290" name="Content Placeholder 4"/>
          <p:cNvSpPr>
            <a:spLocks noGrp="1"/>
          </p:cNvSpPr>
          <p:nvPr>
            <p:ph idx="1"/>
          </p:nvPr>
        </p:nvSpPr>
        <p:spPr/>
        <p:txBody>
          <a:bodyPr/>
          <a:lstStyle/>
          <a:p>
            <a:pPr>
              <a:buFont typeface="Wingdings 3" pitchFamily="18" charset="2"/>
              <a:buNone/>
            </a:pPr>
            <a:r>
              <a:rPr lang="en-US" altLang="en-US" b="1" smtClean="0"/>
              <a:t>  Response to Intervention (RTI) is a multi-tiered approach to help struggling learners. Students' progress is closely monitored at each stage of intervention to determine the need for further research-based instruction and/or intervention in general education, in special education, or both.</a:t>
            </a:r>
          </a:p>
          <a:p>
            <a:endParaRPr lang="en-US" altLang="en-US" b="1" smtClean="0"/>
          </a:p>
          <a:p>
            <a:pPr algn="r">
              <a:buFont typeface="Wingdings 3" pitchFamily="18" charset="2"/>
              <a:buNone/>
            </a:pPr>
            <a:r>
              <a:rPr lang="en-US" altLang="en-US" smtClean="0">
                <a:hlinkClick r:id="rId3"/>
              </a:rPr>
              <a:t>http://www.rtinetwork.org/</a:t>
            </a:r>
            <a:r>
              <a:rPr lang="en-US" altLang="en-US" smtClean="0"/>
              <a:t> </a:t>
            </a:r>
          </a:p>
        </p:txBody>
      </p:sp>
      <p:pic>
        <p:nvPicPr>
          <p:cNvPr id="12292" name="Picture 2" descr="RTI Action Net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136525"/>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64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a:t>
            </a:r>
            <a:endParaRPr lang="en-US" dirty="0"/>
          </a:p>
        </p:txBody>
      </p:sp>
      <p:sp>
        <p:nvSpPr>
          <p:cNvPr id="3" name="Rectangle 2"/>
          <p:cNvSpPr/>
          <p:nvPr/>
        </p:nvSpPr>
        <p:spPr>
          <a:xfrm>
            <a:off x="609600" y="1693131"/>
            <a:ext cx="7696200" cy="4154984"/>
          </a:xfrm>
          <a:prstGeom prst="rect">
            <a:avLst/>
          </a:prstGeom>
        </p:spPr>
        <p:txBody>
          <a:bodyPr wrap="square">
            <a:spAutoFit/>
          </a:bodyPr>
          <a:lstStyle/>
          <a:p>
            <a:r>
              <a:rPr lang="en-US" sz="2400" dirty="0" smtClean="0"/>
              <a:t>There </a:t>
            </a:r>
            <a:r>
              <a:rPr lang="en-US" sz="2400" dirty="0"/>
              <a:t>are three key features of Response to </a:t>
            </a:r>
            <a:r>
              <a:rPr lang="en-US" sz="2400" dirty="0" smtClean="0"/>
              <a:t>Intervention…..</a:t>
            </a:r>
          </a:p>
          <a:p>
            <a:endParaRPr lang="en-US" sz="2400" dirty="0"/>
          </a:p>
          <a:p>
            <a:pPr marL="285750" lvl="0" indent="-285750">
              <a:buFont typeface="Arial" panose="020B0604020202020204" pitchFamily="34" charset="0"/>
              <a:buChar char="•"/>
            </a:pPr>
            <a:r>
              <a:rPr lang="en-US" sz="2400" dirty="0"/>
              <a:t>Scientific research-based instruction and intervention (What Works Clearinghouse website: </a:t>
            </a:r>
            <a:r>
              <a:rPr lang="en-US" sz="2400" u="sng" dirty="0">
                <a:hlinkClick r:id="rId2"/>
              </a:rPr>
              <a:t>www.w-w-c.org</a:t>
            </a:r>
            <a:r>
              <a:rPr lang="en-US" sz="2400" u="sng" dirty="0" smtClean="0"/>
              <a:t>;</a:t>
            </a:r>
          </a:p>
          <a:p>
            <a:pPr lvl="0"/>
            <a:endParaRPr lang="en-US" sz="2400" dirty="0"/>
          </a:p>
          <a:p>
            <a:pPr marL="285750" lvl="0" indent="-285750">
              <a:buFont typeface="Arial" panose="020B0604020202020204" pitchFamily="34" charset="0"/>
              <a:buChar char="•"/>
            </a:pPr>
            <a:r>
              <a:rPr lang="en-US" sz="2400" dirty="0"/>
              <a:t>Assessment of the effects of instruction (i.e., child response data based on frequent progress monitoring); </a:t>
            </a:r>
            <a:r>
              <a:rPr lang="en-US" sz="2400" dirty="0" smtClean="0"/>
              <a:t>and</a:t>
            </a:r>
          </a:p>
          <a:p>
            <a:pPr lvl="0"/>
            <a:endParaRPr lang="en-US" sz="2400" dirty="0"/>
          </a:p>
          <a:p>
            <a:pPr marL="285750" lvl="0" indent="-285750">
              <a:buFont typeface="Arial" panose="020B0604020202020204" pitchFamily="34" charset="0"/>
              <a:buChar char="•"/>
            </a:pPr>
            <a:r>
              <a:rPr lang="en-US" sz="2400" dirty="0"/>
              <a:t>Data-based decision making (i.e., using the child response data as the basis for decision making).</a:t>
            </a:r>
          </a:p>
        </p:txBody>
      </p:sp>
    </p:spTree>
    <p:extLst>
      <p:ext uri="{BB962C8B-B14F-4D97-AF65-F5344CB8AC3E}">
        <p14:creationId xmlns:p14="http://schemas.microsoft.com/office/powerpoint/2010/main" val="666063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457200" y="3175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spcBef>
                <a:spcPct val="0"/>
              </a:spcBef>
              <a:buClrTx/>
              <a:buSzTx/>
              <a:buFontTx/>
              <a:buNone/>
            </a:pPr>
            <a:r>
              <a:rPr lang="en-US" altLang="en-US" sz="2400" b="1">
                <a:solidFill>
                  <a:srgbClr val="191919"/>
                </a:solidFill>
                <a:latin typeface="Arial" pitchFamily="34" charset="0"/>
              </a:rPr>
              <a:t>Systems Model for Academics and Behavior</a:t>
            </a:r>
            <a:endParaRPr lang="en-US" altLang="en-US" sz="2400" b="1">
              <a:solidFill>
                <a:srgbClr val="0033CC"/>
              </a:solidFill>
              <a:latin typeface="Times" pitchFamily="18" charset="0"/>
            </a:endParaRPr>
          </a:p>
        </p:txBody>
      </p:sp>
      <p:sp>
        <p:nvSpPr>
          <p:cNvPr id="13315" name="Rectangle 3"/>
          <p:cNvSpPr>
            <a:spLocks noChangeArrowheads="1"/>
          </p:cNvSpPr>
          <p:nvPr/>
        </p:nvSpPr>
        <p:spPr bwMode="auto">
          <a:xfrm>
            <a:off x="457200" y="1676400"/>
            <a:ext cx="396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spcBef>
                <a:spcPct val="0"/>
              </a:spcBef>
              <a:buClrTx/>
              <a:buSzTx/>
              <a:buFontTx/>
              <a:buNone/>
            </a:pPr>
            <a:r>
              <a:rPr lang="en-US" altLang="en-US" sz="2400" b="1">
                <a:solidFill>
                  <a:srgbClr val="30325B"/>
                </a:solidFill>
                <a:latin typeface="Arial" pitchFamily="34" charset="0"/>
              </a:rPr>
              <a:t>Academic Systems</a:t>
            </a:r>
            <a:endParaRPr lang="en-US" altLang="en-US" sz="4000" b="1">
              <a:solidFill>
                <a:srgbClr val="0033CC"/>
              </a:solidFill>
              <a:latin typeface="Times" pitchFamily="18" charset="0"/>
            </a:endParaRPr>
          </a:p>
        </p:txBody>
      </p:sp>
      <p:sp>
        <p:nvSpPr>
          <p:cNvPr id="13316" name="Rectangle 4"/>
          <p:cNvSpPr>
            <a:spLocks noChangeArrowheads="1"/>
          </p:cNvSpPr>
          <p:nvPr/>
        </p:nvSpPr>
        <p:spPr bwMode="auto">
          <a:xfrm>
            <a:off x="4572000" y="1676400"/>
            <a:ext cx="411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r">
              <a:spcBef>
                <a:spcPct val="0"/>
              </a:spcBef>
              <a:buClrTx/>
              <a:buSzTx/>
              <a:buFontTx/>
              <a:buNone/>
            </a:pPr>
            <a:r>
              <a:rPr lang="en-US" altLang="en-US" sz="2400" b="1">
                <a:solidFill>
                  <a:srgbClr val="30325B"/>
                </a:solidFill>
                <a:latin typeface="Arial" pitchFamily="34" charset="0"/>
              </a:rPr>
              <a:t>Behavioral Systems</a:t>
            </a:r>
            <a:endParaRPr lang="en-US" altLang="en-US" sz="4000" b="1">
              <a:solidFill>
                <a:srgbClr val="0033CC"/>
              </a:solidFill>
              <a:latin typeface="Times" pitchFamily="18" charset="0"/>
            </a:endParaRPr>
          </a:p>
        </p:txBody>
      </p:sp>
      <p:grpSp>
        <p:nvGrpSpPr>
          <p:cNvPr id="2" name="Group 5"/>
          <p:cNvGrpSpPr>
            <a:grpSpLocks/>
          </p:cNvGrpSpPr>
          <p:nvPr/>
        </p:nvGrpSpPr>
        <p:grpSpPr bwMode="auto">
          <a:xfrm>
            <a:off x="4268788" y="2755900"/>
            <a:ext cx="3441700" cy="1066800"/>
            <a:chOff x="2824" y="1544"/>
            <a:chExt cx="2168" cy="672"/>
          </a:xfrm>
        </p:grpSpPr>
        <p:sp>
          <p:nvSpPr>
            <p:cNvPr id="13337" name="Rectangle 6"/>
            <p:cNvSpPr>
              <a:spLocks noChangeArrowheads="1"/>
            </p:cNvSpPr>
            <p:nvPr/>
          </p:nvSpPr>
          <p:spPr bwMode="auto">
            <a:xfrm>
              <a:off x="3264" y="1776"/>
              <a:ext cx="172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r">
                <a:spcBef>
                  <a:spcPct val="0"/>
                </a:spcBef>
                <a:buClrTx/>
                <a:buSzTx/>
                <a:buFontTx/>
                <a:buNone/>
              </a:pPr>
              <a:r>
                <a:rPr lang="en-US" altLang="en-US" sz="1400" b="1">
                  <a:solidFill>
                    <a:srgbClr val="CC6600"/>
                  </a:solidFill>
                  <a:latin typeface="Helvetica" pitchFamily="34" charset="0"/>
                </a:rPr>
                <a:t>5-10% Targeted Interventions</a:t>
              </a:r>
              <a:endParaRPr lang="en-US" altLang="en-US" sz="4000" b="1">
                <a:solidFill>
                  <a:srgbClr val="CCCC00"/>
                </a:solidFill>
                <a:latin typeface="Helvetica" pitchFamily="34" charset="0"/>
              </a:endParaRPr>
            </a:p>
          </p:txBody>
        </p:sp>
        <p:pic>
          <p:nvPicPr>
            <p:cNvPr id="1333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4" y="1544"/>
              <a:ext cx="474"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
          <p:cNvGrpSpPr>
            <a:grpSpLocks/>
          </p:cNvGrpSpPr>
          <p:nvPr/>
        </p:nvGrpSpPr>
        <p:grpSpPr bwMode="auto">
          <a:xfrm>
            <a:off x="863600" y="2743200"/>
            <a:ext cx="3390900" cy="1066800"/>
            <a:chOff x="672" y="1552"/>
            <a:chExt cx="2136" cy="672"/>
          </a:xfrm>
        </p:grpSpPr>
        <p:sp>
          <p:nvSpPr>
            <p:cNvPr id="13335" name="Rectangle 9"/>
            <p:cNvSpPr>
              <a:spLocks noChangeArrowheads="1"/>
            </p:cNvSpPr>
            <p:nvPr/>
          </p:nvSpPr>
          <p:spPr bwMode="auto">
            <a:xfrm>
              <a:off x="672" y="1824"/>
              <a:ext cx="16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spcBef>
                  <a:spcPct val="0"/>
                </a:spcBef>
                <a:buClrTx/>
                <a:buSzTx/>
                <a:buFontTx/>
                <a:buNone/>
              </a:pPr>
              <a:r>
                <a:rPr lang="en-US" altLang="en-US" sz="1400" b="1">
                  <a:solidFill>
                    <a:srgbClr val="CC6600"/>
                  </a:solidFill>
                  <a:latin typeface="Helvetica" pitchFamily="34" charset="0"/>
                </a:rPr>
                <a:t>5-10% Targeted Interventions</a:t>
              </a:r>
              <a:endParaRPr lang="en-US" altLang="en-US" sz="4000" b="1">
                <a:solidFill>
                  <a:srgbClr val="CCCC00"/>
                </a:solidFill>
                <a:latin typeface="Times" pitchFamily="18" charset="0"/>
              </a:endParaRPr>
            </a:p>
          </p:txBody>
        </p:sp>
        <p:pic>
          <p:nvPicPr>
            <p:cNvPr id="1333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0" y="1552"/>
              <a:ext cx="448"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1"/>
          <p:cNvGrpSpPr>
            <a:grpSpLocks/>
          </p:cNvGrpSpPr>
          <p:nvPr/>
        </p:nvGrpSpPr>
        <p:grpSpPr bwMode="auto">
          <a:xfrm>
            <a:off x="1016000" y="2133600"/>
            <a:ext cx="3251200" cy="762000"/>
            <a:chOff x="768" y="1152"/>
            <a:chExt cx="2048" cy="480"/>
          </a:xfrm>
        </p:grpSpPr>
        <p:sp>
          <p:nvSpPr>
            <p:cNvPr id="13333" name="Rectangle 12"/>
            <p:cNvSpPr>
              <a:spLocks noChangeArrowheads="1"/>
            </p:cNvSpPr>
            <p:nvPr/>
          </p:nvSpPr>
          <p:spPr bwMode="auto">
            <a:xfrm>
              <a:off x="768" y="1296"/>
              <a:ext cx="172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spcBef>
                  <a:spcPct val="0"/>
                </a:spcBef>
                <a:buClrTx/>
                <a:buSzTx/>
                <a:buFontTx/>
                <a:buNone/>
              </a:pPr>
              <a:r>
                <a:rPr lang="en-US" altLang="en-US" sz="1400" b="1">
                  <a:solidFill>
                    <a:srgbClr val="FF0000"/>
                  </a:solidFill>
                  <a:latin typeface="Helvetica" pitchFamily="34" charset="0"/>
                </a:rPr>
                <a:t>1-5% Intensive Individualized Interventions</a:t>
              </a:r>
              <a:endParaRPr lang="en-US" altLang="en-US" sz="4000" b="1">
                <a:solidFill>
                  <a:srgbClr val="0033CC"/>
                </a:solidFill>
                <a:latin typeface="Times" pitchFamily="18" charset="0"/>
              </a:endParaRPr>
            </a:p>
          </p:txBody>
        </p:sp>
        <p:pic>
          <p:nvPicPr>
            <p:cNvPr id="1333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6" y="1152"/>
              <a:ext cx="24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4"/>
          <p:cNvGrpSpPr>
            <a:grpSpLocks/>
          </p:cNvGrpSpPr>
          <p:nvPr/>
        </p:nvGrpSpPr>
        <p:grpSpPr bwMode="auto">
          <a:xfrm>
            <a:off x="4262438" y="2070100"/>
            <a:ext cx="3281362" cy="838200"/>
            <a:chOff x="2820" y="1112"/>
            <a:chExt cx="2067" cy="528"/>
          </a:xfrm>
        </p:grpSpPr>
        <p:sp>
          <p:nvSpPr>
            <p:cNvPr id="13331" name="Rectangle 15"/>
            <p:cNvSpPr>
              <a:spLocks noChangeArrowheads="1"/>
            </p:cNvSpPr>
            <p:nvPr/>
          </p:nvSpPr>
          <p:spPr bwMode="auto">
            <a:xfrm>
              <a:off x="3111" y="1296"/>
              <a:ext cx="177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r">
                <a:spcBef>
                  <a:spcPct val="0"/>
                </a:spcBef>
                <a:buClrTx/>
                <a:buSzTx/>
                <a:buFontTx/>
                <a:buNone/>
              </a:pPr>
              <a:r>
                <a:rPr lang="en-US" altLang="en-US" sz="1400" b="1">
                  <a:solidFill>
                    <a:srgbClr val="FF0000"/>
                  </a:solidFill>
                  <a:latin typeface="Helvetica" pitchFamily="34" charset="0"/>
                </a:rPr>
                <a:t>1-5% Intensive Individualized Interventions</a:t>
              </a:r>
              <a:endParaRPr lang="en-US" altLang="en-US" sz="4000" b="1">
                <a:solidFill>
                  <a:srgbClr val="0033CC"/>
                </a:solidFill>
                <a:latin typeface="Times" pitchFamily="18" charset="0"/>
              </a:endParaRPr>
            </a:p>
          </p:txBody>
        </p:sp>
        <p:pic>
          <p:nvPicPr>
            <p:cNvPr id="13332"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 y="1112"/>
              <a:ext cx="244"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17"/>
          <p:cNvGrpSpPr>
            <a:grpSpLocks/>
          </p:cNvGrpSpPr>
          <p:nvPr/>
        </p:nvGrpSpPr>
        <p:grpSpPr bwMode="auto">
          <a:xfrm>
            <a:off x="4267200" y="3733800"/>
            <a:ext cx="3276600" cy="2895600"/>
            <a:chOff x="2832" y="2160"/>
            <a:chExt cx="2064" cy="1824"/>
          </a:xfrm>
        </p:grpSpPr>
        <p:sp>
          <p:nvSpPr>
            <p:cNvPr id="13329" name="Rectangle 18"/>
            <p:cNvSpPr>
              <a:spLocks noChangeArrowheads="1"/>
            </p:cNvSpPr>
            <p:nvPr/>
          </p:nvSpPr>
          <p:spPr bwMode="auto">
            <a:xfrm>
              <a:off x="3600" y="2736"/>
              <a:ext cx="12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r">
                <a:spcBef>
                  <a:spcPct val="0"/>
                </a:spcBef>
                <a:buClrTx/>
                <a:buSzTx/>
                <a:buFontTx/>
                <a:buNone/>
              </a:pPr>
              <a:r>
                <a:rPr lang="en-US" altLang="en-US" sz="1400" b="1">
                  <a:solidFill>
                    <a:srgbClr val="008000"/>
                  </a:solidFill>
                  <a:latin typeface="Helvetica" pitchFamily="34" charset="0"/>
                </a:rPr>
                <a:t>80-90% School-Wide Programming</a:t>
              </a:r>
              <a:r>
                <a:rPr lang="en-US" altLang="en-US" sz="1400" b="1">
                  <a:solidFill>
                    <a:srgbClr val="CCCC00"/>
                  </a:solidFill>
                  <a:latin typeface="Times" pitchFamily="18" charset="0"/>
                </a:rPr>
                <a:t> </a:t>
              </a:r>
              <a:endParaRPr lang="en-US" altLang="en-US" sz="4000" b="1">
                <a:solidFill>
                  <a:srgbClr val="CCCC00"/>
                </a:solidFill>
                <a:latin typeface="Times" pitchFamily="18" charset="0"/>
              </a:endParaRPr>
            </a:p>
          </p:txBody>
        </p:sp>
        <p:pic>
          <p:nvPicPr>
            <p:cNvPr id="1333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2" y="2160"/>
              <a:ext cx="1134" cy="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20"/>
          <p:cNvGrpSpPr>
            <a:grpSpLocks/>
          </p:cNvGrpSpPr>
          <p:nvPr/>
        </p:nvGrpSpPr>
        <p:grpSpPr bwMode="auto">
          <a:xfrm>
            <a:off x="939800" y="3657600"/>
            <a:ext cx="3313113" cy="2971800"/>
            <a:chOff x="720" y="2112"/>
            <a:chExt cx="2087" cy="1872"/>
          </a:xfrm>
        </p:grpSpPr>
        <p:sp>
          <p:nvSpPr>
            <p:cNvPr id="13327" name="Rectangle 21"/>
            <p:cNvSpPr>
              <a:spLocks noChangeArrowheads="1"/>
            </p:cNvSpPr>
            <p:nvPr/>
          </p:nvSpPr>
          <p:spPr bwMode="auto">
            <a:xfrm>
              <a:off x="720" y="2736"/>
              <a:ext cx="12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spcBef>
                  <a:spcPct val="0"/>
                </a:spcBef>
                <a:buClrTx/>
                <a:buSzTx/>
                <a:buFontTx/>
                <a:buNone/>
              </a:pPr>
              <a:r>
                <a:rPr lang="en-US" altLang="en-US" sz="1400" b="1">
                  <a:solidFill>
                    <a:srgbClr val="008000"/>
                  </a:solidFill>
                  <a:latin typeface="Helvetica" pitchFamily="34" charset="0"/>
                </a:rPr>
                <a:t>80-90% School-Wide Programming</a:t>
              </a:r>
              <a:r>
                <a:rPr lang="en-US" altLang="en-US" sz="1400" b="1">
                  <a:solidFill>
                    <a:srgbClr val="CCCC00"/>
                  </a:solidFill>
                  <a:latin typeface="Times" pitchFamily="18" charset="0"/>
                </a:rPr>
                <a:t> </a:t>
              </a:r>
              <a:endParaRPr lang="en-US" altLang="en-US" sz="4000" b="1">
                <a:solidFill>
                  <a:srgbClr val="CCCC00"/>
                </a:solidFill>
                <a:latin typeface="Times" pitchFamily="18" charset="0"/>
              </a:endParaRPr>
            </a:p>
          </p:txBody>
        </p:sp>
        <p:pic>
          <p:nvPicPr>
            <p:cNvPr id="13328" name="Picture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8" y="2112"/>
              <a:ext cx="1079" cy="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23" name="Text Box 23"/>
          <p:cNvSpPr txBox="1">
            <a:spLocks noChangeArrowheads="1"/>
          </p:cNvSpPr>
          <p:nvPr/>
        </p:nvSpPr>
        <p:spPr bwMode="auto">
          <a:xfrm>
            <a:off x="6324600" y="5562600"/>
            <a:ext cx="2133600" cy="835025"/>
          </a:xfrm>
          <a:prstGeom prst="rect">
            <a:avLst/>
          </a:prstGeom>
          <a:noFill/>
          <a:ln w="9525">
            <a:solidFill>
              <a:srgbClr val="201F7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ctr">
              <a:spcBef>
                <a:spcPct val="50000"/>
              </a:spcBef>
              <a:buClrTx/>
              <a:buSzTx/>
              <a:buFontTx/>
              <a:buNone/>
            </a:pPr>
            <a:r>
              <a:rPr lang="en-US" altLang="en-US" sz="1600" b="1">
                <a:solidFill>
                  <a:srgbClr val="201F7F"/>
                </a:solidFill>
                <a:latin typeface="Arial" pitchFamily="34" charset="0"/>
              </a:rPr>
              <a:t>Decisions about tiers of support are data-based</a:t>
            </a:r>
            <a:endParaRPr lang="en-US" altLang="en-US" sz="2400" b="1">
              <a:solidFill>
                <a:srgbClr val="201F7F"/>
              </a:solidFill>
              <a:latin typeface="Times" pitchFamily="18" charset="0"/>
            </a:endParaRPr>
          </a:p>
        </p:txBody>
      </p:sp>
      <p:sp>
        <p:nvSpPr>
          <p:cNvPr id="13324" name="Line 24"/>
          <p:cNvSpPr>
            <a:spLocks noChangeShapeType="1"/>
          </p:cNvSpPr>
          <p:nvPr/>
        </p:nvSpPr>
        <p:spPr bwMode="auto">
          <a:xfrm>
            <a:off x="457200" y="1447800"/>
            <a:ext cx="5334000" cy="0"/>
          </a:xfrm>
          <a:prstGeom prst="line">
            <a:avLst/>
          </a:prstGeom>
          <a:noFill/>
          <a:ln w="28575">
            <a:solidFill>
              <a:srgbClr val="19191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25" name="Line 25"/>
          <p:cNvSpPr>
            <a:spLocks noChangeShapeType="1"/>
          </p:cNvSpPr>
          <p:nvPr/>
        </p:nvSpPr>
        <p:spPr bwMode="auto">
          <a:xfrm>
            <a:off x="5791200" y="2209800"/>
            <a:ext cx="2743200" cy="28575"/>
          </a:xfrm>
          <a:prstGeom prst="line">
            <a:avLst/>
          </a:prstGeom>
          <a:noFill/>
          <a:ln w="28575">
            <a:solidFill>
              <a:srgbClr val="201F7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26" name="Line 26"/>
          <p:cNvSpPr>
            <a:spLocks noChangeShapeType="1"/>
          </p:cNvSpPr>
          <p:nvPr/>
        </p:nvSpPr>
        <p:spPr bwMode="auto">
          <a:xfrm>
            <a:off x="533400" y="2209800"/>
            <a:ext cx="2743200" cy="0"/>
          </a:xfrm>
          <a:prstGeom prst="line">
            <a:avLst/>
          </a:prstGeom>
          <a:noFill/>
          <a:ln w="28575">
            <a:solidFill>
              <a:srgbClr val="201F7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9231094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1+#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457200" y="609600"/>
            <a:ext cx="8686800" cy="1412875"/>
          </a:xfrm>
        </p:spPr>
        <p:txBody>
          <a:bodyPr/>
          <a:lstStyle/>
          <a:p>
            <a:pPr eaLnBrk="1" hangingPunct="1">
              <a:defRPr/>
            </a:pPr>
            <a:r>
              <a:rPr lang="en-US" sz="4000" dirty="0" smtClean="0"/>
              <a:t>Problem Solving/RtI</a:t>
            </a:r>
            <a:br>
              <a:rPr lang="en-US" sz="4000" dirty="0" smtClean="0"/>
            </a:br>
            <a:r>
              <a:rPr lang="en-US" sz="4000" dirty="0" smtClean="0"/>
              <a:t>“The Scientific Method”</a:t>
            </a:r>
          </a:p>
        </p:txBody>
      </p:sp>
      <p:sp>
        <p:nvSpPr>
          <p:cNvPr id="14339" name="Line 3"/>
          <p:cNvSpPr>
            <a:spLocks noChangeShapeType="1"/>
          </p:cNvSpPr>
          <p:nvPr/>
        </p:nvSpPr>
        <p:spPr bwMode="auto">
          <a:xfrm>
            <a:off x="304800" y="4724400"/>
            <a:ext cx="78486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4340" name="Picture 4" descr="MCIN01111_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3863" y="2247900"/>
            <a:ext cx="779462" cy="1066800"/>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341" name="Rectangle 5"/>
          <p:cNvSpPr>
            <a:spLocks noChangeArrowheads="1"/>
          </p:cNvSpPr>
          <p:nvPr/>
        </p:nvSpPr>
        <p:spPr bwMode="auto">
          <a:xfrm>
            <a:off x="228600" y="3671888"/>
            <a:ext cx="137160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Identify</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the Problem</a:t>
            </a:r>
          </a:p>
        </p:txBody>
      </p:sp>
      <p:sp>
        <p:nvSpPr>
          <p:cNvPr id="14342" name="Line 6"/>
          <p:cNvSpPr>
            <a:spLocks noChangeShapeType="1"/>
          </p:cNvSpPr>
          <p:nvPr/>
        </p:nvSpPr>
        <p:spPr bwMode="auto">
          <a:xfrm flipV="1">
            <a:off x="685800" y="43434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4343" name="Picture 7" descr="MCBD19860_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3813" y="2133600"/>
            <a:ext cx="10287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Rectangle 8"/>
          <p:cNvSpPr>
            <a:spLocks noChangeArrowheads="1"/>
          </p:cNvSpPr>
          <p:nvPr/>
        </p:nvSpPr>
        <p:spPr bwMode="auto">
          <a:xfrm>
            <a:off x="2514600" y="3733800"/>
            <a:ext cx="2306638"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Design</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Intervention</a:t>
            </a:r>
          </a:p>
        </p:txBody>
      </p:sp>
      <p:sp>
        <p:nvSpPr>
          <p:cNvPr id="14345" name="Line 9"/>
          <p:cNvSpPr>
            <a:spLocks noChangeShapeType="1"/>
          </p:cNvSpPr>
          <p:nvPr/>
        </p:nvSpPr>
        <p:spPr bwMode="auto">
          <a:xfrm flipV="1">
            <a:off x="4302125" y="43434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4346" name="Picture 10" descr="MCj0287310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4000" y="1676400"/>
            <a:ext cx="939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ChangeArrowheads="1"/>
          </p:cNvSpPr>
          <p:nvPr/>
        </p:nvSpPr>
        <p:spPr bwMode="auto">
          <a:xfrm>
            <a:off x="5735638" y="3290888"/>
            <a:ext cx="1350962"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Monitor</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Progress</a:t>
            </a:r>
          </a:p>
        </p:txBody>
      </p:sp>
      <p:sp>
        <p:nvSpPr>
          <p:cNvPr id="14348" name="Rectangle 12"/>
          <p:cNvSpPr>
            <a:spLocks noChangeArrowheads="1"/>
          </p:cNvSpPr>
          <p:nvPr/>
        </p:nvSpPr>
        <p:spPr bwMode="auto">
          <a:xfrm>
            <a:off x="1212850" y="3298825"/>
            <a:ext cx="18288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Analyze</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the Problem</a:t>
            </a:r>
          </a:p>
        </p:txBody>
      </p:sp>
      <p:sp>
        <p:nvSpPr>
          <p:cNvPr id="14349" name="Rectangle 14"/>
          <p:cNvSpPr>
            <a:spLocks noChangeArrowheads="1"/>
          </p:cNvSpPr>
          <p:nvPr/>
        </p:nvSpPr>
        <p:spPr bwMode="auto">
          <a:xfrm>
            <a:off x="4038600" y="3730625"/>
            <a:ext cx="18288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Implement</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Intervention</a:t>
            </a:r>
          </a:p>
        </p:txBody>
      </p:sp>
      <p:sp>
        <p:nvSpPr>
          <p:cNvPr id="14350" name="Rectangle 15"/>
          <p:cNvSpPr>
            <a:spLocks noChangeArrowheads="1"/>
          </p:cNvSpPr>
          <p:nvPr/>
        </p:nvSpPr>
        <p:spPr bwMode="auto">
          <a:xfrm>
            <a:off x="6781800" y="3048000"/>
            <a:ext cx="18288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Evaluate</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Intervention</a:t>
            </a:r>
          </a:p>
          <a:p>
            <a:pPr eaLnBrk="1" hangingPunct="1">
              <a:spcBef>
                <a:spcPct val="20000"/>
              </a:spcBef>
              <a:buClr>
                <a:schemeClr val="folHlink"/>
              </a:buClr>
              <a:buSzPct val="120000"/>
              <a:buFont typeface="Arial" pitchFamily="34" charset="0"/>
              <a:buNone/>
            </a:pPr>
            <a:r>
              <a:rPr lang="en-US" altLang="en-US" sz="1500" b="1">
                <a:latin typeface="Arial" pitchFamily="34" charset="0"/>
                <a:ea typeface="MS PGothic" pitchFamily="34" charset="-128"/>
              </a:rPr>
              <a:t>Effectiveness</a:t>
            </a:r>
          </a:p>
        </p:txBody>
      </p:sp>
      <p:sp>
        <p:nvSpPr>
          <p:cNvPr id="14351" name="Line 16"/>
          <p:cNvSpPr>
            <a:spLocks noChangeShapeType="1"/>
          </p:cNvSpPr>
          <p:nvPr/>
        </p:nvSpPr>
        <p:spPr bwMode="auto">
          <a:xfrm flipV="1">
            <a:off x="7086600" y="3962400"/>
            <a:ext cx="0" cy="762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2" name="Text Box 17"/>
          <p:cNvSpPr txBox="1">
            <a:spLocks noChangeArrowheads="1"/>
          </p:cNvSpPr>
          <p:nvPr/>
        </p:nvSpPr>
        <p:spPr bwMode="auto">
          <a:xfrm>
            <a:off x="4038600" y="6172200"/>
            <a:ext cx="2971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69900" indent="-469900"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50000"/>
              </a:spcBef>
              <a:buClr>
                <a:schemeClr val="accent2"/>
              </a:buClr>
              <a:buSzTx/>
              <a:buFont typeface="Wingdings" pitchFamily="2" charset="2"/>
              <a:buNone/>
            </a:pPr>
            <a:r>
              <a:rPr lang="en-US" altLang="en-US" sz="2000" b="1">
                <a:latin typeface="Arial" pitchFamily="34" charset="0"/>
                <a:ea typeface="MS PGothic" pitchFamily="34" charset="-128"/>
              </a:rPr>
              <a:t>6 Week Timeline</a:t>
            </a:r>
          </a:p>
        </p:txBody>
      </p:sp>
      <p:sp>
        <p:nvSpPr>
          <p:cNvPr id="14353" name="Line 18"/>
          <p:cNvSpPr>
            <a:spLocks noChangeShapeType="1"/>
          </p:cNvSpPr>
          <p:nvPr/>
        </p:nvSpPr>
        <p:spPr bwMode="auto">
          <a:xfrm>
            <a:off x="8686800" y="4724400"/>
            <a:ext cx="4572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4" name="Line 19"/>
          <p:cNvSpPr>
            <a:spLocks noChangeShapeType="1"/>
          </p:cNvSpPr>
          <p:nvPr/>
        </p:nvSpPr>
        <p:spPr bwMode="auto">
          <a:xfrm rot="-5400000">
            <a:off x="7793831" y="4822032"/>
            <a:ext cx="261937"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5" name="Line 20"/>
          <p:cNvSpPr>
            <a:spLocks noChangeShapeType="1"/>
          </p:cNvSpPr>
          <p:nvPr/>
        </p:nvSpPr>
        <p:spPr bwMode="auto">
          <a:xfrm flipV="1">
            <a:off x="2362200" y="5753100"/>
            <a:ext cx="5562600" cy="381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6" name="Line 21"/>
          <p:cNvSpPr>
            <a:spLocks noChangeShapeType="1"/>
          </p:cNvSpPr>
          <p:nvPr/>
        </p:nvSpPr>
        <p:spPr bwMode="auto">
          <a:xfrm rot="-5400000">
            <a:off x="7793831" y="5657057"/>
            <a:ext cx="261937"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7" name="Line 24"/>
          <p:cNvSpPr>
            <a:spLocks noChangeShapeType="1"/>
          </p:cNvSpPr>
          <p:nvPr/>
        </p:nvSpPr>
        <p:spPr bwMode="auto">
          <a:xfrm rot="10800000">
            <a:off x="4953000" y="5772150"/>
            <a:ext cx="762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8" name="Line 25"/>
          <p:cNvSpPr>
            <a:spLocks noChangeShapeType="1"/>
          </p:cNvSpPr>
          <p:nvPr/>
        </p:nvSpPr>
        <p:spPr bwMode="auto">
          <a:xfrm>
            <a:off x="6096000" y="3962400"/>
            <a:ext cx="1981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9" name="Line 26"/>
          <p:cNvSpPr>
            <a:spLocks noChangeShapeType="1"/>
          </p:cNvSpPr>
          <p:nvPr/>
        </p:nvSpPr>
        <p:spPr bwMode="auto">
          <a:xfrm>
            <a:off x="3124200" y="4343400"/>
            <a:ext cx="2286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4360" name="Picture 27" descr="MCj031211400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2819400"/>
            <a:ext cx="7620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1" name="Text Box 28"/>
          <p:cNvSpPr txBox="1">
            <a:spLocks noChangeArrowheads="1"/>
          </p:cNvSpPr>
          <p:nvPr/>
        </p:nvSpPr>
        <p:spPr bwMode="auto">
          <a:xfrm>
            <a:off x="7585075" y="4814888"/>
            <a:ext cx="70167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just" eaLnBrk="1" hangingPunct="1">
              <a:spcBef>
                <a:spcPct val="0"/>
              </a:spcBef>
              <a:buClrTx/>
              <a:buSzTx/>
              <a:buFontTx/>
              <a:buNone/>
            </a:pPr>
            <a:r>
              <a:rPr lang="en-US" altLang="en-US" sz="4800">
                <a:latin typeface="Wingdings" pitchFamily="2" charset="2"/>
                <a:ea typeface="MS PGothic" pitchFamily="34" charset="-128"/>
              </a:rPr>
              <a:t>L</a:t>
            </a:r>
          </a:p>
        </p:txBody>
      </p:sp>
      <p:sp>
        <p:nvSpPr>
          <p:cNvPr id="14362" name="Text Box 29"/>
          <p:cNvSpPr txBox="1">
            <a:spLocks noChangeArrowheads="1"/>
          </p:cNvSpPr>
          <p:nvPr/>
        </p:nvSpPr>
        <p:spPr bwMode="auto">
          <a:xfrm>
            <a:off x="8080375" y="4286250"/>
            <a:ext cx="7016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just" eaLnBrk="1" hangingPunct="1">
              <a:spcBef>
                <a:spcPct val="0"/>
              </a:spcBef>
              <a:buClrTx/>
              <a:buSzTx/>
              <a:buFontTx/>
              <a:buNone/>
            </a:pPr>
            <a:r>
              <a:rPr lang="en-US" altLang="en-US" sz="4800">
                <a:latin typeface="Wingdings" pitchFamily="2" charset="2"/>
                <a:ea typeface="MS PGothic" pitchFamily="34" charset="-128"/>
              </a:rPr>
              <a:t>J</a:t>
            </a:r>
          </a:p>
        </p:txBody>
      </p:sp>
      <p:grpSp>
        <p:nvGrpSpPr>
          <p:cNvPr id="14363" name="Group 32"/>
          <p:cNvGrpSpPr>
            <a:grpSpLocks/>
          </p:cNvGrpSpPr>
          <p:nvPr/>
        </p:nvGrpSpPr>
        <p:grpSpPr bwMode="auto">
          <a:xfrm>
            <a:off x="1358900" y="5105400"/>
            <a:ext cx="2108200" cy="685800"/>
            <a:chOff x="576" y="3200"/>
            <a:chExt cx="1328" cy="432"/>
          </a:xfrm>
        </p:grpSpPr>
        <p:sp>
          <p:nvSpPr>
            <p:cNvPr id="14365" name="Line 22"/>
            <p:cNvSpPr>
              <a:spLocks noChangeShapeType="1"/>
            </p:cNvSpPr>
            <p:nvPr/>
          </p:nvSpPr>
          <p:spPr bwMode="auto">
            <a:xfrm rot="5400000" flipH="1">
              <a:off x="716" y="3124"/>
              <a:ext cx="360" cy="64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6" name="Line 30"/>
            <p:cNvSpPr>
              <a:spLocks noChangeShapeType="1"/>
            </p:cNvSpPr>
            <p:nvPr/>
          </p:nvSpPr>
          <p:spPr bwMode="auto">
            <a:xfrm rot="5400000" flipH="1">
              <a:off x="1008" y="3416"/>
              <a:ext cx="432"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67" name="Line 31"/>
            <p:cNvSpPr>
              <a:spLocks noChangeShapeType="1"/>
            </p:cNvSpPr>
            <p:nvPr/>
          </p:nvSpPr>
          <p:spPr bwMode="auto">
            <a:xfrm rot="-5400000">
              <a:off x="1400" y="3112"/>
              <a:ext cx="336" cy="672"/>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cxnSp>
        <p:nvCxnSpPr>
          <p:cNvPr id="36" name="Straight Connector 35"/>
          <p:cNvCxnSpPr>
            <a:endCxn id="14348" idx="2"/>
          </p:cNvCxnSpPr>
          <p:nvPr/>
        </p:nvCxnSpPr>
        <p:spPr>
          <a:xfrm rot="16200000" flipV="1">
            <a:off x="1715294" y="4306094"/>
            <a:ext cx="830262" cy="63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153712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28600"/>
            <a:ext cx="8077200" cy="1143000"/>
          </a:xfrm>
        </p:spPr>
        <p:txBody>
          <a:bodyPr>
            <a:normAutofit fontScale="90000"/>
          </a:bodyPr>
          <a:lstStyle/>
          <a:p>
            <a:pPr eaLnBrk="1" fontAlgn="auto" hangingPunct="1">
              <a:spcAft>
                <a:spcPts val="0"/>
              </a:spcAft>
              <a:defRPr/>
            </a:pPr>
            <a:r>
              <a:rPr lang="en-US" dirty="0" smtClean="0"/>
              <a:t>Let’s do some Myth Busting Before We Begin…</a:t>
            </a:r>
          </a:p>
        </p:txBody>
      </p:sp>
      <p:sp>
        <p:nvSpPr>
          <p:cNvPr id="18435" name="Rectangle 3"/>
          <p:cNvSpPr>
            <a:spLocks noGrp="1" noChangeArrowheads="1"/>
          </p:cNvSpPr>
          <p:nvPr>
            <p:ph type="body" sz="half" idx="2"/>
          </p:nvPr>
        </p:nvSpPr>
        <p:spPr>
          <a:xfrm>
            <a:off x="381000" y="1600200"/>
            <a:ext cx="8229600" cy="4191000"/>
          </a:xfrm>
        </p:spPr>
        <p:txBody>
          <a:bodyPr/>
          <a:lstStyle/>
          <a:p>
            <a:pPr eaLnBrk="1" hangingPunct="1">
              <a:lnSpc>
                <a:spcPct val="90000"/>
              </a:lnSpc>
            </a:pPr>
            <a:r>
              <a:rPr lang="en-US" altLang="en-US" sz="2000" dirty="0" err="1" smtClean="0"/>
              <a:t>RtI</a:t>
            </a:r>
            <a:r>
              <a:rPr lang="en-US" altLang="en-US" sz="2000" dirty="0" smtClean="0"/>
              <a:t> is a “process” not a new “program”. It is a framework on which we should be able to “hang” our efforts.</a:t>
            </a:r>
          </a:p>
          <a:p>
            <a:pPr eaLnBrk="1" hangingPunct="1">
              <a:lnSpc>
                <a:spcPct val="90000"/>
              </a:lnSpc>
            </a:pPr>
            <a:endParaRPr lang="en-US" altLang="en-US" sz="2000" dirty="0" smtClean="0"/>
          </a:p>
          <a:p>
            <a:pPr eaLnBrk="1" hangingPunct="1">
              <a:lnSpc>
                <a:spcPct val="90000"/>
              </a:lnSpc>
            </a:pPr>
            <a:r>
              <a:rPr lang="en-US" altLang="en-US" sz="2000" dirty="0" err="1" smtClean="0"/>
              <a:t>RtI</a:t>
            </a:r>
            <a:r>
              <a:rPr lang="en-US" altLang="en-US" sz="2000" dirty="0" smtClean="0"/>
              <a:t> is more about general education than special education. The purpose of </a:t>
            </a:r>
            <a:r>
              <a:rPr lang="en-US" altLang="en-US" sz="2000" dirty="0" err="1" smtClean="0"/>
              <a:t>RtI</a:t>
            </a:r>
            <a:r>
              <a:rPr lang="en-US" altLang="en-US" sz="2000" dirty="0" smtClean="0"/>
              <a:t> is to provide a system that meets the needs of all students, ensuring achievement gaps close. Special Education may or may not be a result.</a:t>
            </a:r>
          </a:p>
          <a:p>
            <a:pPr eaLnBrk="1" hangingPunct="1">
              <a:lnSpc>
                <a:spcPct val="90000"/>
              </a:lnSpc>
              <a:buFont typeface="Wingdings 3" pitchFamily="18" charset="2"/>
              <a:buNone/>
            </a:pPr>
            <a:endParaRPr lang="en-US" altLang="en-US" sz="2000" dirty="0" smtClean="0"/>
          </a:p>
          <a:p>
            <a:pPr eaLnBrk="1" hangingPunct="1">
              <a:lnSpc>
                <a:spcPct val="90000"/>
              </a:lnSpc>
            </a:pPr>
            <a:r>
              <a:rPr lang="en-US" altLang="en-US" sz="2000" dirty="0" err="1" smtClean="0"/>
              <a:t>RtI</a:t>
            </a:r>
            <a:r>
              <a:rPr lang="en-US" altLang="en-US" sz="2000" dirty="0" smtClean="0"/>
              <a:t> is not a complicated process with tons of paper!  </a:t>
            </a:r>
          </a:p>
          <a:p>
            <a:pPr marL="118872" indent="0" eaLnBrk="1" hangingPunct="1">
              <a:lnSpc>
                <a:spcPct val="90000"/>
              </a:lnSpc>
              <a:buNone/>
            </a:pPr>
            <a:endParaRPr lang="en-US" altLang="en-US" sz="2000" dirty="0" smtClean="0"/>
          </a:p>
          <a:p>
            <a:pPr eaLnBrk="1" hangingPunct="1">
              <a:lnSpc>
                <a:spcPct val="90000"/>
              </a:lnSpc>
            </a:pPr>
            <a:r>
              <a:rPr lang="en-US" altLang="en-US" sz="2000" dirty="0" err="1" smtClean="0"/>
              <a:t>RtI</a:t>
            </a:r>
            <a:r>
              <a:rPr lang="en-US" altLang="en-US" sz="2000" dirty="0" smtClean="0"/>
              <a:t> has a strong basis in statute and rule. </a:t>
            </a:r>
            <a:r>
              <a:rPr lang="en-US" altLang="en-US" sz="2000" dirty="0" err="1" smtClean="0"/>
              <a:t>RtI</a:t>
            </a:r>
            <a:r>
              <a:rPr lang="en-US" altLang="en-US" sz="2000" dirty="0" smtClean="0"/>
              <a:t> is part of District Procedures, State Regulations and Federal Law.</a:t>
            </a:r>
          </a:p>
        </p:txBody>
      </p:sp>
      <p:pic>
        <p:nvPicPr>
          <p:cNvPr id="18436" name="Picture 2" descr="http://teachingphysics.files.wordpress.com/2008/05/mythbust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381000"/>
            <a:ext cx="17065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805734"/>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838200"/>
            <a:ext cx="7162800" cy="3416320"/>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en-US" sz="5400" b="1" dirty="0">
                <a:ln/>
                <a:solidFill>
                  <a:schemeClr val="bg2">
                    <a:lumMod val="25000"/>
                  </a:schemeClr>
                </a:solidFill>
                <a:latin typeface="Arial" charset="0"/>
                <a:cs typeface="+mn-cs"/>
              </a:rPr>
              <a:t>Here’s some data and information that support the need for RTI!</a:t>
            </a:r>
          </a:p>
        </p:txBody>
      </p:sp>
    </p:spTree>
    <p:extLst>
      <p:ext uri="{BB962C8B-B14F-4D97-AF65-F5344CB8AC3E}">
        <p14:creationId xmlns:p14="http://schemas.microsoft.com/office/powerpoint/2010/main" val="467590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152400"/>
            <a:ext cx="8229600" cy="1143000"/>
          </a:xfrm>
        </p:spPr>
        <p:txBody>
          <a:bodyPr>
            <a:normAutofit fontScale="90000"/>
          </a:bodyPr>
          <a:lstStyle/>
          <a:p>
            <a:pPr eaLnBrk="1" fontAlgn="auto" hangingPunct="1">
              <a:spcAft>
                <a:spcPts val="0"/>
              </a:spcAft>
              <a:defRPr/>
            </a:pPr>
            <a:r>
              <a:rPr lang="en-US" sz="8000" dirty="0" smtClean="0"/>
              <a:t>2004</a:t>
            </a:r>
          </a:p>
        </p:txBody>
      </p:sp>
      <p:sp>
        <p:nvSpPr>
          <p:cNvPr id="8195" name="Rectangle 3"/>
          <p:cNvSpPr>
            <a:spLocks noGrp="1" noChangeArrowheads="1"/>
          </p:cNvSpPr>
          <p:nvPr>
            <p:ph idx="1"/>
          </p:nvPr>
        </p:nvSpPr>
        <p:spPr>
          <a:xfrm>
            <a:off x="609600" y="1981200"/>
            <a:ext cx="8229600" cy="3962400"/>
          </a:xfrm>
        </p:spPr>
        <p:txBody>
          <a:bodyPr>
            <a:normAutofit fontScale="92500" lnSpcReduction="10000"/>
          </a:bodyPr>
          <a:lstStyle/>
          <a:p>
            <a:pPr>
              <a:buNone/>
            </a:pPr>
            <a:r>
              <a:rPr lang="en-US" dirty="0" smtClean="0"/>
              <a:t>Many systems represented a “wait-to-fail</a:t>
            </a:r>
            <a:r>
              <a:rPr lang="en-US" dirty="0"/>
              <a:t>” model, rather than a system that focused first on quality interventions within the regular education </a:t>
            </a:r>
            <a:r>
              <a:rPr lang="en-US" dirty="0" smtClean="0"/>
              <a:t>environment.</a:t>
            </a:r>
          </a:p>
          <a:p>
            <a:pPr>
              <a:buNone/>
            </a:pPr>
            <a:r>
              <a:rPr lang="en-US" altLang="en-US" dirty="0" smtClean="0"/>
              <a:t>So NCLB </a:t>
            </a:r>
            <a:r>
              <a:rPr lang="en-US" altLang="en-US" dirty="0"/>
              <a:t>and the reauthorization of IDEA in </a:t>
            </a:r>
            <a:r>
              <a:rPr lang="en-US" altLang="en-US" sz="4000" b="1" dirty="0"/>
              <a:t>2004</a:t>
            </a:r>
            <a:r>
              <a:rPr lang="en-US" altLang="en-US" dirty="0"/>
              <a:t> required districts to implement a new process for addressing students who are not making </a:t>
            </a:r>
            <a:r>
              <a:rPr lang="en-US" altLang="en-US" dirty="0" smtClean="0"/>
              <a:t>progress</a:t>
            </a:r>
            <a:r>
              <a:rPr lang="en-US" altLang="en-US" dirty="0"/>
              <a:t> </a:t>
            </a:r>
            <a:r>
              <a:rPr lang="en-US" altLang="en-US" dirty="0" smtClean="0"/>
              <a:t>before they fail.   </a:t>
            </a:r>
            <a:r>
              <a:rPr lang="en-US" altLang="en-US" dirty="0"/>
              <a:t>This </a:t>
            </a:r>
            <a:r>
              <a:rPr lang="en-US" altLang="en-US" dirty="0" smtClean="0"/>
              <a:t>process is called:</a:t>
            </a:r>
          </a:p>
          <a:p>
            <a:pPr algn="ctr" eaLnBrk="1" hangingPunct="1">
              <a:buFontTx/>
              <a:buNone/>
            </a:pPr>
            <a:r>
              <a:rPr lang="en-US" altLang="en-US" dirty="0" smtClean="0"/>
              <a:t> </a:t>
            </a:r>
            <a:r>
              <a:rPr lang="en-US" altLang="en-US" b="1" dirty="0" smtClean="0"/>
              <a:t>Response to Intervention (</a:t>
            </a:r>
            <a:r>
              <a:rPr lang="en-US" altLang="en-US" b="1" dirty="0" err="1" smtClean="0"/>
              <a:t>RtI</a:t>
            </a:r>
            <a:r>
              <a:rPr lang="en-US" altLang="en-US" b="1" dirty="0" smtClean="0"/>
              <a:t>).</a:t>
            </a:r>
          </a:p>
          <a:p>
            <a:pPr algn="ctr" eaLnBrk="1" hangingPunct="1">
              <a:buFontTx/>
              <a:buNone/>
            </a:pPr>
            <a:endParaRPr lang="en-US" altLang="en-US" b="1" dirty="0"/>
          </a:p>
          <a:p>
            <a:pPr algn="ctr" eaLnBrk="1" hangingPunct="1">
              <a:buFontTx/>
              <a:buNone/>
            </a:pPr>
            <a:endParaRPr lang="en-US" altLang="en-US" b="1" dirty="0" smtClean="0"/>
          </a:p>
        </p:txBody>
      </p:sp>
    </p:spTree>
    <p:extLst>
      <p:ext uri="{BB962C8B-B14F-4D97-AF65-F5344CB8AC3E}">
        <p14:creationId xmlns:p14="http://schemas.microsoft.com/office/powerpoint/2010/main" val="4854912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8195">
                                            <p:txEl>
                                              <p:pRg st="0" end="0"/>
                                            </p:txEl>
                                          </p:spTgt>
                                        </p:tgtEl>
                                        <p:attrNameLst>
                                          <p:attrName>style.visibility</p:attrName>
                                        </p:attrNameLst>
                                      </p:cBhvr>
                                      <p:to>
                                        <p:strVal val="visible"/>
                                      </p:to>
                                    </p:set>
                                    <p:anim calcmode="lin" valueType="num">
                                      <p:cBhvr>
                                        <p:cTn id="15" dur="1000" fill="hold"/>
                                        <p:tgtEl>
                                          <p:spTgt spid="819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19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819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8195">
                                            <p:txEl>
                                              <p:pRg st="1" end="1"/>
                                            </p:txEl>
                                          </p:spTgt>
                                        </p:tgtEl>
                                        <p:attrNameLst>
                                          <p:attrName>style.visibility</p:attrName>
                                        </p:attrNameLst>
                                      </p:cBhvr>
                                      <p:to>
                                        <p:strVal val="visible"/>
                                      </p:to>
                                    </p:set>
                                    <p:anim calcmode="lin" valueType="num">
                                      <p:cBhvr>
                                        <p:cTn id="23" dur="1000" fill="hold"/>
                                        <p:tgtEl>
                                          <p:spTgt spid="8195">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819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8195">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8195">
                                            <p:txEl>
                                              <p:pRg st="2" end="2"/>
                                            </p:txEl>
                                          </p:spTgt>
                                        </p:tgtEl>
                                        <p:attrNameLst>
                                          <p:attrName>style.visibility</p:attrName>
                                        </p:attrNameLst>
                                      </p:cBhvr>
                                      <p:to>
                                        <p:strVal val="visible"/>
                                      </p:to>
                                    </p:set>
                                    <p:anim calcmode="lin" valueType="num">
                                      <p:cBhvr>
                                        <p:cTn id="31" dur="1000" fill="hold"/>
                                        <p:tgtEl>
                                          <p:spTgt spid="8195">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819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8195">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304800" y="3966619"/>
            <a:ext cx="4495800" cy="2819400"/>
          </a:xfrm>
        </p:spPr>
        <p:txBody>
          <a:bodyPr rtlCol="0">
            <a:normAutofit/>
          </a:bodyPr>
          <a:lstStyle/>
          <a:p>
            <a:pPr marL="365760" indent="-256032" algn="ctr" eaLnBrk="1" fontAlgn="auto" hangingPunct="1">
              <a:spcAft>
                <a:spcPts val="0"/>
              </a:spcAft>
              <a:buFont typeface="Georgia" pitchFamily="18" charset="0"/>
              <a:buNone/>
              <a:defRPr/>
            </a:pPr>
            <a:r>
              <a:rPr lang="en-US" sz="2800" dirty="0" smtClean="0"/>
              <a:t>In 4</a:t>
            </a:r>
            <a:r>
              <a:rPr lang="en-US" sz="2800" baseline="30000" dirty="0" smtClean="0"/>
              <a:t>th</a:t>
            </a:r>
            <a:r>
              <a:rPr lang="en-US" sz="2800" dirty="0" smtClean="0"/>
              <a:t> grade, students need </a:t>
            </a:r>
            <a:r>
              <a:rPr lang="en-US" sz="2800" b="1" dirty="0" smtClean="0"/>
              <a:t>2</a:t>
            </a:r>
            <a:r>
              <a:rPr lang="en-US" sz="2800" dirty="0" smtClean="0"/>
              <a:t> hours of instructional time to make the same gains as made in 30 minutes of instructional time in Kindergarten.  </a:t>
            </a:r>
          </a:p>
        </p:txBody>
      </p:sp>
      <p:pic>
        <p:nvPicPr>
          <p:cNvPr id="83970" name="Picture 2" descr="C:\Documents and Settings\rdoyel33\Local Settings\Temporary Internet Files\Content.IE5\UE9PXDSM\MC90044179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4395">
            <a:off x="5334000" y="36576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rot="20987494">
            <a:off x="1408611" y="1676400"/>
            <a:ext cx="1553630" cy="1569660"/>
          </a:xfrm>
          <a:prstGeom prst="rect">
            <a:avLst/>
          </a:prstGeom>
          <a:noFill/>
        </p:spPr>
        <p:txBody>
          <a:bodyPr wrap="none">
            <a:spAutoFit/>
          </a:bodyPr>
          <a:lstStyle/>
          <a:p>
            <a:pPr algn="ctr">
              <a:defRPr/>
            </a:pPr>
            <a:r>
              <a:rPr lang="en-US" sz="9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cs typeface="+mn-cs"/>
              </a:rPr>
              <a:t>17</a:t>
            </a:r>
          </a:p>
        </p:txBody>
      </p:sp>
      <p:sp>
        <p:nvSpPr>
          <p:cNvPr id="9" name="TextBox 8"/>
          <p:cNvSpPr txBox="1">
            <a:spLocks noChangeArrowheads="1"/>
          </p:cNvSpPr>
          <p:nvPr/>
        </p:nvSpPr>
        <p:spPr bwMode="auto">
          <a:xfrm>
            <a:off x="3886200" y="1524001"/>
            <a:ext cx="46482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r>
              <a:rPr lang="en-US" altLang="en-US" sz="2800" dirty="0">
                <a:latin typeface="Arial" pitchFamily="34" charset="0"/>
              </a:rPr>
              <a:t>If not reading on grade level by 3</a:t>
            </a:r>
            <a:r>
              <a:rPr lang="en-US" altLang="en-US" sz="2800" baseline="30000" dirty="0">
                <a:latin typeface="Arial" pitchFamily="34" charset="0"/>
              </a:rPr>
              <a:t>rd</a:t>
            </a:r>
            <a:r>
              <a:rPr lang="en-US" altLang="en-US" sz="2800" dirty="0">
                <a:latin typeface="Arial" pitchFamily="34" charset="0"/>
              </a:rPr>
              <a:t> grade, odds of ever reading on grade level are 1 in </a:t>
            </a:r>
            <a:r>
              <a:rPr lang="en-US" altLang="en-US" sz="2800" b="1" dirty="0">
                <a:latin typeface="Arial" pitchFamily="34" charset="0"/>
              </a:rPr>
              <a:t>17</a:t>
            </a:r>
            <a:r>
              <a:rPr lang="en-US" altLang="en-US" sz="2800" dirty="0">
                <a:latin typeface="Arial" pitchFamily="34" charset="0"/>
              </a:rPr>
              <a:t>.</a:t>
            </a:r>
          </a:p>
          <a:p>
            <a:pPr eaLnBrk="1" hangingPunct="1">
              <a:spcBef>
                <a:spcPct val="0"/>
              </a:spcBef>
              <a:buClrTx/>
              <a:buSzTx/>
              <a:buFontTx/>
              <a:buNone/>
            </a:pPr>
            <a:endParaRPr lang="en-US" altLang="en-US" sz="1800" dirty="0">
              <a:latin typeface="Arial" pitchFamily="34" charset="0"/>
            </a:endParaRPr>
          </a:p>
        </p:txBody>
      </p:sp>
    </p:spTree>
    <p:extLst>
      <p:ext uri="{BB962C8B-B14F-4D97-AF65-F5344CB8AC3E}">
        <p14:creationId xmlns:p14="http://schemas.microsoft.com/office/powerpoint/2010/main" val="26341545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83970"/>
                                        </p:tgtEl>
                                        <p:attrNameLst>
                                          <p:attrName>style.visibility</p:attrName>
                                        </p:attrNameLst>
                                      </p:cBhvr>
                                      <p:to>
                                        <p:strVal val="visible"/>
                                      </p:to>
                                    </p:set>
                                    <p:animEffect transition="in" filter="circle(in)">
                                      <p:cBhvr>
                                        <p:cTn id="17" dur="2000"/>
                                        <p:tgtEl>
                                          <p:spTgt spid="8397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6387">
                                            <p:txEl>
                                              <p:pRg st="0" end="0"/>
                                            </p:txEl>
                                          </p:spTgt>
                                        </p:tgtEl>
                                        <p:attrNameLst>
                                          <p:attrName>style.visibility</p:attrName>
                                        </p:attrNameLst>
                                      </p:cBhvr>
                                      <p:to>
                                        <p:strVal val="visible"/>
                                      </p:to>
                                    </p:set>
                                    <p:animEffect transition="in" filter="diamond(in)">
                                      <p:cBhvr>
                                        <p:cTn id="22" dur="20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WHAT DOES RTI LOOK LIKE IN FCS?</a:t>
            </a:r>
            <a:endParaRPr lang="en-US" dirty="0"/>
          </a:p>
        </p:txBody>
      </p:sp>
      <p:sp>
        <p:nvSpPr>
          <p:cNvPr id="3" name="Subtitle 1"/>
          <p:cNvSpPr>
            <a:spLocks noGrp="1"/>
          </p:cNvSpPr>
          <p:nvPr>
            <p:ph type="subTitle" idx="1"/>
          </p:nvPr>
        </p:nvSpPr>
        <p:spPr>
          <a:xfrm>
            <a:off x="914400" y="5562600"/>
            <a:ext cx="7772400" cy="1042416"/>
          </a:xfrm>
        </p:spPr>
        <p:txBody>
          <a:bodyPr/>
          <a:lstStyle/>
          <a:p>
            <a:r>
              <a:rPr lang="en-US" dirty="0" smtClean="0"/>
              <a:t>Fleming County Student Intervention System (revised 2014-15) </a:t>
            </a:r>
            <a:r>
              <a:rPr lang="en-US" smtClean="0"/>
              <a:t>is available </a:t>
            </a:r>
            <a:r>
              <a:rPr lang="en-US" dirty="0" smtClean="0"/>
              <a:t>on the FCS website.</a:t>
            </a:r>
            <a:endParaRPr lang="en-US" dirty="0"/>
          </a:p>
        </p:txBody>
      </p:sp>
    </p:spTree>
    <p:extLst>
      <p:ext uri="{BB962C8B-B14F-4D97-AF65-F5344CB8AC3E}">
        <p14:creationId xmlns:p14="http://schemas.microsoft.com/office/powerpoint/2010/main" val="16158646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smtClean="0"/>
              <a:t>We use 3 Tiers of layered support…</a:t>
            </a:r>
            <a:endParaRPr lang="en-US" dirty="0"/>
          </a:p>
        </p:txBody>
      </p:sp>
      <p:graphicFrame>
        <p:nvGraphicFramePr>
          <p:cNvPr id="4" name="Content Placeholder 3"/>
          <p:cNvGraphicFramePr>
            <a:graphicFrameLocks noGrp="1"/>
          </p:cNvGraphicFramePr>
          <p:nvPr>
            <p:ph idx="1"/>
          </p:nvPr>
        </p:nvGraphicFramePr>
        <p:xfrm>
          <a:off x="2133600" y="990600"/>
          <a:ext cx="60960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6" name="TextBox 4"/>
          <p:cNvSpPr txBox="1">
            <a:spLocks noChangeArrowheads="1"/>
          </p:cNvSpPr>
          <p:nvPr/>
        </p:nvSpPr>
        <p:spPr bwMode="auto">
          <a:xfrm>
            <a:off x="4114800" y="53340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r>
              <a:rPr lang="en-US" altLang="en-US" sz="1800">
                <a:latin typeface="Arial" pitchFamily="34" charset="0"/>
              </a:rPr>
              <a:t>The further up the pyramid…the fewer number of students there are and the more intensive the support becomes.</a:t>
            </a:r>
          </a:p>
        </p:txBody>
      </p:sp>
      <p:sp>
        <p:nvSpPr>
          <p:cNvPr id="28677" name="Rectangle 5"/>
          <p:cNvSpPr>
            <a:spLocks noChangeArrowheads="1"/>
          </p:cNvSpPr>
          <p:nvPr/>
        </p:nvSpPr>
        <p:spPr bwMode="auto">
          <a:xfrm>
            <a:off x="-1958975" y="-612775"/>
            <a:ext cx="958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r>
              <a:rPr lang="en-US" altLang="en-US" sz="2400">
                <a:latin typeface="Arial" pitchFamily="34" charset="0"/>
              </a:rPr>
              <a:t>Tier 3</a:t>
            </a:r>
          </a:p>
        </p:txBody>
      </p:sp>
      <p:sp>
        <p:nvSpPr>
          <p:cNvPr id="7" name="TextBox 6"/>
          <p:cNvSpPr txBox="1">
            <a:spLocks noChangeArrowheads="1"/>
          </p:cNvSpPr>
          <p:nvPr/>
        </p:nvSpPr>
        <p:spPr bwMode="auto">
          <a:xfrm>
            <a:off x="304800" y="1828800"/>
            <a:ext cx="2590800" cy="17541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algn="ctr" eaLnBrk="1" hangingPunct="1">
              <a:spcBef>
                <a:spcPct val="0"/>
              </a:spcBef>
              <a:buClrTx/>
              <a:buSzTx/>
              <a:buFontTx/>
              <a:buNone/>
            </a:pPr>
            <a:r>
              <a:rPr lang="en-US" altLang="en-US" sz="1800" b="1">
                <a:latin typeface="Arial" pitchFamily="34" charset="0"/>
              </a:rPr>
              <a:t>INTERVENTIONS ARE PROVIDED IN ADDITION TO CORE INSTRUCTION…NOT IN PLACE OF CORE INSTRUCTION!</a:t>
            </a:r>
          </a:p>
        </p:txBody>
      </p:sp>
    </p:spTree>
    <p:extLst>
      <p:ext uri="{BB962C8B-B14F-4D97-AF65-F5344CB8AC3E}">
        <p14:creationId xmlns:p14="http://schemas.microsoft.com/office/powerpoint/2010/main" val="1471553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p:txBody>
          <a:bodyPr/>
          <a:lstStyle/>
          <a:p>
            <a:pPr eaLnBrk="1" fontAlgn="auto" hangingPunct="1">
              <a:spcAft>
                <a:spcPts val="0"/>
              </a:spcAft>
              <a:defRPr/>
            </a:pPr>
            <a:r>
              <a:rPr lang="en-US" dirty="0" smtClean="0"/>
              <a:t>All, Some &amp; A Few</a:t>
            </a:r>
          </a:p>
        </p:txBody>
      </p:sp>
      <p:sp>
        <p:nvSpPr>
          <p:cNvPr id="29699" name="Text Placeholder 3"/>
          <p:cNvSpPr>
            <a:spLocks noGrp="1"/>
          </p:cNvSpPr>
          <p:nvPr>
            <p:ph type="body" sz="half" idx="1"/>
          </p:nvPr>
        </p:nvSpPr>
        <p:spPr>
          <a:xfrm>
            <a:off x="457200" y="1600200"/>
            <a:ext cx="4495800" cy="4525963"/>
          </a:xfrm>
        </p:spPr>
        <p:txBody>
          <a:bodyPr>
            <a:normAutofit lnSpcReduction="10000"/>
          </a:bodyPr>
          <a:lstStyle/>
          <a:p>
            <a:pPr eaLnBrk="1" hangingPunct="1">
              <a:buFont typeface="Arial" pitchFamily="34" charset="0"/>
              <a:buChar char="•"/>
            </a:pPr>
            <a:r>
              <a:rPr lang="en-US" altLang="en-US" smtClean="0"/>
              <a:t>All Students get—</a:t>
            </a:r>
          </a:p>
          <a:p>
            <a:pPr lvl="1" eaLnBrk="1" hangingPunct="1">
              <a:buFont typeface="Arial" pitchFamily="34" charset="0"/>
              <a:buChar char="–"/>
            </a:pPr>
            <a:r>
              <a:rPr lang="en-US" altLang="en-US" smtClean="0"/>
              <a:t> Tier 1</a:t>
            </a:r>
          </a:p>
          <a:p>
            <a:pPr eaLnBrk="1" hangingPunct="1">
              <a:buFont typeface="Arial" pitchFamily="34" charset="0"/>
              <a:buChar char="•"/>
            </a:pPr>
            <a:r>
              <a:rPr lang="en-US" altLang="en-US" smtClean="0"/>
              <a:t>Some Students get—</a:t>
            </a:r>
          </a:p>
          <a:p>
            <a:pPr lvl="1" eaLnBrk="1" hangingPunct="1">
              <a:buFont typeface="Arial" pitchFamily="34" charset="0"/>
              <a:buChar char="–"/>
            </a:pPr>
            <a:r>
              <a:rPr lang="en-US" altLang="en-US" smtClean="0"/>
              <a:t> Tier 1 and Tier 2</a:t>
            </a:r>
          </a:p>
          <a:p>
            <a:pPr eaLnBrk="1" hangingPunct="1">
              <a:buFont typeface="Arial" pitchFamily="34" charset="0"/>
              <a:buChar char="•"/>
            </a:pPr>
            <a:r>
              <a:rPr lang="en-US" altLang="en-US" smtClean="0"/>
              <a:t>A Few Students get—</a:t>
            </a:r>
          </a:p>
          <a:p>
            <a:pPr lvl="1" eaLnBrk="1" hangingPunct="1">
              <a:buFont typeface="Arial" pitchFamily="34" charset="0"/>
              <a:buChar char="–"/>
            </a:pPr>
            <a:r>
              <a:rPr lang="en-US" altLang="en-US" smtClean="0"/>
              <a:t> Tier 1, Tier 2 and Tier 3</a:t>
            </a:r>
          </a:p>
          <a:p>
            <a:pPr lvl="1" eaLnBrk="1" hangingPunct="1">
              <a:buFont typeface="Georgia" pitchFamily="18" charset="0"/>
              <a:buNone/>
            </a:pPr>
            <a:endParaRPr lang="en-US" altLang="en-US" smtClean="0"/>
          </a:p>
          <a:p>
            <a:pPr lvl="1" eaLnBrk="1" hangingPunct="1">
              <a:buFont typeface="Georgia" pitchFamily="18" charset="0"/>
              <a:buNone/>
            </a:pPr>
            <a:r>
              <a:rPr lang="en-US" altLang="en-US" smtClean="0"/>
              <a:t>BASED ON NEED VERIFIED BY DATA!!</a:t>
            </a:r>
          </a:p>
        </p:txBody>
      </p:sp>
      <p:pic>
        <p:nvPicPr>
          <p:cNvPr id="29700" name="Picture 3" descr="C:\Documents and Settings\rdoyel33\Local Settings\Temporary Internet Files\Content.IE5\JS8X8W4X\MC900295860[1].wmf"/>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495800" y="1219200"/>
            <a:ext cx="3733800" cy="5065713"/>
          </a:xfrm>
        </p:spPr>
      </p:pic>
    </p:spTree>
    <p:extLst>
      <p:ext uri="{BB962C8B-B14F-4D97-AF65-F5344CB8AC3E}">
        <p14:creationId xmlns:p14="http://schemas.microsoft.com/office/powerpoint/2010/main" val="2860137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152400" y="457200"/>
            <a:ext cx="8229600" cy="1066800"/>
          </a:xfrm>
        </p:spPr>
        <p:txBody>
          <a:bodyPr/>
          <a:lstStyle/>
          <a:p>
            <a:pPr eaLnBrk="1" fontAlgn="auto" hangingPunct="1">
              <a:spcAft>
                <a:spcPts val="0"/>
              </a:spcAft>
              <a:defRPr/>
            </a:pPr>
            <a:r>
              <a:rPr lang="en-US" dirty="0" smtClean="0"/>
              <a:t>Non-Negotiables for RTI</a:t>
            </a:r>
          </a:p>
        </p:txBody>
      </p:sp>
      <p:sp>
        <p:nvSpPr>
          <p:cNvPr id="7171" name="Rectangle 3"/>
          <p:cNvSpPr>
            <a:spLocks noGrp="1" noChangeArrowheads="1"/>
          </p:cNvSpPr>
          <p:nvPr>
            <p:ph idx="1"/>
          </p:nvPr>
        </p:nvSpPr>
        <p:spPr>
          <a:xfrm>
            <a:off x="457200" y="1371600"/>
            <a:ext cx="8229600" cy="5202238"/>
          </a:xfrm>
        </p:spPr>
        <p:txBody>
          <a:bodyPr rtlCol="0">
            <a:normAutofit/>
          </a:bodyPr>
          <a:lstStyle/>
          <a:p>
            <a:pPr marL="609600" indent="-609600" eaLnBrk="1" fontAlgn="auto" hangingPunct="1">
              <a:spcAft>
                <a:spcPts val="0"/>
              </a:spcAft>
              <a:buClr>
                <a:schemeClr val="accent3"/>
              </a:buClr>
              <a:buFontTx/>
              <a:buAutoNum type="arabicPeriod"/>
              <a:defRPr/>
            </a:pPr>
            <a:r>
              <a:rPr lang="en-US" dirty="0" smtClean="0"/>
              <a:t>Quality Core Program </a:t>
            </a:r>
          </a:p>
          <a:p>
            <a:pPr marL="609600" indent="-609600" eaLnBrk="1" fontAlgn="auto" hangingPunct="1">
              <a:spcAft>
                <a:spcPts val="0"/>
              </a:spcAft>
              <a:buClr>
                <a:schemeClr val="accent3"/>
              </a:buClr>
              <a:buFontTx/>
              <a:buAutoNum type="arabicPeriod"/>
              <a:defRPr/>
            </a:pPr>
            <a:r>
              <a:rPr lang="en-US" dirty="0" smtClean="0"/>
              <a:t>Establish RtI Team</a:t>
            </a:r>
          </a:p>
          <a:p>
            <a:pPr marL="609600" indent="-609600" eaLnBrk="1" fontAlgn="auto" hangingPunct="1">
              <a:spcAft>
                <a:spcPts val="0"/>
              </a:spcAft>
              <a:buClr>
                <a:schemeClr val="accent3"/>
              </a:buClr>
              <a:buFontTx/>
              <a:buAutoNum type="arabicPeriod"/>
              <a:defRPr/>
            </a:pPr>
            <a:r>
              <a:rPr lang="en-US" dirty="0" smtClean="0"/>
              <a:t>Universal Screening Process</a:t>
            </a:r>
          </a:p>
          <a:p>
            <a:pPr marL="609600" indent="-609600" eaLnBrk="1" fontAlgn="auto" hangingPunct="1">
              <a:spcAft>
                <a:spcPts val="0"/>
              </a:spcAft>
              <a:buClr>
                <a:schemeClr val="accent3"/>
              </a:buClr>
              <a:buFontTx/>
              <a:buAutoNum type="arabicPeriod"/>
              <a:defRPr/>
            </a:pPr>
            <a:r>
              <a:rPr lang="en-US" dirty="0" smtClean="0"/>
              <a:t>Review Student Data</a:t>
            </a:r>
          </a:p>
          <a:p>
            <a:pPr marL="609600" indent="-609600" eaLnBrk="1" fontAlgn="auto" hangingPunct="1">
              <a:spcAft>
                <a:spcPts val="0"/>
              </a:spcAft>
              <a:buClr>
                <a:schemeClr val="accent3"/>
              </a:buClr>
              <a:buFontTx/>
              <a:buAutoNum type="arabicPeriod"/>
              <a:defRPr/>
            </a:pPr>
            <a:r>
              <a:rPr lang="en-US" dirty="0" smtClean="0"/>
              <a:t>Develop Plan</a:t>
            </a:r>
          </a:p>
          <a:p>
            <a:pPr marL="609600" indent="-609600" eaLnBrk="1" fontAlgn="auto" hangingPunct="1">
              <a:spcAft>
                <a:spcPts val="0"/>
              </a:spcAft>
              <a:buClr>
                <a:schemeClr val="accent3"/>
              </a:buClr>
              <a:buFontTx/>
              <a:buAutoNum type="arabicPeriod"/>
              <a:defRPr/>
            </a:pPr>
            <a:r>
              <a:rPr lang="en-US" dirty="0" smtClean="0"/>
              <a:t>Implement the Plan</a:t>
            </a:r>
          </a:p>
          <a:p>
            <a:pPr marL="609600" indent="-609600" eaLnBrk="1" fontAlgn="auto" hangingPunct="1">
              <a:spcAft>
                <a:spcPts val="0"/>
              </a:spcAft>
              <a:buClr>
                <a:schemeClr val="accent3"/>
              </a:buClr>
              <a:buFontTx/>
              <a:buAutoNum type="arabicPeriod"/>
              <a:defRPr/>
            </a:pPr>
            <a:r>
              <a:rPr lang="en-US" dirty="0" smtClean="0"/>
              <a:t>Monitor the Plan</a:t>
            </a:r>
          </a:p>
          <a:p>
            <a:pPr marL="609600" indent="-609600" eaLnBrk="1" fontAlgn="auto" hangingPunct="1">
              <a:spcAft>
                <a:spcPts val="0"/>
              </a:spcAft>
              <a:buClr>
                <a:schemeClr val="accent3"/>
              </a:buClr>
              <a:buFontTx/>
              <a:buAutoNum type="arabicPeriod"/>
              <a:defRPr/>
            </a:pPr>
            <a:r>
              <a:rPr lang="en-US" dirty="0" smtClean="0"/>
              <a:t>Review Results</a:t>
            </a:r>
          </a:p>
          <a:p>
            <a:pPr marL="609600" indent="-609600" eaLnBrk="1" fontAlgn="auto" hangingPunct="1">
              <a:spcAft>
                <a:spcPts val="0"/>
              </a:spcAft>
              <a:buClr>
                <a:schemeClr val="accent3"/>
              </a:buClr>
              <a:buFontTx/>
              <a:buAutoNum type="arabicPeriod"/>
              <a:defRPr/>
            </a:pPr>
            <a:r>
              <a:rPr lang="en-US" dirty="0" smtClean="0"/>
              <a:t>Determine Next Steps</a:t>
            </a:r>
          </a:p>
          <a:p>
            <a:pPr marL="609600" indent="-609600" eaLnBrk="1" fontAlgn="auto" hangingPunct="1">
              <a:spcAft>
                <a:spcPts val="0"/>
              </a:spcAft>
              <a:buClr>
                <a:schemeClr val="accent3"/>
              </a:buClr>
              <a:buFontTx/>
              <a:buAutoNum type="arabicPeriod"/>
              <a:defRPr/>
            </a:pPr>
            <a:r>
              <a:rPr lang="en-US" dirty="0" smtClean="0"/>
              <a:t>Continue Process</a:t>
            </a:r>
          </a:p>
          <a:p>
            <a:pPr marL="609600" indent="-609600" eaLnBrk="1" fontAlgn="auto" hangingPunct="1">
              <a:spcAft>
                <a:spcPts val="0"/>
              </a:spcAft>
              <a:buClr>
                <a:schemeClr val="accent3"/>
              </a:buClr>
              <a:buFontTx/>
              <a:buNone/>
              <a:defRPr/>
            </a:pPr>
            <a:endParaRPr lang="en-US" dirty="0" smtClean="0"/>
          </a:p>
        </p:txBody>
      </p:sp>
    </p:spTree>
    <p:extLst>
      <p:ext uri="{BB962C8B-B14F-4D97-AF65-F5344CB8AC3E}">
        <p14:creationId xmlns:p14="http://schemas.microsoft.com/office/powerpoint/2010/main" val="2417418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circle(in)">
                                      <p:cBhvr>
                                        <p:cTn id="7" dur="20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box(in)">
                                      <p:cBhvr>
                                        <p:cTn id="12" dur="500"/>
                                        <p:tgtEl>
                                          <p:spTgt spid="7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box(in)">
                                      <p:cBhvr>
                                        <p:cTn id="17" dur="500"/>
                                        <p:tgtEl>
                                          <p:spTgt spid="71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box(in)">
                                      <p:cBhvr>
                                        <p:cTn id="22" dur="500"/>
                                        <p:tgtEl>
                                          <p:spTgt spid="71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box(in)">
                                      <p:cBhvr>
                                        <p:cTn id="27" dur="500"/>
                                        <p:tgtEl>
                                          <p:spTgt spid="71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Effect transition="in" filter="box(in)">
                                      <p:cBhvr>
                                        <p:cTn id="32" dur="500"/>
                                        <p:tgtEl>
                                          <p:spTgt spid="717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7171">
                                            <p:txEl>
                                              <p:pRg st="5" end="5"/>
                                            </p:txEl>
                                          </p:spTgt>
                                        </p:tgtEl>
                                        <p:attrNameLst>
                                          <p:attrName>style.visibility</p:attrName>
                                        </p:attrNameLst>
                                      </p:cBhvr>
                                      <p:to>
                                        <p:strVal val="visible"/>
                                      </p:to>
                                    </p:set>
                                    <p:animEffect transition="in" filter="box(in)">
                                      <p:cBhvr>
                                        <p:cTn id="37" dur="500"/>
                                        <p:tgtEl>
                                          <p:spTgt spid="717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7171">
                                            <p:txEl>
                                              <p:pRg st="6" end="6"/>
                                            </p:txEl>
                                          </p:spTgt>
                                        </p:tgtEl>
                                        <p:attrNameLst>
                                          <p:attrName>style.visibility</p:attrName>
                                        </p:attrNameLst>
                                      </p:cBhvr>
                                      <p:to>
                                        <p:strVal val="visible"/>
                                      </p:to>
                                    </p:set>
                                    <p:animEffect transition="in" filter="box(in)">
                                      <p:cBhvr>
                                        <p:cTn id="42" dur="500"/>
                                        <p:tgtEl>
                                          <p:spTgt spid="7171">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7171">
                                            <p:txEl>
                                              <p:pRg st="7" end="7"/>
                                            </p:txEl>
                                          </p:spTgt>
                                        </p:tgtEl>
                                        <p:attrNameLst>
                                          <p:attrName>style.visibility</p:attrName>
                                        </p:attrNameLst>
                                      </p:cBhvr>
                                      <p:to>
                                        <p:strVal val="visible"/>
                                      </p:to>
                                    </p:set>
                                    <p:animEffect transition="in" filter="box(in)">
                                      <p:cBhvr>
                                        <p:cTn id="47" dur="500"/>
                                        <p:tgtEl>
                                          <p:spTgt spid="7171">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7171">
                                            <p:txEl>
                                              <p:pRg st="8" end="8"/>
                                            </p:txEl>
                                          </p:spTgt>
                                        </p:tgtEl>
                                        <p:attrNameLst>
                                          <p:attrName>style.visibility</p:attrName>
                                        </p:attrNameLst>
                                      </p:cBhvr>
                                      <p:to>
                                        <p:strVal val="visible"/>
                                      </p:to>
                                    </p:set>
                                    <p:animEffect transition="in" filter="box(in)">
                                      <p:cBhvr>
                                        <p:cTn id="52" dur="500"/>
                                        <p:tgtEl>
                                          <p:spTgt spid="7171">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7171">
                                            <p:txEl>
                                              <p:pRg st="9" end="9"/>
                                            </p:txEl>
                                          </p:spTgt>
                                        </p:tgtEl>
                                        <p:attrNameLst>
                                          <p:attrName>style.visibility</p:attrName>
                                        </p:attrNameLst>
                                      </p:cBhvr>
                                      <p:to>
                                        <p:strVal val="visible"/>
                                      </p:to>
                                    </p:set>
                                    <p:animEffect transition="in" filter="box(in)">
                                      <p:cBhvr>
                                        <p:cTn id="57" dur="5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UNIVERSAL SCREENING</a:t>
            </a:r>
            <a:endParaRPr lang="en-US" dirty="0"/>
          </a:p>
        </p:txBody>
      </p:sp>
      <p:sp>
        <p:nvSpPr>
          <p:cNvPr id="37890" name="Content Placeholder 1"/>
          <p:cNvSpPr>
            <a:spLocks noGrp="1"/>
          </p:cNvSpPr>
          <p:nvPr>
            <p:ph idx="1"/>
          </p:nvPr>
        </p:nvSpPr>
        <p:spPr/>
        <p:txBody>
          <a:bodyPr>
            <a:normAutofit lnSpcReduction="10000"/>
          </a:bodyPr>
          <a:lstStyle/>
          <a:p>
            <a:r>
              <a:rPr lang="en-US" altLang="en-US" b="1" dirty="0" smtClean="0"/>
              <a:t>OBJECTIVE </a:t>
            </a:r>
            <a:r>
              <a:rPr lang="en-US" altLang="en-US" dirty="0" smtClean="0"/>
              <a:t>DATA FROM EVERYONE</a:t>
            </a:r>
          </a:p>
          <a:p>
            <a:r>
              <a:rPr lang="en-US" altLang="en-US" dirty="0" smtClean="0"/>
              <a:t>CASTS A NET OVER ALL CHILDREN</a:t>
            </a:r>
          </a:p>
          <a:p>
            <a:r>
              <a:rPr lang="en-US" altLang="en-US" dirty="0" smtClean="0"/>
              <a:t>HELPS US “SCREEN” TO DETERMINE WHO IS AND WHO IS NOT MEETING STANDARDS</a:t>
            </a:r>
          </a:p>
          <a:p>
            <a:r>
              <a:rPr lang="en-US" altLang="en-US" dirty="0" smtClean="0"/>
              <a:t>“RED” FLAGS STUDENTS WHO ARE          NOT ON GRADE LEVEL FOR A DEEPER REVIEW OF THEIR DATA</a:t>
            </a:r>
          </a:p>
          <a:p>
            <a:r>
              <a:rPr lang="en-US" altLang="en-US" dirty="0" smtClean="0"/>
              <a:t>USE MULTIPLE PIECES OF DATA</a:t>
            </a:r>
          </a:p>
          <a:p>
            <a:r>
              <a:rPr lang="en-US" altLang="en-US" dirty="0" smtClean="0"/>
              <a:t>KEY PIECES OF DATA ARE KPREP &amp; MAP SCORES</a:t>
            </a:r>
          </a:p>
        </p:txBody>
      </p:sp>
      <p:pic>
        <p:nvPicPr>
          <p:cNvPr id="37892" name="Picture 2" descr="C:\Users\rdoyel33\AppData\Local\Microsoft\Windows\Temporary Internet Files\Content.IE5\4C2QG2IH\MC90043474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3886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248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p:txBody>
          <a:bodyPr/>
          <a:lstStyle/>
          <a:p>
            <a:pPr eaLnBrk="1" fontAlgn="auto" hangingPunct="1">
              <a:spcAft>
                <a:spcPts val="0"/>
              </a:spcAft>
              <a:defRPr/>
            </a:pPr>
            <a:r>
              <a:rPr lang="en-US" dirty="0" smtClean="0"/>
              <a:t>Areas of Focus</a:t>
            </a:r>
          </a:p>
        </p:txBody>
      </p:sp>
      <p:graphicFrame>
        <p:nvGraphicFramePr>
          <p:cNvPr id="4" name="Content Placeholder 3"/>
          <p:cNvGraphicFramePr>
            <a:graphicFrameLocks noGrp="1"/>
          </p:cNvGraphicFramePr>
          <p:nvPr>
            <p:ph idx="1"/>
          </p:nvPr>
        </p:nvGraphicFramePr>
        <p:xfrm>
          <a:off x="457200" y="2819400"/>
          <a:ext cx="8229600" cy="2465388"/>
        </p:xfrm>
        <a:graphic>
          <a:graphicData uri="http://schemas.openxmlformats.org/drawingml/2006/table">
            <a:tbl>
              <a:tblPr firstRow="1" bandRow="1">
                <a:tableStyleId>{073A0DAA-6AF3-43AB-8588-CEC1D06C72B9}</a:tableStyleId>
              </a:tblPr>
              <a:tblGrid>
                <a:gridCol w="27432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728267">
                <a:tc>
                  <a:txBody>
                    <a:bodyPr/>
                    <a:lstStyle/>
                    <a:p>
                      <a:r>
                        <a:rPr lang="en-US" sz="1800" dirty="0" smtClean="0"/>
                        <a:t>Literacy</a:t>
                      </a:r>
                      <a:endParaRPr lang="en-US" sz="1800" dirty="0"/>
                    </a:p>
                  </a:txBody>
                  <a:tcPr marT="45695" marB="45695"/>
                </a:tc>
                <a:tc>
                  <a:txBody>
                    <a:bodyPr/>
                    <a:lstStyle/>
                    <a:p>
                      <a:r>
                        <a:rPr lang="en-US" sz="1800" dirty="0" smtClean="0"/>
                        <a:t>Mathematics</a:t>
                      </a:r>
                      <a:endParaRPr lang="en-US" sz="1800" dirty="0"/>
                    </a:p>
                  </a:txBody>
                  <a:tcPr marT="45695" marB="45695"/>
                </a:tc>
                <a:tc>
                  <a:txBody>
                    <a:bodyPr/>
                    <a:lstStyle/>
                    <a:p>
                      <a:r>
                        <a:rPr lang="en-US" sz="1800" dirty="0" smtClean="0"/>
                        <a:t>Social Development/Behavior</a:t>
                      </a:r>
                      <a:endParaRPr lang="en-US" sz="1800" dirty="0"/>
                    </a:p>
                  </a:txBody>
                  <a:tcPr marT="45695" marB="45695"/>
                </a:tc>
                <a:extLst>
                  <a:ext uri="{0D108BD9-81ED-4DB2-BD59-A6C34878D82A}">
                    <a16:rowId xmlns:a16="http://schemas.microsoft.com/office/drawing/2014/main" val="10000"/>
                  </a:ext>
                </a:extLst>
              </a:tr>
              <a:tr h="1737121">
                <a:tc>
                  <a:txBody>
                    <a:bodyPr/>
                    <a:lstStyle/>
                    <a:p>
                      <a:r>
                        <a:rPr lang="en-US" sz="1800" dirty="0" smtClean="0"/>
                        <a:t>Basic Reading</a:t>
                      </a:r>
                    </a:p>
                    <a:p>
                      <a:endParaRPr lang="en-US" sz="1800" dirty="0" smtClean="0"/>
                    </a:p>
                    <a:p>
                      <a:r>
                        <a:rPr lang="en-US" sz="1800" dirty="0" smtClean="0"/>
                        <a:t>Reading Fluency</a:t>
                      </a:r>
                    </a:p>
                    <a:p>
                      <a:endParaRPr lang="en-US" sz="1800" dirty="0" smtClean="0"/>
                    </a:p>
                    <a:p>
                      <a:r>
                        <a:rPr lang="en-US" sz="1800" dirty="0" smtClean="0"/>
                        <a:t>Reading Comprehension</a:t>
                      </a:r>
                      <a:endParaRPr lang="en-US" sz="1800" dirty="0"/>
                    </a:p>
                  </a:txBody>
                  <a:tcPr marT="45695" marB="45695"/>
                </a:tc>
                <a:tc>
                  <a:txBody>
                    <a:bodyPr/>
                    <a:lstStyle/>
                    <a:p>
                      <a:r>
                        <a:rPr lang="en-US" sz="1800" dirty="0" smtClean="0"/>
                        <a:t>Calculation/ Number Sense</a:t>
                      </a:r>
                    </a:p>
                    <a:p>
                      <a:endParaRPr lang="en-US" sz="1800" dirty="0" smtClean="0"/>
                    </a:p>
                    <a:p>
                      <a:r>
                        <a:rPr lang="en-US" sz="1800" dirty="0" smtClean="0"/>
                        <a:t>Problem</a:t>
                      </a:r>
                      <a:r>
                        <a:rPr lang="en-US" sz="1800" baseline="0" dirty="0" smtClean="0"/>
                        <a:t> Solving/Reasoning</a:t>
                      </a:r>
                      <a:endParaRPr lang="en-US" sz="1800" dirty="0"/>
                    </a:p>
                  </a:txBody>
                  <a:tcPr marT="45695" marB="45695"/>
                </a:tc>
                <a:tc>
                  <a:txBody>
                    <a:bodyPr/>
                    <a:lstStyle/>
                    <a:p>
                      <a:r>
                        <a:rPr lang="en-US" sz="1800" dirty="0" smtClean="0"/>
                        <a:t>Interpersonal/</a:t>
                      </a:r>
                      <a:r>
                        <a:rPr lang="en-US" sz="1800" baseline="0" dirty="0" smtClean="0"/>
                        <a:t> Intrapersonal Skills</a:t>
                      </a:r>
                    </a:p>
                    <a:p>
                      <a:endParaRPr lang="en-US" sz="1800" baseline="0" dirty="0" smtClean="0"/>
                    </a:p>
                    <a:p>
                      <a:r>
                        <a:rPr lang="en-US" sz="1800" baseline="0" dirty="0" smtClean="0"/>
                        <a:t>Classroom/School Norms</a:t>
                      </a:r>
                      <a:endParaRPr lang="en-US" sz="1800" dirty="0"/>
                    </a:p>
                  </a:txBody>
                  <a:tcPr marT="45695" marB="4569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20445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Placeholder 2"/>
          <p:cNvSpPr>
            <a:spLocks noGrp="1"/>
          </p:cNvSpPr>
          <p:nvPr>
            <p:ph type="body" sz="half" idx="1"/>
          </p:nvPr>
        </p:nvSpPr>
        <p:spPr>
          <a:xfrm>
            <a:off x="381000" y="1524000"/>
            <a:ext cx="5638800" cy="4800599"/>
          </a:xfrm>
        </p:spPr>
        <p:txBody>
          <a:bodyPr>
            <a:normAutofit fontScale="92500" lnSpcReduction="10000"/>
          </a:bodyPr>
          <a:lstStyle/>
          <a:p>
            <a:pPr marL="365760" indent="-256032" eaLnBrk="1" fontAlgn="auto" hangingPunct="1">
              <a:spcAft>
                <a:spcPts val="0"/>
              </a:spcAft>
              <a:buFont typeface="Georgia" pitchFamily="18" charset="0"/>
              <a:buNone/>
              <a:defRPr/>
            </a:pPr>
            <a:r>
              <a:rPr lang="en-US" sz="4400" dirty="0" smtClean="0"/>
              <a:t>Interventions are provided in 6-Week (</a:t>
            </a:r>
            <a:r>
              <a:rPr lang="en-US" sz="3900" dirty="0" smtClean="0"/>
              <a:t>could be fewer</a:t>
            </a:r>
            <a:r>
              <a:rPr lang="en-US" sz="4400" dirty="0" smtClean="0"/>
              <a:t>) Rounds to students based upon results of Universal Screening &amp; Progress Monitoring.</a:t>
            </a:r>
          </a:p>
          <a:p>
            <a:pPr marL="365760" indent="-256032" eaLnBrk="1" fontAlgn="auto" hangingPunct="1">
              <a:spcAft>
                <a:spcPts val="0"/>
              </a:spcAft>
              <a:buFont typeface="Georgia" pitchFamily="18" charset="0"/>
              <a:buNone/>
              <a:defRPr/>
            </a:pPr>
            <a:r>
              <a:rPr lang="en-US" sz="4400" dirty="0" smtClean="0"/>
              <a:t>= 12 data points</a:t>
            </a:r>
          </a:p>
        </p:txBody>
      </p:sp>
      <p:pic>
        <p:nvPicPr>
          <p:cNvPr id="15363" name="Picture 2" descr="C:\Documents and Settings\rdoyel33\Local Settings\Temporary Internet Files\Content.IE5\VTZEA3EU\MC900014092[1].wmf"/>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20892433">
            <a:off x="6546093" y="3132427"/>
            <a:ext cx="1737276" cy="1601268"/>
          </a:xfrm>
        </p:spPr>
      </p:pic>
    </p:spTree>
    <p:extLst>
      <p:ext uri="{BB962C8B-B14F-4D97-AF65-F5344CB8AC3E}">
        <p14:creationId xmlns:p14="http://schemas.microsoft.com/office/powerpoint/2010/main" val="936678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1000" fill="hold"/>
                                        <p:tgtEl>
                                          <p:spTgt spid="15363"/>
                                        </p:tgtEl>
                                        <p:attrNameLst>
                                          <p:attrName>ppt_w</p:attrName>
                                        </p:attrNameLst>
                                      </p:cBhvr>
                                      <p:tavLst>
                                        <p:tav tm="0">
                                          <p:val>
                                            <p:fltVal val="0"/>
                                          </p:val>
                                        </p:tav>
                                        <p:tav tm="100000">
                                          <p:val>
                                            <p:strVal val="#ppt_w"/>
                                          </p:val>
                                        </p:tav>
                                      </p:tavLst>
                                    </p:anim>
                                    <p:anim calcmode="lin" valueType="num">
                                      <p:cBhvr>
                                        <p:cTn id="8" dur="1000" fill="hold"/>
                                        <p:tgtEl>
                                          <p:spTgt spid="15363"/>
                                        </p:tgtEl>
                                        <p:attrNameLst>
                                          <p:attrName>ppt_h</p:attrName>
                                        </p:attrNameLst>
                                      </p:cBhvr>
                                      <p:tavLst>
                                        <p:tav tm="0">
                                          <p:val>
                                            <p:fltVal val="0"/>
                                          </p:val>
                                        </p:tav>
                                        <p:tav tm="100000">
                                          <p:val>
                                            <p:strVal val="#ppt_h"/>
                                          </p:val>
                                        </p:tav>
                                      </p:tavLst>
                                    </p:anim>
                                    <p:anim calcmode="lin" valueType="num">
                                      <p:cBhvr>
                                        <p:cTn id="9" dur="1000" fill="hold"/>
                                        <p:tgtEl>
                                          <p:spTgt spid="1536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5362">
                                            <p:txEl>
                                              <p:pRg st="0" end="0"/>
                                            </p:txEl>
                                          </p:spTgt>
                                        </p:tgtEl>
                                        <p:attrNameLst>
                                          <p:attrName>style.visibility</p:attrName>
                                        </p:attrNameLst>
                                      </p:cBhvr>
                                      <p:to>
                                        <p:strVal val="visible"/>
                                      </p:to>
                                    </p:set>
                                    <p:animEffect transition="in" filter="box(in)">
                                      <p:cBhvr>
                                        <p:cTn id="15" dur="500"/>
                                        <p:tgtEl>
                                          <p:spTgt spid="1536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5362">
                                            <p:txEl>
                                              <p:pRg st="1" end="1"/>
                                            </p:txEl>
                                          </p:spTgt>
                                        </p:tgtEl>
                                        <p:attrNameLst>
                                          <p:attrName>style.visibility</p:attrName>
                                        </p:attrNameLst>
                                      </p:cBhvr>
                                      <p:to>
                                        <p:strVal val="visible"/>
                                      </p:to>
                                    </p:set>
                                    <p:animEffect transition="in" filter="box(in)">
                                      <p:cBhvr>
                                        <p:cTn id="20" dur="500"/>
                                        <p:tgtEl>
                                          <p:spTgt spid="153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a:defRPr/>
            </a:pPr>
            <a:r>
              <a:rPr lang="en-US" dirty="0" smtClean="0"/>
              <a:t>WHAT HAPPENS NEXT?</a:t>
            </a:r>
            <a:endParaRPr lang="en-US" dirty="0"/>
          </a:p>
        </p:txBody>
      </p:sp>
      <p:sp>
        <p:nvSpPr>
          <p:cNvPr id="40963" name="Subtitle 5"/>
          <p:cNvSpPr>
            <a:spLocks noGrp="1"/>
          </p:cNvSpPr>
          <p:nvPr>
            <p:ph type="subTitle" idx="1"/>
          </p:nvPr>
        </p:nvSpPr>
        <p:spPr>
          <a:xfrm>
            <a:off x="1828800" y="4953000"/>
            <a:ext cx="7924800" cy="1200150"/>
          </a:xfrm>
        </p:spPr>
        <p:txBody>
          <a:bodyPr/>
          <a:lstStyle/>
          <a:p>
            <a:pPr marR="0"/>
            <a:r>
              <a:rPr lang="en-US" altLang="en-US" dirty="0" smtClean="0"/>
              <a:t>We determine if the student is Tier 2 or Tier 3?</a:t>
            </a:r>
          </a:p>
        </p:txBody>
      </p:sp>
    </p:spTree>
    <p:extLst>
      <p:ext uri="{BB962C8B-B14F-4D97-AF65-F5344CB8AC3E}">
        <p14:creationId xmlns:p14="http://schemas.microsoft.com/office/powerpoint/2010/main" val="2203508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What’s the Difference?</a:t>
            </a:r>
            <a:endParaRPr lang="en-US" dirty="0"/>
          </a:p>
        </p:txBody>
      </p:sp>
      <p:sp>
        <p:nvSpPr>
          <p:cNvPr id="41987" name="Text Placeholder 4"/>
          <p:cNvSpPr>
            <a:spLocks noGrp="1"/>
          </p:cNvSpPr>
          <p:nvPr>
            <p:ph type="body" idx="1"/>
          </p:nvPr>
        </p:nvSpPr>
        <p:spPr>
          <a:xfrm>
            <a:off x="457200" y="5638800"/>
            <a:ext cx="4040188" cy="715355"/>
          </a:xfrm>
          <a:ln>
            <a:headEnd/>
            <a:tailEnd/>
          </a:ln>
        </p:spPr>
        <p:txBody>
          <a:bodyPr>
            <a:normAutofit fontScale="92500"/>
          </a:bodyPr>
          <a:lstStyle/>
          <a:p>
            <a:r>
              <a:rPr lang="en-US" altLang="en-US" dirty="0" smtClean="0"/>
              <a:t>STUDENTS WHO NEED TIER 2</a:t>
            </a:r>
          </a:p>
        </p:txBody>
      </p:sp>
      <p:sp>
        <p:nvSpPr>
          <p:cNvPr id="41989" name="Content Placeholder 5"/>
          <p:cNvSpPr>
            <a:spLocks noGrp="1"/>
          </p:cNvSpPr>
          <p:nvPr>
            <p:ph sz="half" idx="2"/>
          </p:nvPr>
        </p:nvSpPr>
        <p:spPr>
          <a:xfrm>
            <a:off x="304800" y="1752600"/>
            <a:ext cx="4040188" cy="3941763"/>
          </a:xfrm>
          <a:prstGeom prst="rect">
            <a:avLst/>
          </a:prstGeom>
          <a:ln>
            <a:prstDash val="solid"/>
          </a:ln>
          <a:extLst>
            <a:ext uri="{91240B29-F687-4F45-9708-019B960494DF}">
              <a14:hiddenLine xmlns:a14="http://schemas.microsoft.com/office/drawing/2010/main" w="9525">
                <a:solidFill>
                  <a:srgbClr val="000000"/>
                </a:solidFill>
                <a:prstDash val="sysDash"/>
                <a:miter lim="800000"/>
                <a:headEnd/>
                <a:tailEnd/>
              </a14:hiddenLine>
            </a:ext>
          </a:extLst>
        </p:spPr>
        <p:txBody>
          <a:bodyPr/>
          <a:lstStyle/>
          <a:p>
            <a:r>
              <a:rPr lang="en-US" altLang="en-US" dirty="0" smtClean="0"/>
              <a:t>Academics</a:t>
            </a:r>
          </a:p>
          <a:p>
            <a:pPr lvl="1"/>
            <a:r>
              <a:rPr lang="en-US" altLang="en-US" dirty="0" smtClean="0"/>
              <a:t>Somewhat Behind</a:t>
            </a:r>
          </a:p>
          <a:p>
            <a:pPr lvl="1"/>
            <a:r>
              <a:rPr lang="en-US" altLang="en-US" dirty="0" smtClean="0"/>
              <a:t>1-2 Grade Levels Below</a:t>
            </a:r>
          </a:p>
          <a:p>
            <a:pPr lvl="1"/>
            <a:r>
              <a:rPr lang="en-US" altLang="en-US" dirty="0" smtClean="0"/>
              <a:t>Apprentice Range</a:t>
            </a:r>
          </a:p>
          <a:p>
            <a:pPr lvl="1"/>
            <a:r>
              <a:rPr lang="en-US" altLang="en-US" dirty="0" smtClean="0"/>
              <a:t>Potential to “Catch Up” within 1 School-Year</a:t>
            </a:r>
          </a:p>
          <a:p>
            <a:r>
              <a:rPr lang="en-US" altLang="en-US" dirty="0" smtClean="0"/>
              <a:t>Behavior</a:t>
            </a:r>
          </a:p>
          <a:p>
            <a:pPr lvl="1"/>
            <a:r>
              <a:rPr lang="en-US" altLang="en-US" dirty="0" smtClean="0"/>
              <a:t>Mild to Moderate Behaviors </a:t>
            </a:r>
          </a:p>
          <a:p>
            <a:pPr lvl="1"/>
            <a:r>
              <a:rPr lang="en-US" altLang="en-US" dirty="0" smtClean="0"/>
              <a:t>Lower Intensity &amp; Frequency</a:t>
            </a:r>
          </a:p>
        </p:txBody>
      </p:sp>
      <p:sp>
        <p:nvSpPr>
          <p:cNvPr id="41988" name="Text Placeholder 6"/>
          <p:cNvSpPr>
            <a:spLocks noGrp="1"/>
          </p:cNvSpPr>
          <p:nvPr>
            <p:ph type="body" sz="quarter" idx="3"/>
          </p:nvPr>
        </p:nvSpPr>
        <p:spPr>
          <a:xfrm>
            <a:off x="4724400" y="5638800"/>
            <a:ext cx="4041775" cy="762000"/>
          </a:xfrm>
          <a:ln>
            <a:headEnd/>
            <a:tailEnd/>
          </a:ln>
        </p:spPr>
        <p:txBody>
          <a:bodyPr>
            <a:normAutofit fontScale="92500"/>
          </a:bodyPr>
          <a:lstStyle/>
          <a:p>
            <a:r>
              <a:rPr lang="en-US" altLang="en-US" dirty="0" smtClean="0"/>
              <a:t>STUDENTS WHO NEED TIER 3</a:t>
            </a:r>
          </a:p>
        </p:txBody>
      </p:sp>
      <p:sp>
        <p:nvSpPr>
          <p:cNvPr id="41990" name="Content Placeholder 7"/>
          <p:cNvSpPr>
            <a:spLocks noGrp="1"/>
          </p:cNvSpPr>
          <p:nvPr>
            <p:ph sz="quarter" idx="4"/>
          </p:nvPr>
        </p:nvSpPr>
        <p:spPr>
          <a:xfrm>
            <a:off x="4724400" y="1676400"/>
            <a:ext cx="4041775" cy="3941763"/>
          </a:xfrm>
          <a:prstGeom prst="rect">
            <a:avLst/>
          </a:prstGeom>
          <a:ln>
            <a:prstDash val="solid"/>
          </a:ln>
          <a:extLst>
            <a:ext uri="{91240B29-F687-4F45-9708-019B960494DF}">
              <a14:hiddenLine xmlns:a14="http://schemas.microsoft.com/office/drawing/2010/main" w="9525">
                <a:solidFill>
                  <a:srgbClr val="000000"/>
                </a:solidFill>
                <a:prstDash val="sysDash"/>
                <a:miter lim="800000"/>
                <a:headEnd/>
                <a:tailEnd/>
              </a14:hiddenLine>
            </a:ext>
          </a:extLst>
        </p:spPr>
        <p:txBody>
          <a:bodyPr/>
          <a:lstStyle/>
          <a:p>
            <a:pPr>
              <a:spcBef>
                <a:spcPct val="0"/>
              </a:spcBef>
            </a:pPr>
            <a:r>
              <a:rPr lang="en-US" altLang="en-US" dirty="0" smtClean="0"/>
              <a:t>Academics</a:t>
            </a:r>
          </a:p>
          <a:p>
            <a:pPr lvl="1"/>
            <a:r>
              <a:rPr lang="en-US" altLang="en-US" dirty="0" smtClean="0"/>
              <a:t>Significantly Behind</a:t>
            </a:r>
          </a:p>
          <a:p>
            <a:pPr lvl="1"/>
            <a:r>
              <a:rPr lang="en-US" altLang="en-US" dirty="0" smtClean="0"/>
              <a:t>2+ Grade Levels Below</a:t>
            </a:r>
          </a:p>
          <a:p>
            <a:pPr lvl="1"/>
            <a:r>
              <a:rPr lang="en-US" altLang="en-US" dirty="0" smtClean="0"/>
              <a:t>Novice Range</a:t>
            </a:r>
          </a:p>
          <a:p>
            <a:pPr lvl="1"/>
            <a:r>
              <a:rPr lang="en-US" altLang="en-US" dirty="0" smtClean="0"/>
              <a:t>May Need More Than 1 Year to “Catch Up”</a:t>
            </a:r>
          </a:p>
          <a:p>
            <a:pPr>
              <a:spcBef>
                <a:spcPct val="0"/>
              </a:spcBef>
            </a:pPr>
            <a:r>
              <a:rPr lang="en-US" altLang="en-US" dirty="0" smtClean="0"/>
              <a:t>Behavior</a:t>
            </a:r>
          </a:p>
          <a:p>
            <a:pPr lvl="1"/>
            <a:r>
              <a:rPr lang="en-US" altLang="en-US" dirty="0" smtClean="0"/>
              <a:t>Moderate to Severe Behaviors</a:t>
            </a:r>
          </a:p>
          <a:p>
            <a:pPr lvl="1"/>
            <a:r>
              <a:rPr lang="en-US" altLang="en-US" dirty="0" smtClean="0"/>
              <a:t>Higher Intensity &amp; Frequency</a:t>
            </a:r>
          </a:p>
        </p:txBody>
      </p:sp>
    </p:spTree>
    <p:extLst>
      <p:ext uri="{BB962C8B-B14F-4D97-AF65-F5344CB8AC3E}">
        <p14:creationId xmlns:p14="http://schemas.microsoft.com/office/powerpoint/2010/main" val="4254093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066800"/>
          </a:xfrm>
        </p:spPr>
        <p:txBody>
          <a:bodyPr>
            <a:noAutofit/>
          </a:bodyPr>
          <a:lstStyle/>
          <a:p>
            <a:pPr eaLnBrk="1" hangingPunct="1">
              <a:defRPr/>
            </a:pPr>
            <a:r>
              <a:rPr lang="en-US" sz="3200" dirty="0" smtClean="0"/>
              <a:t>Let’s Talk About the Tiers of Support</a:t>
            </a:r>
          </a:p>
        </p:txBody>
      </p:sp>
      <p:sp>
        <p:nvSpPr>
          <p:cNvPr id="3" name="Content Placeholder 2"/>
          <p:cNvSpPr>
            <a:spLocks noGrp="1"/>
          </p:cNvSpPr>
          <p:nvPr>
            <p:ph sz="half" idx="1"/>
          </p:nvPr>
        </p:nvSpPr>
        <p:spPr>
          <a:xfrm>
            <a:off x="351579" y="1623603"/>
            <a:ext cx="4114800" cy="4525963"/>
          </a:xfrm>
          <a:prstGeom prst="rect">
            <a:avLst/>
          </a:prstGeom>
        </p:spPr>
        <p:txBody>
          <a:bodyPr rtlCol="0">
            <a:normAutofit fontScale="92500" lnSpcReduction="20000"/>
          </a:bodyPr>
          <a:lstStyle/>
          <a:p>
            <a:pPr eaLnBrk="1" fontAlgn="auto" hangingPunct="1">
              <a:spcAft>
                <a:spcPts val="0"/>
              </a:spcAft>
              <a:buFont typeface="Arial" pitchFamily="34" charset="0"/>
              <a:buChar char="•"/>
              <a:defRPr/>
            </a:pPr>
            <a:r>
              <a:rPr lang="en-US" dirty="0" smtClean="0"/>
              <a:t>Tier 2</a:t>
            </a:r>
          </a:p>
          <a:p>
            <a:pPr eaLnBrk="1" fontAlgn="auto" hangingPunct="1">
              <a:spcAft>
                <a:spcPts val="0"/>
              </a:spcAft>
              <a:buFont typeface="Arial" pitchFamily="34" charset="0"/>
              <a:buChar char="•"/>
              <a:defRPr/>
            </a:pPr>
            <a:r>
              <a:rPr lang="en-US" dirty="0" smtClean="0"/>
              <a:t>Small Group</a:t>
            </a:r>
          </a:p>
          <a:p>
            <a:pPr eaLnBrk="1" fontAlgn="auto" hangingPunct="1">
              <a:spcAft>
                <a:spcPts val="0"/>
              </a:spcAft>
              <a:buFont typeface="Arial" pitchFamily="34" charset="0"/>
              <a:buChar char="•"/>
              <a:defRPr/>
            </a:pPr>
            <a:r>
              <a:rPr lang="en-US" dirty="0" smtClean="0"/>
              <a:t>In addition to Tier 1</a:t>
            </a:r>
          </a:p>
          <a:p>
            <a:pPr eaLnBrk="1" fontAlgn="auto" hangingPunct="1">
              <a:spcAft>
                <a:spcPts val="0"/>
              </a:spcAft>
              <a:buFont typeface="Arial" pitchFamily="34" charset="0"/>
              <a:buChar char="•"/>
              <a:defRPr/>
            </a:pPr>
            <a:r>
              <a:rPr lang="en-US" dirty="0" smtClean="0"/>
              <a:t>Progress monitoring occurs during intervention on a regular basis</a:t>
            </a:r>
          </a:p>
          <a:p>
            <a:pPr eaLnBrk="1" fontAlgn="auto" hangingPunct="1">
              <a:spcAft>
                <a:spcPts val="0"/>
              </a:spcAft>
              <a:buFont typeface="Arial" pitchFamily="34" charset="0"/>
              <a:buChar char="•"/>
              <a:defRPr/>
            </a:pPr>
            <a:r>
              <a:rPr lang="en-US" dirty="0" smtClean="0"/>
              <a:t>NOT AN ASSESSMENT!</a:t>
            </a:r>
          </a:p>
          <a:p>
            <a:pPr eaLnBrk="1" fontAlgn="auto" hangingPunct="1">
              <a:spcAft>
                <a:spcPts val="0"/>
              </a:spcAft>
              <a:buFont typeface="Arial" pitchFamily="34" charset="0"/>
              <a:buChar char="•"/>
              <a:defRPr/>
            </a:pPr>
            <a:r>
              <a:rPr lang="en-US" dirty="0" smtClean="0"/>
              <a:t>DIPSTICK!!</a:t>
            </a:r>
          </a:p>
          <a:p>
            <a:pPr eaLnBrk="1" fontAlgn="auto" hangingPunct="1">
              <a:spcAft>
                <a:spcPts val="0"/>
              </a:spcAft>
              <a:buFont typeface="Arial" pitchFamily="34" charset="0"/>
              <a:buChar char="•"/>
              <a:defRPr/>
            </a:pPr>
            <a:r>
              <a:rPr lang="en-US" dirty="0" smtClean="0"/>
              <a:t>Group or Individual</a:t>
            </a:r>
          </a:p>
          <a:p>
            <a:pPr eaLnBrk="1" fontAlgn="auto" hangingPunct="1">
              <a:spcAft>
                <a:spcPts val="0"/>
              </a:spcAft>
              <a:buFont typeface="Arial" pitchFamily="34" charset="0"/>
              <a:buChar char="•"/>
              <a:defRPr/>
            </a:pPr>
            <a:r>
              <a:rPr lang="en-US" dirty="0" smtClean="0"/>
              <a:t>Focused on Need/Goal</a:t>
            </a:r>
          </a:p>
        </p:txBody>
      </p:sp>
      <p:sp>
        <p:nvSpPr>
          <p:cNvPr id="4" name="Content Placeholder 3"/>
          <p:cNvSpPr>
            <a:spLocks noGrp="1"/>
          </p:cNvSpPr>
          <p:nvPr>
            <p:ph sz="half" idx="2"/>
          </p:nvPr>
        </p:nvSpPr>
        <p:spPr>
          <a:xfrm>
            <a:off x="4686300" y="1619249"/>
            <a:ext cx="4038600" cy="4525963"/>
          </a:xfrm>
          <a:prstGeom prst="rect">
            <a:avLst/>
          </a:prstGeom>
        </p:spPr>
        <p:txBody>
          <a:bodyPr rtlCol="0">
            <a:normAutofit fontScale="92500" lnSpcReduction="20000"/>
          </a:bodyPr>
          <a:lstStyle/>
          <a:p>
            <a:pPr eaLnBrk="1" fontAlgn="auto" hangingPunct="1">
              <a:spcAft>
                <a:spcPts val="0"/>
              </a:spcAft>
              <a:buFont typeface="Arial" pitchFamily="34" charset="0"/>
              <a:buChar char="•"/>
              <a:defRPr/>
            </a:pPr>
            <a:r>
              <a:rPr lang="en-US" dirty="0" smtClean="0">
                <a:solidFill>
                  <a:srgbClr val="FF0000"/>
                </a:solidFill>
              </a:rPr>
              <a:t>Tier 3</a:t>
            </a:r>
          </a:p>
          <a:p>
            <a:pPr eaLnBrk="1" fontAlgn="auto" hangingPunct="1">
              <a:spcAft>
                <a:spcPts val="0"/>
              </a:spcAft>
              <a:buFont typeface="Arial" pitchFamily="34" charset="0"/>
              <a:buChar char="•"/>
              <a:defRPr/>
            </a:pPr>
            <a:r>
              <a:rPr lang="en-US" dirty="0" smtClean="0">
                <a:solidFill>
                  <a:srgbClr val="FF0000"/>
                </a:solidFill>
              </a:rPr>
              <a:t>Individualized/Smaller Group</a:t>
            </a:r>
          </a:p>
          <a:p>
            <a:pPr eaLnBrk="1" fontAlgn="auto" hangingPunct="1">
              <a:spcAft>
                <a:spcPts val="0"/>
              </a:spcAft>
              <a:buFont typeface="Arial" pitchFamily="34" charset="0"/>
              <a:buChar char="•"/>
              <a:defRPr/>
            </a:pPr>
            <a:r>
              <a:rPr lang="en-US" dirty="0" smtClean="0">
                <a:solidFill>
                  <a:srgbClr val="FF0000"/>
                </a:solidFill>
              </a:rPr>
              <a:t>In addition to Tier 1 &amp; 2 </a:t>
            </a:r>
          </a:p>
          <a:p>
            <a:pPr eaLnBrk="1" fontAlgn="auto" hangingPunct="1">
              <a:spcAft>
                <a:spcPts val="0"/>
              </a:spcAft>
              <a:buFont typeface="Arial" pitchFamily="34" charset="0"/>
              <a:buChar char="•"/>
              <a:defRPr/>
            </a:pPr>
            <a:r>
              <a:rPr lang="en-US" dirty="0" smtClean="0">
                <a:solidFill>
                  <a:srgbClr val="FF0000"/>
                </a:solidFill>
              </a:rPr>
              <a:t>Progress monitoring occurs during intervention on a regular basis, but no less than 1 time each week.</a:t>
            </a:r>
          </a:p>
          <a:p>
            <a:pPr eaLnBrk="1" fontAlgn="auto" hangingPunct="1">
              <a:spcAft>
                <a:spcPts val="0"/>
              </a:spcAft>
              <a:buFont typeface="Arial" pitchFamily="34" charset="0"/>
              <a:buChar char="•"/>
              <a:defRPr/>
            </a:pPr>
            <a:r>
              <a:rPr lang="en-US" dirty="0" smtClean="0">
                <a:solidFill>
                  <a:srgbClr val="FF0000"/>
                </a:solidFill>
              </a:rPr>
              <a:t>NOT AN ASSESSMENT!</a:t>
            </a:r>
          </a:p>
          <a:p>
            <a:pPr eaLnBrk="1" fontAlgn="auto" hangingPunct="1">
              <a:spcAft>
                <a:spcPts val="0"/>
              </a:spcAft>
              <a:buFont typeface="Arial" pitchFamily="34" charset="0"/>
              <a:buChar char="•"/>
              <a:defRPr/>
            </a:pPr>
            <a:r>
              <a:rPr lang="en-US" dirty="0" smtClean="0">
                <a:solidFill>
                  <a:srgbClr val="FF0000"/>
                </a:solidFill>
              </a:rPr>
              <a:t>DIPSTICK!!</a:t>
            </a:r>
          </a:p>
          <a:p>
            <a:pPr eaLnBrk="1" fontAlgn="auto" hangingPunct="1">
              <a:spcAft>
                <a:spcPts val="0"/>
              </a:spcAft>
              <a:buFont typeface="Arial" pitchFamily="34" charset="0"/>
              <a:buChar char="•"/>
              <a:defRPr/>
            </a:pPr>
            <a:r>
              <a:rPr lang="en-US" dirty="0" smtClean="0">
                <a:solidFill>
                  <a:srgbClr val="FF0000"/>
                </a:solidFill>
              </a:rPr>
              <a:t>Group or Individual</a:t>
            </a:r>
          </a:p>
          <a:p>
            <a:pPr eaLnBrk="1" fontAlgn="auto" hangingPunct="1">
              <a:spcAft>
                <a:spcPts val="0"/>
              </a:spcAft>
              <a:buFont typeface="Arial" pitchFamily="34" charset="0"/>
              <a:buChar char="•"/>
              <a:defRPr/>
            </a:pPr>
            <a:r>
              <a:rPr lang="en-US" dirty="0" smtClean="0">
                <a:solidFill>
                  <a:srgbClr val="FF0000"/>
                </a:solidFill>
              </a:rPr>
              <a:t>Focused on Need/Goal</a:t>
            </a:r>
          </a:p>
          <a:p>
            <a:pPr eaLnBrk="1" fontAlgn="auto" hangingPunct="1">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634981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C:\Documents and Settings\rdoyel33\Local Settings\Temporary Internet Files\Content.IE5\JYRHGHI0\MC90044137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6180" y="1589666"/>
            <a:ext cx="4967288"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itle 1"/>
          <p:cNvSpPr>
            <a:spLocks noGrp="1"/>
          </p:cNvSpPr>
          <p:nvPr>
            <p:ph type="title"/>
          </p:nvPr>
        </p:nvSpPr>
        <p:spPr>
          <a:xfrm>
            <a:off x="533400" y="228600"/>
            <a:ext cx="8229600" cy="1066800"/>
          </a:xfrm>
        </p:spPr>
        <p:txBody>
          <a:bodyPr/>
          <a:lstStyle/>
          <a:p>
            <a:pPr eaLnBrk="1" fontAlgn="auto" hangingPunct="1">
              <a:spcAft>
                <a:spcPts val="0"/>
              </a:spcAft>
              <a:defRPr/>
            </a:pPr>
            <a:r>
              <a:rPr lang="en-US" dirty="0" smtClean="0"/>
              <a:t>Interventions are--</a:t>
            </a:r>
          </a:p>
        </p:txBody>
      </p:sp>
      <p:sp>
        <p:nvSpPr>
          <p:cNvPr id="3" name="Content Placeholder 2"/>
          <p:cNvSpPr>
            <a:spLocks noGrp="1"/>
          </p:cNvSpPr>
          <p:nvPr>
            <p:ph idx="1"/>
          </p:nvPr>
        </p:nvSpPr>
        <p:spPr>
          <a:xfrm>
            <a:off x="304800" y="1616653"/>
            <a:ext cx="4038600" cy="4913313"/>
          </a:xfrm>
        </p:spPr>
        <p:txBody>
          <a:bodyPr>
            <a:normAutofit lnSpcReduction="10000"/>
          </a:bodyPr>
          <a:lstStyle/>
          <a:p>
            <a:pPr eaLnBrk="1" hangingPunct="1">
              <a:buFont typeface="Arial" pitchFamily="34" charset="0"/>
              <a:buChar char="•"/>
            </a:pPr>
            <a:r>
              <a:rPr lang="en-US" altLang="en-US" dirty="0" smtClean="0"/>
              <a:t>Instructional</a:t>
            </a:r>
          </a:p>
          <a:p>
            <a:pPr eaLnBrk="1" hangingPunct="1">
              <a:buFont typeface="Arial" pitchFamily="34" charset="0"/>
              <a:buChar char="•"/>
            </a:pPr>
            <a:r>
              <a:rPr lang="en-US" altLang="en-US" dirty="0" smtClean="0"/>
              <a:t>Not accommodations</a:t>
            </a:r>
          </a:p>
          <a:p>
            <a:pPr eaLnBrk="1" hangingPunct="1">
              <a:buFont typeface="Arial" pitchFamily="34" charset="0"/>
              <a:buChar char="•"/>
            </a:pPr>
            <a:r>
              <a:rPr lang="en-US" altLang="en-US" dirty="0" smtClean="0"/>
              <a:t>Linked to the area of concern</a:t>
            </a:r>
          </a:p>
          <a:p>
            <a:pPr eaLnBrk="1" hangingPunct="1">
              <a:buFont typeface="Arial" pitchFamily="34" charset="0"/>
              <a:buChar char="•"/>
            </a:pPr>
            <a:r>
              <a:rPr lang="en-US" altLang="en-US" dirty="0" smtClean="0"/>
              <a:t>Evidence based</a:t>
            </a:r>
          </a:p>
          <a:p>
            <a:pPr eaLnBrk="1" hangingPunct="1">
              <a:buFont typeface="Arial" pitchFamily="34" charset="0"/>
              <a:buChar char="•"/>
            </a:pPr>
            <a:r>
              <a:rPr lang="en-US" altLang="en-US" dirty="0" smtClean="0"/>
              <a:t>Research based</a:t>
            </a:r>
          </a:p>
          <a:p>
            <a:pPr eaLnBrk="1" hangingPunct="1">
              <a:buFont typeface="Arial" pitchFamily="34" charset="0"/>
              <a:buChar char="•"/>
            </a:pPr>
            <a:r>
              <a:rPr lang="en-US" altLang="en-US" dirty="0" smtClean="0"/>
              <a:t>Systematically delivered</a:t>
            </a:r>
          </a:p>
          <a:p>
            <a:pPr eaLnBrk="1" hangingPunct="1">
              <a:buFont typeface="Arial" pitchFamily="34" charset="0"/>
              <a:buChar char="•"/>
            </a:pPr>
            <a:r>
              <a:rPr lang="en-US" altLang="en-US" dirty="0" smtClean="0"/>
              <a:t>Monitored </a:t>
            </a:r>
          </a:p>
        </p:txBody>
      </p:sp>
      <p:sp>
        <p:nvSpPr>
          <p:cNvPr id="4" name="Rectangle 3"/>
          <p:cNvSpPr/>
          <p:nvPr/>
        </p:nvSpPr>
        <p:spPr>
          <a:xfrm rot="480235">
            <a:off x="4433574" y="2703848"/>
            <a:ext cx="3922615" cy="1569660"/>
          </a:xfrm>
          <a:prstGeom prst="rect">
            <a:avLst/>
          </a:prstGeom>
          <a:noFill/>
        </p:spPr>
        <p:txBody>
          <a:bodyPr>
            <a:spAutoFit/>
          </a:bodyPr>
          <a:lstStyle/>
          <a:p>
            <a:pPr algn="ctr">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cs typeface="+mn-cs"/>
              </a:rPr>
              <a:t>Above/ beyond Regular instruction</a:t>
            </a:r>
          </a:p>
        </p:txBody>
      </p:sp>
    </p:spTree>
    <p:extLst>
      <p:ext uri="{BB962C8B-B14F-4D97-AF65-F5344CB8AC3E}">
        <p14:creationId xmlns:p14="http://schemas.microsoft.com/office/powerpoint/2010/main" val="1797782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1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10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10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10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10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amond(in)">
                                      <p:cBhvr>
                                        <p:cTn id="37" dur="10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ppt_x"/>
                                          </p:val>
                                        </p:tav>
                                        <p:tav tm="100000">
                                          <p:val>
                                            <p:strVal val="#ppt_x"/>
                                          </p:val>
                                        </p:tav>
                                      </p:tavLst>
                                    </p:anim>
                                    <p:anim calcmode="lin" valueType="num">
                                      <p:cBhvr additive="base">
                                        <p:cTn id="4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3"/>
          <p:cNvSpPr>
            <a:spLocks noGrp="1"/>
          </p:cNvSpPr>
          <p:nvPr>
            <p:ph type="ctrTitle"/>
          </p:nvPr>
        </p:nvSpPr>
        <p:spPr>
          <a:xfrm>
            <a:off x="304800" y="152400"/>
            <a:ext cx="8458200" cy="1470025"/>
          </a:xfrm>
        </p:spPr>
        <p:txBody>
          <a:bodyPr>
            <a:normAutofit/>
          </a:bodyPr>
          <a:lstStyle/>
          <a:p>
            <a:pPr eaLnBrk="1" fontAlgn="auto" hangingPunct="1">
              <a:spcAft>
                <a:spcPts val="0"/>
              </a:spcAft>
              <a:defRPr/>
            </a:pPr>
            <a:r>
              <a:rPr lang="en-US" dirty="0" smtClean="0"/>
              <a:t>Where do we find “menus” of interventions?</a:t>
            </a:r>
          </a:p>
        </p:txBody>
      </p:sp>
      <p:sp>
        <p:nvSpPr>
          <p:cNvPr id="48132" name="Subtitle 4"/>
          <p:cNvSpPr>
            <a:spLocks noGrp="1"/>
          </p:cNvSpPr>
          <p:nvPr>
            <p:ph type="subTitle" idx="1"/>
          </p:nvPr>
        </p:nvSpPr>
        <p:spPr>
          <a:xfrm>
            <a:off x="685800" y="1600201"/>
            <a:ext cx="7772400" cy="3505200"/>
          </a:xfrm>
        </p:spPr>
        <p:txBody>
          <a:bodyPr>
            <a:normAutofit fontScale="70000" lnSpcReduction="20000"/>
          </a:bodyPr>
          <a:lstStyle/>
          <a:p>
            <a:endParaRPr lang="en-US" altLang="en-US" sz="1800" dirty="0" smtClean="0">
              <a:hlinkClick r:id="rId2"/>
            </a:endParaRPr>
          </a:p>
          <a:p>
            <a:endParaRPr lang="en-US" altLang="en-US" sz="1800" dirty="0">
              <a:hlinkClick r:id="rId2"/>
            </a:endParaRPr>
          </a:p>
          <a:p>
            <a:endParaRPr lang="en-US" altLang="en-US" sz="1800" dirty="0" smtClean="0">
              <a:hlinkClick r:id="rId2"/>
            </a:endParaRPr>
          </a:p>
          <a:p>
            <a:endParaRPr lang="en-US" altLang="en-US" sz="1800" dirty="0">
              <a:hlinkClick r:id="rId2"/>
            </a:endParaRPr>
          </a:p>
          <a:p>
            <a:r>
              <a:rPr lang="en-US" altLang="en-US" sz="1800" dirty="0" smtClean="0">
                <a:solidFill>
                  <a:schemeClr val="tx1"/>
                </a:solidFill>
                <a:hlinkClick r:id="rId2"/>
              </a:rPr>
              <a:t>http</a:t>
            </a:r>
            <a:r>
              <a:rPr lang="en-US" altLang="en-US" sz="1800" dirty="0">
                <a:solidFill>
                  <a:schemeClr val="tx1"/>
                </a:solidFill>
                <a:hlinkClick r:id="rId2"/>
              </a:rPr>
              <a:t>://</a:t>
            </a:r>
            <a:r>
              <a:rPr lang="en-US" altLang="en-US" sz="1800" dirty="0" smtClean="0">
                <a:solidFill>
                  <a:schemeClr val="tx1"/>
                </a:solidFill>
                <a:hlinkClick r:id="rId2"/>
              </a:rPr>
              <a:t>www.pavilioncsd.org/webpages/mnoble/resources.cfm?subpage=1057914</a:t>
            </a:r>
            <a:endParaRPr lang="en-US" altLang="en-US" sz="1800" dirty="0" smtClean="0">
              <a:solidFill>
                <a:schemeClr val="tx1"/>
              </a:solidFill>
            </a:endParaRPr>
          </a:p>
          <a:p>
            <a:endParaRPr lang="en-US" altLang="en-US" sz="1800" dirty="0">
              <a:solidFill>
                <a:schemeClr val="tx1"/>
              </a:solidFill>
            </a:endParaRPr>
          </a:p>
          <a:p>
            <a:r>
              <a:rPr lang="en-US" sz="1800" u="sng" dirty="0">
                <a:solidFill>
                  <a:schemeClr val="tx1"/>
                </a:solidFill>
                <a:hlinkClick r:id="rId3"/>
              </a:rPr>
              <a:t>http://</a:t>
            </a:r>
            <a:r>
              <a:rPr lang="en-US" sz="1800" u="sng" dirty="0" smtClean="0">
                <a:solidFill>
                  <a:schemeClr val="tx1"/>
                </a:solidFill>
                <a:hlinkClick r:id="rId3"/>
              </a:rPr>
              <a:t>www.interventioncentral.org/response-to-intervention</a:t>
            </a:r>
            <a:endParaRPr lang="en-US" sz="1800" u="sng" dirty="0" smtClean="0">
              <a:solidFill>
                <a:schemeClr val="tx1"/>
              </a:solidFill>
            </a:endParaRPr>
          </a:p>
          <a:p>
            <a:endParaRPr lang="en-US" sz="1800" u="sng" dirty="0">
              <a:solidFill>
                <a:schemeClr val="tx1"/>
              </a:solidFill>
            </a:endParaRPr>
          </a:p>
          <a:p>
            <a:r>
              <a:rPr lang="en-US" sz="1800" u="sng" dirty="0">
                <a:solidFill>
                  <a:schemeClr val="tx1"/>
                </a:solidFill>
                <a:hlinkClick r:id="rId4"/>
              </a:rPr>
              <a:t>http://schoolwires.henry.k12.ga.us/cms/lib08/GA01000549/Centricity/Domain/6581/RTI%20Menu.pdf</a:t>
            </a:r>
            <a:endParaRPr lang="en-US" sz="1800" dirty="0">
              <a:solidFill>
                <a:schemeClr val="tx1"/>
              </a:solidFill>
            </a:endParaRPr>
          </a:p>
          <a:p>
            <a:r>
              <a:rPr lang="en-US" sz="1800" dirty="0">
                <a:solidFill>
                  <a:schemeClr val="tx1"/>
                </a:solidFill>
              </a:rPr>
              <a:t> </a:t>
            </a:r>
          </a:p>
          <a:p>
            <a:r>
              <a:rPr lang="en-US" sz="1800" dirty="0">
                <a:solidFill>
                  <a:schemeClr val="tx1"/>
                </a:solidFill>
              </a:rPr>
              <a:t> </a:t>
            </a:r>
          </a:p>
          <a:p>
            <a:r>
              <a:rPr lang="en-US" sz="1800" u="sng" dirty="0">
                <a:solidFill>
                  <a:schemeClr val="tx1"/>
                </a:solidFill>
                <a:hlinkClick r:id="rId5"/>
              </a:rPr>
              <a:t>https://</a:t>
            </a:r>
            <a:r>
              <a:rPr lang="en-US" sz="1800" u="sng" dirty="0" smtClean="0">
                <a:solidFill>
                  <a:schemeClr val="tx1"/>
                </a:solidFill>
                <a:hlinkClick r:id="rId5"/>
              </a:rPr>
              <a:t>www.teacherspayteachers.com/Product/RtI-Response-to-Intervention-If-Then-Reading-Interventions-Menu-290392</a:t>
            </a:r>
            <a:endParaRPr lang="en-US" sz="1800" u="sng" dirty="0" smtClean="0">
              <a:solidFill>
                <a:schemeClr val="tx1"/>
              </a:solidFill>
            </a:endParaRPr>
          </a:p>
          <a:p>
            <a:endParaRPr lang="en-US" sz="1800" dirty="0">
              <a:solidFill>
                <a:schemeClr val="tx1"/>
              </a:solidFill>
            </a:endParaRPr>
          </a:p>
          <a:p>
            <a:r>
              <a:rPr lang="en-US" sz="1800" dirty="0">
                <a:solidFill>
                  <a:schemeClr val="tx1"/>
                </a:solidFill>
              </a:rPr>
              <a:t> </a:t>
            </a:r>
          </a:p>
          <a:p>
            <a:endParaRPr lang="en-US" sz="1800" u="sng" dirty="0" smtClean="0">
              <a:solidFill>
                <a:schemeClr val="tx1"/>
              </a:solidFill>
              <a:hlinkClick r:id="rId6"/>
            </a:endParaRPr>
          </a:p>
          <a:p>
            <a:r>
              <a:rPr lang="en-US" sz="1800" u="sng" dirty="0" smtClean="0">
                <a:solidFill>
                  <a:schemeClr val="tx1"/>
                </a:solidFill>
                <a:hlinkClick r:id="rId6"/>
              </a:rPr>
              <a:t>http</a:t>
            </a:r>
            <a:r>
              <a:rPr lang="en-US" sz="1800" u="sng" dirty="0">
                <a:solidFill>
                  <a:schemeClr val="tx1"/>
                </a:solidFill>
                <a:hlinkClick r:id="rId6"/>
              </a:rPr>
              <a:t>://www.jimwrightonline.com/mixed_files/rome/RTI_Acad_Intvs_Intro_Rome_CSD_22_Nov_2010_PPT.pdf</a:t>
            </a:r>
            <a:endParaRPr lang="en-US" sz="1800" dirty="0">
              <a:solidFill>
                <a:schemeClr val="tx1"/>
              </a:solidFill>
            </a:endParaRPr>
          </a:p>
          <a:p>
            <a:r>
              <a:rPr lang="en-US" sz="1800" dirty="0">
                <a:solidFill>
                  <a:schemeClr val="tx1"/>
                </a:solidFill>
              </a:rPr>
              <a:t> </a:t>
            </a:r>
          </a:p>
          <a:p>
            <a:r>
              <a:rPr lang="en-US" sz="1800" u="sng" dirty="0">
                <a:solidFill>
                  <a:schemeClr val="tx1"/>
                </a:solidFill>
                <a:hlinkClick r:id="rId7"/>
              </a:rPr>
              <a:t>http://www.mccsc.edu/cms/lib07/IN01906545/Centricity/Domain/252/if%20then%20intevention%20menu.pdf</a:t>
            </a:r>
            <a:endParaRPr lang="en-US" sz="1800" dirty="0">
              <a:solidFill>
                <a:schemeClr val="tx1"/>
              </a:solidFill>
            </a:endParaRPr>
          </a:p>
          <a:p>
            <a:r>
              <a:rPr lang="en-US" sz="1800" dirty="0">
                <a:solidFill>
                  <a:schemeClr val="tx1"/>
                </a:solidFill>
              </a:rPr>
              <a:t> </a:t>
            </a:r>
          </a:p>
          <a:p>
            <a:r>
              <a:rPr lang="en-US" sz="1800" u="sng" dirty="0">
                <a:solidFill>
                  <a:schemeClr val="tx1"/>
                </a:solidFill>
                <a:hlinkClick r:id="rId8"/>
              </a:rPr>
              <a:t>http://www.esu1.org/downloads/RtI/RtIManual.pdf</a:t>
            </a:r>
            <a:endParaRPr lang="en-US" sz="1800" dirty="0">
              <a:solidFill>
                <a:schemeClr val="tx1"/>
              </a:solidFill>
            </a:endParaRPr>
          </a:p>
          <a:p>
            <a:endParaRPr lang="en-US" sz="1800" u="sng" dirty="0" smtClean="0">
              <a:solidFill>
                <a:schemeClr val="tx1"/>
              </a:solidFill>
            </a:endParaRPr>
          </a:p>
          <a:p>
            <a:endParaRPr lang="en-US" sz="1800" dirty="0">
              <a:solidFill>
                <a:schemeClr val="tx1"/>
              </a:solidFill>
            </a:endParaRPr>
          </a:p>
          <a:p>
            <a:endParaRPr lang="en-US" altLang="en-US" sz="1800" dirty="0" smtClean="0">
              <a:solidFill>
                <a:schemeClr val="tx1"/>
              </a:solidFill>
            </a:endParaRPr>
          </a:p>
        </p:txBody>
      </p:sp>
      <p:sp>
        <p:nvSpPr>
          <p:cNvPr id="5" name="Title 3"/>
          <p:cNvSpPr txBox="1">
            <a:spLocks/>
          </p:cNvSpPr>
          <p:nvPr/>
        </p:nvSpPr>
        <p:spPr>
          <a:xfrm>
            <a:off x="381000" y="5334000"/>
            <a:ext cx="8458200" cy="1470025"/>
          </a:xfrm>
          <a:prstGeom prst="rect">
            <a:avLst/>
          </a:prstGeo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pPr algn="ctr">
              <a:defRPr/>
            </a:pPr>
            <a:r>
              <a:rPr lang="en-US" dirty="0" smtClean="0"/>
              <a:t>GOOGLE  it!</a:t>
            </a:r>
          </a:p>
        </p:txBody>
      </p:sp>
    </p:spTree>
    <p:extLst>
      <p:ext uri="{BB962C8B-B14F-4D97-AF65-F5344CB8AC3E}">
        <p14:creationId xmlns:p14="http://schemas.microsoft.com/office/powerpoint/2010/main" val="27009192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Please remember…</a:t>
            </a:r>
            <a:endParaRPr lang="en-US" dirty="0"/>
          </a:p>
        </p:txBody>
      </p:sp>
      <p:sp>
        <p:nvSpPr>
          <p:cNvPr id="53250" name="Content Placeholder 1"/>
          <p:cNvSpPr>
            <a:spLocks noGrp="1"/>
          </p:cNvSpPr>
          <p:nvPr>
            <p:ph idx="1"/>
          </p:nvPr>
        </p:nvSpPr>
        <p:spPr/>
        <p:txBody>
          <a:bodyPr>
            <a:normAutofit lnSpcReduction="10000"/>
          </a:bodyPr>
          <a:lstStyle/>
          <a:p>
            <a:r>
              <a:rPr lang="en-US" altLang="en-US" dirty="0" smtClean="0"/>
              <a:t>Interventions must be KCAS/COMMON CORE aligned…so get rid of the old versions/materials that are not!</a:t>
            </a:r>
          </a:p>
          <a:p>
            <a:pPr>
              <a:buFont typeface="Wingdings 3" pitchFamily="18" charset="2"/>
              <a:buNone/>
            </a:pPr>
            <a:endParaRPr lang="en-US" altLang="en-US" dirty="0" smtClean="0"/>
          </a:p>
          <a:p>
            <a:r>
              <a:rPr lang="en-US" altLang="en-US" dirty="0" smtClean="0"/>
              <a:t>Choose a few and do them very well.</a:t>
            </a:r>
          </a:p>
          <a:p>
            <a:pPr marL="118872" indent="0">
              <a:buNone/>
            </a:pPr>
            <a:endParaRPr lang="en-US" altLang="en-US" dirty="0" smtClean="0"/>
          </a:p>
          <a:p>
            <a:r>
              <a:rPr lang="en-US" altLang="en-US" dirty="0" smtClean="0"/>
              <a:t>Implement with fidelity!!!!!</a:t>
            </a:r>
          </a:p>
          <a:p>
            <a:pPr>
              <a:buFont typeface="Wingdings 3" pitchFamily="18" charset="2"/>
              <a:buNone/>
            </a:pPr>
            <a:endParaRPr lang="en-US" altLang="en-US" dirty="0" smtClean="0"/>
          </a:p>
          <a:p>
            <a:r>
              <a:rPr lang="en-US" altLang="en-US" dirty="0" smtClean="0"/>
              <a:t>It’s about the strategy…not the program.  Programs just package it for us.</a:t>
            </a:r>
          </a:p>
        </p:txBody>
      </p:sp>
    </p:spTree>
    <p:extLst>
      <p:ext uri="{BB962C8B-B14F-4D97-AF65-F5344CB8AC3E}">
        <p14:creationId xmlns:p14="http://schemas.microsoft.com/office/powerpoint/2010/main" val="10126445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defRPr/>
            </a:pPr>
            <a:r>
              <a:rPr lang="en-US" dirty="0" smtClean="0"/>
              <a:t>FCS </a:t>
            </a:r>
            <a:r>
              <a:rPr lang="en-US" dirty="0" err="1" smtClean="0"/>
              <a:t>RtI</a:t>
            </a:r>
            <a:r>
              <a:rPr lang="en-US" dirty="0" smtClean="0"/>
              <a:t> IS ACCOUNTABLE</a:t>
            </a:r>
            <a:endParaRPr lang="en-US" dirty="0"/>
          </a:p>
        </p:txBody>
      </p:sp>
      <p:sp>
        <p:nvSpPr>
          <p:cNvPr id="54275" name="Subtitle 3"/>
          <p:cNvSpPr>
            <a:spLocks noGrp="1"/>
          </p:cNvSpPr>
          <p:nvPr>
            <p:ph type="subTitle" idx="1"/>
          </p:nvPr>
        </p:nvSpPr>
        <p:spPr>
          <a:xfrm>
            <a:off x="685800" y="5334000"/>
            <a:ext cx="7772400" cy="1200150"/>
          </a:xfrm>
        </p:spPr>
        <p:txBody>
          <a:bodyPr>
            <a:normAutofit/>
          </a:bodyPr>
          <a:lstStyle/>
          <a:p>
            <a:pPr marR="0" algn="ctr"/>
            <a:r>
              <a:rPr lang="en-US" altLang="en-US" sz="2400" dirty="0" smtClean="0"/>
              <a:t>WE ARE ACCOUNTABLE FOR THE IMPLEMENTATION OF INTERVENTIONS AND THE GROWTH OF THE INDIVIDUAL STUDENT.</a:t>
            </a:r>
          </a:p>
        </p:txBody>
      </p:sp>
    </p:spTree>
    <p:extLst>
      <p:ext uri="{BB962C8B-B14F-4D97-AF65-F5344CB8AC3E}">
        <p14:creationId xmlns:p14="http://schemas.microsoft.com/office/powerpoint/2010/main" val="8659356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p:cNvSpPr>
            <a:spLocks noGrp="1"/>
          </p:cNvSpPr>
          <p:nvPr>
            <p:ph type="ctrTitle"/>
          </p:nvPr>
        </p:nvSpPr>
        <p:spPr>
          <a:xfrm>
            <a:off x="609600" y="2971800"/>
            <a:ext cx="8077200" cy="1673352"/>
          </a:xfrm>
        </p:spPr>
        <p:txBody>
          <a:bodyPr/>
          <a:lstStyle/>
          <a:p>
            <a:pPr eaLnBrk="1" fontAlgn="auto" hangingPunct="1">
              <a:spcAft>
                <a:spcPts val="0"/>
              </a:spcAft>
              <a:defRPr/>
            </a:pPr>
            <a:r>
              <a:rPr lang="en-US" dirty="0" smtClean="0"/>
              <a:t>INTERVENTIONS ARE NOT A LIFE SENTENCE!!</a:t>
            </a:r>
          </a:p>
        </p:txBody>
      </p:sp>
      <p:sp>
        <p:nvSpPr>
          <p:cNvPr id="55299" name="Subtitle 4"/>
          <p:cNvSpPr>
            <a:spLocks noGrp="1"/>
          </p:cNvSpPr>
          <p:nvPr>
            <p:ph type="subTitle" idx="1"/>
          </p:nvPr>
        </p:nvSpPr>
        <p:spPr>
          <a:xfrm>
            <a:off x="685800" y="4648200"/>
            <a:ext cx="7848600" cy="1752600"/>
          </a:xfrm>
        </p:spPr>
        <p:txBody>
          <a:bodyPr>
            <a:normAutofit/>
          </a:bodyPr>
          <a:lstStyle/>
          <a:p>
            <a:pPr marL="63500" marR="0" algn="ctr" eaLnBrk="1" hangingPunct="1">
              <a:buFont typeface="Arial" pitchFamily="34" charset="0"/>
              <a:buNone/>
            </a:pPr>
            <a:r>
              <a:rPr lang="en-US" altLang="en-US" sz="2800" dirty="0" smtClean="0"/>
              <a:t>We must get students on a trajectory to exit interventions as soon as possible!</a:t>
            </a:r>
          </a:p>
        </p:txBody>
      </p:sp>
    </p:spTree>
    <p:extLst>
      <p:ext uri="{BB962C8B-B14F-4D97-AF65-F5344CB8AC3E}">
        <p14:creationId xmlns:p14="http://schemas.microsoft.com/office/powerpoint/2010/main" val="597469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defRPr/>
            </a:pPr>
            <a:r>
              <a:rPr lang="en-US" dirty="0" smtClean="0"/>
              <a:t>It’s about implementation…</a:t>
            </a:r>
            <a:endParaRPr lang="en-US" dirty="0"/>
          </a:p>
        </p:txBody>
      </p:sp>
      <p:sp>
        <p:nvSpPr>
          <p:cNvPr id="56323" name="Subtitle 4"/>
          <p:cNvSpPr>
            <a:spLocks noGrp="1"/>
          </p:cNvSpPr>
          <p:nvPr>
            <p:ph type="subTitle" idx="1"/>
          </p:nvPr>
        </p:nvSpPr>
        <p:spPr>
          <a:xfrm>
            <a:off x="3200400" y="5105400"/>
            <a:ext cx="7772400" cy="1200150"/>
          </a:xfrm>
        </p:spPr>
        <p:txBody>
          <a:bodyPr/>
          <a:lstStyle/>
          <a:p>
            <a:pPr marR="0"/>
            <a:r>
              <a:rPr lang="en-US" altLang="en-US" dirty="0" smtClean="0"/>
              <a:t>90% or better!!!</a:t>
            </a:r>
          </a:p>
        </p:txBody>
      </p:sp>
    </p:spTree>
    <p:extLst>
      <p:ext uri="{BB962C8B-B14F-4D97-AF65-F5344CB8AC3E}">
        <p14:creationId xmlns:p14="http://schemas.microsoft.com/office/powerpoint/2010/main" val="8720133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fontAlgn="auto" hangingPunct="1">
              <a:spcAft>
                <a:spcPts val="0"/>
              </a:spcAft>
              <a:defRPr/>
            </a:pPr>
            <a:r>
              <a:rPr lang="en-US" dirty="0" smtClean="0"/>
              <a:t>Monitor the Plan</a:t>
            </a:r>
          </a:p>
        </p:txBody>
      </p:sp>
      <p:sp>
        <p:nvSpPr>
          <p:cNvPr id="20483" name="Rectangle 3"/>
          <p:cNvSpPr>
            <a:spLocks noGrp="1" noChangeArrowheads="1"/>
          </p:cNvSpPr>
          <p:nvPr>
            <p:ph idx="1"/>
          </p:nvPr>
        </p:nvSpPr>
        <p:spPr/>
        <p:txBody>
          <a:bodyPr/>
          <a:lstStyle/>
          <a:p>
            <a:pPr eaLnBrk="1" hangingPunct="1">
              <a:lnSpc>
                <a:spcPct val="80000"/>
              </a:lnSpc>
            </a:pPr>
            <a:r>
              <a:rPr lang="en-US" altLang="en-US" b="1" u="sng" dirty="0" smtClean="0"/>
              <a:t>Interventionist</a:t>
            </a:r>
          </a:p>
          <a:p>
            <a:pPr lvl="1" eaLnBrk="1" hangingPunct="1">
              <a:lnSpc>
                <a:spcPct val="80000"/>
              </a:lnSpc>
            </a:pPr>
            <a:r>
              <a:rPr lang="en-US" altLang="en-US" sz="2400" dirty="0" smtClean="0"/>
              <a:t>Progress Monitoring of Data Graphed</a:t>
            </a:r>
            <a:endParaRPr lang="en-US" altLang="en-US" sz="2000" dirty="0" smtClean="0"/>
          </a:p>
          <a:p>
            <a:pPr lvl="2" eaLnBrk="1" hangingPunct="1">
              <a:lnSpc>
                <a:spcPct val="80000"/>
              </a:lnSpc>
            </a:pPr>
            <a:r>
              <a:rPr lang="en-US" altLang="en-US" sz="2000" dirty="0" smtClean="0"/>
              <a:t>Alert </a:t>
            </a:r>
            <a:r>
              <a:rPr lang="en-US" altLang="en-US" sz="2000" dirty="0" err="1" smtClean="0"/>
              <a:t>RtI</a:t>
            </a:r>
            <a:r>
              <a:rPr lang="en-US" altLang="en-US" sz="2000" dirty="0" smtClean="0"/>
              <a:t> Team/Classroom Teacher When Concerns Arise</a:t>
            </a:r>
          </a:p>
          <a:p>
            <a:pPr lvl="1" eaLnBrk="1" hangingPunct="1">
              <a:lnSpc>
                <a:spcPct val="80000"/>
              </a:lnSpc>
            </a:pPr>
            <a:r>
              <a:rPr lang="en-US" altLang="en-US" sz="2400" dirty="0" smtClean="0"/>
              <a:t>Documentation of Sessions/Lessons</a:t>
            </a:r>
          </a:p>
          <a:p>
            <a:pPr lvl="1" eaLnBrk="1" hangingPunct="1">
              <a:lnSpc>
                <a:spcPct val="80000"/>
              </a:lnSpc>
            </a:pPr>
            <a:r>
              <a:rPr lang="en-US" altLang="en-US" sz="2400" dirty="0" smtClean="0"/>
              <a:t>Evidence of Sharing Information with Classroom Teacher</a:t>
            </a:r>
          </a:p>
          <a:p>
            <a:pPr lvl="2" eaLnBrk="1" hangingPunct="1">
              <a:lnSpc>
                <a:spcPct val="80000"/>
              </a:lnSpc>
            </a:pPr>
            <a:r>
              <a:rPr lang="en-US" altLang="en-US" sz="2000" dirty="0" smtClean="0"/>
              <a:t>Conversation &amp; Connection to Classroom Instruction with Generalization of Performance</a:t>
            </a:r>
          </a:p>
          <a:p>
            <a:pPr lvl="2" eaLnBrk="1" hangingPunct="1">
              <a:lnSpc>
                <a:spcPct val="80000"/>
              </a:lnSpc>
            </a:pPr>
            <a:endParaRPr lang="en-US" altLang="en-US" sz="2000" dirty="0" smtClean="0"/>
          </a:p>
          <a:p>
            <a:pPr eaLnBrk="1" hangingPunct="1">
              <a:lnSpc>
                <a:spcPct val="80000"/>
              </a:lnSpc>
            </a:pPr>
            <a:r>
              <a:rPr lang="en-US" altLang="en-US" b="1" u="sng" dirty="0" err="1" smtClean="0"/>
              <a:t>RtI</a:t>
            </a:r>
            <a:r>
              <a:rPr lang="en-US" altLang="en-US" b="1" u="sng" dirty="0" smtClean="0"/>
              <a:t> Team/Administration</a:t>
            </a:r>
          </a:p>
          <a:p>
            <a:pPr lvl="1" eaLnBrk="1" hangingPunct="1">
              <a:lnSpc>
                <a:spcPct val="80000"/>
              </a:lnSpc>
            </a:pPr>
            <a:r>
              <a:rPr lang="en-US" altLang="en-US" sz="2400" dirty="0" smtClean="0"/>
              <a:t>Implementation Check for Intervention At Least 1x During Intervention Cycle</a:t>
            </a:r>
          </a:p>
          <a:p>
            <a:pPr lvl="2" eaLnBrk="1" hangingPunct="1">
              <a:lnSpc>
                <a:spcPct val="80000"/>
              </a:lnSpc>
            </a:pPr>
            <a:r>
              <a:rPr lang="en-US" altLang="en-US" sz="2000" dirty="0" smtClean="0"/>
              <a:t>Schedule, Components/Structure, Quality</a:t>
            </a:r>
          </a:p>
        </p:txBody>
      </p:sp>
      <p:pic>
        <p:nvPicPr>
          <p:cNvPr id="20484" name="Picture 2" descr="C:\Documents and Settings\rdoyel33\Local Settings\Temporary Internet Files\Content.IE5\F1IMLG77\MC9003260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914400"/>
            <a:ext cx="162401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488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box(in)">
                                      <p:cBhvr>
                                        <p:cTn id="7" dur="500"/>
                                        <p:tgtEl>
                                          <p:spTgt spid="204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additive="base">
                                        <p:cTn id="12"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48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0483">
                                            <p:txEl>
                                              <p:pRg st="1" end="1"/>
                                            </p:txEl>
                                          </p:spTgt>
                                        </p:tgtEl>
                                        <p:attrNameLst>
                                          <p:attrName>style.visibility</p:attrName>
                                        </p:attrNameLst>
                                      </p:cBhvr>
                                      <p:to>
                                        <p:strVal val="visible"/>
                                      </p:to>
                                    </p:set>
                                    <p:anim calcmode="lin" valueType="num">
                                      <p:cBhvr additive="base">
                                        <p:cTn id="16"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048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483">
                                            <p:txEl>
                                              <p:pRg st="2" end="2"/>
                                            </p:txEl>
                                          </p:spTgt>
                                        </p:tgtEl>
                                        <p:attrNameLst>
                                          <p:attrName>style.visibility</p:attrName>
                                        </p:attrNameLst>
                                      </p:cBhvr>
                                      <p:to>
                                        <p:strVal val="visible"/>
                                      </p:to>
                                    </p:set>
                                    <p:anim calcmode="lin" valueType="num">
                                      <p:cBhvr additive="base">
                                        <p:cTn id="20"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483">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0483">
                                            <p:txEl>
                                              <p:pRg st="3" end="3"/>
                                            </p:txEl>
                                          </p:spTgt>
                                        </p:tgtEl>
                                        <p:attrNameLst>
                                          <p:attrName>style.visibility</p:attrName>
                                        </p:attrNameLst>
                                      </p:cBhvr>
                                      <p:to>
                                        <p:strVal val="visible"/>
                                      </p:to>
                                    </p:set>
                                    <p:anim calcmode="lin" valueType="num">
                                      <p:cBhvr additive="base">
                                        <p:cTn id="24"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0483">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0483">
                                            <p:txEl>
                                              <p:pRg st="4" end="4"/>
                                            </p:txEl>
                                          </p:spTgt>
                                        </p:tgtEl>
                                        <p:attrNameLst>
                                          <p:attrName>style.visibility</p:attrName>
                                        </p:attrNameLst>
                                      </p:cBhvr>
                                      <p:to>
                                        <p:strVal val="visible"/>
                                      </p:to>
                                    </p:set>
                                    <p:anim calcmode="lin" valueType="num">
                                      <p:cBhvr additive="base">
                                        <p:cTn id="28"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0483">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0483">
                                            <p:txEl>
                                              <p:pRg st="5" end="5"/>
                                            </p:txEl>
                                          </p:spTgt>
                                        </p:tgtEl>
                                        <p:attrNameLst>
                                          <p:attrName>style.visibility</p:attrName>
                                        </p:attrNameLst>
                                      </p:cBhvr>
                                      <p:to>
                                        <p:strVal val="visible"/>
                                      </p:to>
                                    </p:set>
                                    <p:anim calcmode="lin" valueType="num">
                                      <p:cBhvr additive="base">
                                        <p:cTn id="32"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0483">
                                            <p:txEl>
                                              <p:pRg st="7" end="7"/>
                                            </p:txEl>
                                          </p:spTgt>
                                        </p:tgtEl>
                                        <p:attrNameLst>
                                          <p:attrName>style.visibility</p:attrName>
                                        </p:attrNameLst>
                                      </p:cBhvr>
                                      <p:to>
                                        <p:strVal val="visible"/>
                                      </p:to>
                                    </p:set>
                                    <p:anim calcmode="lin" valueType="num">
                                      <p:cBhvr additive="base">
                                        <p:cTn id="38" dur="500" fill="hold"/>
                                        <p:tgtEl>
                                          <p:spTgt spid="20483">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0483">
                                            <p:txEl>
                                              <p:pRg st="7" end="7"/>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0483">
                                            <p:txEl>
                                              <p:pRg st="8" end="8"/>
                                            </p:txEl>
                                          </p:spTgt>
                                        </p:tgtEl>
                                        <p:attrNameLst>
                                          <p:attrName>style.visibility</p:attrName>
                                        </p:attrNameLst>
                                      </p:cBhvr>
                                      <p:to>
                                        <p:strVal val="visible"/>
                                      </p:to>
                                    </p:set>
                                    <p:anim calcmode="lin" valueType="num">
                                      <p:cBhvr additive="base">
                                        <p:cTn id="42" dur="500" fill="hold"/>
                                        <p:tgtEl>
                                          <p:spTgt spid="20483">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0483">
                                            <p:txEl>
                                              <p:pRg st="8" end="8"/>
                                            </p:txEl>
                                          </p:spTgt>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0483">
                                            <p:txEl>
                                              <p:pRg st="9" end="9"/>
                                            </p:txEl>
                                          </p:spTgt>
                                        </p:tgtEl>
                                        <p:attrNameLst>
                                          <p:attrName>style.visibility</p:attrName>
                                        </p:attrNameLst>
                                      </p:cBhvr>
                                      <p:to>
                                        <p:strVal val="visible"/>
                                      </p:to>
                                    </p:set>
                                    <p:anim calcmode="lin" valueType="num">
                                      <p:cBhvr additive="base">
                                        <p:cTn id="46" dur="500" fill="hold"/>
                                        <p:tgtEl>
                                          <p:spTgt spid="20483">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048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Who provides interventions?</a:t>
            </a:r>
            <a:endParaRPr lang="en-US" dirty="0"/>
          </a:p>
        </p:txBody>
      </p:sp>
      <p:sp>
        <p:nvSpPr>
          <p:cNvPr id="66563" name="Content Placeholder 2"/>
          <p:cNvSpPr>
            <a:spLocks noGrp="1"/>
          </p:cNvSpPr>
          <p:nvPr>
            <p:ph idx="1"/>
          </p:nvPr>
        </p:nvSpPr>
        <p:spPr/>
        <p:txBody>
          <a:bodyPr/>
          <a:lstStyle/>
          <a:p>
            <a:pPr eaLnBrk="1" hangingPunct="1"/>
            <a:r>
              <a:rPr lang="en-US" altLang="en-US" smtClean="0"/>
              <a:t>THE MOST QUALIFIED PERSON!</a:t>
            </a:r>
          </a:p>
          <a:p>
            <a:pPr eaLnBrk="1" hangingPunct="1"/>
            <a:r>
              <a:rPr lang="en-US" altLang="en-US" smtClean="0"/>
              <a:t>Classroom Teachers</a:t>
            </a:r>
          </a:p>
          <a:p>
            <a:pPr eaLnBrk="1" hangingPunct="1"/>
            <a:r>
              <a:rPr lang="en-US" altLang="en-US" smtClean="0"/>
              <a:t>Resource Staff</a:t>
            </a:r>
          </a:p>
          <a:p>
            <a:pPr eaLnBrk="1" hangingPunct="1"/>
            <a:r>
              <a:rPr lang="en-US" altLang="en-US" smtClean="0"/>
              <a:t>Highly Trained Classified Staff</a:t>
            </a:r>
          </a:p>
          <a:p>
            <a:pPr eaLnBrk="1" hangingPunct="1"/>
            <a:r>
              <a:rPr lang="en-US" altLang="en-US" smtClean="0"/>
              <a:t>Behavior &amp; Success Coaches</a:t>
            </a:r>
          </a:p>
          <a:p>
            <a:pPr eaLnBrk="1" hangingPunct="1"/>
            <a:r>
              <a:rPr lang="en-US" altLang="en-US" smtClean="0"/>
              <a:t>Reading Recovery Teachers</a:t>
            </a:r>
          </a:p>
          <a:p>
            <a:pPr eaLnBrk="1" hangingPunct="1"/>
            <a:r>
              <a:rPr lang="en-US" altLang="en-US" smtClean="0"/>
              <a:t>ECE/ESL Teachers</a:t>
            </a:r>
          </a:p>
          <a:p>
            <a:pPr eaLnBrk="1" hangingPunct="1"/>
            <a:r>
              <a:rPr lang="en-US" altLang="en-US" smtClean="0"/>
              <a:t>Others?</a:t>
            </a:r>
          </a:p>
        </p:txBody>
      </p:sp>
    </p:spTree>
    <p:extLst>
      <p:ext uri="{BB962C8B-B14F-4D97-AF65-F5344CB8AC3E}">
        <p14:creationId xmlns:p14="http://schemas.microsoft.com/office/powerpoint/2010/main" val="42184055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8610" name="Date Placeholder 3"/>
          <p:cNvSpPr>
            <a:spLocks noGrp="1"/>
          </p:cNvSpPr>
          <p:nvPr>
            <p:ph type="dt" sz="half" idx="10"/>
          </p:nvPr>
        </p:nvSpPr>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163D1ECF-B8D4-4DF0-810B-E40613F5696C}" type="datetime1">
              <a:rPr lang="en-US" altLang="en-US" smtClean="0"/>
              <a:pPr/>
              <a:t>1/31/2017</a:t>
            </a:fld>
            <a:endParaRPr lang="en-US" altLang="en-US" dirty="0" smtClean="0"/>
          </a:p>
        </p:txBody>
      </p:sp>
      <p:sp>
        <p:nvSpPr>
          <p:cNvPr id="68611" name="Slide Number Placeholder 5"/>
          <p:cNvSpPr>
            <a:spLocks noGrp="1"/>
          </p:cNvSpPr>
          <p:nvPr>
            <p:ph type="sldNum" sz="quarter" idx="12"/>
          </p:nvPr>
        </p:nvSpPr>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82039193-8FDD-40B2-AC0F-E9147864F5E7}" type="slidenum">
              <a:rPr lang="en-US" altLang="en-US" smtClean="0"/>
              <a:pPr/>
              <a:t>28</a:t>
            </a:fld>
            <a:endParaRPr lang="en-US" altLang="en-US" smtClean="0"/>
          </a:p>
        </p:txBody>
      </p:sp>
      <p:graphicFrame>
        <p:nvGraphicFramePr>
          <p:cNvPr id="9" name="Table 8"/>
          <p:cNvGraphicFramePr>
            <a:graphicFrameLocks noGrp="1"/>
          </p:cNvGraphicFramePr>
          <p:nvPr>
            <p:extLst>
              <p:ext uri="{D42A27DB-BD31-4B8C-83A1-F6EECF244321}">
                <p14:modId xmlns:p14="http://schemas.microsoft.com/office/powerpoint/2010/main" val="2471570603"/>
              </p:ext>
            </p:extLst>
          </p:nvPr>
        </p:nvGraphicFramePr>
        <p:xfrm>
          <a:off x="457200" y="228600"/>
          <a:ext cx="8381999" cy="6218431"/>
        </p:xfrm>
        <a:graphic>
          <a:graphicData uri="http://schemas.openxmlformats.org/drawingml/2006/table">
            <a:tbl>
              <a:tblPr/>
              <a:tblGrid>
                <a:gridCol w="2831183">
                  <a:extLst>
                    <a:ext uri="{9D8B030D-6E8A-4147-A177-3AD203B41FA5}">
                      <a16:colId xmlns:a16="http://schemas.microsoft.com/office/drawing/2014/main" val="20000"/>
                    </a:ext>
                  </a:extLst>
                </a:gridCol>
                <a:gridCol w="750217">
                  <a:extLst>
                    <a:ext uri="{9D8B030D-6E8A-4147-A177-3AD203B41FA5}">
                      <a16:colId xmlns:a16="http://schemas.microsoft.com/office/drawing/2014/main" val="20001"/>
                    </a:ext>
                  </a:extLst>
                </a:gridCol>
                <a:gridCol w="184536">
                  <a:extLst>
                    <a:ext uri="{9D8B030D-6E8A-4147-A177-3AD203B41FA5}">
                      <a16:colId xmlns:a16="http://schemas.microsoft.com/office/drawing/2014/main" val="20002"/>
                    </a:ext>
                  </a:extLst>
                </a:gridCol>
                <a:gridCol w="923213">
                  <a:extLst>
                    <a:ext uri="{9D8B030D-6E8A-4147-A177-3AD203B41FA5}">
                      <a16:colId xmlns:a16="http://schemas.microsoft.com/office/drawing/2014/main" val="20003"/>
                    </a:ext>
                  </a:extLst>
                </a:gridCol>
                <a:gridCol w="877052">
                  <a:extLst>
                    <a:ext uri="{9D8B030D-6E8A-4147-A177-3AD203B41FA5}">
                      <a16:colId xmlns:a16="http://schemas.microsoft.com/office/drawing/2014/main" val="20004"/>
                    </a:ext>
                  </a:extLst>
                </a:gridCol>
                <a:gridCol w="900131">
                  <a:extLst>
                    <a:ext uri="{9D8B030D-6E8A-4147-A177-3AD203B41FA5}">
                      <a16:colId xmlns:a16="http://schemas.microsoft.com/office/drawing/2014/main" val="20005"/>
                    </a:ext>
                  </a:extLst>
                </a:gridCol>
                <a:gridCol w="934753">
                  <a:extLst>
                    <a:ext uri="{9D8B030D-6E8A-4147-A177-3AD203B41FA5}">
                      <a16:colId xmlns:a16="http://schemas.microsoft.com/office/drawing/2014/main" val="20006"/>
                    </a:ext>
                  </a:extLst>
                </a:gridCol>
                <a:gridCol w="980914">
                  <a:extLst>
                    <a:ext uri="{9D8B030D-6E8A-4147-A177-3AD203B41FA5}">
                      <a16:colId xmlns:a16="http://schemas.microsoft.com/office/drawing/2014/main" val="20007"/>
                    </a:ext>
                  </a:extLst>
                </a:gridCol>
              </a:tblGrid>
              <a:tr h="0">
                <a:tc gridSpan="8">
                  <a:txBody>
                    <a:bodyPr/>
                    <a:lstStyle/>
                    <a:p>
                      <a:pPr algn="ctr" fontAlgn="b"/>
                      <a:r>
                        <a:rPr lang="en-US" sz="2400" b="1" i="0" u="none" strike="noStrike" dirty="0">
                          <a:solidFill>
                            <a:srgbClr val="000000"/>
                          </a:solidFill>
                          <a:latin typeface="Calibri"/>
                        </a:rPr>
                        <a:t>Classroom Progress Monitoring Tool</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23343">
                <a:tc gridSpan="8">
                  <a:txBody>
                    <a:bodyPr/>
                    <a:lstStyle/>
                    <a:p>
                      <a:pPr algn="l" fontAlgn="b"/>
                      <a:r>
                        <a:rPr lang="en-US" sz="1600" b="0" i="0" u="none" strike="noStrike" dirty="0">
                          <a:solidFill>
                            <a:srgbClr val="000000"/>
                          </a:solidFill>
                          <a:latin typeface="Calibri"/>
                        </a:rPr>
                        <a:t> </a:t>
                      </a:r>
                    </a:p>
                  </a:txBody>
                  <a:tcPr marL="7376" marR="7376" marT="7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58501">
                <a:tc gridSpan="2">
                  <a:txBody>
                    <a:bodyPr/>
                    <a:lstStyle/>
                    <a:p>
                      <a:pPr algn="l" fontAlgn="b"/>
                      <a:r>
                        <a:rPr lang="en-US" sz="1600" b="1" i="0" u="none" strike="noStrike" dirty="0">
                          <a:solidFill>
                            <a:srgbClr val="000000"/>
                          </a:solidFill>
                          <a:latin typeface="Calibri"/>
                        </a:rPr>
                        <a:t>Teacher</a:t>
                      </a:r>
                      <a:r>
                        <a:rPr lang="en-US" sz="1600" b="1" i="0" u="none" strike="noStrike" dirty="0" smtClean="0">
                          <a:solidFill>
                            <a:srgbClr val="000000"/>
                          </a:solidFill>
                          <a:latin typeface="Calibri"/>
                        </a:rPr>
                        <a:t>:  </a:t>
                      </a:r>
                    </a:p>
                    <a:p>
                      <a:pPr algn="l" fontAlgn="b"/>
                      <a:r>
                        <a:rPr lang="en-US" sz="1600" b="0" i="0" u="none" strike="noStrike" dirty="0" smtClean="0">
                          <a:solidFill>
                            <a:srgbClr val="000000"/>
                          </a:solidFill>
                          <a:latin typeface="Calibri"/>
                        </a:rPr>
                        <a:t>Mrs. Jones</a:t>
                      </a:r>
                      <a:r>
                        <a:rPr lang="en-US" sz="1600" b="0" i="0" u="none" strike="noStrike" baseline="0" dirty="0" smtClean="0">
                          <a:solidFill>
                            <a:srgbClr val="000000"/>
                          </a:solidFill>
                          <a:latin typeface="Calibri"/>
                        </a:rPr>
                        <a:t> (Grade 3)</a:t>
                      </a:r>
                      <a:endParaRPr lang="en-US" sz="1600" b="0" i="0" u="none" strike="noStrike" dirty="0">
                        <a:solidFill>
                          <a:srgbClr val="000000"/>
                        </a:solidFill>
                        <a:latin typeface="Calibri"/>
                      </a:endParaRPr>
                    </a:p>
                  </a:txBody>
                  <a:tcPr marL="7376" marR="7376" marT="7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6">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latin typeface="Calibri"/>
                        </a:rPr>
                        <a:t> </a:t>
                      </a:r>
                      <a:r>
                        <a:rPr lang="en-US" sz="1600" b="1" i="0" u="none" strike="noStrike" dirty="0" smtClean="0">
                          <a:solidFill>
                            <a:srgbClr val="000000"/>
                          </a:solidFill>
                          <a:latin typeface="+mn-lt"/>
                        </a:rPr>
                        <a:t>Targeted Skill Area/Probe Used : </a:t>
                      </a:r>
                    </a:p>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latin typeface="+mn-lt"/>
                        </a:rPr>
                        <a:t>Comprehension/MAZE</a:t>
                      </a:r>
                      <a:endParaRPr lang="en-US" sz="1600" b="0" i="0" u="none" strike="noStrike" dirty="0">
                        <a:solidFill>
                          <a:srgbClr val="000000"/>
                        </a:solidFill>
                        <a:latin typeface="Calibri"/>
                      </a:endParaRPr>
                    </a:p>
                  </a:txBody>
                  <a:tcPr marL="7376" marR="7376" marT="7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600670">
                <a:tc gridSpan="8">
                  <a:txBody>
                    <a:bodyPr/>
                    <a:lstStyle/>
                    <a:p>
                      <a:pPr algn="l" fontAlgn="b"/>
                      <a:r>
                        <a:rPr lang="en-US" sz="3600" b="0" i="0" u="none" strike="noStrike" dirty="0">
                          <a:solidFill>
                            <a:srgbClr val="000000"/>
                          </a:solidFill>
                          <a:latin typeface="Calibri"/>
                        </a:rPr>
                        <a:t> </a:t>
                      </a:r>
                    </a:p>
                  </a:txBody>
                  <a:tcPr marL="7376" marR="7376" marT="7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636888">
                <a:tc gridSpan="2">
                  <a:txBody>
                    <a:bodyPr/>
                    <a:lstStyle/>
                    <a:p>
                      <a:pPr algn="l" fontAlgn="b"/>
                      <a:r>
                        <a:rPr lang="en-US" sz="1600" b="1" i="0" u="none" strike="noStrike" dirty="0" smtClean="0">
                          <a:solidFill>
                            <a:srgbClr val="000000"/>
                          </a:solidFill>
                          <a:latin typeface="Calibri"/>
                        </a:rPr>
                        <a:t>Strategy:</a:t>
                      </a:r>
                    </a:p>
                    <a:p>
                      <a:pPr algn="l" fontAlgn="b"/>
                      <a:r>
                        <a:rPr lang="en-US" sz="1600" b="0" i="0" u="none" strike="noStrike" dirty="0" smtClean="0">
                          <a:solidFill>
                            <a:srgbClr val="000000"/>
                          </a:solidFill>
                          <a:latin typeface="Calibri"/>
                        </a:rPr>
                        <a:t>Main Idea &amp; Supporting Details</a:t>
                      </a:r>
                      <a:endParaRPr lang="en-US" sz="1600" b="0" i="0" u="none" strike="noStrike" dirty="0">
                        <a:solidFill>
                          <a:srgbClr val="000000"/>
                        </a:solidFill>
                        <a:latin typeface="Calibri"/>
                      </a:endParaRPr>
                    </a:p>
                  </a:txBody>
                  <a:tcPr marL="7376" marR="7376" marT="7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6">
                  <a:txBody>
                    <a:bodyPr/>
                    <a:lstStyle/>
                    <a:p>
                      <a:pPr algn="l" fontAlgn="b"/>
                      <a:r>
                        <a:rPr lang="en-US" sz="1600" b="1" i="0" u="none" strike="noStrike" dirty="0" smtClean="0">
                          <a:solidFill>
                            <a:srgbClr val="000000"/>
                          </a:solidFill>
                          <a:latin typeface="Calibri"/>
                        </a:rPr>
                        <a:t>Materials:</a:t>
                      </a:r>
                    </a:p>
                    <a:p>
                      <a:pPr algn="l" fontAlgn="b"/>
                      <a:r>
                        <a:rPr lang="en-US" sz="1600" b="0" i="0" u="none" strike="noStrike" dirty="0" smtClean="0">
                          <a:solidFill>
                            <a:srgbClr val="000000"/>
                          </a:solidFill>
                          <a:latin typeface="Calibri"/>
                        </a:rPr>
                        <a:t>Crosswalk</a:t>
                      </a:r>
                      <a:r>
                        <a:rPr lang="en-US" sz="1600" b="0" i="0" u="none" strike="noStrike" baseline="0" dirty="0" smtClean="0">
                          <a:solidFill>
                            <a:srgbClr val="000000"/>
                          </a:solidFill>
                          <a:latin typeface="Calibri"/>
                        </a:rPr>
                        <a:t> &amp; Ladders Materials</a:t>
                      </a:r>
                      <a:endParaRPr lang="en-US" sz="1600" b="0" i="0" u="none" strike="noStrike" dirty="0">
                        <a:solidFill>
                          <a:srgbClr val="000000"/>
                        </a:solidFill>
                        <a:latin typeface="Calibri"/>
                      </a:endParaRPr>
                    </a:p>
                  </a:txBody>
                  <a:tcPr marL="7376" marR="7376" marT="7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732382">
                <a:tc gridSpan="8">
                  <a:txBody>
                    <a:bodyPr/>
                    <a:lstStyle/>
                    <a:p>
                      <a:pPr algn="l" fontAlgn="b"/>
                      <a:r>
                        <a:rPr lang="en-US" sz="44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37247">
                <a:tc>
                  <a:txBody>
                    <a:bodyPr/>
                    <a:lstStyle/>
                    <a:p>
                      <a:pPr algn="ctr" fontAlgn="b"/>
                      <a:r>
                        <a:rPr lang="en-US" sz="2000" b="1" i="0" u="sng" strike="noStrike" dirty="0">
                          <a:solidFill>
                            <a:srgbClr val="000000"/>
                          </a:solidFill>
                          <a:latin typeface="Calibri"/>
                        </a:rPr>
                        <a:t>Student Name:</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1" i="0" u="sng" strike="noStrike" dirty="0">
                          <a:solidFill>
                            <a:srgbClr val="000000"/>
                          </a:solidFill>
                          <a:latin typeface="Calibri"/>
                        </a:rPr>
                        <a:t>Week 1</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2000" b="1" i="0" u="sng" strike="noStrike" dirty="0">
                          <a:solidFill>
                            <a:srgbClr val="000000"/>
                          </a:solidFill>
                          <a:latin typeface="Calibri"/>
                        </a:rPr>
                        <a:t>Week 2</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sng" strike="noStrike" dirty="0">
                          <a:solidFill>
                            <a:srgbClr val="000000"/>
                          </a:solidFill>
                          <a:latin typeface="Calibri"/>
                        </a:rPr>
                        <a:t>Week 3</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sng" strike="noStrike" dirty="0">
                          <a:solidFill>
                            <a:srgbClr val="000000"/>
                          </a:solidFill>
                          <a:latin typeface="Calibri"/>
                        </a:rPr>
                        <a:t>Week 4</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sng" strike="noStrike" dirty="0">
                          <a:solidFill>
                            <a:srgbClr val="000000"/>
                          </a:solidFill>
                          <a:latin typeface="Calibri"/>
                        </a:rPr>
                        <a:t>Week 5</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sng" strike="noStrike" dirty="0">
                          <a:solidFill>
                            <a:srgbClr val="000000"/>
                          </a:solidFill>
                          <a:latin typeface="Calibri"/>
                        </a:rPr>
                        <a:t>Week 6</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37247">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Susie</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8</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10</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12</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37247">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Marcus</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5</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2000" b="0" i="0" u="none" strike="noStrike" dirty="0" smtClean="0">
                          <a:solidFill>
                            <a:srgbClr val="000000"/>
                          </a:solidFill>
                          <a:latin typeface="Calibri"/>
                        </a:rPr>
                        <a:t>7</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8</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9</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10</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11</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37247">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Jennifer</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smtClean="0">
                          <a:solidFill>
                            <a:srgbClr val="000000"/>
                          </a:solidFill>
                          <a:latin typeface="Calibri"/>
                        </a:rPr>
                        <a:t>8</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2000" b="0" i="0" u="none" strike="noStrike" dirty="0" smtClean="0">
                          <a:solidFill>
                            <a:srgbClr val="000000"/>
                          </a:solidFill>
                          <a:latin typeface="Calibri"/>
                        </a:rPr>
                        <a:t>9</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11</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12</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12</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12</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37247">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Max</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7</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20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9</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10</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37247">
                <a:tc>
                  <a:txBody>
                    <a:bodyPr/>
                    <a:lstStyle/>
                    <a:p>
                      <a:pPr algn="ctr" fontAlgn="b"/>
                      <a:r>
                        <a:rPr lang="en-US" sz="1600" b="0" i="0" u="none" strike="noStrike" dirty="0">
                          <a:solidFill>
                            <a:srgbClr val="000000"/>
                          </a:solidFill>
                          <a:latin typeface="Calibri"/>
                        </a:rPr>
                        <a:t> </a:t>
                      </a:r>
                      <a:r>
                        <a:rPr lang="en-US" sz="2000" b="0" i="0" u="none" strike="noStrike" dirty="0" smtClean="0">
                          <a:solidFill>
                            <a:srgbClr val="000000"/>
                          </a:solidFill>
                          <a:latin typeface="Calibri"/>
                        </a:rPr>
                        <a:t>Ebony</a:t>
                      </a:r>
                      <a:endParaRPr lang="en-US" sz="16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5</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2000" b="0" i="0" u="none" strike="noStrike" dirty="0" smtClean="0">
                          <a:solidFill>
                            <a:srgbClr val="000000"/>
                          </a:solidFill>
                          <a:latin typeface="Calibri"/>
                        </a:rPr>
                        <a:t>5</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6</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4</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5</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latin typeface="Calibri"/>
                        </a:rPr>
                        <a:t>5</a:t>
                      </a:r>
                      <a:endParaRPr lang="en-US" sz="2000" b="0" i="0" u="none" strike="noStrike" dirty="0">
                        <a:solidFill>
                          <a:srgbClr val="000000"/>
                        </a:solidFill>
                        <a:latin typeface="Calibri"/>
                      </a:endParaRP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23343">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23343">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23343">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Calibri"/>
                        </a:rPr>
                        <a:t> </a:t>
                      </a:r>
                    </a:p>
                  </a:txBody>
                  <a:tcPr marL="7376" marR="7376" marT="7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
        <p:nvSpPr>
          <p:cNvPr id="10" name="Rectangle 9"/>
          <p:cNvSpPr/>
          <p:nvPr/>
        </p:nvSpPr>
        <p:spPr>
          <a:xfrm>
            <a:off x="1676400" y="5791200"/>
            <a:ext cx="6205605" cy="523220"/>
          </a:xfrm>
          <a:prstGeom prst="rect">
            <a:avLst/>
          </a:prstGeom>
          <a:solidFill>
            <a:srgbClr val="FFFF00"/>
          </a:solid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mn-cs"/>
              </a:rPr>
              <a:t>This is given to RTI Lead Weekly!</a:t>
            </a:r>
          </a:p>
        </p:txBody>
      </p:sp>
    </p:spTree>
    <p:extLst>
      <p:ext uri="{BB962C8B-B14F-4D97-AF65-F5344CB8AC3E}">
        <p14:creationId xmlns:p14="http://schemas.microsoft.com/office/powerpoint/2010/main" val="14641989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fontScale="90000"/>
          </a:bodyPr>
          <a:lstStyle/>
          <a:p>
            <a:pPr>
              <a:defRPr/>
            </a:pPr>
            <a:r>
              <a:rPr lang="en-US" dirty="0" smtClean="0"/>
              <a:t>WHAT HAPPENS WHEN INTERVENTIONS DON’T WORK?</a:t>
            </a:r>
            <a:endParaRPr lang="en-US" dirty="0"/>
          </a:p>
        </p:txBody>
      </p:sp>
      <p:sp>
        <p:nvSpPr>
          <p:cNvPr id="75779" name="Subtitle 7"/>
          <p:cNvSpPr>
            <a:spLocks noGrp="1"/>
          </p:cNvSpPr>
          <p:nvPr>
            <p:ph type="subTitle" idx="1"/>
          </p:nvPr>
        </p:nvSpPr>
        <p:spPr>
          <a:xfrm>
            <a:off x="609600" y="5334000"/>
            <a:ext cx="7772400" cy="1200150"/>
          </a:xfrm>
        </p:spPr>
        <p:txBody>
          <a:bodyPr>
            <a:normAutofit/>
          </a:bodyPr>
          <a:lstStyle/>
          <a:p>
            <a:pPr marR="0" algn="ctr"/>
            <a:r>
              <a:rPr lang="en-US" altLang="en-US" sz="2400" dirty="0" smtClean="0"/>
              <a:t>WE DON’T AUTOMATICALLY ASSUME THE STUDENT NEEDS TO BE REFERRED.</a:t>
            </a:r>
          </a:p>
        </p:txBody>
      </p:sp>
    </p:spTree>
    <p:extLst>
      <p:ext uri="{BB962C8B-B14F-4D97-AF65-F5344CB8AC3E}">
        <p14:creationId xmlns:p14="http://schemas.microsoft.com/office/powerpoint/2010/main" val="69604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04800" y="318203"/>
            <a:ext cx="8229600" cy="977197"/>
          </a:xfrm>
        </p:spPr>
        <p:txBody>
          <a:bodyPr>
            <a:normAutofit fontScale="90000"/>
          </a:bodyPr>
          <a:lstStyle/>
          <a:p>
            <a:pPr eaLnBrk="1" fontAlgn="auto" hangingPunct="1">
              <a:spcAft>
                <a:spcPts val="0"/>
              </a:spcAft>
              <a:defRPr/>
            </a:pPr>
            <a:r>
              <a:rPr lang="en-US" dirty="0" smtClean="0"/>
              <a:t>When should we think about a referral…</a:t>
            </a:r>
          </a:p>
        </p:txBody>
      </p:sp>
      <p:sp>
        <p:nvSpPr>
          <p:cNvPr id="23555" name="Rectangle 3"/>
          <p:cNvSpPr>
            <a:spLocks noGrp="1" noChangeArrowheads="1"/>
          </p:cNvSpPr>
          <p:nvPr>
            <p:ph idx="1"/>
          </p:nvPr>
        </p:nvSpPr>
        <p:spPr>
          <a:xfrm>
            <a:off x="228600" y="1752600"/>
            <a:ext cx="8382000" cy="4648200"/>
          </a:xfrm>
        </p:spPr>
        <p:txBody>
          <a:bodyPr>
            <a:normAutofit/>
          </a:bodyPr>
          <a:lstStyle/>
          <a:p>
            <a:pPr lvl="1" eaLnBrk="1" hangingPunct="1">
              <a:lnSpc>
                <a:spcPct val="80000"/>
              </a:lnSpc>
            </a:pPr>
            <a:r>
              <a:rPr lang="en-US" altLang="en-US" sz="3200" dirty="0" smtClean="0"/>
              <a:t>At least 2 cycles/rounds of intensive interventions should be implemented before a referral to ECE is considered.</a:t>
            </a:r>
          </a:p>
          <a:p>
            <a:pPr lvl="1" eaLnBrk="1" hangingPunct="1">
              <a:lnSpc>
                <a:spcPct val="80000"/>
              </a:lnSpc>
            </a:pPr>
            <a:endParaRPr lang="en-US" altLang="en-US" sz="3200" dirty="0" smtClean="0"/>
          </a:p>
          <a:p>
            <a:pPr lvl="1" eaLnBrk="1" hangingPunct="1">
              <a:lnSpc>
                <a:spcPct val="80000"/>
              </a:lnSpc>
            </a:pPr>
            <a:r>
              <a:rPr lang="en-US" altLang="en-US" sz="3200" dirty="0" err="1" smtClean="0"/>
              <a:t>RtI</a:t>
            </a:r>
            <a:r>
              <a:rPr lang="en-US" altLang="en-US" sz="3200" dirty="0" smtClean="0"/>
              <a:t> DOES NOT CIRCUMVENT THE REFERRAL PROCESS…HOWEVER TO DO A REFERRAL YOU MUST HAVE INTERVENTIONS &amp; DATA!</a:t>
            </a:r>
          </a:p>
          <a:p>
            <a:pPr lvl="1" eaLnBrk="1" hangingPunct="1">
              <a:lnSpc>
                <a:spcPct val="80000"/>
              </a:lnSpc>
            </a:pPr>
            <a:endParaRPr lang="en-US" altLang="en-US" sz="3200" dirty="0" smtClean="0"/>
          </a:p>
          <a:p>
            <a:pPr lvl="1" eaLnBrk="1" hangingPunct="1">
              <a:lnSpc>
                <a:spcPct val="80000"/>
              </a:lnSpc>
            </a:pPr>
            <a:r>
              <a:rPr lang="en-US" altLang="en-US" sz="3200" dirty="0" smtClean="0"/>
              <a:t>IF WE DO </a:t>
            </a:r>
            <a:r>
              <a:rPr lang="en-US" altLang="en-US" sz="3200" dirty="0" err="1" smtClean="0"/>
              <a:t>RtI</a:t>
            </a:r>
            <a:r>
              <a:rPr lang="en-US" altLang="en-US" sz="3200" dirty="0" smtClean="0"/>
              <a:t>…WE HAVE BOTH!!</a:t>
            </a:r>
          </a:p>
        </p:txBody>
      </p:sp>
    </p:spTree>
    <p:extLst>
      <p:ext uri="{BB962C8B-B14F-4D97-AF65-F5344CB8AC3E}">
        <p14:creationId xmlns:p14="http://schemas.microsoft.com/office/powerpoint/2010/main" val="2259469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p:cTn id="7" dur="1000" fill="hold"/>
                                        <p:tgtEl>
                                          <p:spTgt spid="2355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355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355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3555">
                                            <p:txEl>
                                              <p:pRg st="0" end="0"/>
                                            </p:txEl>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 calcmode="lin" valueType="num">
                                      <p:cBhvr>
                                        <p:cTn id="13" dur="1000" fill="hold"/>
                                        <p:tgtEl>
                                          <p:spTgt spid="23555">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23555">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2355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3555">
                                            <p:txEl>
                                              <p:pRg st="2" end="2"/>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anim calcmode="lin" valueType="num">
                                      <p:cBhvr>
                                        <p:cTn id="19" dur="1000" fill="hold"/>
                                        <p:tgtEl>
                                          <p:spTgt spid="23555">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23555">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23555">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3555">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ctrTitle"/>
          </p:nvPr>
        </p:nvSpPr>
        <p:spPr>
          <a:xfrm>
            <a:off x="381000" y="914400"/>
            <a:ext cx="8458200" cy="3352800"/>
          </a:xfrm>
        </p:spPr>
        <p:txBody>
          <a:bodyPr>
            <a:normAutofit/>
          </a:bodyPr>
          <a:lstStyle/>
          <a:p>
            <a:pPr eaLnBrk="1" fontAlgn="auto" hangingPunct="1">
              <a:spcAft>
                <a:spcPts val="0"/>
              </a:spcAft>
              <a:defRPr/>
            </a:pPr>
            <a:r>
              <a:rPr lang="en-US" sz="3600" dirty="0" smtClean="0"/>
              <a:t>Monitoring of the plan is very important because we can’t say that a student hasn’t responded to an intervention when it hasn’t been implemented with fidelity over time as designed.</a:t>
            </a:r>
            <a:endParaRPr lang="en-US" sz="4000" dirty="0" smtClean="0"/>
          </a:p>
        </p:txBody>
      </p:sp>
    </p:spTree>
    <p:extLst>
      <p:ext uri="{BB962C8B-B14F-4D97-AF65-F5344CB8AC3E}">
        <p14:creationId xmlns:p14="http://schemas.microsoft.com/office/powerpoint/2010/main" val="124308278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ppt_x"/>
                                          </p:val>
                                        </p:tav>
                                        <p:tav tm="100000">
                                          <p:val>
                                            <p:strVal val="#ppt_x"/>
                                          </p:val>
                                        </p:tav>
                                      </p:tavLst>
                                    </p:anim>
                                    <p:anim calcmode="lin" valueType="num">
                                      <p:cBhvr additive="base">
                                        <p:cTn id="8"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fontAlgn="auto" hangingPunct="1">
              <a:spcAft>
                <a:spcPts val="0"/>
              </a:spcAft>
              <a:defRPr/>
            </a:pPr>
            <a:r>
              <a:rPr lang="en-US" dirty="0" smtClean="0"/>
              <a:t>Implications</a:t>
            </a:r>
          </a:p>
        </p:txBody>
      </p:sp>
      <p:sp>
        <p:nvSpPr>
          <p:cNvPr id="78850" name="Rectangle 3"/>
          <p:cNvSpPr>
            <a:spLocks noGrp="1" noChangeArrowheads="1"/>
          </p:cNvSpPr>
          <p:nvPr>
            <p:ph idx="1"/>
          </p:nvPr>
        </p:nvSpPr>
        <p:spPr/>
        <p:txBody>
          <a:bodyPr/>
          <a:lstStyle/>
          <a:p>
            <a:pPr eaLnBrk="1" hangingPunct="1">
              <a:lnSpc>
                <a:spcPct val="90000"/>
              </a:lnSpc>
            </a:pPr>
            <a:r>
              <a:rPr lang="en-US" altLang="en-US" smtClean="0"/>
              <a:t>Instructional issues must be ruled out.</a:t>
            </a:r>
          </a:p>
          <a:p>
            <a:pPr eaLnBrk="1" hangingPunct="1">
              <a:lnSpc>
                <a:spcPct val="90000"/>
              </a:lnSpc>
            </a:pPr>
            <a:r>
              <a:rPr lang="en-US" altLang="en-US" smtClean="0"/>
              <a:t>Curricular access blocked by any of the following must be addressed:</a:t>
            </a:r>
          </a:p>
          <a:p>
            <a:pPr lvl="1" eaLnBrk="1" hangingPunct="1">
              <a:lnSpc>
                <a:spcPct val="90000"/>
              </a:lnSpc>
            </a:pPr>
            <a:r>
              <a:rPr lang="en-US" altLang="en-US" sz="2400" smtClean="0"/>
              <a:t>Attendance</a:t>
            </a:r>
          </a:p>
          <a:p>
            <a:pPr lvl="1" eaLnBrk="1" hangingPunct="1">
              <a:lnSpc>
                <a:spcPct val="90000"/>
              </a:lnSpc>
            </a:pPr>
            <a:r>
              <a:rPr lang="en-US" altLang="en-US" sz="2400" smtClean="0"/>
              <a:t>Health</a:t>
            </a:r>
          </a:p>
          <a:p>
            <a:pPr lvl="1" eaLnBrk="1" hangingPunct="1">
              <a:lnSpc>
                <a:spcPct val="90000"/>
              </a:lnSpc>
            </a:pPr>
            <a:r>
              <a:rPr lang="en-US" altLang="en-US" sz="2400" smtClean="0"/>
              <a:t>Mobility</a:t>
            </a:r>
          </a:p>
          <a:p>
            <a:pPr eaLnBrk="1" hangingPunct="1">
              <a:lnSpc>
                <a:spcPct val="90000"/>
              </a:lnSpc>
            </a:pPr>
            <a:r>
              <a:rPr lang="en-US" altLang="en-US" smtClean="0"/>
              <a:t>Sufficient exposure to and focus on the curriculum must occur.</a:t>
            </a:r>
          </a:p>
          <a:p>
            <a:pPr eaLnBrk="1" hangingPunct="1">
              <a:lnSpc>
                <a:spcPct val="90000"/>
              </a:lnSpc>
            </a:pPr>
            <a:r>
              <a:rPr lang="en-US" altLang="en-US" smtClean="0"/>
              <a:t>Frequent, repeated monitoring must be conducted.</a:t>
            </a:r>
          </a:p>
        </p:txBody>
      </p:sp>
    </p:spTree>
    <p:extLst>
      <p:ext uri="{BB962C8B-B14F-4D97-AF65-F5344CB8AC3E}">
        <p14:creationId xmlns:p14="http://schemas.microsoft.com/office/powerpoint/2010/main" val="1243209730"/>
      </p:ext>
    </p:extLst>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title"/>
          </p:nvPr>
        </p:nvSpPr>
        <p:spPr/>
        <p:txBody>
          <a:bodyPr/>
          <a:lstStyle/>
          <a:p>
            <a:pPr eaLnBrk="1" fontAlgn="auto" hangingPunct="1">
              <a:spcAft>
                <a:spcPts val="0"/>
              </a:spcAft>
              <a:defRPr/>
            </a:pPr>
            <a:r>
              <a:rPr lang="en-US" dirty="0" smtClean="0"/>
              <a:t>Questions:</a:t>
            </a:r>
          </a:p>
        </p:txBody>
      </p:sp>
      <p:sp>
        <p:nvSpPr>
          <p:cNvPr id="82946" name="Content Placeholder 4"/>
          <p:cNvSpPr>
            <a:spLocks noGrp="1"/>
          </p:cNvSpPr>
          <p:nvPr>
            <p:ph sz="half" idx="1"/>
          </p:nvPr>
        </p:nvSpPr>
        <p:spPr>
          <a:xfrm>
            <a:off x="685800" y="1371600"/>
            <a:ext cx="4041775" cy="3946525"/>
          </a:xfrm>
          <a:prstGeom prst="rect">
            <a:avLst/>
          </a:prstGeom>
        </p:spPr>
        <p:txBody>
          <a:bodyPr/>
          <a:lstStyle/>
          <a:p>
            <a:pPr eaLnBrk="1" hangingPunct="1"/>
            <a:r>
              <a:rPr lang="en-US" altLang="en-US" dirty="0" smtClean="0"/>
              <a:t>Questions</a:t>
            </a:r>
          </a:p>
          <a:p>
            <a:pPr eaLnBrk="1" hangingPunct="1"/>
            <a:r>
              <a:rPr lang="en-US" altLang="en-US" dirty="0" smtClean="0"/>
              <a:t>Next Steps</a:t>
            </a:r>
          </a:p>
          <a:p>
            <a:pPr eaLnBrk="1" hangingPunct="1"/>
            <a:r>
              <a:rPr lang="en-US" altLang="en-US" dirty="0" smtClean="0"/>
              <a:t>Additional Training</a:t>
            </a:r>
          </a:p>
          <a:p>
            <a:pPr eaLnBrk="1" hangingPunct="1"/>
            <a:r>
              <a:rPr lang="en-US" altLang="en-US" dirty="0" smtClean="0"/>
              <a:t>Resources</a:t>
            </a:r>
          </a:p>
        </p:txBody>
      </p:sp>
      <p:sp>
        <p:nvSpPr>
          <p:cNvPr id="82948" name="Rectangle 6"/>
          <p:cNvSpPr>
            <a:spLocks noChangeArrowheads="1"/>
          </p:cNvSpPr>
          <p:nvPr/>
        </p:nvSpPr>
        <p:spPr bwMode="auto">
          <a:xfrm>
            <a:off x="1119980" y="4800600"/>
            <a:ext cx="6500019"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defRPr>
            </a:lvl9pPr>
          </a:lstStyle>
          <a:p>
            <a:pPr eaLnBrk="1" hangingPunct="1">
              <a:spcBef>
                <a:spcPct val="0"/>
              </a:spcBef>
              <a:buClrTx/>
              <a:buSzTx/>
              <a:buFontTx/>
              <a:buNone/>
            </a:pPr>
            <a:r>
              <a:rPr lang="en-US" altLang="en-US" sz="1800" b="1" i="1" dirty="0">
                <a:latin typeface="Arial" pitchFamily="34" charset="0"/>
              </a:rPr>
              <a:t>The question is not, </a:t>
            </a:r>
          </a:p>
          <a:p>
            <a:pPr eaLnBrk="1" hangingPunct="1">
              <a:spcBef>
                <a:spcPct val="0"/>
              </a:spcBef>
              <a:buClrTx/>
              <a:buSzTx/>
              <a:buFontTx/>
              <a:buNone/>
            </a:pPr>
            <a:r>
              <a:rPr lang="en-US" altLang="en-US" sz="1800" b="1" i="1" dirty="0">
                <a:latin typeface="Arial" pitchFamily="34" charset="0"/>
              </a:rPr>
              <a:t>‘Is it possible to educate all children well?’  </a:t>
            </a:r>
          </a:p>
          <a:p>
            <a:pPr eaLnBrk="1" hangingPunct="1">
              <a:spcBef>
                <a:spcPct val="0"/>
              </a:spcBef>
              <a:buClrTx/>
              <a:buSzTx/>
              <a:buFontTx/>
              <a:buNone/>
            </a:pPr>
            <a:r>
              <a:rPr lang="en-US" altLang="en-US" sz="1800" b="1" i="1" dirty="0">
                <a:latin typeface="Arial" pitchFamily="34" charset="0"/>
              </a:rPr>
              <a:t>But rather, </a:t>
            </a:r>
          </a:p>
          <a:p>
            <a:pPr eaLnBrk="1" hangingPunct="1">
              <a:spcBef>
                <a:spcPct val="0"/>
              </a:spcBef>
              <a:buClrTx/>
              <a:buSzTx/>
              <a:buFontTx/>
              <a:buNone/>
            </a:pPr>
            <a:r>
              <a:rPr lang="en-US" altLang="en-US" sz="1800" b="1" i="1" dirty="0">
                <a:latin typeface="Arial" pitchFamily="34" charset="0"/>
              </a:rPr>
              <a:t>‘Do we want to do it badly enough?’  </a:t>
            </a:r>
          </a:p>
          <a:p>
            <a:pPr algn="r" eaLnBrk="1" hangingPunct="1">
              <a:spcBef>
                <a:spcPct val="0"/>
              </a:spcBef>
              <a:buClrTx/>
              <a:buSzTx/>
              <a:buFontTx/>
              <a:buNone/>
            </a:pPr>
            <a:r>
              <a:rPr lang="en-US" altLang="en-US" sz="1800" b="1" i="1" dirty="0">
                <a:latin typeface="Arial" pitchFamily="34" charset="0"/>
              </a:rPr>
              <a:t>		</a:t>
            </a:r>
            <a:r>
              <a:rPr lang="en-US" altLang="en-US" sz="1400" b="1" i="1" dirty="0">
                <a:latin typeface="Arial" pitchFamily="34" charset="0"/>
              </a:rPr>
              <a:t>D. Meier</a:t>
            </a:r>
          </a:p>
        </p:txBody>
      </p:sp>
      <p:pic>
        <p:nvPicPr>
          <p:cNvPr id="82949" name="Picture 7" descr="C:\Documents and Settings\rdoyel33\Local Settings\Temporary Internet Files\Content.IE5\D7MPAVZM\MC90028118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1660525"/>
            <a:ext cx="2849563"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830605"/>
      </p:ext>
    </p:extLst>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317</TotalTime>
  <Words>2347</Words>
  <Application>Microsoft Office PowerPoint</Application>
  <PresentationFormat>On-screen Show (4:3)</PresentationFormat>
  <Paragraphs>418</Paragraphs>
  <Slides>33</Slides>
  <Notes>29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33</vt:i4>
      </vt:variant>
    </vt:vector>
  </HeadingPairs>
  <TitlesOfParts>
    <vt:vector size="46" baseType="lpstr">
      <vt:lpstr>MS PGothic</vt:lpstr>
      <vt:lpstr>Arial</vt:lpstr>
      <vt:lpstr>Calibri</vt:lpstr>
      <vt:lpstr>Corbel</vt:lpstr>
      <vt:lpstr>Garamond</vt:lpstr>
      <vt:lpstr>Georgia</vt:lpstr>
      <vt:lpstr>Helvetica</vt:lpstr>
      <vt:lpstr>Osaka</vt:lpstr>
      <vt:lpstr>Times</vt:lpstr>
      <vt:lpstr>Wingdings</vt:lpstr>
      <vt:lpstr>Wingdings 2</vt:lpstr>
      <vt:lpstr>Wingdings 3</vt:lpstr>
      <vt:lpstr>Module</vt:lpstr>
      <vt:lpstr>FLEMING CO. SCHOOLS  Response to Intervention (RtI) Framework</vt:lpstr>
      <vt:lpstr>What is RTI?</vt:lpstr>
      <vt:lpstr>Key Features</vt:lpstr>
      <vt:lpstr>PowerPoint Presentation</vt:lpstr>
      <vt:lpstr>Problem Solving/RtI “The Scientific Method”</vt:lpstr>
      <vt:lpstr>Let’s do some Myth Busting Before We Begin…</vt:lpstr>
      <vt:lpstr>PowerPoint Presentation</vt:lpstr>
      <vt:lpstr>2004</vt:lpstr>
      <vt:lpstr>PowerPoint Presentation</vt:lpstr>
      <vt:lpstr>WHAT DOES RTI LOOK LIKE IN FCS?</vt:lpstr>
      <vt:lpstr>We use 3 Tiers of layered support…</vt:lpstr>
      <vt:lpstr>All, Some &amp; A Few</vt:lpstr>
      <vt:lpstr>Non-Negotiables for RTI</vt:lpstr>
      <vt:lpstr>UNIVERSAL SCREENING</vt:lpstr>
      <vt:lpstr>Areas of Focus</vt:lpstr>
      <vt:lpstr>PowerPoint Presentation</vt:lpstr>
      <vt:lpstr>WHAT HAPPENS NEXT?</vt:lpstr>
      <vt:lpstr>What’s the Difference?</vt:lpstr>
      <vt:lpstr>Let’s Talk About the Tiers of Support</vt:lpstr>
      <vt:lpstr>Interventions are--</vt:lpstr>
      <vt:lpstr>Where do we find “menus” of interventions?</vt:lpstr>
      <vt:lpstr>Please remember…</vt:lpstr>
      <vt:lpstr>FCS RtI IS ACCOUNTABLE</vt:lpstr>
      <vt:lpstr>INTERVENTIONS ARE NOT A LIFE SENTENCE!!</vt:lpstr>
      <vt:lpstr>It’s about implementation…</vt:lpstr>
      <vt:lpstr>Monitor the Plan</vt:lpstr>
      <vt:lpstr>Who provides interventions?</vt:lpstr>
      <vt:lpstr>PowerPoint Presentation</vt:lpstr>
      <vt:lpstr>WHAT HAPPENS WHEN INTERVENTIONS DON’T WORK?</vt:lpstr>
      <vt:lpstr>When should we think about a referral…</vt:lpstr>
      <vt:lpstr>Monitoring of the plan is very important because we can’t say that a student hasn’t responded to an intervention when it hasn’t been implemented with fidelity over time as designed.</vt:lpstr>
      <vt:lpstr>Implications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FLEMING CO. SCHOOLS  Response to Intervention (RtI) Framework</dc:title>
  <dc:creator>James, Melissa</dc:creator>
  <cp:lastModifiedBy>James, Melissa</cp:lastModifiedBy>
  <cp:revision>11</cp:revision>
  <dcterms:created xsi:type="dcterms:W3CDTF">2015-08-23T23:07:39Z</dcterms:created>
  <dcterms:modified xsi:type="dcterms:W3CDTF">2017-02-01T00:42:48Z</dcterms:modified>
</cp:coreProperties>
</file>