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6" r:id="rId2"/>
    <p:sldId id="257" r:id="rId3"/>
    <p:sldId id="258" r:id="rId4"/>
    <p:sldId id="274" r:id="rId5"/>
    <p:sldId id="275" r:id="rId6"/>
    <p:sldId id="259" r:id="rId7"/>
    <p:sldId id="276" r:id="rId8"/>
    <p:sldId id="277" r:id="rId9"/>
    <p:sldId id="278" r:id="rId10"/>
    <p:sldId id="279" r:id="rId11"/>
    <p:sldId id="260" r:id="rId12"/>
    <p:sldId id="261" r:id="rId13"/>
    <p:sldId id="262" r:id="rId14"/>
    <p:sldId id="263" r:id="rId15"/>
    <p:sldId id="264" r:id="rId16"/>
    <p:sldId id="265" r:id="rId17"/>
    <p:sldId id="266" r:id="rId18"/>
    <p:sldId id="267" r:id="rId19"/>
    <p:sldId id="268" r:id="rId20"/>
    <p:sldId id="269" r:id="rId21"/>
    <p:sldId id="271" r:id="rId22"/>
    <p:sldId id="272" r:id="rId23"/>
    <p:sldId id="270" r:id="rId24"/>
    <p:sldId id="273" r:id="rId25"/>
    <p:sldId id="283" r:id="rId26"/>
    <p:sldId id="280" r:id="rId27"/>
    <p:sldId id="281" r:id="rId28"/>
    <p:sldId id="282" r:id="rId29"/>
    <p:sldId id="28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95" autoAdjust="0"/>
    <p:restoredTop sz="72896" autoAdjust="0"/>
  </p:normalViewPr>
  <p:slideViewPr>
    <p:cSldViewPr snapToGrid="0">
      <p:cViewPr varScale="1">
        <p:scale>
          <a:sx n="51" d="100"/>
          <a:sy n="51" d="100"/>
        </p:scale>
        <p:origin x="1032"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8ECED2-BDE8-4205-B346-1D5C1AD837D3}" type="datetimeFigureOut">
              <a:rPr lang="en-US" smtClean="0"/>
              <a:t>6/24/2019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FC979D-C382-4773-BEF8-679FB8F913B9}" type="slidenum">
              <a:rPr lang="en-US" smtClean="0"/>
              <a:t>‹#›</a:t>
            </a:fld>
            <a:endParaRPr lang="en-US"/>
          </a:p>
        </p:txBody>
      </p:sp>
    </p:spTree>
    <p:extLst>
      <p:ext uri="{BB962C8B-B14F-4D97-AF65-F5344CB8AC3E}">
        <p14:creationId xmlns:p14="http://schemas.microsoft.com/office/powerpoint/2010/main" val="269665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Hello and welcome to the OSPI video series on the Smarter Balanced assessment claims and their relationship to instruction.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video focuses on Claim 3: Communicating Reasoning.</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hope this video increases your understanding of Claim 3 and its relationship to the Washington State K—12 Learning Standards for mathematics.</a:t>
            </a:r>
          </a:p>
        </p:txBody>
      </p:sp>
      <p:sp>
        <p:nvSpPr>
          <p:cNvPr id="4" name="Slide Number Placeholder 3"/>
          <p:cNvSpPr>
            <a:spLocks noGrp="1"/>
          </p:cNvSpPr>
          <p:nvPr>
            <p:ph type="sldNum" sz="quarter" idx="10"/>
          </p:nvPr>
        </p:nvSpPr>
        <p:spPr/>
        <p:txBody>
          <a:bodyPr/>
          <a:lstStyle/>
          <a:p>
            <a:fld id="{7EFC979D-C382-4773-BEF8-679FB8F913B9}" type="slidenum">
              <a:rPr lang="en-US" smtClean="0"/>
              <a:t>1</a:t>
            </a:fld>
            <a:endParaRPr lang="en-US"/>
          </a:p>
        </p:txBody>
      </p:sp>
    </p:spTree>
    <p:extLst>
      <p:ext uri="{BB962C8B-B14F-4D97-AF65-F5344CB8AC3E}">
        <p14:creationId xmlns:p14="http://schemas.microsoft.com/office/powerpoint/2010/main" val="2408525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Claim 3 addresses students’ ability to clearly and precisely construct viable arguments to support their own reasoning and critique the reasoning of others. Communicating mathematical reasoning is not just a requirement of the Standards for Mathematical Practice, it is also a theme in the content standards. Many content standards ask students to explain, justify, or illustrate.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There are many ways to assess a student’s ability to communicate their reasoning. Washington State has a tradition of using short-answer items to assess students’ ability to explain their reasoning. Students will still be asked to explain their thinking in their own words, including mathematical symbols when appropriate. However, multiple-choice, equation/numeric, and other item types can be used to assess a student’s ability to reason and communicate mathematically as well. These items ask students to determine if conjecture is plausible or not, whether there is a flaw in a given argument, or construct a logical sequence of steps to support or refute a proposition.</a:t>
            </a:r>
          </a:p>
        </p:txBody>
      </p:sp>
      <p:sp>
        <p:nvSpPr>
          <p:cNvPr id="4" name="Slide Number Placeholder 3"/>
          <p:cNvSpPr>
            <a:spLocks noGrp="1"/>
          </p:cNvSpPr>
          <p:nvPr>
            <p:ph type="sldNum" sz="quarter" idx="10"/>
          </p:nvPr>
        </p:nvSpPr>
        <p:spPr/>
        <p:txBody>
          <a:bodyPr/>
          <a:lstStyle/>
          <a:p>
            <a:fld id="{7EFC979D-C382-4773-BEF8-679FB8F913B9}" type="slidenum">
              <a:rPr lang="en-US" smtClean="0"/>
              <a:t>2</a:t>
            </a:fld>
            <a:endParaRPr lang="en-US"/>
          </a:p>
        </p:txBody>
      </p:sp>
    </p:spTree>
    <p:extLst>
      <p:ext uri="{BB962C8B-B14F-4D97-AF65-F5344CB8AC3E}">
        <p14:creationId xmlns:p14="http://schemas.microsoft.com/office/powerpoint/2010/main" val="1096187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More information about communicating reasoning for Claim 3 is available in the Mathematics Content Specifications, online at this website</a:t>
            </a:r>
            <a:r>
              <a:rPr lang="en-US" sz="1200" kern="1200" dirty="0" smtClean="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7EFC979D-C382-4773-BEF8-679FB8F913B9}" type="slidenum">
              <a:rPr lang="en-US" smtClean="0"/>
              <a:t>3</a:t>
            </a:fld>
            <a:endParaRPr lang="en-US"/>
          </a:p>
        </p:txBody>
      </p:sp>
    </p:spTree>
    <p:extLst>
      <p:ext uri="{BB962C8B-B14F-4D97-AF65-F5344CB8AC3E}">
        <p14:creationId xmlns:p14="http://schemas.microsoft.com/office/powerpoint/2010/main" val="3275987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Communicating reasoning is critical for solid mathematical understanding. For example, when a student is able to explain why a mathematical procedure works - not just follow the procedure - they have a deeper understanding of the mathematics. This deeper understanding provides a foundation for future learning. It is likewise essential that the communication of reasoning be about a topic, in this case mathematical ideas. Where Claim 2 is assessed at the cluster level, Claim 3 primarily focuses on a particular standard or part of the standard.</a:t>
            </a:r>
          </a:p>
        </p:txBody>
      </p:sp>
      <p:sp>
        <p:nvSpPr>
          <p:cNvPr id="4" name="Slide Number Placeholder 3"/>
          <p:cNvSpPr>
            <a:spLocks noGrp="1"/>
          </p:cNvSpPr>
          <p:nvPr>
            <p:ph type="sldNum" sz="quarter" idx="10"/>
          </p:nvPr>
        </p:nvSpPr>
        <p:spPr/>
        <p:txBody>
          <a:bodyPr/>
          <a:lstStyle/>
          <a:p>
            <a:fld id="{7EFC979D-C382-4773-BEF8-679FB8F913B9}" type="slidenum">
              <a:rPr lang="en-US" smtClean="0"/>
              <a:t>4</a:t>
            </a:fld>
            <a:endParaRPr lang="en-US"/>
          </a:p>
        </p:txBody>
      </p:sp>
    </p:spTree>
    <p:extLst>
      <p:ext uri="{BB962C8B-B14F-4D97-AF65-F5344CB8AC3E}">
        <p14:creationId xmlns:p14="http://schemas.microsoft.com/office/powerpoint/2010/main" val="1426240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Examining a Grade 4 standard may be helpful.</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yellow-highlighted words of this standard describes procedures to compare fractions and how to record these comparisons. These parts of the standard are assessed in Claim 1. The green-highlighted words lend themselves to Claim 3 assessment. They ask students to communicate about valid fraction comparisons based on the size of the whole and justify a conclusion based on a visual model.</a:t>
            </a:r>
          </a:p>
        </p:txBody>
      </p:sp>
      <p:sp>
        <p:nvSpPr>
          <p:cNvPr id="4" name="Slide Number Placeholder 3"/>
          <p:cNvSpPr>
            <a:spLocks noGrp="1"/>
          </p:cNvSpPr>
          <p:nvPr>
            <p:ph type="sldNum" sz="quarter" idx="10"/>
          </p:nvPr>
        </p:nvSpPr>
        <p:spPr/>
        <p:txBody>
          <a:bodyPr/>
          <a:lstStyle/>
          <a:p>
            <a:fld id="{7EFC979D-C382-4773-BEF8-679FB8F913B9}" type="slidenum">
              <a:rPr lang="en-US" smtClean="0"/>
              <a:t>5</a:t>
            </a:fld>
            <a:endParaRPr lang="en-US"/>
          </a:p>
        </p:txBody>
      </p:sp>
    </p:spTree>
    <p:extLst>
      <p:ext uri="{BB962C8B-B14F-4D97-AF65-F5344CB8AC3E}">
        <p14:creationId xmlns:p14="http://schemas.microsoft.com/office/powerpoint/2010/main" val="3860066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tables represent the standards that lend themselves to Claim 3 and should be highlighted for communicating reasoning. As with the Grade 4 example, these standards contain key language describing the mathematical reasoning with which students should engage. This is not to say that other content could not be a source of student discussion and communication; students should be able to communicate reasoning about any mathematical content area.</a:t>
            </a:r>
          </a:p>
        </p:txBody>
      </p:sp>
      <p:sp>
        <p:nvSpPr>
          <p:cNvPr id="4" name="Slide Number Placeholder 3"/>
          <p:cNvSpPr>
            <a:spLocks noGrp="1"/>
          </p:cNvSpPr>
          <p:nvPr>
            <p:ph type="sldNum" sz="quarter" idx="10"/>
          </p:nvPr>
        </p:nvSpPr>
        <p:spPr/>
        <p:txBody>
          <a:bodyPr/>
          <a:lstStyle/>
          <a:p>
            <a:fld id="{7EFC979D-C382-4773-BEF8-679FB8F913B9}" type="slidenum">
              <a:rPr lang="en-US" smtClean="0"/>
              <a:t>6</a:t>
            </a:fld>
            <a:endParaRPr lang="en-US"/>
          </a:p>
        </p:txBody>
      </p:sp>
    </p:spTree>
    <p:extLst>
      <p:ext uri="{BB962C8B-B14F-4D97-AF65-F5344CB8AC3E}">
        <p14:creationId xmlns:p14="http://schemas.microsoft.com/office/powerpoint/2010/main" val="3507142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three Claim 3 documents, Grades 3 through 5, Grades 6 through 8, and High School, are available online at this website. </a:t>
            </a:r>
            <a:r>
              <a:rPr lang="en-US" sz="1200" kern="1200" dirty="0" smtClean="0">
                <a:solidFill>
                  <a:schemeClr val="tx1"/>
                </a:solidFill>
                <a:effectLst/>
                <a:latin typeface="+mn-lt"/>
                <a:ea typeface="+mn-ea"/>
                <a:cs typeface="+mn-cs"/>
              </a:rPr>
              <a:t>Look </a:t>
            </a:r>
            <a:r>
              <a:rPr lang="en-US" sz="1200" kern="1200" dirty="0" smtClean="0">
                <a:solidFill>
                  <a:schemeClr val="tx1"/>
                </a:solidFill>
                <a:effectLst/>
                <a:latin typeface="+mn-lt"/>
                <a:ea typeface="+mn-ea"/>
                <a:cs typeface="+mn-cs"/>
              </a:rPr>
              <a:t>under “Mathematics” in the Item/Task Specifications section.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EFC979D-C382-4773-BEF8-679FB8F913B9}" type="slidenum">
              <a:rPr lang="en-US" smtClean="0"/>
              <a:t>7</a:t>
            </a:fld>
            <a:endParaRPr lang="en-US"/>
          </a:p>
        </p:txBody>
      </p:sp>
    </p:spTree>
    <p:extLst>
      <p:ext uri="{BB962C8B-B14F-4D97-AF65-F5344CB8AC3E}">
        <p14:creationId xmlns:p14="http://schemas.microsoft.com/office/powerpoint/2010/main" val="449124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Mathematical Practices 3 and 6 are the foundational support for Claim 3. These practices ask students to construct viable arguments and critique the reasoning of others, and attend to precision.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Probably no claim mirrors the related Standards for Mathematical Practices more than Claim 3.  Precision in computational procedure has been a focus in mathematics for years. While that is still a focus, student precision with mathematical language and symbols has not been emphasized. Students should be attending to precision both when talking and writing about mathematical concepts. This clarity and precision applies not only to arguments a student develops, but also to the arguments of others.</a:t>
            </a:r>
          </a:p>
        </p:txBody>
      </p:sp>
      <p:sp>
        <p:nvSpPr>
          <p:cNvPr id="4" name="Slide Number Placeholder 3"/>
          <p:cNvSpPr>
            <a:spLocks noGrp="1"/>
          </p:cNvSpPr>
          <p:nvPr>
            <p:ph type="sldNum" sz="quarter" idx="10"/>
          </p:nvPr>
        </p:nvSpPr>
        <p:spPr/>
        <p:txBody>
          <a:bodyPr/>
          <a:lstStyle/>
          <a:p>
            <a:fld id="{7EFC979D-C382-4773-BEF8-679FB8F913B9}" type="slidenum">
              <a:rPr lang="en-US" smtClean="0"/>
              <a:t>8</a:t>
            </a:fld>
            <a:endParaRPr lang="en-US"/>
          </a:p>
        </p:txBody>
      </p:sp>
    </p:spTree>
    <p:extLst>
      <p:ext uri="{BB962C8B-B14F-4D97-AF65-F5344CB8AC3E}">
        <p14:creationId xmlns:p14="http://schemas.microsoft.com/office/powerpoint/2010/main" val="37510525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Smarter Balanced Content Specifications, with additional information on how these practices inform Claim 3, is available online at this website</a:t>
            </a:r>
            <a:r>
              <a:rPr lang="en-US" sz="1200" kern="1200" dirty="0" smtClean="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7EFC979D-C382-4773-BEF8-679FB8F913B9}" type="slidenum">
              <a:rPr lang="en-US" smtClean="0"/>
              <a:t>9</a:t>
            </a:fld>
            <a:endParaRPr lang="en-US"/>
          </a:p>
        </p:txBody>
      </p:sp>
    </p:spTree>
    <p:extLst>
      <p:ext uri="{BB962C8B-B14F-4D97-AF65-F5344CB8AC3E}">
        <p14:creationId xmlns:p14="http://schemas.microsoft.com/office/powerpoint/2010/main" val="19183699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Mathematics provides opportunities for students to clearly and precisely construct arguments based on given assumptions. It also requires that students evaluate and critique the arguments of others. But creating and critiquing arguments are not the only skills assessed in Claim 3 items. There are seven targets in Claim 3, and all but the last target are the same at all grade levels. Each target describes a particular skill that students should develop as part of their ability to communicate and reason about mathematical ideas. Most items assess more than one of these targets, requiring students to use multiple communication and reasoning skills.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EFC979D-C382-4773-BEF8-679FB8F913B9}" type="slidenum">
              <a:rPr lang="en-US" smtClean="0"/>
              <a:t>10</a:t>
            </a:fld>
            <a:endParaRPr lang="en-US"/>
          </a:p>
        </p:txBody>
      </p:sp>
    </p:spTree>
    <p:extLst>
      <p:ext uri="{BB962C8B-B14F-4D97-AF65-F5344CB8AC3E}">
        <p14:creationId xmlns:p14="http://schemas.microsoft.com/office/powerpoint/2010/main" val="1580778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first target is:</a:t>
            </a:r>
          </a:p>
          <a:p>
            <a:r>
              <a:rPr lang="en-US" sz="1200" kern="1200" dirty="0" smtClean="0">
                <a:solidFill>
                  <a:schemeClr val="tx1"/>
                </a:solidFill>
                <a:effectLst/>
                <a:latin typeface="+mn-lt"/>
                <a:ea typeface="+mn-ea"/>
                <a:cs typeface="+mn-cs"/>
              </a:rPr>
              <a:t>Test propositions or conjectures with specific examples. </a:t>
            </a:r>
          </a:p>
          <a:p>
            <a:r>
              <a:rPr lang="en-US" sz="1200" kern="1200" dirty="0" smtClean="0">
                <a:solidFill>
                  <a:schemeClr val="tx1"/>
                </a:solidFill>
                <a:effectLst/>
                <a:latin typeface="+mn-lt"/>
                <a:ea typeface="+mn-ea"/>
                <a:cs typeface="+mn-cs"/>
              </a:rPr>
              <a:t>Tasks used to assess this target should ask for specific examples to support or refute a proposition or conjecture. </a:t>
            </a:r>
          </a:p>
          <a:p>
            <a:endParaRPr lang="en-US" dirty="0"/>
          </a:p>
        </p:txBody>
      </p:sp>
      <p:sp>
        <p:nvSpPr>
          <p:cNvPr id="4" name="Slide Number Placeholder 3"/>
          <p:cNvSpPr>
            <a:spLocks noGrp="1"/>
          </p:cNvSpPr>
          <p:nvPr>
            <p:ph type="sldNum" sz="quarter" idx="10"/>
          </p:nvPr>
        </p:nvSpPr>
        <p:spPr/>
        <p:txBody>
          <a:bodyPr/>
          <a:lstStyle/>
          <a:p>
            <a:fld id="{7EFC979D-C382-4773-BEF8-679FB8F913B9}" type="slidenum">
              <a:rPr lang="en-US" smtClean="0"/>
              <a:t>11</a:t>
            </a:fld>
            <a:endParaRPr lang="en-US"/>
          </a:p>
        </p:txBody>
      </p:sp>
    </p:spTree>
    <p:extLst>
      <p:ext uri="{BB962C8B-B14F-4D97-AF65-F5344CB8AC3E}">
        <p14:creationId xmlns:p14="http://schemas.microsoft.com/office/powerpoint/2010/main" val="1377670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Grade 5 and high school items shown primarily ask students to test a proposition with specific examples. Take a moment to consider how specific examples support a student’s reasoning about these mathematical concepts.</a:t>
            </a:r>
          </a:p>
          <a:p>
            <a:endParaRPr lang="en-US" dirty="0"/>
          </a:p>
        </p:txBody>
      </p:sp>
      <p:sp>
        <p:nvSpPr>
          <p:cNvPr id="4" name="Slide Number Placeholder 3"/>
          <p:cNvSpPr>
            <a:spLocks noGrp="1"/>
          </p:cNvSpPr>
          <p:nvPr>
            <p:ph type="sldNum" sz="quarter" idx="10"/>
          </p:nvPr>
        </p:nvSpPr>
        <p:spPr/>
        <p:txBody>
          <a:bodyPr/>
          <a:lstStyle/>
          <a:p>
            <a:fld id="{7EFC979D-C382-4773-BEF8-679FB8F913B9}" type="slidenum">
              <a:rPr lang="en-US" smtClean="0"/>
              <a:t>12</a:t>
            </a:fld>
            <a:endParaRPr lang="en-US"/>
          </a:p>
        </p:txBody>
      </p:sp>
    </p:spTree>
    <p:extLst>
      <p:ext uri="{BB962C8B-B14F-4D97-AF65-F5344CB8AC3E}">
        <p14:creationId xmlns:p14="http://schemas.microsoft.com/office/powerpoint/2010/main" val="2282988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second target is:</a:t>
            </a:r>
          </a:p>
          <a:p>
            <a:r>
              <a:rPr lang="en-US" sz="1200" kern="1200" dirty="0" smtClean="0">
                <a:solidFill>
                  <a:schemeClr val="tx1"/>
                </a:solidFill>
                <a:effectLst/>
                <a:latin typeface="+mn-lt"/>
                <a:ea typeface="+mn-ea"/>
                <a:cs typeface="+mn-cs"/>
              </a:rPr>
              <a:t>Construct, autonomously, chains of reasoning that will justify or refute propositions or conjectures.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Students are asked to identify or construct reasoning that justifies or refutes a conjecture. “Autonomous” means the student responds to a single question, without further guidance. Target B has less scaffolding that Target A, even though there may be similar types of items as Target A. </a:t>
            </a:r>
          </a:p>
        </p:txBody>
      </p:sp>
      <p:sp>
        <p:nvSpPr>
          <p:cNvPr id="4" name="Slide Number Placeholder 3"/>
          <p:cNvSpPr>
            <a:spLocks noGrp="1"/>
          </p:cNvSpPr>
          <p:nvPr>
            <p:ph type="sldNum" sz="quarter" idx="10"/>
          </p:nvPr>
        </p:nvSpPr>
        <p:spPr/>
        <p:txBody>
          <a:bodyPr/>
          <a:lstStyle/>
          <a:p>
            <a:fld id="{7EFC979D-C382-4773-BEF8-679FB8F913B9}" type="slidenum">
              <a:rPr lang="en-US" smtClean="0"/>
              <a:t>13</a:t>
            </a:fld>
            <a:endParaRPr lang="en-US"/>
          </a:p>
        </p:txBody>
      </p:sp>
    </p:spTree>
    <p:extLst>
      <p:ext uri="{BB962C8B-B14F-4D97-AF65-F5344CB8AC3E}">
        <p14:creationId xmlns:p14="http://schemas.microsoft.com/office/powerpoint/2010/main" val="6300556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These Grade 5 and Grade 8 examples primarily ask students to construct chains of reasoning to justify a proposition. Take a moment to consider the “chain of reasoning” a student might follow to develop an answer to the question asked.</a:t>
            </a:r>
          </a:p>
          <a:p>
            <a:endParaRPr lang="en-US" dirty="0"/>
          </a:p>
        </p:txBody>
      </p:sp>
      <p:sp>
        <p:nvSpPr>
          <p:cNvPr id="4" name="Slide Number Placeholder 3"/>
          <p:cNvSpPr>
            <a:spLocks noGrp="1"/>
          </p:cNvSpPr>
          <p:nvPr>
            <p:ph type="sldNum" sz="quarter" idx="10"/>
          </p:nvPr>
        </p:nvSpPr>
        <p:spPr/>
        <p:txBody>
          <a:bodyPr/>
          <a:lstStyle/>
          <a:p>
            <a:fld id="{7EFC979D-C382-4773-BEF8-679FB8F913B9}" type="slidenum">
              <a:rPr lang="en-US" smtClean="0"/>
              <a:t>14</a:t>
            </a:fld>
            <a:endParaRPr lang="en-US"/>
          </a:p>
        </p:txBody>
      </p:sp>
    </p:spTree>
    <p:extLst>
      <p:ext uri="{BB962C8B-B14F-4D97-AF65-F5344CB8AC3E}">
        <p14:creationId xmlns:p14="http://schemas.microsoft.com/office/powerpoint/2010/main" val="3474681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third target is:</a:t>
            </a:r>
          </a:p>
          <a:p>
            <a:r>
              <a:rPr lang="en-US" sz="1200" kern="1200" dirty="0" smtClean="0">
                <a:solidFill>
                  <a:schemeClr val="tx1"/>
                </a:solidFill>
                <a:effectLst/>
                <a:latin typeface="+mn-lt"/>
                <a:ea typeface="+mn-ea"/>
                <a:cs typeface="+mn-cs"/>
              </a:rPr>
              <a:t>State logical assumptions being used.</a:t>
            </a:r>
          </a:p>
          <a:p>
            <a:r>
              <a:rPr lang="en-US" sz="1200" kern="1200" dirty="0" smtClean="0">
                <a:solidFill>
                  <a:schemeClr val="tx1"/>
                </a:solidFill>
                <a:effectLst/>
                <a:latin typeface="+mn-lt"/>
                <a:ea typeface="+mn-ea"/>
                <a:cs typeface="+mn-cs"/>
              </a:rPr>
              <a:t>Students are presented with a mathematical or real-world scenario. Students are asked to identify the assumption used in the scenario, or they may be asked to use an assumption to answer a question.</a:t>
            </a:r>
          </a:p>
        </p:txBody>
      </p:sp>
      <p:sp>
        <p:nvSpPr>
          <p:cNvPr id="4" name="Slide Number Placeholder 3"/>
          <p:cNvSpPr>
            <a:spLocks noGrp="1"/>
          </p:cNvSpPr>
          <p:nvPr>
            <p:ph type="sldNum" sz="quarter" idx="10"/>
          </p:nvPr>
        </p:nvSpPr>
        <p:spPr/>
        <p:txBody>
          <a:bodyPr/>
          <a:lstStyle/>
          <a:p>
            <a:fld id="{7EFC979D-C382-4773-BEF8-679FB8F913B9}" type="slidenum">
              <a:rPr lang="en-US" smtClean="0"/>
              <a:t>15</a:t>
            </a:fld>
            <a:endParaRPr lang="en-US"/>
          </a:p>
        </p:txBody>
      </p:sp>
    </p:spTree>
    <p:extLst>
      <p:ext uri="{BB962C8B-B14F-4D97-AF65-F5344CB8AC3E}">
        <p14:creationId xmlns:p14="http://schemas.microsoft.com/office/powerpoint/2010/main" val="18742221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These Grade 4 and high school items ask students to identify an assumption or determine when an assumption is true. Take a moment to identify the assumption or assumptions necessary to answer the questions.</a:t>
            </a:r>
          </a:p>
          <a:p>
            <a:endParaRPr lang="en-US" dirty="0"/>
          </a:p>
        </p:txBody>
      </p:sp>
      <p:sp>
        <p:nvSpPr>
          <p:cNvPr id="4" name="Slide Number Placeholder 3"/>
          <p:cNvSpPr>
            <a:spLocks noGrp="1"/>
          </p:cNvSpPr>
          <p:nvPr>
            <p:ph type="sldNum" sz="quarter" idx="10"/>
          </p:nvPr>
        </p:nvSpPr>
        <p:spPr/>
        <p:txBody>
          <a:bodyPr/>
          <a:lstStyle/>
          <a:p>
            <a:fld id="{7EFC979D-C382-4773-BEF8-679FB8F913B9}" type="slidenum">
              <a:rPr lang="en-US" smtClean="0"/>
              <a:t>16</a:t>
            </a:fld>
            <a:endParaRPr lang="en-US"/>
          </a:p>
        </p:txBody>
      </p:sp>
    </p:spTree>
    <p:extLst>
      <p:ext uri="{BB962C8B-B14F-4D97-AF65-F5344CB8AC3E}">
        <p14:creationId xmlns:p14="http://schemas.microsoft.com/office/powerpoint/2010/main" val="2470291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fourth target is:</a:t>
            </a:r>
          </a:p>
          <a:p>
            <a:r>
              <a:rPr lang="en-US" sz="1200" kern="1200" dirty="0" smtClean="0">
                <a:solidFill>
                  <a:schemeClr val="tx1"/>
                </a:solidFill>
                <a:effectLst/>
                <a:latin typeface="+mn-lt"/>
                <a:ea typeface="+mn-ea"/>
                <a:cs typeface="+mn-cs"/>
              </a:rPr>
              <a:t>Use the technique of breaking an argument into cases. </a:t>
            </a:r>
          </a:p>
          <a:p>
            <a:r>
              <a:rPr lang="en-US" sz="1200" kern="1200" dirty="0" smtClean="0">
                <a:solidFill>
                  <a:schemeClr val="tx1"/>
                </a:solidFill>
                <a:effectLst/>
                <a:latin typeface="+mn-lt"/>
                <a:ea typeface="+mn-ea"/>
                <a:cs typeface="+mn-cs"/>
              </a:rPr>
              <a:t>Students analyze a situation by breaking it into cases, specifically looking for conditions that make an argument true and those that show an argument is not true. Students recognize and make use of counterexamples as part of this work.</a:t>
            </a:r>
          </a:p>
        </p:txBody>
      </p:sp>
      <p:sp>
        <p:nvSpPr>
          <p:cNvPr id="4" name="Slide Number Placeholder 3"/>
          <p:cNvSpPr>
            <a:spLocks noGrp="1"/>
          </p:cNvSpPr>
          <p:nvPr>
            <p:ph type="sldNum" sz="quarter" idx="10"/>
          </p:nvPr>
        </p:nvSpPr>
        <p:spPr/>
        <p:txBody>
          <a:bodyPr/>
          <a:lstStyle/>
          <a:p>
            <a:fld id="{7EFC979D-C382-4773-BEF8-679FB8F913B9}" type="slidenum">
              <a:rPr lang="en-US" smtClean="0"/>
              <a:t>17</a:t>
            </a:fld>
            <a:endParaRPr lang="en-US"/>
          </a:p>
        </p:txBody>
      </p:sp>
    </p:spTree>
    <p:extLst>
      <p:ext uri="{BB962C8B-B14F-4D97-AF65-F5344CB8AC3E}">
        <p14:creationId xmlns:p14="http://schemas.microsoft.com/office/powerpoint/2010/main" val="2424106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Grade 7 and high school items ask students to consider particular cases. The student must determine if the cases are true or provide a value that will make the argument true. Take a moment to consider what conditions are necessary for the argument to be true, and what, if any, counterexamples would show the argument is not true.</a:t>
            </a:r>
          </a:p>
        </p:txBody>
      </p:sp>
      <p:sp>
        <p:nvSpPr>
          <p:cNvPr id="4" name="Slide Number Placeholder 3"/>
          <p:cNvSpPr>
            <a:spLocks noGrp="1"/>
          </p:cNvSpPr>
          <p:nvPr>
            <p:ph type="sldNum" sz="quarter" idx="10"/>
          </p:nvPr>
        </p:nvSpPr>
        <p:spPr/>
        <p:txBody>
          <a:bodyPr/>
          <a:lstStyle/>
          <a:p>
            <a:fld id="{7EFC979D-C382-4773-BEF8-679FB8F913B9}" type="slidenum">
              <a:rPr lang="en-US" smtClean="0"/>
              <a:t>18</a:t>
            </a:fld>
            <a:endParaRPr lang="en-US"/>
          </a:p>
        </p:txBody>
      </p:sp>
    </p:spTree>
    <p:extLst>
      <p:ext uri="{BB962C8B-B14F-4D97-AF65-F5344CB8AC3E}">
        <p14:creationId xmlns:p14="http://schemas.microsoft.com/office/powerpoint/2010/main" val="28410650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fifth target is:</a:t>
            </a:r>
          </a:p>
          <a:p>
            <a:r>
              <a:rPr lang="en-US" sz="1200" kern="1200" dirty="0" smtClean="0">
                <a:solidFill>
                  <a:schemeClr val="tx1"/>
                </a:solidFill>
                <a:effectLst/>
                <a:latin typeface="+mn-lt"/>
                <a:ea typeface="+mn-ea"/>
                <a:cs typeface="+mn-cs"/>
              </a:rPr>
              <a:t>Distinguish correct logic or reasoning from that which is flawed, and if there is a flaw in the argument, explain what it is.</a:t>
            </a:r>
          </a:p>
          <a:p>
            <a:r>
              <a:rPr lang="en-US" sz="1200" kern="1200" dirty="0" smtClean="0">
                <a:solidFill>
                  <a:schemeClr val="tx1"/>
                </a:solidFill>
                <a:effectLst/>
                <a:latin typeface="+mn-lt"/>
                <a:ea typeface="+mn-ea"/>
                <a:cs typeface="+mn-cs"/>
              </a:rPr>
              <a:t>Being able to find the flaw in an argument is important as students develop their own correct reasoning about a topic. Students should carefully review other students’ reasoning, as well, to develop their skills. Students should also be able to compare two arguments and determine which, if either, has correct reasoning and which has flawed reasoning. </a:t>
            </a:r>
          </a:p>
        </p:txBody>
      </p:sp>
      <p:sp>
        <p:nvSpPr>
          <p:cNvPr id="4" name="Slide Number Placeholder 3"/>
          <p:cNvSpPr>
            <a:spLocks noGrp="1"/>
          </p:cNvSpPr>
          <p:nvPr>
            <p:ph type="sldNum" sz="quarter" idx="10"/>
          </p:nvPr>
        </p:nvSpPr>
        <p:spPr/>
        <p:txBody>
          <a:bodyPr/>
          <a:lstStyle/>
          <a:p>
            <a:fld id="{7EFC979D-C382-4773-BEF8-679FB8F913B9}" type="slidenum">
              <a:rPr lang="en-US" smtClean="0"/>
              <a:t>19</a:t>
            </a:fld>
            <a:endParaRPr lang="en-US"/>
          </a:p>
        </p:txBody>
      </p:sp>
    </p:spTree>
    <p:extLst>
      <p:ext uri="{BB962C8B-B14F-4D97-AF65-F5344CB8AC3E}">
        <p14:creationId xmlns:p14="http://schemas.microsoft.com/office/powerpoint/2010/main" val="1404034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Grade 3 and Grade 8 items ask students to determine whether an argument is correct or not and where the error is in an argument, if there is one. Take a moment to identify what students might show or say to explain the error in each argument.</a:t>
            </a:r>
          </a:p>
        </p:txBody>
      </p:sp>
      <p:sp>
        <p:nvSpPr>
          <p:cNvPr id="4" name="Slide Number Placeholder 3"/>
          <p:cNvSpPr>
            <a:spLocks noGrp="1"/>
          </p:cNvSpPr>
          <p:nvPr>
            <p:ph type="sldNum" sz="quarter" idx="10"/>
          </p:nvPr>
        </p:nvSpPr>
        <p:spPr/>
        <p:txBody>
          <a:bodyPr/>
          <a:lstStyle/>
          <a:p>
            <a:fld id="{7EFC979D-C382-4773-BEF8-679FB8F913B9}" type="slidenum">
              <a:rPr lang="en-US" smtClean="0"/>
              <a:t>20</a:t>
            </a:fld>
            <a:endParaRPr lang="en-US"/>
          </a:p>
        </p:txBody>
      </p:sp>
    </p:spTree>
    <p:extLst>
      <p:ext uri="{BB962C8B-B14F-4D97-AF65-F5344CB8AC3E}">
        <p14:creationId xmlns:p14="http://schemas.microsoft.com/office/powerpoint/2010/main" val="25546943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sixth target is:</a:t>
            </a:r>
          </a:p>
          <a:p>
            <a:r>
              <a:rPr lang="en-US" sz="1200" kern="1200" dirty="0" smtClean="0">
                <a:solidFill>
                  <a:schemeClr val="tx1"/>
                </a:solidFill>
                <a:effectLst/>
                <a:latin typeface="+mn-lt"/>
                <a:ea typeface="+mn-ea"/>
                <a:cs typeface="+mn-cs"/>
              </a:rPr>
              <a:t>Base arguments on concrete referents such as objects, drawings, diagrams, and actions.</a:t>
            </a:r>
          </a:p>
          <a:p>
            <a:r>
              <a:rPr lang="en-US" sz="1200" kern="1200" dirty="0" smtClean="0">
                <a:solidFill>
                  <a:schemeClr val="tx1"/>
                </a:solidFill>
                <a:effectLst/>
                <a:latin typeface="+mn-lt"/>
                <a:ea typeface="+mn-ea"/>
                <a:cs typeface="+mn-cs"/>
              </a:rPr>
              <a:t>In early grades, students support or refute a conjecture or evaluate a chain of reasoning based on a specific drawing or diagram. In later grades, students use concrete referents to support generalizations as part of the justification of an argument.</a:t>
            </a:r>
          </a:p>
        </p:txBody>
      </p:sp>
      <p:sp>
        <p:nvSpPr>
          <p:cNvPr id="4" name="Slide Number Placeholder 3"/>
          <p:cNvSpPr>
            <a:spLocks noGrp="1"/>
          </p:cNvSpPr>
          <p:nvPr>
            <p:ph type="sldNum" sz="quarter" idx="10"/>
          </p:nvPr>
        </p:nvSpPr>
        <p:spPr/>
        <p:txBody>
          <a:bodyPr/>
          <a:lstStyle/>
          <a:p>
            <a:fld id="{7EFC979D-C382-4773-BEF8-679FB8F913B9}" type="slidenum">
              <a:rPr lang="en-US" smtClean="0"/>
              <a:t>21</a:t>
            </a:fld>
            <a:endParaRPr lang="en-US"/>
          </a:p>
        </p:txBody>
      </p:sp>
    </p:spTree>
    <p:extLst>
      <p:ext uri="{BB962C8B-B14F-4D97-AF65-F5344CB8AC3E}">
        <p14:creationId xmlns:p14="http://schemas.microsoft.com/office/powerpoint/2010/main" val="11631507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Grade 8 and high school examples show how students are basing an argument on a referent. In the first case, the referent is a diagram. In the second, there are several equations to consider.</a:t>
            </a:r>
          </a:p>
        </p:txBody>
      </p:sp>
      <p:sp>
        <p:nvSpPr>
          <p:cNvPr id="4" name="Slide Number Placeholder 3"/>
          <p:cNvSpPr>
            <a:spLocks noGrp="1"/>
          </p:cNvSpPr>
          <p:nvPr>
            <p:ph type="sldNum" sz="quarter" idx="10"/>
          </p:nvPr>
        </p:nvSpPr>
        <p:spPr/>
        <p:txBody>
          <a:bodyPr/>
          <a:lstStyle/>
          <a:p>
            <a:fld id="{7EFC979D-C382-4773-BEF8-679FB8F913B9}" type="slidenum">
              <a:rPr lang="en-US" smtClean="0"/>
              <a:t>22</a:t>
            </a:fld>
            <a:endParaRPr lang="en-US"/>
          </a:p>
        </p:txBody>
      </p:sp>
    </p:spTree>
    <p:extLst>
      <p:ext uri="{BB962C8B-B14F-4D97-AF65-F5344CB8AC3E}">
        <p14:creationId xmlns:p14="http://schemas.microsoft.com/office/powerpoint/2010/main" val="6479612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last target is:</a:t>
            </a:r>
          </a:p>
          <a:p>
            <a:r>
              <a:rPr lang="en-US" sz="1200" kern="1200" dirty="0" smtClean="0">
                <a:solidFill>
                  <a:schemeClr val="tx1"/>
                </a:solidFill>
                <a:effectLst/>
                <a:latin typeface="+mn-lt"/>
                <a:ea typeface="+mn-ea"/>
                <a:cs typeface="+mn-cs"/>
              </a:rPr>
              <a:t>At later grades, determine conditions under which an argument does and does not apply. (For example, area increases with perimeter for squares, but not for all plane figures.)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Often these tasks will ask students to determine whether a proposition or conjecture always applies, sometimes applies, or never applies. Students provide justification to support the conclusion they make. Items for Target G are very similar to items for Target D, but while Target D presents a conjecture or statement that is either always true or always false, Target G presents a conjecture or statement that can be true in some cases and not true in other cases.</a:t>
            </a:r>
          </a:p>
        </p:txBody>
      </p:sp>
      <p:sp>
        <p:nvSpPr>
          <p:cNvPr id="4" name="Slide Number Placeholder 3"/>
          <p:cNvSpPr>
            <a:spLocks noGrp="1"/>
          </p:cNvSpPr>
          <p:nvPr>
            <p:ph type="sldNum" sz="quarter" idx="10"/>
          </p:nvPr>
        </p:nvSpPr>
        <p:spPr/>
        <p:txBody>
          <a:bodyPr/>
          <a:lstStyle/>
          <a:p>
            <a:fld id="{7EFC979D-C382-4773-BEF8-679FB8F913B9}" type="slidenum">
              <a:rPr lang="en-US" smtClean="0"/>
              <a:t>23</a:t>
            </a:fld>
            <a:endParaRPr lang="en-US"/>
          </a:p>
        </p:txBody>
      </p:sp>
    </p:spTree>
    <p:extLst>
      <p:ext uri="{BB962C8B-B14F-4D97-AF65-F5344CB8AC3E}">
        <p14:creationId xmlns:p14="http://schemas.microsoft.com/office/powerpoint/2010/main" val="10022560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Grade 7 and high school examples</a:t>
            </a:r>
            <a:r>
              <a:rPr lang="en-US" sz="1200" kern="1200" baseline="0" dirty="0" smtClean="0">
                <a:solidFill>
                  <a:schemeClr val="tx1"/>
                </a:solidFill>
                <a:effectLst/>
                <a:latin typeface="+mn-lt"/>
                <a:ea typeface="+mn-ea"/>
                <a:cs typeface="+mn-cs"/>
              </a:rPr>
              <a:t> show items </a:t>
            </a:r>
            <a:r>
              <a:rPr lang="en-US" sz="1200" kern="1200" dirty="0" smtClean="0">
                <a:solidFill>
                  <a:schemeClr val="tx1"/>
                </a:solidFill>
                <a:effectLst/>
                <a:latin typeface="+mn-lt"/>
                <a:ea typeface="+mn-ea"/>
                <a:cs typeface="+mn-cs"/>
              </a:rPr>
              <a:t>where conditions may change depending on the value of the variables involved. Take a moment to consider how a student might determine the values that support each condition.</a:t>
            </a:r>
          </a:p>
        </p:txBody>
      </p:sp>
      <p:sp>
        <p:nvSpPr>
          <p:cNvPr id="4" name="Slide Number Placeholder 3"/>
          <p:cNvSpPr>
            <a:spLocks noGrp="1"/>
          </p:cNvSpPr>
          <p:nvPr>
            <p:ph type="sldNum" sz="quarter" idx="10"/>
          </p:nvPr>
        </p:nvSpPr>
        <p:spPr/>
        <p:txBody>
          <a:bodyPr/>
          <a:lstStyle/>
          <a:p>
            <a:fld id="{7EFC979D-C382-4773-BEF8-679FB8F913B9}" type="slidenum">
              <a:rPr lang="en-US" smtClean="0"/>
              <a:t>24</a:t>
            </a:fld>
            <a:endParaRPr lang="en-US"/>
          </a:p>
        </p:txBody>
      </p:sp>
    </p:spTree>
    <p:extLst>
      <p:ext uri="{BB962C8B-B14F-4D97-AF65-F5344CB8AC3E}">
        <p14:creationId xmlns:p14="http://schemas.microsoft.com/office/powerpoint/2010/main" val="20679893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More example items for each target are available in the Claim 3 item specifications, online at this </a:t>
            </a:r>
            <a:r>
              <a:rPr lang="en-US" sz="1200" kern="1200" dirty="0" smtClean="0">
                <a:solidFill>
                  <a:schemeClr val="tx1"/>
                </a:solidFill>
                <a:effectLst/>
                <a:latin typeface="+mn-lt"/>
                <a:ea typeface="+mn-ea"/>
                <a:cs typeface="+mn-cs"/>
              </a:rPr>
              <a:t>website.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Look </a:t>
            </a:r>
            <a:r>
              <a:rPr lang="en-US" sz="1200" kern="1200" dirty="0" smtClean="0">
                <a:solidFill>
                  <a:schemeClr val="tx1"/>
                </a:solidFill>
                <a:effectLst/>
                <a:latin typeface="+mn-lt"/>
                <a:ea typeface="+mn-ea"/>
                <a:cs typeface="+mn-cs"/>
              </a:rPr>
              <a:t>under “Mathematics” in the Item/Task Specifications section. </a:t>
            </a:r>
          </a:p>
          <a:p>
            <a:endParaRPr lang="en-US" dirty="0"/>
          </a:p>
        </p:txBody>
      </p:sp>
      <p:sp>
        <p:nvSpPr>
          <p:cNvPr id="4" name="Slide Number Placeholder 3"/>
          <p:cNvSpPr>
            <a:spLocks noGrp="1"/>
          </p:cNvSpPr>
          <p:nvPr>
            <p:ph type="sldNum" sz="quarter" idx="10"/>
          </p:nvPr>
        </p:nvSpPr>
        <p:spPr/>
        <p:txBody>
          <a:bodyPr/>
          <a:lstStyle/>
          <a:p>
            <a:fld id="{7EFC979D-C382-4773-BEF8-679FB8F913B9}" type="slidenum">
              <a:rPr lang="en-US" smtClean="0"/>
              <a:t>25</a:t>
            </a:fld>
            <a:endParaRPr lang="en-US"/>
          </a:p>
        </p:txBody>
      </p:sp>
    </p:spTree>
    <p:extLst>
      <p:ext uri="{BB962C8B-B14F-4D97-AF65-F5344CB8AC3E}">
        <p14:creationId xmlns:p14="http://schemas.microsoft.com/office/powerpoint/2010/main" val="32366177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Items and tasks aligned to this claim reflect the quality and precision that is at the heart of reasoning about mathematics. Students are not asked to “reason” in the abstract; rather, they will be asked to reason about the central mathematical ideas in the standards.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Communicating reasoning requires a high level of cognitive demand. In order to truly reason, students must go beyond both recall and application of concepts and procedures. They must compare and analyze data, generalize from specific examples, and use evidence to support their thinking. Item development in Claim 3 is flexible to elicit a wide range of strategic thinking and reasoning. Item writers must combine the skills described in the Claim 3 targets with content described in the standards. This is why there are no set task models in the Claim 3 documents, only descriptions and example items.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Approximately one-fifth of the Smarter Balanced computer-adaptive and performance task assessments consist of Claim 3 items. Typically there are six Claim 3 questions on the computer-adaptive portion of the assessment and two Claim 3 questions in the performance task. </a:t>
            </a:r>
          </a:p>
        </p:txBody>
      </p:sp>
      <p:sp>
        <p:nvSpPr>
          <p:cNvPr id="4" name="Slide Number Placeholder 3"/>
          <p:cNvSpPr>
            <a:spLocks noGrp="1"/>
          </p:cNvSpPr>
          <p:nvPr>
            <p:ph type="sldNum" sz="quarter" idx="10"/>
          </p:nvPr>
        </p:nvSpPr>
        <p:spPr/>
        <p:txBody>
          <a:bodyPr/>
          <a:lstStyle/>
          <a:p>
            <a:fld id="{7EFC979D-C382-4773-BEF8-679FB8F913B9}" type="slidenum">
              <a:rPr lang="en-US" smtClean="0"/>
              <a:t>26</a:t>
            </a:fld>
            <a:endParaRPr lang="en-US"/>
          </a:p>
        </p:txBody>
      </p:sp>
    </p:spTree>
    <p:extLst>
      <p:ext uri="{BB962C8B-B14F-4D97-AF65-F5344CB8AC3E}">
        <p14:creationId xmlns:p14="http://schemas.microsoft.com/office/powerpoint/2010/main" val="8507247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More information on Claim 3 on the summative assessment, both the computer-adaptive and the performance task portions, is available in the Test Blueprints, online at this website</a:t>
            </a:r>
            <a:r>
              <a:rPr lang="en-US" sz="1200" kern="1200" dirty="0" smtClean="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7EFC979D-C382-4773-BEF8-679FB8F913B9}" type="slidenum">
              <a:rPr lang="en-US" smtClean="0"/>
              <a:t>27</a:t>
            </a:fld>
            <a:endParaRPr lang="en-US"/>
          </a:p>
        </p:txBody>
      </p:sp>
    </p:spTree>
    <p:extLst>
      <p:ext uri="{BB962C8B-B14F-4D97-AF65-F5344CB8AC3E}">
        <p14:creationId xmlns:p14="http://schemas.microsoft.com/office/powerpoint/2010/main" val="29445201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To communicate reasoning about mathematics, students must be presented with a variety of opportunities to do so. Mathematical reasoning and the targets in Claim 3 lend themselves to a collaborative, open classroom where students are safe to express their reasoning and to have it critiqued by others. Both written and verbal communication should be part of the classroom environment.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Reasoning tasks in the classroom should not be limited to the problem types that Smarter Balanced uses on the test. Teachers have a much richer environment in which to engage students, specifically in dialogue around mathematical ideas. To encourage the skills in Claim 3, teachers can press students to clarify and articulate their thinking when defending or refuting a proposition. Teachers can model this for their students, then encourage and support students to do the same when discussing mathematical ideas among themselves.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Engagement in mathematics must be more than a “spectator sport;” the classroom must be a community of active learners. Students need opportunities to listen to the reasoning of others and consider whether an argument is correct. Likewise, students need to present their own thinking so that it can be evaluated and critiqued by others. This give-and-take to develop coherent, logical arguments adds to students’ understanding of the content at their grade level.</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Teachers must carefully and purposefully engage students in these reasoning activities. Questions that promote deep thinking are necessary, and the targets in Claim 3 document can guide the development of these questions. Use of concrete referents to support or refute arguments is valuable in earlier grades. These concrete examples continue to be important at the later grades where students will use them to generalize their thinking around mathematical ideas. Students should also be asked to construct examples that fit a particular proposition and to defend their examples. In all these cases, students should be able to articulate the assumptions on which they are basing their thinking.</a:t>
            </a:r>
            <a:endParaRPr lang="en-US" dirty="0"/>
          </a:p>
        </p:txBody>
      </p:sp>
      <p:sp>
        <p:nvSpPr>
          <p:cNvPr id="4" name="Slide Number Placeholder 3"/>
          <p:cNvSpPr>
            <a:spLocks noGrp="1"/>
          </p:cNvSpPr>
          <p:nvPr>
            <p:ph type="sldNum" sz="quarter" idx="10"/>
          </p:nvPr>
        </p:nvSpPr>
        <p:spPr/>
        <p:txBody>
          <a:bodyPr/>
          <a:lstStyle/>
          <a:p>
            <a:fld id="{7EFC979D-C382-4773-BEF8-679FB8F913B9}" type="slidenum">
              <a:rPr lang="en-US" smtClean="0"/>
              <a:t>28</a:t>
            </a:fld>
            <a:endParaRPr lang="en-US"/>
          </a:p>
        </p:txBody>
      </p:sp>
    </p:spTree>
    <p:extLst>
      <p:ext uri="{BB962C8B-B14F-4D97-AF65-F5344CB8AC3E}">
        <p14:creationId xmlns:p14="http://schemas.microsoft.com/office/powerpoint/2010/main" val="27582847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hope this brief introduction to Claim 3 gives you greater insight into assessing students’ abilities to communicate reasoning, as described in the Washington State K—12 Learning Standards and mathematical practices.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encourage you to view the videos for Claims 1, 2, and 4 to get a more complete picture of the skills and practices students should develop. Thank you.</a:t>
            </a:r>
          </a:p>
          <a:p>
            <a:endParaRPr lang="en-US" dirty="0"/>
          </a:p>
        </p:txBody>
      </p:sp>
      <p:sp>
        <p:nvSpPr>
          <p:cNvPr id="4" name="Slide Number Placeholder 3"/>
          <p:cNvSpPr>
            <a:spLocks noGrp="1"/>
          </p:cNvSpPr>
          <p:nvPr>
            <p:ph type="sldNum" sz="quarter" idx="10"/>
          </p:nvPr>
        </p:nvSpPr>
        <p:spPr/>
        <p:txBody>
          <a:bodyPr/>
          <a:lstStyle/>
          <a:p>
            <a:fld id="{7EFC979D-C382-4773-BEF8-679FB8F913B9}" type="slidenum">
              <a:rPr lang="en-US" smtClean="0"/>
              <a:t>29</a:t>
            </a:fld>
            <a:endParaRPr lang="en-US"/>
          </a:p>
        </p:txBody>
      </p:sp>
    </p:spTree>
    <p:extLst>
      <p:ext uri="{BB962C8B-B14F-4D97-AF65-F5344CB8AC3E}">
        <p14:creationId xmlns:p14="http://schemas.microsoft.com/office/powerpoint/2010/main" val="3540867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DECAB3A-BCA4-456F-AD44-989FD1119F15}"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48EFF07-EBA8-4E51-9812-9429E35E8813}" type="slidenum">
              <a:rPr lang="en-US" smtClean="0"/>
              <a:t>‹#›</a:t>
            </a:fld>
            <a:endParaRPr lang="en-US"/>
          </a:p>
        </p:txBody>
      </p:sp>
    </p:spTree>
    <p:extLst>
      <p:ext uri="{BB962C8B-B14F-4D97-AF65-F5344CB8AC3E}">
        <p14:creationId xmlns:p14="http://schemas.microsoft.com/office/powerpoint/2010/main" val="574706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CAB3A-BCA4-456F-AD44-989FD1119F15}"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48EFF07-EBA8-4E51-9812-9429E35E8813}" type="slidenum">
              <a:rPr lang="en-US" smtClean="0"/>
              <a:t>‹#›</a:t>
            </a:fld>
            <a:endParaRPr lang="en-US"/>
          </a:p>
        </p:txBody>
      </p:sp>
    </p:spTree>
    <p:extLst>
      <p:ext uri="{BB962C8B-B14F-4D97-AF65-F5344CB8AC3E}">
        <p14:creationId xmlns:p14="http://schemas.microsoft.com/office/powerpoint/2010/main" val="810153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ECAB3A-BCA4-456F-AD44-989FD1119F15}"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48EFF07-EBA8-4E51-9812-9429E35E8813}" type="slidenum">
              <a:rPr lang="en-US" smtClean="0"/>
              <a:t>‹#›</a:t>
            </a:fld>
            <a:endParaRPr lang="en-US"/>
          </a:p>
        </p:txBody>
      </p:sp>
    </p:spTree>
    <p:extLst>
      <p:ext uri="{BB962C8B-B14F-4D97-AF65-F5344CB8AC3E}">
        <p14:creationId xmlns:p14="http://schemas.microsoft.com/office/powerpoint/2010/main" val="3117586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DECAB3A-BCA4-456F-AD44-989FD1119F15}" type="datetimeFigureOut">
              <a:rPr lang="en-US" smtClean="0"/>
              <a:t>6/24/2019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F48EFF07-EBA8-4E51-9812-9429E35E8813}" type="slidenum">
              <a:rPr lang="en-US" smtClean="0"/>
              <a:t>‹#›</a:t>
            </a:fld>
            <a:endParaRPr lang="en-US"/>
          </a:p>
        </p:txBody>
      </p:sp>
    </p:spTree>
    <p:extLst>
      <p:ext uri="{BB962C8B-B14F-4D97-AF65-F5344CB8AC3E}">
        <p14:creationId xmlns:p14="http://schemas.microsoft.com/office/powerpoint/2010/main" val="3448181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DECAB3A-BCA4-456F-AD44-989FD1119F15}" type="datetimeFigureOut">
              <a:rPr lang="en-US" smtClean="0"/>
              <a:t>6/24/2019</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48EFF07-EBA8-4E51-9812-9429E35E8813}" type="slidenum">
              <a:rPr lang="en-US" smtClean="0"/>
              <a:t>‹#›</a:t>
            </a:fld>
            <a:endParaRPr lang="en-US"/>
          </a:p>
        </p:txBody>
      </p:sp>
    </p:spTree>
    <p:extLst>
      <p:ext uri="{BB962C8B-B14F-4D97-AF65-F5344CB8AC3E}">
        <p14:creationId xmlns:p14="http://schemas.microsoft.com/office/powerpoint/2010/main" val="656814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DECAB3A-BCA4-456F-AD44-989FD1119F15}" type="datetimeFigureOut">
              <a:rPr lang="en-US" smtClean="0"/>
              <a:t>6/24/2019</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48EFF07-EBA8-4E51-9812-9429E35E8813}" type="slidenum">
              <a:rPr lang="en-US" smtClean="0"/>
              <a:t>‹#›</a:t>
            </a:fld>
            <a:endParaRPr lang="en-US"/>
          </a:p>
        </p:txBody>
      </p:sp>
    </p:spTree>
    <p:extLst>
      <p:ext uri="{BB962C8B-B14F-4D97-AF65-F5344CB8AC3E}">
        <p14:creationId xmlns:p14="http://schemas.microsoft.com/office/powerpoint/2010/main" val="3112358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ECAB3A-BCA4-456F-AD44-989FD1119F15}" type="datetimeFigureOut">
              <a:rPr lang="en-US" smtClean="0"/>
              <a:t>6/24/2019</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48EFF07-EBA8-4E51-9812-9429E35E8813}" type="slidenum">
              <a:rPr lang="en-US" smtClean="0"/>
              <a:t>‹#›</a:t>
            </a:fld>
            <a:endParaRPr lang="en-US"/>
          </a:p>
        </p:txBody>
      </p:sp>
    </p:spTree>
    <p:extLst>
      <p:ext uri="{BB962C8B-B14F-4D97-AF65-F5344CB8AC3E}">
        <p14:creationId xmlns:p14="http://schemas.microsoft.com/office/powerpoint/2010/main" val="2273560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ECAB3A-BCA4-456F-AD44-989FD1119F15}" type="datetimeFigureOut">
              <a:rPr lang="en-US" smtClean="0"/>
              <a:t>6/24/2019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48EFF07-EBA8-4E51-9812-9429E35E8813}" type="slidenum">
              <a:rPr lang="en-US" smtClean="0"/>
              <a:t>‹#›</a:t>
            </a:fld>
            <a:endParaRPr lang="en-US"/>
          </a:p>
        </p:txBody>
      </p:sp>
    </p:spTree>
    <p:extLst>
      <p:ext uri="{BB962C8B-B14F-4D97-AF65-F5344CB8AC3E}">
        <p14:creationId xmlns:p14="http://schemas.microsoft.com/office/powerpoint/2010/main" val="272302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ECAB3A-BCA4-456F-AD44-989FD1119F15}" type="datetimeFigureOut">
              <a:rPr lang="en-US" smtClean="0"/>
              <a:t>6/24/2019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48EFF07-EBA8-4E51-9812-9429E35E8813}" type="slidenum">
              <a:rPr lang="en-US" smtClean="0"/>
              <a:t>‹#›</a:t>
            </a:fld>
            <a:endParaRPr lang="en-US"/>
          </a:p>
        </p:txBody>
      </p:sp>
    </p:spTree>
    <p:extLst>
      <p:ext uri="{BB962C8B-B14F-4D97-AF65-F5344CB8AC3E}">
        <p14:creationId xmlns:p14="http://schemas.microsoft.com/office/powerpoint/2010/main" val="1586474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ECAB3A-BCA4-456F-AD44-989FD1119F15}"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48EFF07-EBA8-4E51-9812-9429E35E8813}" type="slidenum">
              <a:rPr lang="en-US" smtClean="0"/>
              <a:t>‹#›</a:t>
            </a:fld>
            <a:endParaRPr lang="en-US"/>
          </a:p>
        </p:txBody>
      </p:sp>
    </p:spTree>
    <p:extLst>
      <p:ext uri="{BB962C8B-B14F-4D97-AF65-F5344CB8AC3E}">
        <p14:creationId xmlns:p14="http://schemas.microsoft.com/office/powerpoint/2010/main" val="1663897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ECAB3A-BCA4-456F-AD44-989FD1119F15}"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48EFF07-EBA8-4E51-9812-9429E35E8813}"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76261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0DECAB3A-BCA4-456F-AD44-989FD1119F15}" type="datetimeFigureOut">
              <a:rPr lang="en-US" smtClean="0"/>
              <a:t>6/24/2019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48EFF07-EBA8-4E51-9812-9429E35E8813}" type="slidenum">
              <a:rPr lang="en-US" smtClean="0"/>
              <a:t>‹#›</a:t>
            </a:fld>
            <a:endParaRPr lang="en-US"/>
          </a:p>
        </p:txBody>
      </p:sp>
    </p:spTree>
    <p:extLst>
      <p:ext uri="{BB962C8B-B14F-4D97-AF65-F5344CB8AC3E}">
        <p14:creationId xmlns:p14="http://schemas.microsoft.com/office/powerpoint/2010/main" val="1153498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0DECAB3A-BCA4-456F-AD44-989FD1119F15}" type="datetimeFigureOut">
              <a:rPr lang="en-US" smtClean="0"/>
              <a:t>6/24/2019</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48EFF07-EBA8-4E51-9812-9429E35E8813}"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999206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0DECAB3A-BCA4-456F-AD44-989FD1119F15}" type="datetimeFigureOut">
              <a:rPr lang="en-US" smtClean="0"/>
              <a:t>6/24/2019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48EFF07-EBA8-4E51-9812-9429E35E8813}" type="slidenum">
              <a:rPr lang="en-US" smtClean="0"/>
              <a:t>‹#›</a:t>
            </a:fld>
            <a:endParaRPr lang="en-US"/>
          </a:p>
        </p:txBody>
      </p:sp>
    </p:spTree>
    <p:extLst>
      <p:ext uri="{BB962C8B-B14F-4D97-AF65-F5344CB8AC3E}">
        <p14:creationId xmlns:p14="http://schemas.microsoft.com/office/powerpoint/2010/main" val="151740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CAB3A-BCA4-456F-AD44-989FD1119F15}"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48EFF07-EBA8-4E51-9812-9429E35E8813}" type="slidenum">
              <a:rPr lang="en-US" smtClean="0"/>
              <a:t>‹#›</a:t>
            </a:fld>
            <a:endParaRPr lang="en-US"/>
          </a:p>
        </p:txBody>
      </p:sp>
    </p:spTree>
    <p:extLst>
      <p:ext uri="{BB962C8B-B14F-4D97-AF65-F5344CB8AC3E}">
        <p14:creationId xmlns:p14="http://schemas.microsoft.com/office/powerpoint/2010/main" val="37481181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CAB3A-BCA4-456F-AD44-989FD1119F15}"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48EFF07-EBA8-4E51-9812-9429E35E8813}" type="slidenum">
              <a:rPr lang="en-US" smtClean="0"/>
              <a:t>‹#›</a:t>
            </a:fld>
            <a:endParaRPr lang="en-US"/>
          </a:p>
        </p:txBody>
      </p:sp>
    </p:spTree>
    <p:extLst>
      <p:ext uri="{BB962C8B-B14F-4D97-AF65-F5344CB8AC3E}">
        <p14:creationId xmlns:p14="http://schemas.microsoft.com/office/powerpoint/2010/main" val="2935995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DECAB3A-BCA4-456F-AD44-989FD1119F15}" type="datetimeFigureOut">
              <a:rPr lang="en-US" smtClean="0"/>
              <a:t>6/24/2019</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48EFF07-EBA8-4E51-9812-9429E35E8813}" type="slidenum">
              <a:rPr lang="en-US" smtClean="0"/>
              <a:t>‹#›</a:t>
            </a:fld>
            <a:endParaRPr lang="en-US"/>
          </a:p>
        </p:txBody>
      </p:sp>
    </p:spTree>
    <p:extLst>
      <p:ext uri="{BB962C8B-B14F-4D97-AF65-F5344CB8AC3E}">
        <p14:creationId xmlns:p14="http://schemas.microsoft.com/office/powerpoint/2010/main" val="1289672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smarterbalanced.org/smarter-balanced-assessment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hyperlink" Target="http://www.smarterbalanced.org/smarter-balanced-assessments/#ite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smarterbalanced.org/smarter-balanced-assessment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hyperlink" Target="http://www.smarterbalanced.org/smarter-balanced-assessments/#item"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smarterbalanced.org/smarter-balanced-assessments/"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Claim 3: Communicating Reasoning</a:t>
            </a:r>
            <a:endParaRPr lang="en-US" dirty="0"/>
          </a:p>
        </p:txBody>
      </p:sp>
      <p:sp>
        <p:nvSpPr>
          <p:cNvPr id="3" name="Subtitle 2"/>
          <p:cNvSpPr>
            <a:spLocks noGrp="1"/>
          </p:cNvSpPr>
          <p:nvPr>
            <p:ph type="subTitle" idx="1"/>
          </p:nvPr>
        </p:nvSpPr>
        <p:spPr/>
        <p:txBody>
          <a:bodyPr/>
          <a:lstStyle/>
          <a:p>
            <a:r>
              <a:rPr lang="en-US" dirty="0"/>
              <a:t>The Smarter Balanced summative mathematics assessment and its relationship to instruction</a:t>
            </a:r>
          </a:p>
          <a:p>
            <a:endParaRPr lang="en-US" dirty="0"/>
          </a:p>
        </p:txBody>
      </p:sp>
    </p:spTree>
    <p:extLst>
      <p:ext uri="{BB962C8B-B14F-4D97-AF65-F5344CB8AC3E}">
        <p14:creationId xmlns:p14="http://schemas.microsoft.com/office/powerpoint/2010/main" val="28705381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Claim 3?</a:t>
            </a:r>
            <a:endParaRPr lang="en-US" dirty="0"/>
          </a:p>
        </p:txBody>
      </p:sp>
      <p:sp>
        <p:nvSpPr>
          <p:cNvPr id="3" name="Content Placeholder 2"/>
          <p:cNvSpPr>
            <a:spLocks noGrp="1"/>
          </p:cNvSpPr>
          <p:nvPr>
            <p:ph idx="1"/>
          </p:nvPr>
        </p:nvSpPr>
        <p:spPr/>
        <p:txBody>
          <a:bodyPr>
            <a:normAutofit/>
          </a:bodyPr>
          <a:lstStyle/>
          <a:p>
            <a:r>
              <a:rPr lang="en-US" sz="2400" dirty="0" smtClean="0"/>
              <a:t>Assesses students’ ability to clearly and precisely construct viable arguments to support their own reasoning and critique the reasoning of others.</a:t>
            </a:r>
          </a:p>
          <a:p>
            <a:r>
              <a:rPr lang="en-US" sz="2400" dirty="0" smtClean="0"/>
              <a:t>Somewhat similar to Washington’s short-answer items.</a:t>
            </a:r>
          </a:p>
          <a:p>
            <a:r>
              <a:rPr lang="en-US" sz="2400" dirty="0" smtClean="0"/>
              <a:t>Uses multiple item types in new assessment</a:t>
            </a:r>
            <a:endParaRPr lang="en-US" sz="2400" dirty="0"/>
          </a:p>
        </p:txBody>
      </p:sp>
    </p:spTree>
    <p:extLst>
      <p:ext uri="{BB962C8B-B14F-4D97-AF65-F5344CB8AC3E}">
        <p14:creationId xmlns:p14="http://schemas.microsoft.com/office/powerpoint/2010/main" val="20243846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Information</a:t>
            </a:r>
            <a:endParaRPr lang="en-US" dirty="0"/>
          </a:p>
        </p:txBody>
      </p:sp>
      <p:sp>
        <p:nvSpPr>
          <p:cNvPr id="3" name="Content Placeholder 2"/>
          <p:cNvSpPr>
            <a:spLocks noGrp="1"/>
          </p:cNvSpPr>
          <p:nvPr>
            <p:ph idx="1"/>
          </p:nvPr>
        </p:nvSpPr>
        <p:spPr/>
        <p:txBody>
          <a:bodyPr>
            <a:normAutofit/>
          </a:bodyPr>
          <a:lstStyle/>
          <a:p>
            <a:r>
              <a:rPr lang="en-US" sz="2400" dirty="0"/>
              <a:t>More information about communicating reasoning for Claim 3 is available in the Mathematics Content Specifications, online at </a:t>
            </a:r>
            <a:r>
              <a:rPr lang="en-US" sz="2400" u="sng" dirty="0" smtClean="0">
                <a:hlinkClick r:id="rId3"/>
              </a:rPr>
              <a:t>http</a:t>
            </a:r>
            <a:r>
              <a:rPr lang="en-US" sz="2400" u="sng" dirty="0">
                <a:hlinkClick r:id="rId3"/>
              </a:rPr>
              <a:t>://www.smarterbalanced.org/smarter-balanced-assessments</a:t>
            </a:r>
            <a:r>
              <a:rPr lang="en-US" sz="2400" u="sng" dirty="0" smtClean="0">
                <a:hlinkClick r:id="rId3"/>
              </a:rPr>
              <a:t>/</a:t>
            </a:r>
            <a:endParaRPr lang="en-US" sz="2400" dirty="0"/>
          </a:p>
          <a:p>
            <a:endParaRPr lang="en-US" sz="2400" dirty="0"/>
          </a:p>
        </p:txBody>
      </p:sp>
    </p:spTree>
    <p:extLst>
      <p:ext uri="{BB962C8B-B14F-4D97-AF65-F5344CB8AC3E}">
        <p14:creationId xmlns:p14="http://schemas.microsoft.com/office/powerpoint/2010/main" val="385725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Claim 3 requires use of content in the Standards</a:t>
            </a:r>
            <a:endParaRPr lang="en-US" dirty="0"/>
          </a:p>
        </p:txBody>
      </p:sp>
      <p:sp>
        <p:nvSpPr>
          <p:cNvPr id="3" name="Content Placeholder 2"/>
          <p:cNvSpPr>
            <a:spLocks noGrp="1"/>
          </p:cNvSpPr>
          <p:nvPr>
            <p:ph idx="1"/>
          </p:nvPr>
        </p:nvSpPr>
        <p:spPr/>
        <p:txBody>
          <a:bodyPr>
            <a:normAutofit/>
          </a:bodyPr>
          <a:lstStyle/>
          <a:p>
            <a:r>
              <a:rPr lang="en-US" sz="2400" dirty="0" smtClean="0"/>
              <a:t>Communicating reasoning is critical for solid mathematical understanding.</a:t>
            </a:r>
          </a:p>
          <a:p>
            <a:r>
              <a:rPr lang="en-US" sz="2400" dirty="0" smtClean="0"/>
              <a:t>It provides a firmer foundation for future learning than just knowing a procedure.</a:t>
            </a:r>
          </a:p>
          <a:p>
            <a:r>
              <a:rPr lang="en-US" sz="2400" dirty="0" smtClean="0"/>
              <a:t>Claim 3 focuses on a particular standard or part of the standard.</a:t>
            </a:r>
            <a:endParaRPr lang="en-US" sz="2400" dirty="0"/>
          </a:p>
        </p:txBody>
      </p:sp>
    </p:spTree>
    <p:extLst>
      <p:ext uri="{BB962C8B-B14F-4D97-AF65-F5344CB8AC3E}">
        <p14:creationId xmlns:p14="http://schemas.microsoft.com/office/powerpoint/2010/main" val="232685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Examining a standard</a:t>
            </a:r>
            <a:endParaRPr lang="en-US" dirty="0"/>
          </a:p>
        </p:txBody>
      </p:sp>
      <p:sp>
        <p:nvSpPr>
          <p:cNvPr id="3" name="Content Placeholder 2"/>
          <p:cNvSpPr>
            <a:spLocks noGrp="1"/>
          </p:cNvSpPr>
          <p:nvPr>
            <p:ph idx="1"/>
          </p:nvPr>
        </p:nvSpPr>
        <p:spPr>
          <a:solidFill>
            <a:schemeClr val="accent3">
              <a:lumMod val="75000"/>
            </a:schemeClr>
          </a:solidFill>
          <a:ln>
            <a:solidFill>
              <a:schemeClr val="tx1"/>
            </a:solidFill>
          </a:ln>
        </p:spPr>
        <p:txBody>
          <a:bodyPr>
            <a:normAutofit/>
          </a:bodyPr>
          <a:lstStyle/>
          <a:p>
            <a:r>
              <a:rPr lang="en-US" sz="2400" dirty="0">
                <a:solidFill>
                  <a:schemeClr val="tx1"/>
                </a:solidFill>
              </a:rPr>
              <a:t>4.NF.A.2</a:t>
            </a:r>
          </a:p>
          <a:p>
            <a:r>
              <a:rPr lang="en-US" sz="2400" dirty="0">
                <a:solidFill>
                  <a:srgbClr val="FFFF00"/>
                </a:solidFill>
              </a:rPr>
              <a:t>Compare two fractions with different numerators and different denominators, e.g., by creating common denominators or numerators, or by comparing to a benchmark fraction such as ½. </a:t>
            </a:r>
            <a:r>
              <a:rPr lang="en-US" sz="2400" dirty="0">
                <a:solidFill>
                  <a:srgbClr val="00B050"/>
                </a:solidFill>
              </a:rPr>
              <a:t>Recognize that comparisons are valid only when the two fractions refer to the same whole. </a:t>
            </a:r>
            <a:r>
              <a:rPr lang="en-US" sz="2400" dirty="0">
                <a:solidFill>
                  <a:srgbClr val="FFFF00"/>
                </a:solidFill>
              </a:rPr>
              <a:t>Record the results of comparisons with symbols &gt;, =, or &lt;, </a:t>
            </a:r>
            <a:r>
              <a:rPr lang="en-US" sz="2400" dirty="0">
                <a:solidFill>
                  <a:srgbClr val="00B050"/>
                </a:solidFill>
              </a:rPr>
              <a:t>and justify the conclusions, e.g., by using a visual fraction </a:t>
            </a:r>
            <a:r>
              <a:rPr lang="en-US" sz="2400" dirty="0" smtClean="0">
                <a:solidFill>
                  <a:srgbClr val="00B050"/>
                </a:solidFill>
              </a:rPr>
              <a:t>model.</a:t>
            </a:r>
            <a:r>
              <a:rPr lang="en-US" sz="2400" dirty="0">
                <a:solidFill>
                  <a:srgbClr val="00B050"/>
                </a:solidFill>
              </a:rPr>
              <a:t> </a:t>
            </a:r>
          </a:p>
          <a:p>
            <a:pPr marL="0" indent="0">
              <a:buNone/>
            </a:pPr>
            <a:endParaRPr lang="en-US" dirty="0"/>
          </a:p>
          <a:p>
            <a:endParaRPr lang="en-US" sz="2400" dirty="0"/>
          </a:p>
        </p:txBody>
      </p:sp>
    </p:spTree>
    <p:extLst>
      <p:ext uri="{BB962C8B-B14F-4D97-AF65-F5344CB8AC3E}">
        <p14:creationId xmlns:p14="http://schemas.microsoft.com/office/powerpoint/2010/main" val="38180307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Domains</a:t>
            </a:r>
            <a:endParaRPr lang="en-US" dirty="0"/>
          </a:p>
        </p:txBody>
      </p:sp>
      <p:pic>
        <p:nvPicPr>
          <p:cNvPr id="4" name="Content Placeholder 3"/>
          <p:cNvPicPr>
            <a:picLocks noGrp="1" noChangeAspect="1"/>
          </p:cNvPicPr>
          <p:nvPr>
            <p:ph idx="1"/>
          </p:nvPr>
        </p:nvPicPr>
        <p:blipFill>
          <a:blip r:embed="rId3"/>
          <a:stretch>
            <a:fillRect/>
          </a:stretch>
        </p:blipFill>
        <p:spPr>
          <a:xfrm>
            <a:off x="7964701" y="1483907"/>
            <a:ext cx="3539911" cy="2712536"/>
          </a:xfrm>
          <a:prstGeom prst="rect">
            <a:avLst/>
          </a:prstGeom>
        </p:spPr>
      </p:pic>
      <p:pic>
        <p:nvPicPr>
          <p:cNvPr id="5" name="Picture 4"/>
          <p:cNvPicPr>
            <a:picLocks noChangeAspect="1"/>
          </p:cNvPicPr>
          <p:nvPr/>
        </p:nvPicPr>
        <p:blipFill>
          <a:blip r:embed="rId4"/>
          <a:stretch>
            <a:fillRect/>
          </a:stretch>
        </p:blipFill>
        <p:spPr>
          <a:xfrm>
            <a:off x="4659514" y="1483907"/>
            <a:ext cx="3069937" cy="3888587"/>
          </a:xfrm>
          <a:prstGeom prst="rect">
            <a:avLst/>
          </a:prstGeom>
        </p:spPr>
      </p:pic>
      <p:pic>
        <p:nvPicPr>
          <p:cNvPr id="3" name="Picture 2"/>
          <p:cNvPicPr>
            <a:picLocks noChangeAspect="1"/>
          </p:cNvPicPr>
          <p:nvPr/>
        </p:nvPicPr>
        <p:blipFill>
          <a:blip r:embed="rId5"/>
          <a:stretch>
            <a:fillRect/>
          </a:stretch>
        </p:blipFill>
        <p:spPr>
          <a:xfrm>
            <a:off x="690223" y="1483907"/>
            <a:ext cx="3805404" cy="3538134"/>
          </a:xfrm>
          <a:prstGeom prst="rect">
            <a:avLst/>
          </a:prstGeom>
        </p:spPr>
      </p:pic>
    </p:spTree>
    <p:extLst>
      <p:ext uri="{BB962C8B-B14F-4D97-AF65-F5344CB8AC3E}">
        <p14:creationId xmlns:p14="http://schemas.microsoft.com/office/powerpoint/2010/main" val="30695770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information on Standards in Claim 3</a:t>
            </a:r>
            <a:endParaRPr lang="en-US" dirty="0"/>
          </a:p>
        </p:txBody>
      </p:sp>
      <p:sp>
        <p:nvSpPr>
          <p:cNvPr id="3" name="Content Placeholder 2"/>
          <p:cNvSpPr>
            <a:spLocks noGrp="1"/>
          </p:cNvSpPr>
          <p:nvPr>
            <p:ph idx="1"/>
          </p:nvPr>
        </p:nvSpPr>
        <p:spPr/>
        <p:txBody>
          <a:bodyPr>
            <a:normAutofit/>
          </a:bodyPr>
          <a:lstStyle/>
          <a:p>
            <a:r>
              <a:rPr lang="en-US" sz="2400" dirty="0"/>
              <a:t>The three Claim 3 documents, Grades 3 through 5, Grades 6 through 8, and High School are available online at </a:t>
            </a:r>
            <a:r>
              <a:rPr lang="en-US" sz="2400" u="sng" dirty="0" smtClean="0">
                <a:hlinkClick r:id="rId3"/>
              </a:rPr>
              <a:t>http</a:t>
            </a:r>
            <a:r>
              <a:rPr lang="en-US" sz="2400" u="sng" dirty="0">
                <a:hlinkClick r:id="rId3"/>
              </a:rPr>
              <a:t>://www.smarterbalanced.org/smarter-balanced-assessments/#</a:t>
            </a:r>
            <a:r>
              <a:rPr lang="en-US" sz="2400" u="sng" dirty="0" smtClean="0">
                <a:hlinkClick r:id="rId3"/>
              </a:rPr>
              <a:t>item</a:t>
            </a:r>
            <a:endParaRPr lang="en-US" sz="2400" dirty="0"/>
          </a:p>
          <a:p>
            <a:r>
              <a:rPr lang="en-US" sz="2400" dirty="0" smtClean="0"/>
              <a:t>Look </a:t>
            </a:r>
            <a:r>
              <a:rPr lang="en-US" sz="2400" dirty="0"/>
              <a:t>under “Mathematics” in the Item/Task Specifications section. </a:t>
            </a:r>
          </a:p>
        </p:txBody>
      </p:sp>
    </p:spTree>
    <p:extLst>
      <p:ext uri="{BB962C8B-B14F-4D97-AF65-F5344CB8AC3E}">
        <p14:creationId xmlns:p14="http://schemas.microsoft.com/office/powerpoint/2010/main" val="6870243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Claim 3 is based on the Mathematical Practices</a:t>
            </a:r>
            <a:endParaRPr lang="en-US" dirty="0"/>
          </a:p>
        </p:txBody>
      </p:sp>
      <p:sp>
        <p:nvSpPr>
          <p:cNvPr id="3" name="Content Placeholder 2"/>
          <p:cNvSpPr>
            <a:spLocks noGrp="1"/>
          </p:cNvSpPr>
          <p:nvPr>
            <p:ph idx="1"/>
          </p:nvPr>
        </p:nvSpPr>
        <p:spPr/>
        <p:txBody>
          <a:bodyPr>
            <a:normAutofit/>
          </a:bodyPr>
          <a:lstStyle/>
          <a:p>
            <a:r>
              <a:rPr lang="en-US" sz="2400" dirty="0" smtClean="0"/>
              <a:t>Mathematical Practices 3 and 6 are foundational support for Claim 3.</a:t>
            </a:r>
          </a:p>
          <a:p>
            <a:pPr lvl="1"/>
            <a:r>
              <a:rPr lang="en-US" sz="2200" dirty="0" smtClean="0"/>
              <a:t>3. Construct viable arguments and critique the reasoning of others.</a:t>
            </a:r>
          </a:p>
          <a:p>
            <a:pPr lvl="1"/>
            <a:r>
              <a:rPr lang="en-US" sz="2200" dirty="0" smtClean="0"/>
              <a:t>6. Attend to precision.</a:t>
            </a:r>
            <a:endParaRPr lang="en-US" sz="2200" dirty="0"/>
          </a:p>
        </p:txBody>
      </p:sp>
    </p:spTree>
    <p:extLst>
      <p:ext uri="{BB962C8B-B14F-4D97-AF65-F5344CB8AC3E}">
        <p14:creationId xmlns:p14="http://schemas.microsoft.com/office/powerpoint/2010/main" val="41419324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information on Claim 3 and the Mathematical Practices</a:t>
            </a:r>
            <a:endParaRPr lang="en-US" dirty="0"/>
          </a:p>
        </p:txBody>
      </p:sp>
      <p:sp>
        <p:nvSpPr>
          <p:cNvPr id="3" name="Content Placeholder 2"/>
          <p:cNvSpPr>
            <a:spLocks noGrp="1"/>
          </p:cNvSpPr>
          <p:nvPr>
            <p:ph idx="1"/>
          </p:nvPr>
        </p:nvSpPr>
        <p:spPr/>
        <p:txBody>
          <a:bodyPr>
            <a:normAutofit/>
          </a:bodyPr>
          <a:lstStyle/>
          <a:p>
            <a:r>
              <a:rPr lang="en-US" sz="2400" dirty="0"/>
              <a:t>The Smarter Balanced Content Specifications, with additional information on how these practices inform Claim 3, is available online at </a:t>
            </a:r>
            <a:r>
              <a:rPr lang="en-US" sz="2400" u="sng" dirty="0" smtClean="0">
                <a:hlinkClick r:id="rId3"/>
              </a:rPr>
              <a:t>http</a:t>
            </a:r>
            <a:r>
              <a:rPr lang="en-US" sz="2400" u="sng" dirty="0">
                <a:hlinkClick r:id="rId3"/>
              </a:rPr>
              <a:t>://www.smarterbalanced.org/smarter-balanced-assessments</a:t>
            </a:r>
            <a:r>
              <a:rPr lang="en-US" sz="2400" u="sng" dirty="0" smtClean="0">
                <a:hlinkClick r:id="rId3"/>
              </a:rPr>
              <a:t>/</a:t>
            </a:r>
            <a:endParaRPr lang="en-US" sz="2400" dirty="0"/>
          </a:p>
        </p:txBody>
      </p:sp>
    </p:spTree>
    <p:extLst>
      <p:ext uri="{BB962C8B-B14F-4D97-AF65-F5344CB8AC3E}">
        <p14:creationId xmlns:p14="http://schemas.microsoft.com/office/powerpoint/2010/main" val="3026277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Communicating Reasoning: A variety </a:t>
            </a:r>
            <a:r>
              <a:rPr lang="en-US" smtClean="0"/>
              <a:t>of skills</a:t>
            </a:r>
            <a:endParaRPr lang="en-US"/>
          </a:p>
        </p:txBody>
      </p:sp>
      <p:sp>
        <p:nvSpPr>
          <p:cNvPr id="3" name="Content Placeholder 2"/>
          <p:cNvSpPr>
            <a:spLocks noGrp="1"/>
          </p:cNvSpPr>
          <p:nvPr>
            <p:ph idx="1"/>
          </p:nvPr>
        </p:nvSpPr>
        <p:spPr/>
        <p:txBody>
          <a:bodyPr>
            <a:normAutofit/>
          </a:bodyPr>
          <a:lstStyle/>
          <a:p>
            <a:r>
              <a:rPr lang="en-US" sz="2400" dirty="0" smtClean="0"/>
              <a:t>Claim 3 has seven targets, with the last target reserved for later grades.</a:t>
            </a:r>
          </a:p>
          <a:p>
            <a:r>
              <a:rPr lang="en-US" sz="2400" dirty="0" smtClean="0"/>
              <a:t>The six targets are the same at each grade level.</a:t>
            </a:r>
          </a:p>
          <a:p>
            <a:r>
              <a:rPr lang="en-US" sz="2400" dirty="0" smtClean="0"/>
              <a:t>Each target describes a particular skill that should be developed in students as part of the ability to communicate and reason about mathematical ideas.</a:t>
            </a:r>
          </a:p>
          <a:p>
            <a:r>
              <a:rPr lang="en-US" sz="2400" dirty="0" smtClean="0"/>
              <a:t>Most items assess more than one target.</a:t>
            </a:r>
            <a:endParaRPr lang="en-US" sz="2400" dirty="0"/>
          </a:p>
        </p:txBody>
      </p:sp>
    </p:spTree>
    <p:extLst>
      <p:ext uri="{BB962C8B-B14F-4D97-AF65-F5344CB8AC3E}">
        <p14:creationId xmlns:p14="http://schemas.microsoft.com/office/powerpoint/2010/main" val="7839474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 A: Test propositions </a:t>
            </a:r>
            <a:endParaRPr lang="en-US" dirty="0"/>
          </a:p>
        </p:txBody>
      </p:sp>
      <p:sp>
        <p:nvSpPr>
          <p:cNvPr id="3" name="Content Placeholder 2"/>
          <p:cNvSpPr>
            <a:spLocks noGrp="1"/>
          </p:cNvSpPr>
          <p:nvPr>
            <p:ph idx="1"/>
          </p:nvPr>
        </p:nvSpPr>
        <p:spPr/>
        <p:txBody>
          <a:bodyPr>
            <a:normAutofit/>
          </a:bodyPr>
          <a:lstStyle/>
          <a:p>
            <a:r>
              <a:rPr lang="en-US" sz="2400" i="1" dirty="0" smtClean="0"/>
              <a:t>Test propositions or conjectures with specific examples.</a:t>
            </a:r>
          </a:p>
          <a:p>
            <a:endParaRPr lang="en-US" sz="2400" i="1" dirty="0"/>
          </a:p>
          <a:p>
            <a:r>
              <a:rPr lang="en-US" sz="2400" dirty="0" smtClean="0"/>
              <a:t>Tasks used to assess this target ask for specific examples to support or refute a proposition or conjecture.</a:t>
            </a:r>
          </a:p>
          <a:p>
            <a:endParaRPr lang="en-US" sz="2400" dirty="0"/>
          </a:p>
          <a:p>
            <a:endParaRPr lang="en-US" sz="2400" i="1" dirty="0"/>
          </a:p>
        </p:txBody>
      </p:sp>
    </p:spTree>
    <p:extLst>
      <p:ext uri="{BB962C8B-B14F-4D97-AF65-F5344CB8AC3E}">
        <p14:creationId xmlns:p14="http://schemas.microsoft.com/office/powerpoint/2010/main" val="136625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56725" y="543697"/>
            <a:ext cx="8915400" cy="5404595"/>
          </a:xfrm>
        </p:spPr>
        <p:txBody>
          <a:bodyPr/>
          <a:lstStyle/>
          <a:p>
            <a:r>
              <a:rPr lang="en-US" dirty="0" smtClean="0"/>
              <a:t>Grade 5</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High School</a:t>
            </a:r>
          </a:p>
          <a:p>
            <a:endParaRPr lang="en-US" dirty="0" smtClean="0"/>
          </a:p>
          <a:p>
            <a:endParaRPr lang="en-US" dirty="0"/>
          </a:p>
        </p:txBody>
      </p:sp>
      <p:pic>
        <p:nvPicPr>
          <p:cNvPr id="4" name="Picture 3"/>
          <p:cNvPicPr/>
          <p:nvPr/>
        </p:nvPicPr>
        <p:blipFill>
          <a:blip r:embed="rId3"/>
          <a:stretch>
            <a:fillRect/>
          </a:stretch>
        </p:blipFill>
        <p:spPr>
          <a:xfrm>
            <a:off x="3976816" y="452754"/>
            <a:ext cx="5943600" cy="2976245"/>
          </a:xfrm>
          <a:prstGeom prst="rect">
            <a:avLst/>
          </a:prstGeom>
        </p:spPr>
      </p:pic>
      <p:pic>
        <p:nvPicPr>
          <p:cNvPr id="5" name="Picture 4"/>
          <p:cNvPicPr/>
          <p:nvPr/>
        </p:nvPicPr>
        <p:blipFill>
          <a:blip r:embed="rId4"/>
          <a:stretch>
            <a:fillRect/>
          </a:stretch>
        </p:blipFill>
        <p:spPr>
          <a:xfrm>
            <a:off x="4075671" y="3698282"/>
            <a:ext cx="5943600" cy="2773045"/>
          </a:xfrm>
          <a:prstGeom prst="rect">
            <a:avLst/>
          </a:prstGeom>
        </p:spPr>
      </p:pic>
    </p:spTree>
    <p:extLst>
      <p:ext uri="{BB962C8B-B14F-4D97-AF65-F5344CB8AC3E}">
        <p14:creationId xmlns:p14="http://schemas.microsoft.com/office/powerpoint/2010/main" val="26424103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 B: Justify or refute propositions or conjectures</a:t>
            </a:r>
            <a:endParaRPr lang="en-US" dirty="0"/>
          </a:p>
        </p:txBody>
      </p:sp>
      <p:sp>
        <p:nvSpPr>
          <p:cNvPr id="3" name="Content Placeholder 2"/>
          <p:cNvSpPr>
            <a:spLocks noGrp="1"/>
          </p:cNvSpPr>
          <p:nvPr>
            <p:ph idx="1"/>
          </p:nvPr>
        </p:nvSpPr>
        <p:spPr/>
        <p:txBody>
          <a:bodyPr>
            <a:normAutofit/>
          </a:bodyPr>
          <a:lstStyle/>
          <a:p>
            <a:r>
              <a:rPr lang="en-US" sz="2400" i="1" dirty="0" smtClean="0"/>
              <a:t>Construct, autonomously, chains of reasoning that will justify or refute propositions or conjectures.</a:t>
            </a:r>
          </a:p>
          <a:p>
            <a:endParaRPr lang="en-US" sz="2400" i="1" dirty="0"/>
          </a:p>
          <a:p>
            <a:r>
              <a:rPr lang="en-US" sz="2400" dirty="0" smtClean="0"/>
              <a:t>“Autonomous” in this target means students respond to a single question without further guidance. </a:t>
            </a:r>
            <a:endParaRPr lang="en-US" sz="2400" dirty="0"/>
          </a:p>
          <a:p>
            <a:r>
              <a:rPr lang="en-US" sz="2400" dirty="0" smtClean="0"/>
              <a:t>Target B has less scaffolding that Target A.</a:t>
            </a:r>
            <a:endParaRPr lang="en-US" sz="2400" dirty="0"/>
          </a:p>
        </p:txBody>
      </p:sp>
    </p:spTree>
    <p:extLst>
      <p:ext uri="{BB962C8B-B14F-4D97-AF65-F5344CB8AC3E}">
        <p14:creationId xmlns:p14="http://schemas.microsoft.com/office/powerpoint/2010/main" val="14094116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605481"/>
            <a:ext cx="8915400" cy="5305741"/>
          </a:xfrm>
        </p:spPr>
        <p:txBody>
          <a:bodyPr/>
          <a:lstStyle/>
          <a:p>
            <a:r>
              <a:rPr lang="en-US" dirty="0" smtClean="0"/>
              <a:t>Grade 5		</a:t>
            </a:r>
          </a:p>
          <a:p>
            <a:endParaRPr lang="en-US" dirty="0"/>
          </a:p>
          <a:p>
            <a:endParaRPr lang="en-US" dirty="0" smtClean="0"/>
          </a:p>
          <a:p>
            <a:endParaRPr lang="en-US" dirty="0"/>
          </a:p>
          <a:p>
            <a:endParaRPr lang="en-US" dirty="0" smtClean="0"/>
          </a:p>
          <a:p>
            <a:endParaRPr lang="en-US" dirty="0"/>
          </a:p>
          <a:p>
            <a:endParaRPr lang="en-US" dirty="0" smtClean="0"/>
          </a:p>
          <a:p>
            <a:r>
              <a:rPr lang="en-US" dirty="0" smtClean="0"/>
              <a:t>Grade 8     </a:t>
            </a:r>
            <a:endParaRPr lang="en-US" dirty="0"/>
          </a:p>
        </p:txBody>
      </p:sp>
      <p:pic>
        <p:nvPicPr>
          <p:cNvPr id="4" name="Picture 3"/>
          <p:cNvPicPr>
            <a:picLocks noChangeAspect="1"/>
          </p:cNvPicPr>
          <p:nvPr/>
        </p:nvPicPr>
        <p:blipFill>
          <a:blip r:embed="rId3"/>
          <a:stretch>
            <a:fillRect/>
          </a:stretch>
        </p:blipFill>
        <p:spPr>
          <a:xfrm>
            <a:off x="4813343" y="3320106"/>
            <a:ext cx="6043318" cy="3369019"/>
          </a:xfrm>
          <a:prstGeom prst="rect">
            <a:avLst/>
          </a:prstGeom>
        </p:spPr>
      </p:pic>
      <p:pic>
        <p:nvPicPr>
          <p:cNvPr id="5" name="Picture 4"/>
          <p:cNvPicPr>
            <a:picLocks noChangeAspect="1"/>
          </p:cNvPicPr>
          <p:nvPr/>
        </p:nvPicPr>
        <p:blipFill>
          <a:blip r:embed="rId4"/>
          <a:stretch>
            <a:fillRect/>
          </a:stretch>
        </p:blipFill>
        <p:spPr>
          <a:xfrm>
            <a:off x="4553640" y="317027"/>
            <a:ext cx="6562725" cy="2714625"/>
          </a:xfrm>
          <a:prstGeom prst="rect">
            <a:avLst/>
          </a:prstGeom>
        </p:spPr>
      </p:pic>
    </p:spTree>
    <p:extLst>
      <p:ext uri="{BB962C8B-B14F-4D97-AF65-F5344CB8AC3E}">
        <p14:creationId xmlns:p14="http://schemas.microsoft.com/office/powerpoint/2010/main" val="28234564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 C: State logical assumptions</a:t>
            </a:r>
            <a:endParaRPr lang="en-US" dirty="0"/>
          </a:p>
        </p:txBody>
      </p:sp>
      <p:sp>
        <p:nvSpPr>
          <p:cNvPr id="3" name="Content Placeholder 2"/>
          <p:cNvSpPr>
            <a:spLocks noGrp="1"/>
          </p:cNvSpPr>
          <p:nvPr>
            <p:ph idx="1"/>
          </p:nvPr>
        </p:nvSpPr>
        <p:spPr/>
        <p:txBody>
          <a:bodyPr>
            <a:normAutofit/>
          </a:bodyPr>
          <a:lstStyle/>
          <a:p>
            <a:r>
              <a:rPr lang="en-US" sz="2400" i="1" dirty="0" smtClean="0"/>
              <a:t>State logical assumptions being used.</a:t>
            </a:r>
          </a:p>
          <a:p>
            <a:endParaRPr lang="en-US" sz="2400" i="1" dirty="0"/>
          </a:p>
          <a:p>
            <a:r>
              <a:rPr lang="en-US" sz="2400" dirty="0" smtClean="0"/>
              <a:t>Students may be asked to identify the assumption, or they may be asked to use an assumption to answer a question.</a:t>
            </a:r>
            <a:endParaRPr lang="en-US" sz="2400" dirty="0"/>
          </a:p>
        </p:txBody>
      </p:sp>
    </p:spTree>
    <p:extLst>
      <p:ext uri="{BB962C8B-B14F-4D97-AF65-F5344CB8AC3E}">
        <p14:creationId xmlns:p14="http://schemas.microsoft.com/office/powerpoint/2010/main" val="27508219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591592"/>
            <a:ext cx="8915400" cy="5503449"/>
          </a:xfrm>
        </p:spPr>
        <p:txBody>
          <a:bodyPr/>
          <a:lstStyle/>
          <a:p>
            <a:r>
              <a:rPr lang="en-US" dirty="0" smtClean="0"/>
              <a:t>Grade 4</a:t>
            </a:r>
          </a:p>
          <a:p>
            <a:endParaRPr lang="en-US" dirty="0"/>
          </a:p>
          <a:p>
            <a:endParaRPr lang="en-US" dirty="0" smtClean="0"/>
          </a:p>
          <a:p>
            <a:endParaRPr lang="en-US" dirty="0"/>
          </a:p>
          <a:p>
            <a:endParaRPr lang="en-US" dirty="0" smtClean="0"/>
          </a:p>
          <a:p>
            <a:endParaRPr lang="en-US" dirty="0"/>
          </a:p>
          <a:p>
            <a:endParaRPr lang="en-US" dirty="0" smtClean="0"/>
          </a:p>
          <a:p>
            <a:r>
              <a:rPr lang="en-US" dirty="0" smtClean="0"/>
              <a:t>High School</a:t>
            </a:r>
            <a:endParaRPr lang="en-US" dirty="0"/>
          </a:p>
        </p:txBody>
      </p:sp>
      <p:pic>
        <p:nvPicPr>
          <p:cNvPr id="4" name="Picture 3"/>
          <p:cNvPicPr>
            <a:picLocks noChangeAspect="1"/>
          </p:cNvPicPr>
          <p:nvPr/>
        </p:nvPicPr>
        <p:blipFill>
          <a:blip r:embed="rId3"/>
          <a:stretch>
            <a:fillRect/>
          </a:stretch>
        </p:blipFill>
        <p:spPr>
          <a:xfrm>
            <a:off x="2589212" y="1002026"/>
            <a:ext cx="6850425" cy="2210819"/>
          </a:xfrm>
          <a:prstGeom prst="rect">
            <a:avLst/>
          </a:prstGeom>
        </p:spPr>
      </p:pic>
      <p:pic>
        <p:nvPicPr>
          <p:cNvPr id="5" name="Picture 4"/>
          <p:cNvPicPr>
            <a:picLocks noChangeAspect="1"/>
          </p:cNvPicPr>
          <p:nvPr/>
        </p:nvPicPr>
        <p:blipFill>
          <a:blip r:embed="rId4"/>
          <a:stretch>
            <a:fillRect/>
          </a:stretch>
        </p:blipFill>
        <p:spPr>
          <a:xfrm>
            <a:off x="2745129" y="3734573"/>
            <a:ext cx="9125657" cy="2770902"/>
          </a:xfrm>
          <a:prstGeom prst="rect">
            <a:avLst/>
          </a:prstGeom>
        </p:spPr>
      </p:pic>
    </p:spTree>
    <p:extLst>
      <p:ext uri="{BB962C8B-B14F-4D97-AF65-F5344CB8AC3E}">
        <p14:creationId xmlns:p14="http://schemas.microsoft.com/office/powerpoint/2010/main" val="26789605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 D: Breaking an argument into cases.</a:t>
            </a:r>
            <a:endParaRPr lang="en-US" dirty="0"/>
          </a:p>
        </p:txBody>
      </p:sp>
      <p:sp>
        <p:nvSpPr>
          <p:cNvPr id="3" name="Content Placeholder 2"/>
          <p:cNvSpPr>
            <a:spLocks noGrp="1"/>
          </p:cNvSpPr>
          <p:nvPr>
            <p:ph idx="1"/>
          </p:nvPr>
        </p:nvSpPr>
        <p:spPr/>
        <p:txBody>
          <a:bodyPr>
            <a:normAutofit/>
          </a:bodyPr>
          <a:lstStyle/>
          <a:p>
            <a:r>
              <a:rPr lang="en-US" sz="2400" i="1" dirty="0" smtClean="0"/>
              <a:t>Use the technique of breaking an argument into cases.</a:t>
            </a:r>
          </a:p>
          <a:p>
            <a:endParaRPr lang="en-US" sz="2400" i="1" dirty="0"/>
          </a:p>
          <a:p>
            <a:r>
              <a:rPr lang="en-US" sz="2400" dirty="0" smtClean="0"/>
              <a:t>Students look for conditions that make an argument true and those that show an argument is not true.</a:t>
            </a:r>
            <a:endParaRPr lang="en-US" sz="2400" dirty="0"/>
          </a:p>
        </p:txBody>
      </p:sp>
    </p:spTree>
    <p:extLst>
      <p:ext uri="{BB962C8B-B14F-4D97-AF65-F5344CB8AC3E}">
        <p14:creationId xmlns:p14="http://schemas.microsoft.com/office/powerpoint/2010/main" val="17621850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568411"/>
            <a:ext cx="8915400" cy="5342811"/>
          </a:xfrm>
        </p:spPr>
        <p:txBody>
          <a:bodyPr/>
          <a:lstStyle/>
          <a:p>
            <a:r>
              <a:rPr lang="en-US" dirty="0" smtClean="0"/>
              <a:t>Grade 7  </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High School </a:t>
            </a:r>
            <a:endParaRPr lang="en-US" dirty="0"/>
          </a:p>
        </p:txBody>
      </p:sp>
      <p:pic>
        <p:nvPicPr>
          <p:cNvPr id="4" name="Picture 3"/>
          <p:cNvPicPr>
            <a:picLocks noChangeAspect="1"/>
          </p:cNvPicPr>
          <p:nvPr/>
        </p:nvPicPr>
        <p:blipFill>
          <a:blip r:embed="rId3"/>
          <a:stretch>
            <a:fillRect/>
          </a:stretch>
        </p:blipFill>
        <p:spPr>
          <a:xfrm>
            <a:off x="2589212" y="883250"/>
            <a:ext cx="6974107" cy="2700209"/>
          </a:xfrm>
          <a:prstGeom prst="rect">
            <a:avLst/>
          </a:prstGeom>
        </p:spPr>
      </p:pic>
      <p:pic>
        <p:nvPicPr>
          <p:cNvPr id="5" name="Picture 4"/>
          <p:cNvPicPr>
            <a:picLocks noChangeAspect="1"/>
          </p:cNvPicPr>
          <p:nvPr/>
        </p:nvPicPr>
        <p:blipFill>
          <a:blip r:embed="rId4"/>
          <a:stretch>
            <a:fillRect/>
          </a:stretch>
        </p:blipFill>
        <p:spPr>
          <a:xfrm>
            <a:off x="2589211" y="4234822"/>
            <a:ext cx="9203859" cy="2047888"/>
          </a:xfrm>
          <a:prstGeom prst="rect">
            <a:avLst/>
          </a:prstGeom>
        </p:spPr>
      </p:pic>
    </p:spTree>
    <p:extLst>
      <p:ext uri="{BB962C8B-B14F-4D97-AF65-F5344CB8AC3E}">
        <p14:creationId xmlns:p14="http://schemas.microsoft.com/office/powerpoint/2010/main" val="29802284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 E: Correct or </a:t>
            </a:r>
            <a:r>
              <a:rPr lang="en-US" smtClean="0"/>
              <a:t>flawed reasoning</a:t>
            </a:r>
            <a:endParaRPr lang="en-US"/>
          </a:p>
        </p:txBody>
      </p:sp>
      <p:sp>
        <p:nvSpPr>
          <p:cNvPr id="3" name="Content Placeholder 2"/>
          <p:cNvSpPr>
            <a:spLocks noGrp="1"/>
          </p:cNvSpPr>
          <p:nvPr>
            <p:ph idx="1"/>
          </p:nvPr>
        </p:nvSpPr>
        <p:spPr/>
        <p:txBody>
          <a:bodyPr>
            <a:normAutofit/>
          </a:bodyPr>
          <a:lstStyle/>
          <a:p>
            <a:r>
              <a:rPr lang="en-US" sz="2400" i="1" dirty="0" smtClean="0"/>
              <a:t>Distinguish correct logic or reasoning from that which is flawed, and if there is a flaw in the argument, explain what it is.</a:t>
            </a:r>
          </a:p>
          <a:p>
            <a:endParaRPr lang="en-US" sz="2400" i="1" dirty="0" smtClean="0"/>
          </a:p>
          <a:p>
            <a:r>
              <a:rPr lang="en-US" sz="2400" dirty="0" smtClean="0"/>
              <a:t>Finding flaws in arguments helps students develop their own correct reasoning. </a:t>
            </a:r>
            <a:endParaRPr lang="en-US" sz="2400" dirty="0"/>
          </a:p>
          <a:p>
            <a:endParaRPr lang="en-US" sz="2400" dirty="0"/>
          </a:p>
        </p:txBody>
      </p:sp>
    </p:spTree>
    <p:extLst>
      <p:ext uri="{BB962C8B-B14F-4D97-AF65-F5344CB8AC3E}">
        <p14:creationId xmlns:p14="http://schemas.microsoft.com/office/powerpoint/2010/main" val="33138924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1736596" y="856596"/>
            <a:ext cx="4342893" cy="5222927"/>
          </a:xfrm>
        </p:spPr>
        <p:txBody>
          <a:bodyPr/>
          <a:lstStyle/>
          <a:p>
            <a:r>
              <a:rPr lang="en-US" dirty="0" smtClean="0"/>
              <a:t>Grade 3</a:t>
            </a:r>
          </a:p>
          <a:p>
            <a:endParaRPr lang="en-US" dirty="0"/>
          </a:p>
          <a:p>
            <a:endParaRPr lang="en-US" dirty="0"/>
          </a:p>
        </p:txBody>
      </p:sp>
      <p:sp>
        <p:nvSpPr>
          <p:cNvPr id="8" name="Content Placeholder 7"/>
          <p:cNvSpPr>
            <a:spLocks noGrp="1"/>
          </p:cNvSpPr>
          <p:nvPr>
            <p:ph sz="quarter" idx="4"/>
          </p:nvPr>
        </p:nvSpPr>
        <p:spPr>
          <a:xfrm>
            <a:off x="6610903" y="856596"/>
            <a:ext cx="4338674" cy="3354060"/>
          </a:xfrm>
        </p:spPr>
        <p:txBody>
          <a:bodyPr/>
          <a:lstStyle/>
          <a:p>
            <a:r>
              <a:rPr lang="en-US" dirty="0" smtClean="0"/>
              <a:t>Grade 8</a:t>
            </a:r>
          </a:p>
          <a:p>
            <a:endParaRPr lang="en-US" dirty="0"/>
          </a:p>
          <a:p>
            <a:endParaRPr lang="en-US" dirty="0"/>
          </a:p>
        </p:txBody>
      </p:sp>
      <p:pic>
        <p:nvPicPr>
          <p:cNvPr id="4" name="Picture 3"/>
          <p:cNvPicPr>
            <a:picLocks noChangeAspect="1"/>
          </p:cNvPicPr>
          <p:nvPr/>
        </p:nvPicPr>
        <p:blipFill>
          <a:blip r:embed="rId3"/>
          <a:stretch>
            <a:fillRect/>
          </a:stretch>
        </p:blipFill>
        <p:spPr>
          <a:xfrm>
            <a:off x="738187" y="1537386"/>
            <a:ext cx="5320800" cy="4688602"/>
          </a:xfrm>
          <a:prstGeom prst="rect">
            <a:avLst/>
          </a:prstGeom>
        </p:spPr>
      </p:pic>
      <p:pic>
        <p:nvPicPr>
          <p:cNvPr id="10" name="Picture 9"/>
          <p:cNvPicPr>
            <a:picLocks noChangeAspect="1"/>
          </p:cNvPicPr>
          <p:nvPr/>
        </p:nvPicPr>
        <p:blipFill>
          <a:blip r:embed="rId4"/>
          <a:stretch>
            <a:fillRect/>
          </a:stretch>
        </p:blipFill>
        <p:spPr>
          <a:xfrm>
            <a:off x="6324694" y="1537386"/>
            <a:ext cx="5574864" cy="4433108"/>
          </a:xfrm>
          <a:prstGeom prst="rect">
            <a:avLst/>
          </a:prstGeom>
        </p:spPr>
      </p:pic>
    </p:spTree>
    <p:extLst>
      <p:ext uri="{BB962C8B-B14F-4D97-AF65-F5344CB8AC3E}">
        <p14:creationId xmlns:p14="http://schemas.microsoft.com/office/powerpoint/2010/main" val="34176833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 F: Arguments based on concrete referents</a:t>
            </a:r>
            <a:endParaRPr lang="en-US" dirty="0"/>
          </a:p>
        </p:txBody>
      </p:sp>
      <p:sp>
        <p:nvSpPr>
          <p:cNvPr id="7" name="Content Placeholder 6"/>
          <p:cNvSpPr>
            <a:spLocks noGrp="1"/>
          </p:cNvSpPr>
          <p:nvPr>
            <p:ph idx="1"/>
          </p:nvPr>
        </p:nvSpPr>
        <p:spPr/>
        <p:txBody>
          <a:bodyPr>
            <a:normAutofit/>
          </a:bodyPr>
          <a:lstStyle/>
          <a:p>
            <a:r>
              <a:rPr lang="en-US" sz="2400" i="1" dirty="0" smtClean="0"/>
              <a:t>Base arguments on concrete referents such as objects, drawings, diagrams, and actions.</a:t>
            </a:r>
          </a:p>
          <a:p>
            <a:endParaRPr lang="en-US" sz="2400" i="1" dirty="0"/>
          </a:p>
          <a:p>
            <a:r>
              <a:rPr lang="en-US" sz="2400" dirty="0" smtClean="0"/>
              <a:t>Students may be asked to use a drawing or diagram to support or refute a conjecture.</a:t>
            </a:r>
          </a:p>
          <a:p>
            <a:r>
              <a:rPr lang="en-US" sz="2400" dirty="0" smtClean="0"/>
              <a:t>In later grades, concrete referents will often support generalizations as part of the justification of an argument.</a:t>
            </a:r>
            <a:endParaRPr lang="en-US" sz="2400" dirty="0"/>
          </a:p>
        </p:txBody>
      </p:sp>
    </p:spTree>
    <p:extLst>
      <p:ext uri="{BB962C8B-B14F-4D97-AF65-F5344CB8AC3E}">
        <p14:creationId xmlns:p14="http://schemas.microsoft.com/office/powerpoint/2010/main" val="21888766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623987" y="911281"/>
            <a:ext cx="4342893" cy="5371685"/>
          </a:xfrm>
        </p:spPr>
        <p:txBody>
          <a:bodyPr/>
          <a:lstStyle/>
          <a:p>
            <a:r>
              <a:rPr lang="en-US" dirty="0" smtClean="0"/>
              <a:t>Grade 8</a:t>
            </a:r>
            <a:endParaRPr lang="en-US" dirty="0"/>
          </a:p>
        </p:txBody>
      </p:sp>
      <p:sp>
        <p:nvSpPr>
          <p:cNvPr id="6" name="Content Placeholder 5"/>
          <p:cNvSpPr>
            <a:spLocks noGrp="1"/>
          </p:cNvSpPr>
          <p:nvPr>
            <p:ph sz="quarter" idx="4"/>
          </p:nvPr>
        </p:nvSpPr>
        <p:spPr>
          <a:xfrm>
            <a:off x="6280542" y="914509"/>
            <a:ext cx="4338674" cy="5368457"/>
          </a:xfrm>
        </p:spPr>
        <p:txBody>
          <a:bodyPr/>
          <a:lstStyle/>
          <a:p>
            <a:r>
              <a:rPr lang="en-US" dirty="0" smtClean="0"/>
              <a:t>High School</a:t>
            </a:r>
            <a:endParaRPr lang="en-US" dirty="0"/>
          </a:p>
        </p:txBody>
      </p:sp>
      <p:pic>
        <p:nvPicPr>
          <p:cNvPr id="7" name="Picture 6"/>
          <p:cNvPicPr>
            <a:picLocks noChangeAspect="1"/>
          </p:cNvPicPr>
          <p:nvPr/>
        </p:nvPicPr>
        <p:blipFill>
          <a:blip r:embed="rId3"/>
          <a:stretch>
            <a:fillRect/>
          </a:stretch>
        </p:blipFill>
        <p:spPr>
          <a:xfrm>
            <a:off x="685505" y="1657411"/>
            <a:ext cx="5477611" cy="3441743"/>
          </a:xfrm>
          <a:prstGeom prst="rect">
            <a:avLst/>
          </a:prstGeom>
        </p:spPr>
      </p:pic>
      <p:pic>
        <p:nvPicPr>
          <p:cNvPr id="8" name="Picture 7"/>
          <p:cNvPicPr>
            <a:picLocks noChangeAspect="1"/>
          </p:cNvPicPr>
          <p:nvPr/>
        </p:nvPicPr>
        <p:blipFill>
          <a:blip r:embed="rId4"/>
          <a:stretch>
            <a:fillRect/>
          </a:stretch>
        </p:blipFill>
        <p:spPr>
          <a:xfrm>
            <a:off x="6280542" y="1657411"/>
            <a:ext cx="5675931" cy="2537475"/>
          </a:xfrm>
          <a:prstGeom prst="rect">
            <a:avLst/>
          </a:prstGeom>
        </p:spPr>
      </p:pic>
    </p:spTree>
    <p:extLst>
      <p:ext uri="{BB962C8B-B14F-4D97-AF65-F5344CB8AC3E}">
        <p14:creationId xmlns:p14="http://schemas.microsoft.com/office/powerpoint/2010/main" val="3184453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 G: Determine conditions of an argument</a:t>
            </a:r>
            <a:endParaRPr lang="en-US" dirty="0"/>
          </a:p>
        </p:txBody>
      </p:sp>
      <p:sp>
        <p:nvSpPr>
          <p:cNvPr id="3" name="Content Placeholder 2"/>
          <p:cNvSpPr>
            <a:spLocks noGrp="1"/>
          </p:cNvSpPr>
          <p:nvPr>
            <p:ph idx="1"/>
          </p:nvPr>
        </p:nvSpPr>
        <p:spPr/>
        <p:txBody>
          <a:bodyPr>
            <a:normAutofit/>
          </a:bodyPr>
          <a:lstStyle/>
          <a:p>
            <a:r>
              <a:rPr lang="en-US" sz="2400" i="1" dirty="0" smtClean="0"/>
              <a:t>At later grades, determine conditions under which an argument does and does not apply. (For example, area increases with perimeter for squares, but not for all plane figures.)</a:t>
            </a:r>
            <a:endParaRPr lang="en-US" sz="2400" dirty="0" smtClean="0"/>
          </a:p>
          <a:p>
            <a:endParaRPr lang="en-US" sz="2400" i="1" dirty="0"/>
          </a:p>
          <a:p>
            <a:r>
              <a:rPr lang="en-US" sz="2400" dirty="0" smtClean="0"/>
              <a:t>Often these tasks ask students to determine whether a proposition or conjecture always applies, sometimes applies, or never applies.</a:t>
            </a:r>
            <a:endParaRPr lang="en-US" sz="2400" dirty="0"/>
          </a:p>
        </p:txBody>
      </p:sp>
    </p:spTree>
    <p:extLst>
      <p:ext uri="{BB962C8B-B14F-4D97-AF65-F5344CB8AC3E}">
        <p14:creationId xmlns:p14="http://schemas.microsoft.com/office/powerpoint/2010/main" val="23924275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544595" y="624110"/>
            <a:ext cx="9960017" cy="5751976"/>
          </a:xfrm>
        </p:spPr>
        <p:txBody>
          <a:bodyPr>
            <a:normAutofit/>
          </a:bodyPr>
          <a:lstStyle/>
          <a:p>
            <a:r>
              <a:rPr lang="en-US" sz="1800" dirty="0" smtClean="0"/>
              <a:t>Grade 7</a:t>
            </a:r>
            <a:br>
              <a:rPr lang="en-US" sz="1800" dirty="0" smtClean="0"/>
            </a:br>
            <a:r>
              <a:rPr lang="en-US" sz="1800" dirty="0"/>
              <a:t/>
            </a:r>
            <a:br>
              <a:rPr lang="en-US" sz="1800" dirty="0"/>
            </a:br>
            <a:r>
              <a:rPr lang="en-US" sz="1800" dirty="0" smtClean="0"/>
              <a:t/>
            </a:r>
            <a:br>
              <a:rPr lang="en-US" sz="1800" dirty="0" smtClean="0"/>
            </a:br>
            <a:r>
              <a:rPr lang="en-US" sz="1800" dirty="0"/>
              <a:t/>
            </a:r>
            <a:br>
              <a:rPr lang="en-US" sz="1800" dirty="0"/>
            </a:br>
            <a:r>
              <a:rPr lang="en-US" sz="1800" dirty="0" smtClean="0"/>
              <a:t/>
            </a:r>
            <a:br>
              <a:rPr lang="en-US" sz="1800" dirty="0" smtClean="0"/>
            </a:br>
            <a:r>
              <a:rPr lang="en-US" sz="1800" dirty="0"/>
              <a:t/>
            </a:r>
            <a:br>
              <a:rPr lang="en-US" sz="1800" dirty="0"/>
            </a:br>
            <a:r>
              <a:rPr lang="en-US" sz="1800" dirty="0" smtClean="0"/>
              <a:t/>
            </a:r>
            <a:br>
              <a:rPr lang="en-US" sz="1800" dirty="0" smtClean="0"/>
            </a:br>
            <a:r>
              <a:rPr lang="en-US" sz="1800" dirty="0"/>
              <a:t/>
            </a:r>
            <a:br>
              <a:rPr lang="en-US" sz="1800" dirty="0"/>
            </a:br>
            <a:r>
              <a:rPr lang="en-US" sz="1800" dirty="0" smtClean="0"/>
              <a:t/>
            </a:r>
            <a:br>
              <a:rPr lang="en-US" sz="1800" dirty="0" smtClean="0"/>
            </a:br>
            <a:r>
              <a:rPr lang="en-US" sz="1800" dirty="0"/>
              <a:t/>
            </a:r>
            <a:br>
              <a:rPr lang="en-US" sz="1800" dirty="0"/>
            </a:br>
            <a:r>
              <a:rPr lang="en-US" sz="1800" dirty="0" smtClean="0"/>
              <a:t/>
            </a:r>
            <a:br>
              <a:rPr lang="en-US" sz="1800" dirty="0" smtClean="0"/>
            </a:br>
            <a:r>
              <a:rPr lang="en-US" sz="1800" dirty="0" smtClean="0"/>
              <a:t/>
            </a:r>
            <a:br>
              <a:rPr lang="en-US" sz="1800" dirty="0" smtClean="0"/>
            </a:br>
            <a:r>
              <a:rPr lang="en-US" sz="1800" dirty="0" smtClean="0"/>
              <a:t>High School</a:t>
            </a:r>
            <a:br>
              <a:rPr lang="en-US" sz="1800" dirty="0" smtClean="0"/>
            </a:br>
            <a:endParaRPr lang="en-US" sz="1800" dirty="0"/>
          </a:p>
        </p:txBody>
      </p:sp>
      <p:sp>
        <p:nvSpPr>
          <p:cNvPr id="6" name="Content Placeholder 5"/>
          <p:cNvSpPr>
            <a:spLocks noGrp="1"/>
          </p:cNvSpPr>
          <p:nvPr>
            <p:ph idx="1"/>
          </p:nvPr>
        </p:nvSpPr>
        <p:spPr/>
        <p:txBody>
          <a:bodyPr/>
          <a:lstStyle/>
          <a:p>
            <a:r>
              <a:rPr lang="en-US" dirty="0" smtClean="0"/>
              <a:t>Grade 7</a:t>
            </a:r>
          </a:p>
          <a:p>
            <a:endParaRPr lang="en-US" dirty="0"/>
          </a:p>
        </p:txBody>
      </p:sp>
      <p:pic>
        <p:nvPicPr>
          <p:cNvPr id="9" name="Picture 8"/>
          <p:cNvPicPr>
            <a:picLocks noChangeAspect="1"/>
          </p:cNvPicPr>
          <p:nvPr/>
        </p:nvPicPr>
        <p:blipFill>
          <a:blip r:embed="rId3"/>
          <a:stretch>
            <a:fillRect/>
          </a:stretch>
        </p:blipFill>
        <p:spPr>
          <a:xfrm>
            <a:off x="1544595" y="1153812"/>
            <a:ext cx="6389990" cy="2738567"/>
          </a:xfrm>
          <a:prstGeom prst="rect">
            <a:avLst/>
          </a:prstGeom>
        </p:spPr>
      </p:pic>
      <p:pic>
        <p:nvPicPr>
          <p:cNvPr id="11" name="Picture 10"/>
          <p:cNvPicPr>
            <a:picLocks noChangeAspect="1"/>
          </p:cNvPicPr>
          <p:nvPr/>
        </p:nvPicPr>
        <p:blipFill>
          <a:blip r:embed="rId4"/>
          <a:stretch>
            <a:fillRect/>
          </a:stretch>
        </p:blipFill>
        <p:spPr>
          <a:xfrm>
            <a:off x="1666230" y="4551118"/>
            <a:ext cx="6734175" cy="2057400"/>
          </a:xfrm>
          <a:prstGeom prst="rect">
            <a:avLst/>
          </a:prstGeom>
        </p:spPr>
      </p:pic>
    </p:spTree>
    <p:extLst>
      <p:ext uri="{BB962C8B-B14F-4D97-AF65-F5344CB8AC3E}">
        <p14:creationId xmlns:p14="http://schemas.microsoft.com/office/powerpoint/2010/main" val="16226080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information on Claim 3 assessment</a:t>
            </a:r>
            <a:endParaRPr lang="en-US" dirty="0"/>
          </a:p>
        </p:txBody>
      </p:sp>
      <p:sp>
        <p:nvSpPr>
          <p:cNvPr id="3" name="Content Placeholder 2"/>
          <p:cNvSpPr>
            <a:spLocks noGrp="1"/>
          </p:cNvSpPr>
          <p:nvPr>
            <p:ph idx="1"/>
          </p:nvPr>
        </p:nvSpPr>
        <p:spPr/>
        <p:txBody>
          <a:bodyPr>
            <a:normAutofit/>
          </a:bodyPr>
          <a:lstStyle/>
          <a:p>
            <a:r>
              <a:rPr lang="en-US" sz="2400" dirty="0"/>
              <a:t>More example </a:t>
            </a:r>
            <a:r>
              <a:rPr lang="en-US" sz="2400" dirty="0" smtClean="0"/>
              <a:t>items </a:t>
            </a:r>
            <a:r>
              <a:rPr lang="en-US" sz="2400" dirty="0"/>
              <a:t>for each target are available in the Claim 3 item specifications, online at </a:t>
            </a:r>
            <a:r>
              <a:rPr lang="en-US" sz="2400" u="sng" dirty="0" smtClean="0">
                <a:hlinkClick r:id="rId3"/>
              </a:rPr>
              <a:t>http</a:t>
            </a:r>
            <a:r>
              <a:rPr lang="en-US" sz="2400" u="sng" dirty="0">
                <a:hlinkClick r:id="rId3"/>
              </a:rPr>
              <a:t>://www.smarterbalanced.org/smarter-balanced-assessments/#</a:t>
            </a:r>
            <a:r>
              <a:rPr lang="en-US" sz="2400" u="sng" dirty="0" smtClean="0">
                <a:hlinkClick r:id="rId3"/>
              </a:rPr>
              <a:t>item</a:t>
            </a:r>
            <a:endParaRPr lang="en-US" sz="2400" u="sng" dirty="0"/>
          </a:p>
          <a:p>
            <a:r>
              <a:rPr lang="en-US" sz="2400" dirty="0" smtClean="0"/>
              <a:t>Look </a:t>
            </a:r>
            <a:r>
              <a:rPr lang="en-US" sz="2400" dirty="0"/>
              <a:t>under “Mathematics” in the Item/Task Specifications section. </a:t>
            </a:r>
          </a:p>
          <a:p>
            <a:endParaRPr lang="en-US" sz="2400" dirty="0"/>
          </a:p>
        </p:txBody>
      </p:sp>
    </p:spTree>
    <p:extLst>
      <p:ext uri="{BB962C8B-B14F-4D97-AF65-F5344CB8AC3E}">
        <p14:creationId xmlns:p14="http://schemas.microsoft.com/office/powerpoint/2010/main" val="41975061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Claim 3 informs assessment</a:t>
            </a:r>
            <a:endParaRPr lang="en-US" dirty="0"/>
          </a:p>
        </p:txBody>
      </p:sp>
      <p:sp>
        <p:nvSpPr>
          <p:cNvPr id="3" name="Content Placeholder 2"/>
          <p:cNvSpPr>
            <a:spLocks noGrp="1"/>
          </p:cNvSpPr>
          <p:nvPr>
            <p:ph idx="1"/>
          </p:nvPr>
        </p:nvSpPr>
        <p:spPr/>
        <p:txBody>
          <a:bodyPr>
            <a:normAutofit/>
          </a:bodyPr>
          <a:lstStyle/>
          <a:p>
            <a:r>
              <a:rPr lang="en-US" sz="2400" dirty="0" smtClean="0"/>
              <a:t>Students will reason about the central mathematical ideas in the standards.</a:t>
            </a:r>
          </a:p>
          <a:p>
            <a:r>
              <a:rPr lang="en-US" sz="2400" dirty="0" smtClean="0"/>
              <a:t>Students must go beyond recall and application of concepts and procedures.</a:t>
            </a:r>
          </a:p>
          <a:p>
            <a:r>
              <a:rPr lang="en-US" sz="2400" dirty="0" smtClean="0"/>
              <a:t>They will use evidence to support their thinking.</a:t>
            </a:r>
          </a:p>
          <a:p>
            <a:r>
              <a:rPr lang="en-US" sz="2400" dirty="0" smtClean="0"/>
              <a:t>Approximately one-fifth of the Smarter Balanced CAT and performance task assessments will consist of Claim 3 items.</a:t>
            </a:r>
            <a:endParaRPr lang="en-US" sz="2400" dirty="0"/>
          </a:p>
        </p:txBody>
      </p:sp>
    </p:spTree>
    <p:extLst>
      <p:ext uri="{BB962C8B-B14F-4D97-AF65-F5344CB8AC3E}">
        <p14:creationId xmlns:p14="http://schemas.microsoft.com/office/powerpoint/2010/main" val="25941819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information on Claim 3 assessment</a:t>
            </a:r>
            <a:endParaRPr lang="en-US" dirty="0"/>
          </a:p>
        </p:txBody>
      </p:sp>
      <p:sp>
        <p:nvSpPr>
          <p:cNvPr id="3" name="Content Placeholder 2"/>
          <p:cNvSpPr>
            <a:spLocks noGrp="1"/>
          </p:cNvSpPr>
          <p:nvPr>
            <p:ph idx="1"/>
          </p:nvPr>
        </p:nvSpPr>
        <p:spPr/>
        <p:txBody>
          <a:bodyPr>
            <a:normAutofit/>
          </a:bodyPr>
          <a:lstStyle/>
          <a:p>
            <a:r>
              <a:rPr lang="en-US" sz="2400" dirty="0"/>
              <a:t>More information on Claim 3 on the summative assessment, both the computer-adaptive and the performance task portions, is available in the Test Blueprints, online </a:t>
            </a:r>
            <a:r>
              <a:rPr lang="en-US" sz="2400" dirty="0" smtClean="0"/>
              <a:t>at </a:t>
            </a:r>
            <a:r>
              <a:rPr lang="en-US" sz="2400" u="sng" dirty="0" smtClean="0">
                <a:hlinkClick r:id="rId3"/>
              </a:rPr>
              <a:t>http</a:t>
            </a:r>
            <a:r>
              <a:rPr lang="en-US" sz="2400" u="sng" dirty="0">
                <a:hlinkClick r:id="rId3"/>
              </a:rPr>
              <a:t>://www.smarterbalanced.org/smarter-balanced-assessments</a:t>
            </a:r>
            <a:r>
              <a:rPr lang="en-US" sz="2400" u="sng" dirty="0" smtClean="0">
                <a:hlinkClick r:id="rId3"/>
              </a:rPr>
              <a:t>/</a:t>
            </a:r>
            <a:endParaRPr lang="en-US" sz="2400" dirty="0"/>
          </a:p>
        </p:txBody>
      </p:sp>
    </p:spTree>
    <p:extLst>
      <p:ext uri="{BB962C8B-B14F-4D97-AF65-F5344CB8AC3E}">
        <p14:creationId xmlns:p14="http://schemas.microsoft.com/office/powerpoint/2010/main" val="29662335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Claim 3 informs instruction</a:t>
            </a:r>
            <a:endParaRPr lang="en-US" dirty="0"/>
          </a:p>
        </p:txBody>
      </p:sp>
      <p:sp>
        <p:nvSpPr>
          <p:cNvPr id="3" name="Content Placeholder 2"/>
          <p:cNvSpPr>
            <a:spLocks noGrp="1"/>
          </p:cNvSpPr>
          <p:nvPr>
            <p:ph idx="1"/>
          </p:nvPr>
        </p:nvSpPr>
        <p:spPr/>
        <p:txBody>
          <a:bodyPr>
            <a:normAutofit/>
          </a:bodyPr>
          <a:lstStyle/>
          <a:p>
            <a:r>
              <a:rPr lang="en-US" sz="2400" dirty="0" smtClean="0"/>
              <a:t>Students must be given opportunities to communicate reasoning.</a:t>
            </a:r>
          </a:p>
          <a:p>
            <a:r>
              <a:rPr lang="en-US" sz="2400" dirty="0" smtClean="0"/>
              <a:t>Claim 3 lends itself to a collaborative, open classroom.</a:t>
            </a:r>
          </a:p>
          <a:p>
            <a:r>
              <a:rPr lang="en-US" sz="2400" dirty="0" smtClean="0"/>
              <a:t>The classroom environment is richer than a summative assessment can be.</a:t>
            </a:r>
          </a:p>
          <a:p>
            <a:r>
              <a:rPr lang="en-US" sz="2400" dirty="0" smtClean="0"/>
              <a:t>Questions need to promote deep thinking.</a:t>
            </a:r>
          </a:p>
          <a:p>
            <a:endParaRPr lang="en-US" sz="2400" dirty="0"/>
          </a:p>
        </p:txBody>
      </p:sp>
    </p:spTree>
    <p:extLst>
      <p:ext uri="{BB962C8B-B14F-4D97-AF65-F5344CB8AC3E}">
        <p14:creationId xmlns:p14="http://schemas.microsoft.com/office/powerpoint/2010/main" val="18934794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help</a:t>
            </a:r>
            <a:endParaRPr lang="en-US" dirty="0"/>
          </a:p>
        </p:txBody>
      </p:sp>
      <p:sp>
        <p:nvSpPr>
          <p:cNvPr id="3" name="Content Placeholder 2"/>
          <p:cNvSpPr>
            <a:spLocks noGrp="1"/>
          </p:cNvSpPr>
          <p:nvPr>
            <p:ph idx="1"/>
          </p:nvPr>
        </p:nvSpPr>
        <p:spPr/>
        <p:txBody>
          <a:bodyPr>
            <a:normAutofit/>
          </a:bodyPr>
          <a:lstStyle/>
          <a:p>
            <a:r>
              <a:rPr lang="en-US" sz="2400" dirty="0" smtClean="0"/>
              <a:t>Specific Claim 1, 2, and 4 videos are available on the website to get a more complete picture of each claim and the skills students should develop through focused instruction.</a:t>
            </a:r>
            <a:endParaRPr lang="en-US" sz="2400" dirty="0"/>
          </a:p>
          <a:p>
            <a:endParaRPr lang="en-US" sz="2400" dirty="0"/>
          </a:p>
        </p:txBody>
      </p:sp>
    </p:spTree>
    <p:extLst>
      <p:ext uri="{BB962C8B-B14F-4D97-AF65-F5344CB8AC3E}">
        <p14:creationId xmlns:p14="http://schemas.microsoft.com/office/powerpoint/2010/main" val="2397282186"/>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546</TotalTime>
  <Words>2342</Words>
  <Application>Microsoft Office PowerPoint</Application>
  <PresentationFormat>Widescreen</PresentationFormat>
  <Paragraphs>213</Paragraphs>
  <Slides>29</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Century Gothic</vt:lpstr>
      <vt:lpstr>Wingdings 3</vt:lpstr>
      <vt:lpstr>Wisp</vt:lpstr>
      <vt:lpstr>Claim 3: Communicating Reasoning</vt:lpstr>
      <vt:lpstr>What is Claim 3?</vt:lpstr>
      <vt:lpstr>More Information</vt:lpstr>
      <vt:lpstr>Claim 3 requires use of content in the Standards</vt:lpstr>
      <vt:lpstr>Examining a standard</vt:lpstr>
      <vt:lpstr>Domains</vt:lpstr>
      <vt:lpstr>More information on Standards in Claim 3</vt:lpstr>
      <vt:lpstr>Claim 3 is based on the Mathematical Practices</vt:lpstr>
      <vt:lpstr>Additional information on Claim 3 and the Mathematical Practices</vt:lpstr>
      <vt:lpstr>Communicating Reasoning: A variety of skills</vt:lpstr>
      <vt:lpstr>Target A: Test propositions </vt:lpstr>
      <vt:lpstr>PowerPoint Presentation</vt:lpstr>
      <vt:lpstr>Target B: Justify or refute propositions or conjectures</vt:lpstr>
      <vt:lpstr>PowerPoint Presentation</vt:lpstr>
      <vt:lpstr>Target C: State logical assumptions</vt:lpstr>
      <vt:lpstr>PowerPoint Presentation</vt:lpstr>
      <vt:lpstr>Target D: Breaking an argument into cases.</vt:lpstr>
      <vt:lpstr>PowerPoint Presentation</vt:lpstr>
      <vt:lpstr>Target E: Correct or flawed reasoning</vt:lpstr>
      <vt:lpstr>PowerPoint Presentation</vt:lpstr>
      <vt:lpstr>Target F: Arguments based on concrete referents</vt:lpstr>
      <vt:lpstr>PowerPoint Presentation</vt:lpstr>
      <vt:lpstr>Target G: Determine conditions of an argument</vt:lpstr>
      <vt:lpstr>Grade 7            High School </vt:lpstr>
      <vt:lpstr>More information on Claim 3 assessment</vt:lpstr>
      <vt:lpstr>How Claim 3 informs assessment</vt:lpstr>
      <vt:lpstr>More information on Claim 3 assessment</vt:lpstr>
      <vt:lpstr>How Claim 3 informs instruction</vt:lpstr>
      <vt:lpstr>Further help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Claim 3: Communicating Reasoning</dc:title>
  <dc:subject>Smarter Balanced Math Claim</dc:subject>
  <dc:creator>Julie Wagner</dc:creator>
  <cp:keywords>Smarter Balanced Math Claim 3</cp:keywords>
  <cp:lastModifiedBy>Anton Jackson</cp:lastModifiedBy>
  <cp:revision>47</cp:revision>
  <dcterms:created xsi:type="dcterms:W3CDTF">2014-12-23T00:00:23Z</dcterms:created>
  <dcterms:modified xsi:type="dcterms:W3CDTF">2019-06-24T14:59:58Z</dcterms:modified>
  <cp:category>Smarter Balanced Math Claim</cp:category>
</cp:coreProperties>
</file>