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layout8.xml" ContentType="application/vnd.openxmlformats-officedocument.drawingml.diagramLayout+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notesSlides/notesSlide31.xml" ContentType="application/vnd.openxmlformats-officedocument.presentationml.notesSlide+xml"/>
  <Override PartName="/ppt/diagrams/colors7.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1"/>
  </p:notesMasterIdLst>
  <p:handoutMasterIdLst>
    <p:handoutMasterId r:id="rId42"/>
  </p:handoutMasterIdLst>
  <p:sldIdLst>
    <p:sldId id="258" r:id="rId2"/>
    <p:sldId id="297" r:id="rId3"/>
    <p:sldId id="261" r:id="rId4"/>
    <p:sldId id="290" r:id="rId5"/>
    <p:sldId id="298" r:id="rId6"/>
    <p:sldId id="260" r:id="rId7"/>
    <p:sldId id="276" r:id="rId8"/>
    <p:sldId id="263" r:id="rId9"/>
    <p:sldId id="269" r:id="rId10"/>
    <p:sldId id="264" r:id="rId11"/>
    <p:sldId id="268" r:id="rId12"/>
    <p:sldId id="265" r:id="rId13"/>
    <p:sldId id="273" r:id="rId14"/>
    <p:sldId id="267" r:id="rId15"/>
    <p:sldId id="266" r:id="rId16"/>
    <p:sldId id="270" r:id="rId17"/>
    <p:sldId id="271" r:id="rId18"/>
    <p:sldId id="272" r:id="rId19"/>
    <p:sldId id="300" r:id="rId20"/>
    <p:sldId id="274" r:id="rId21"/>
    <p:sldId id="301" r:id="rId22"/>
    <p:sldId id="275" r:id="rId23"/>
    <p:sldId id="277" r:id="rId24"/>
    <p:sldId id="278" r:id="rId25"/>
    <p:sldId id="281" r:id="rId26"/>
    <p:sldId id="280" r:id="rId27"/>
    <p:sldId id="284" r:id="rId28"/>
    <p:sldId id="282" r:id="rId29"/>
    <p:sldId id="285" r:id="rId30"/>
    <p:sldId id="286" r:id="rId31"/>
    <p:sldId id="287" r:id="rId32"/>
    <p:sldId id="288" r:id="rId33"/>
    <p:sldId id="291" r:id="rId34"/>
    <p:sldId id="292" r:id="rId35"/>
    <p:sldId id="293" r:id="rId36"/>
    <p:sldId id="294" r:id="rId37"/>
    <p:sldId id="295" r:id="rId38"/>
    <p:sldId id="303" r:id="rId39"/>
    <p:sldId id="29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18" autoAdjust="0"/>
  </p:normalViewPr>
  <p:slideViewPr>
    <p:cSldViewPr>
      <p:cViewPr varScale="1">
        <p:scale>
          <a:sx n="90" d="100"/>
          <a:sy n="90" d="100"/>
        </p:scale>
        <p:origin x="-324" y="-114"/>
      </p:cViewPr>
      <p:guideLst>
        <p:guide orient="horz" pos="2160"/>
        <p:guide pos="2880"/>
      </p:guideLst>
    </p:cSldViewPr>
  </p:slideViewPr>
  <p:outlineViewPr>
    <p:cViewPr>
      <p:scale>
        <a:sx n="33" d="100"/>
        <a:sy n="33" d="100"/>
      </p:scale>
      <p:origin x="0" y="3972"/>
    </p:cViewPr>
  </p:outlineViewPr>
  <p:notesTextViewPr>
    <p:cViewPr>
      <p:scale>
        <a:sx n="100" d="100"/>
        <a:sy n="100" d="100"/>
      </p:scale>
      <p:origin x="0" y="0"/>
    </p:cViewPr>
  </p:notesTextViewPr>
  <p:notesViewPr>
    <p:cSldViewPr>
      <p:cViewPr>
        <p:scale>
          <a:sx n="90" d="100"/>
          <a:sy n="90" d="100"/>
        </p:scale>
        <p:origin x="-1860" y="35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B34CFD-FABE-448F-90AC-DCF3FBBE2C6B}" type="doc">
      <dgm:prSet loTypeId="urn:microsoft.com/office/officeart/2005/8/layout/hProcess3" loCatId="process" qsTypeId="urn:microsoft.com/office/officeart/2005/8/quickstyle/3d7" qsCatId="3D" csTypeId="urn:microsoft.com/office/officeart/2005/8/colors/accent3_4" csCatId="accent3" phldr="1"/>
      <dgm:spPr/>
    </dgm:pt>
    <dgm:pt modelId="{BDA03C67-802D-40F7-859D-D005373BB6A2}">
      <dgm:prSet phldrT="[Text]"/>
      <dgm:spPr/>
      <dgm:t>
        <a:bodyPr/>
        <a:lstStyle/>
        <a:p>
          <a:r>
            <a:rPr lang="en-US" b="1" dirty="0" smtClean="0">
              <a:solidFill>
                <a:schemeClr val="bg1"/>
              </a:solidFill>
            </a:rPr>
            <a:t>NEW</a:t>
          </a:r>
          <a:endParaRPr lang="en-US" b="1" dirty="0">
            <a:solidFill>
              <a:schemeClr val="bg1"/>
            </a:solidFill>
          </a:endParaRPr>
        </a:p>
      </dgm:t>
    </dgm:pt>
    <dgm:pt modelId="{552B77AC-892F-46A6-B334-CAEFAD8C2D59}" type="parTrans" cxnId="{6FDB85F3-426C-4E92-B656-4A56ADFEAC76}">
      <dgm:prSet/>
      <dgm:spPr/>
      <dgm:t>
        <a:bodyPr/>
        <a:lstStyle/>
        <a:p>
          <a:endParaRPr lang="en-US"/>
        </a:p>
      </dgm:t>
    </dgm:pt>
    <dgm:pt modelId="{39563761-10DE-4686-BB89-428C772634D7}" type="sibTrans" cxnId="{6FDB85F3-426C-4E92-B656-4A56ADFEAC76}">
      <dgm:prSet/>
      <dgm:spPr/>
      <dgm:t>
        <a:bodyPr/>
        <a:lstStyle/>
        <a:p>
          <a:endParaRPr lang="en-US"/>
        </a:p>
      </dgm:t>
    </dgm:pt>
    <dgm:pt modelId="{33C8575A-666F-4B63-B526-8C88ECC3D015}" type="pres">
      <dgm:prSet presAssocID="{FBB34CFD-FABE-448F-90AC-DCF3FBBE2C6B}" presName="Name0" presStyleCnt="0">
        <dgm:presLayoutVars>
          <dgm:dir/>
          <dgm:animLvl val="lvl"/>
          <dgm:resizeHandles val="exact"/>
        </dgm:presLayoutVars>
      </dgm:prSet>
      <dgm:spPr/>
    </dgm:pt>
    <dgm:pt modelId="{81BA7CD5-0585-42E6-AC16-F45913FE41D3}" type="pres">
      <dgm:prSet presAssocID="{FBB34CFD-FABE-448F-90AC-DCF3FBBE2C6B}" presName="dummy" presStyleCnt="0"/>
      <dgm:spPr/>
    </dgm:pt>
    <dgm:pt modelId="{11C469E8-2855-47FE-83C2-FB8FF90CD324}" type="pres">
      <dgm:prSet presAssocID="{FBB34CFD-FABE-448F-90AC-DCF3FBBE2C6B}" presName="linH" presStyleCnt="0"/>
      <dgm:spPr/>
    </dgm:pt>
    <dgm:pt modelId="{9B36BFB1-E5F2-428E-BFDD-A461216187B4}" type="pres">
      <dgm:prSet presAssocID="{FBB34CFD-FABE-448F-90AC-DCF3FBBE2C6B}" presName="padding1" presStyleCnt="0"/>
      <dgm:spPr/>
    </dgm:pt>
    <dgm:pt modelId="{9D646020-CC16-46A5-B115-579BB87709D7}" type="pres">
      <dgm:prSet presAssocID="{BDA03C67-802D-40F7-859D-D005373BB6A2}" presName="linV" presStyleCnt="0"/>
      <dgm:spPr/>
    </dgm:pt>
    <dgm:pt modelId="{333E0843-715E-4F08-A547-E8748A8F7AD5}" type="pres">
      <dgm:prSet presAssocID="{BDA03C67-802D-40F7-859D-D005373BB6A2}" presName="spVertical1" presStyleCnt="0"/>
      <dgm:spPr/>
    </dgm:pt>
    <dgm:pt modelId="{3EBA0B02-D066-497F-9EE6-6254538312C6}" type="pres">
      <dgm:prSet presAssocID="{BDA03C67-802D-40F7-859D-D005373BB6A2}" presName="parTx" presStyleLbl="revTx" presStyleIdx="0" presStyleCnt="1" custScaleX="61716">
        <dgm:presLayoutVars>
          <dgm:chMax val="0"/>
          <dgm:chPref val="0"/>
          <dgm:bulletEnabled val="1"/>
        </dgm:presLayoutVars>
      </dgm:prSet>
      <dgm:spPr/>
      <dgm:t>
        <a:bodyPr/>
        <a:lstStyle/>
        <a:p>
          <a:endParaRPr lang="en-US"/>
        </a:p>
      </dgm:t>
    </dgm:pt>
    <dgm:pt modelId="{1EE6BF13-A659-4B00-A350-1C16B3265153}" type="pres">
      <dgm:prSet presAssocID="{BDA03C67-802D-40F7-859D-D005373BB6A2}" presName="spVertical2" presStyleCnt="0"/>
      <dgm:spPr/>
    </dgm:pt>
    <dgm:pt modelId="{C3154C04-985D-4469-B2EE-DB223CA4CFF6}" type="pres">
      <dgm:prSet presAssocID="{BDA03C67-802D-40F7-859D-D005373BB6A2}" presName="spVertical3" presStyleCnt="0"/>
      <dgm:spPr/>
    </dgm:pt>
    <dgm:pt modelId="{EDAF0DBF-50D9-4D0D-B91D-7BC2EE0FCBD8}" type="pres">
      <dgm:prSet presAssocID="{FBB34CFD-FABE-448F-90AC-DCF3FBBE2C6B}" presName="padding2" presStyleCnt="0"/>
      <dgm:spPr/>
    </dgm:pt>
    <dgm:pt modelId="{2486F493-DF9A-408D-852C-D89F7456CDA8}" type="pres">
      <dgm:prSet presAssocID="{FBB34CFD-FABE-448F-90AC-DCF3FBBE2C6B}" presName="negArrow" presStyleCnt="0"/>
      <dgm:spPr/>
    </dgm:pt>
    <dgm:pt modelId="{70D71160-4EBA-4C48-81A4-D9D72D2914B5}" type="pres">
      <dgm:prSet presAssocID="{FBB34CFD-FABE-448F-90AC-DCF3FBBE2C6B}" presName="backgroundArrow" presStyleLbl="node1" presStyleIdx="0" presStyleCnt="1"/>
      <dgm:spPr/>
    </dgm:pt>
  </dgm:ptLst>
  <dgm:cxnLst>
    <dgm:cxn modelId="{3E38F317-907D-4CDE-A713-7AEB4F4079EF}" type="presOf" srcId="{FBB34CFD-FABE-448F-90AC-DCF3FBBE2C6B}" destId="{33C8575A-666F-4B63-B526-8C88ECC3D015}" srcOrd="0" destOrd="0" presId="urn:microsoft.com/office/officeart/2005/8/layout/hProcess3"/>
    <dgm:cxn modelId="{F3E20E31-F710-42D8-A249-9FD4BA831CAA}" type="presOf" srcId="{BDA03C67-802D-40F7-859D-D005373BB6A2}" destId="{3EBA0B02-D066-497F-9EE6-6254538312C6}" srcOrd="0" destOrd="0" presId="urn:microsoft.com/office/officeart/2005/8/layout/hProcess3"/>
    <dgm:cxn modelId="{6FDB85F3-426C-4E92-B656-4A56ADFEAC76}" srcId="{FBB34CFD-FABE-448F-90AC-DCF3FBBE2C6B}" destId="{BDA03C67-802D-40F7-859D-D005373BB6A2}" srcOrd="0" destOrd="0" parTransId="{552B77AC-892F-46A6-B334-CAEFAD8C2D59}" sibTransId="{39563761-10DE-4686-BB89-428C772634D7}"/>
    <dgm:cxn modelId="{0BD5F01A-34C8-4C18-AF3F-4BA095733402}" type="presParOf" srcId="{33C8575A-666F-4B63-B526-8C88ECC3D015}" destId="{81BA7CD5-0585-42E6-AC16-F45913FE41D3}" srcOrd="0" destOrd="0" presId="urn:microsoft.com/office/officeart/2005/8/layout/hProcess3"/>
    <dgm:cxn modelId="{1AF0EA62-F3E1-4A44-98E3-E63E7EBBE5AE}" type="presParOf" srcId="{33C8575A-666F-4B63-B526-8C88ECC3D015}" destId="{11C469E8-2855-47FE-83C2-FB8FF90CD324}" srcOrd="1" destOrd="0" presId="urn:microsoft.com/office/officeart/2005/8/layout/hProcess3"/>
    <dgm:cxn modelId="{D4117878-79A3-454C-B60B-A358D8089C49}" type="presParOf" srcId="{11C469E8-2855-47FE-83C2-FB8FF90CD324}" destId="{9B36BFB1-E5F2-428E-BFDD-A461216187B4}" srcOrd="0" destOrd="0" presId="urn:microsoft.com/office/officeart/2005/8/layout/hProcess3"/>
    <dgm:cxn modelId="{63ACE0DC-6A2A-433A-A2A2-64BE737D1C8D}" type="presParOf" srcId="{11C469E8-2855-47FE-83C2-FB8FF90CD324}" destId="{9D646020-CC16-46A5-B115-579BB87709D7}" srcOrd="1" destOrd="0" presId="urn:microsoft.com/office/officeart/2005/8/layout/hProcess3"/>
    <dgm:cxn modelId="{BD3BD240-3087-4A05-BA85-16C175393FAF}" type="presParOf" srcId="{9D646020-CC16-46A5-B115-579BB87709D7}" destId="{333E0843-715E-4F08-A547-E8748A8F7AD5}" srcOrd="0" destOrd="0" presId="urn:microsoft.com/office/officeart/2005/8/layout/hProcess3"/>
    <dgm:cxn modelId="{B00C8198-4626-4296-93C6-C46021A7E492}" type="presParOf" srcId="{9D646020-CC16-46A5-B115-579BB87709D7}" destId="{3EBA0B02-D066-497F-9EE6-6254538312C6}" srcOrd="1" destOrd="0" presId="urn:microsoft.com/office/officeart/2005/8/layout/hProcess3"/>
    <dgm:cxn modelId="{BE9DBBE7-1B49-4149-A844-9A7722B5CDAE}" type="presParOf" srcId="{9D646020-CC16-46A5-B115-579BB87709D7}" destId="{1EE6BF13-A659-4B00-A350-1C16B3265153}" srcOrd="2" destOrd="0" presId="urn:microsoft.com/office/officeart/2005/8/layout/hProcess3"/>
    <dgm:cxn modelId="{2F645DEF-A406-43AE-9708-04FEDC4C66E2}" type="presParOf" srcId="{9D646020-CC16-46A5-B115-579BB87709D7}" destId="{C3154C04-985D-4469-B2EE-DB223CA4CFF6}" srcOrd="3" destOrd="0" presId="urn:microsoft.com/office/officeart/2005/8/layout/hProcess3"/>
    <dgm:cxn modelId="{79797D5F-FFF2-4555-9651-F14D3F4D667C}" type="presParOf" srcId="{11C469E8-2855-47FE-83C2-FB8FF90CD324}" destId="{EDAF0DBF-50D9-4D0D-B91D-7BC2EE0FCBD8}" srcOrd="2" destOrd="0" presId="urn:microsoft.com/office/officeart/2005/8/layout/hProcess3"/>
    <dgm:cxn modelId="{72407C0E-0C8E-46D7-A8C6-5249BCCA1CBB}" type="presParOf" srcId="{11C469E8-2855-47FE-83C2-FB8FF90CD324}" destId="{2486F493-DF9A-408D-852C-D89F7456CDA8}" srcOrd="3" destOrd="0" presId="urn:microsoft.com/office/officeart/2005/8/layout/hProcess3"/>
    <dgm:cxn modelId="{677401EA-DA22-408B-A75E-FA0F0BE3A21B}" type="presParOf" srcId="{11C469E8-2855-47FE-83C2-FB8FF90CD324}" destId="{70D71160-4EBA-4C48-81A4-D9D72D2914B5}" srcOrd="4" destOrd="0" presId="urn:microsoft.com/office/officeart/2005/8/layout/h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B34CFD-FABE-448F-90AC-DCF3FBBE2C6B}" type="doc">
      <dgm:prSet loTypeId="urn:microsoft.com/office/officeart/2005/8/layout/hProcess3" loCatId="process" qsTypeId="urn:microsoft.com/office/officeart/2005/8/quickstyle/3d7" qsCatId="3D" csTypeId="urn:microsoft.com/office/officeart/2005/8/colors/accent3_4" csCatId="accent3" phldr="1"/>
      <dgm:spPr/>
    </dgm:pt>
    <dgm:pt modelId="{BDA03C67-802D-40F7-859D-D005373BB6A2}">
      <dgm:prSet phldrT="[Text]"/>
      <dgm:spPr/>
      <dgm:t>
        <a:bodyPr/>
        <a:lstStyle/>
        <a:p>
          <a:r>
            <a:rPr lang="en-US" b="1" dirty="0" smtClean="0">
              <a:solidFill>
                <a:schemeClr val="bg1"/>
              </a:solidFill>
            </a:rPr>
            <a:t>NEW</a:t>
          </a:r>
          <a:endParaRPr lang="en-US" b="1" dirty="0">
            <a:solidFill>
              <a:schemeClr val="bg1"/>
            </a:solidFill>
          </a:endParaRPr>
        </a:p>
      </dgm:t>
    </dgm:pt>
    <dgm:pt modelId="{552B77AC-892F-46A6-B334-CAEFAD8C2D59}" type="parTrans" cxnId="{6FDB85F3-426C-4E92-B656-4A56ADFEAC76}">
      <dgm:prSet/>
      <dgm:spPr/>
      <dgm:t>
        <a:bodyPr/>
        <a:lstStyle/>
        <a:p>
          <a:endParaRPr lang="en-US"/>
        </a:p>
      </dgm:t>
    </dgm:pt>
    <dgm:pt modelId="{39563761-10DE-4686-BB89-428C772634D7}" type="sibTrans" cxnId="{6FDB85F3-426C-4E92-B656-4A56ADFEAC76}">
      <dgm:prSet/>
      <dgm:spPr/>
      <dgm:t>
        <a:bodyPr/>
        <a:lstStyle/>
        <a:p>
          <a:endParaRPr lang="en-US"/>
        </a:p>
      </dgm:t>
    </dgm:pt>
    <dgm:pt modelId="{33C8575A-666F-4B63-B526-8C88ECC3D015}" type="pres">
      <dgm:prSet presAssocID="{FBB34CFD-FABE-448F-90AC-DCF3FBBE2C6B}" presName="Name0" presStyleCnt="0">
        <dgm:presLayoutVars>
          <dgm:dir/>
          <dgm:animLvl val="lvl"/>
          <dgm:resizeHandles val="exact"/>
        </dgm:presLayoutVars>
      </dgm:prSet>
      <dgm:spPr/>
    </dgm:pt>
    <dgm:pt modelId="{81BA7CD5-0585-42E6-AC16-F45913FE41D3}" type="pres">
      <dgm:prSet presAssocID="{FBB34CFD-FABE-448F-90AC-DCF3FBBE2C6B}" presName="dummy" presStyleCnt="0"/>
      <dgm:spPr/>
    </dgm:pt>
    <dgm:pt modelId="{11C469E8-2855-47FE-83C2-FB8FF90CD324}" type="pres">
      <dgm:prSet presAssocID="{FBB34CFD-FABE-448F-90AC-DCF3FBBE2C6B}" presName="linH" presStyleCnt="0"/>
      <dgm:spPr/>
    </dgm:pt>
    <dgm:pt modelId="{9B36BFB1-E5F2-428E-BFDD-A461216187B4}" type="pres">
      <dgm:prSet presAssocID="{FBB34CFD-FABE-448F-90AC-DCF3FBBE2C6B}" presName="padding1" presStyleCnt="0"/>
      <dgm:spPr/>
    </dgm:pt>
    <dgm:pt modelId="{9D646020-CC16-46A5-B115-579BB87709D7}" type="pres">
      <dgm:prSet presAssocID="{BDA03C67-802D-40F7-859D-D005373BB6A2}" presName="linV" presStyleCnt="0"/>
      <dgm:spPr/>
    </dgm:pt>
    <dgm:pt modelId="{333E0843-715E-4F08-A547-E8748A8F7AD5}" type="pres">
      <dgm:prSet presAssocID="{BDA03C67-802D-40F7-859D-D005373BB6A2}" presName="spVertical1" presStyleCnt="0"/>
      <dgm:spPr/>
    </dgm:pt>
    <dgm:pt modelId="{3EBA0B02-D066-497F-9EE6-6254538312C6}" type="pres">
      <dgm:prSet presAssocID="{BDA03C67-802D-40F7-859D-D005373BB6A2}" presName="parTx" presStyleLbl="revTx" presStyleIdx="0" presStyleCnt="1" custScaleX="61716">
        <dgm:presLayoutVars>
          <dgm:chMax val="0"/>
          <dgm:chPref val="0"/>
          <dgm:bulletEnabled val="1"/>
        </dgm:presLayoutVars>
      </dgm:prSet>
      <dgm:spPr/>
      <dgm:t>
        <a:bodyPr/>
        <a:lstStyle/>
        <a:p>
          <a:endParaRPr lang="en-US"/>
        </a:p>
      </dgm:t>
    </dgm:pt>
    <dgm:pt modelId="{1EE6BF13-A659-4B00-A350-1C16B3265153}" type="pres">
      <dgm:prSet presAssocID="{BDA03C67-802D-40F7-859D-D005373BB6A2}" presName="spVertical2" presStyleCnt="0"/>
      <dgm:spPr/>
    </dgm:pt>
    <dgm:pt modelId="{C3154C04-985D-4469-B2EE-DB223CA4CFF6}" type="pres">
      <dgm:prSet presAssocID="{BDA03C67-802D-40F7-859D-D005373BB6A2}" presName="spVertical3" presStyleCnt="0"/>
      <dgm:spPr/>
    </dgm:pt>
    <dgm:pt modelId="{EDAF0DBF-50D9-4D0D-B91D-7BC2EE0FCBD8}" type="pres">
      <dgm:prSet presAssocID="{FBB34CFD-FABE-448F-90AC-DCF3FBBE2C6B}" presName="padding2" presStyleCnt="0"/>
      <dgm:spPr/>
    </dgm:pt>
    <dgm:pt modelId="{2486F493-DF9A-408D-852C-D89F7456CDA8}" type="pres">
      <dgm:prSet presAssocID="{FBB34CFD-FABE-448F-90AC-DCF3FBBE2C6B}" presName="negArrow" presStyleCnt="0"/>
      <dgm:spPr/>
    </dgm:pt>
    <dgm:pt modelId="{70D71160-4EBA-4C48-81A4-D9D72D2914B5}" type="pres">
      <dgm:prSet presAssocID="{FBB34CFD-FABE-448F-90AC-DCF3FBBE2C6B}" presName="backgroundArrow" presStyleLbl="node1" presStyleIdx="0" presStyleCnt="1"/>
      <dgm:spPr/>
    </dgm:pt>
  </dgm:ptLst>
  <dgm:cxnLst>
    <dgm:cxn modelId="{8C0928EA-C7C2-46E0-A902-D7B97EC0DED9}" type="presOf" srcId="{BDA03C67-802D-40F7-859D-D005373BB6A2}" destId="{3EBA0B02-D066-497F-9EE6-6254538312C6}" srcOrd="0" destOrd="0" presId="urn:microsoft.com/office/officeart/2005/8/layout/hProcess3"/>
    <dgm:cxn modelId="{A14772E6-1469-4062-B8BB-AF30006D66C5}" type="presOf" srcId="{FBB34CFD-FABE-448F-90AC-DCF3FBBE2C6B}" destId="{33C8575A-666F-4B63-B526-8C88ECC3D015}" srcOrd="0" destOrd="0" presId="urn:microsoft.com/office/officeart/2005/8/layout/hProcess3"/>
    <dgm:cxn modelId="{6FDB85F3-426C-4E92-B656-4A56ADFEAC76}" srcId="{FBB34CFD-FABE-448F-90AC-DCF3FBBE2C6B}" destId="{BDA03C67-802D-40F7-859D-D005373BB6A2}" srcOrd="0" destOrd="0" parTransId="{552B77AC-892F-46A6-B334-CAEFAD8C2D59}" sibTransId="{39563761-10DE-4686-BB89-428C772634D7}"/>
    <dgm:cxn modelId="{E2CB23CC-282D-487C-BB03-EAE3546B0FC2}" type="presParOf" srcId="{33C8575A-666F-4B63-B526-8C88ECC3D015}" destId="{81BA7CD5-0585-42E6-AC16-F45913FE41D3}" srcOrd="0" destOrd="0" presId="urn:microsoft.com/office/officeart/2005/8/layout/hProcess3"/>
    <dgm:cxn modelId="{5C73562A-3F9A-4715-9B6C-079FDDFE7F4A}" type="presParOf" srcId="{33C8575A-666F-4B63-B526-8C88ECC3D015}" destId="{11C469E8-2855-47FE-83C2-FB8FF90CD324}" srcOrd="1" destOrd="0" presId="urn:microsoft.com/office/officeart/2005/8/layout/hProcess3"/>
    <dgm:cxn modelId="{98C05918-C853-483A-A844-17783430C2DB}" type="presParOf" srcId="{11C469E8-2855-47FE-83C2-FB8FF90CD324}" destId="{9B36BFB1-E5F2-428E-BFDD-A461216187B4}" srcOrd="0" destOrd="0" presId="urn:microsoft.com/office/officeart/2005/8/layout/hProcess3"/>
    <dgm:cxn modelId="{004A0379-3AE0-43E7-9796-36CD43D8DF67}" type="presParOf" srcId="{11C469E8-2855-47FE-83C2-FB8FF90CD324}" destId="{9D646020-CC16-46A5-B115-579BB87709D7}" srcOrd="1" destOrd="0" presId="urn:microsoft.com/office/officeart/2005/8/layout/hProcess3"/>
    <dgm:cxn modelId="{47DF3CC8-DAF4-4A9B-82E2-B2563DC49D53}" type="presParOf" srcId="{9D646020-CC16-46A5-B115-579BB87709D7}" destId="{333E0843-715E-4F08-A547-E8748A8F7AD5}" srcOrd="0" destOrd="0" presId="urn:microsoft.com/office/officeart/2005/8/layout/hProcess3"/>
    <dgm:cxn modelId="{E9F073C2-CBDE-4DE4-9257-557B63013A70}" type="presParOf" srcId="{9D646020-CC16-46A5-B115-579BB87709D7}" destId="{3EBA0B02-D066-497F-9EE6-6254538312C6}" srcOrd="1" destOrd="0" presId="urn:microsoft.com/office/officeart/2005/8/layout/hProcess3"/>
    <dgm:cxn modelId="{A0411C9C-5AEA-441A-A99B-B5D82E4191A9}" type="presParOf" srcId="{9D646020-CC16-46A5-B115-579BB87709D7}" destId="{1EE6BF13-A659-4B00-A350-1C16B3265153}" srcOrd="2" destOrd="0" presId="urn:microsoft.com/office/officeart/2005/8/layout/hProcess3"/>
    <dgm:cxn modelId="{1BE5D825-EF80-40C9-9923-E4E38538F4EF}" type="presParOf" srcId="{9D646020-CC16-46A5-B115-579BB87709D7}" destId="{C3154C04-985D-4469-B2EE-DB223CA4CFF6}" srcOrd="3" destOrd="0" presId="urn:microsoft.com/office/officeart/2005/8/layout/hProcess3"/>
    <dgm:cxn modelId="{01A94C4F-99E3-48AF-A987-13D7E4FA1A38}" type="presParOf" srcId="{11C469E8-2855-47FE-83C2-FB8FF90CD324}" destId="{EDAF0DBF-50D9-4D0D-B91D-7BC2EE0FCBD8}" srcOrd="2" destOrd="0" presId="urn:microsoft.com/office/officeart/2005/8/layout/hProcess3"/>
    <dgm:cxn modelId="{B5421ACE-865B-4C09-9F87-5A4A3F99F5E6}" type="presParOf" srcId="{11C469E8-2855-47FE-83C2-FB8FF90CD324}" destId="{2486F493-DF9A-408D-852C-D89F7456CDA8}" srcOrd="3" destOrd="0" presId="urn:microsoft.com/office/officeart/2005/8/layout/hProcess3"/>
    <dgm:cxn modelId="{2BC9DF44-73FA-4243-99A0-2FFBEEAF4787}" type="presParOf" srcId="{11C469E8-2855-47FE-83C2-FB8FF90CD324}" destId="{70D71160-4EBA-4C48-81A4-D9D72D2914B5}" srcOrd="4" destOrd="0" presId="urn:microsoft.com/office/officeart/2005/8/layout/h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B34CFD-FABE-448F-90AC-DCF3FBBE2C6B}" type="doc">
      <dgm:prSet loTypeId="urn:microsoft.com/office/officeart/2005/8/layout/hProcess3" loCatId="process" qsTypeId="urn:microsoft.com/office/officeart/2005/8/quickstyle/3d7" qsCatId="3D" csTypeId="urn:microsoft.com/office/officeart/2005/8/colors/accent3_4" csCatId="accent3" phldr="1"/>
      <dgm:spPr/>
    </dgm:pt>
    <dgm:pt modelId="{BDA03C67-802D-40F7-859D-D005373BB6A2}">
      <dgm:prSet phldrT="[Text]"/>
      <dgm:spPr/>
      <dgm:t>
        <a:bodyPr/>
        <a:lstStyle/>
        <a:p>
          <a:r>
            <a:rPr lang="en-US" b="1" dirty="0" smtClean="0">
              <a:solidFill>
                <a:schemeClr val="bg1"/>
              </a:solidFill>
            </a:rPr>
            <a:t>NEW</a:t>
          </a:r>
          <a:endParaRPr lang="en-US" b="1" dirty="0">
            <a:solidFill>
              <a:schemeClr val="bg1"/>
            </a:solidFill>
          </a:endParaRPr>
        </a:p>
      </dgm:t>
    </dgm:pt>
    <dgm:pt modelId="{552B77AC-892F-46A6-B334-CAEFAD8C2D59}" type="parTrans" cxnId="{6FDB85F3-426C-4E92-B656-4A56ADFEAC76}">
      <dgm:prSet/>
      <dgm:spPr/>
      <dgm:t>
        <a:bodyPr/>
        <a:lstStyle/>
        <a:p>
          <a:endParaRPr lang="en-US"/>
        </a:p>
      </dgm:t>
    </dgm:pt>
    <dgm:pt modelId="{39563761-10DE-4686-BB89-428C772634D7}" type="sibTrans" cxnId="{6FDB85F3-426C-4E92-B656-4A56ADFEAC76}">
      <dgm:prSet/>
      <dgm:spPr/>
      <dgm:t>
        <a:bodyPr/>
        <a:lstStyle/>
        <a:p>
          <a:endParaRPr lang="en-US"/>
        </a:p>
      </dgm:t>
    </dgm:pt>
    <dgm:pt modelId="{33C8575A-666F-4B63-B526-8C88ECC3D015}" type="pres">
      <dgm:prSet presAssocID="{FBB34CFD-FABE-448F-90AC-DCF3FBBE2C6B}" presName="Name0" presStyleCnt="0">
        <dgm:presLayoutVars>
          <dgm:dir/>
          <dgm:animLvl val="lvl"/>
          <dgm:resizeHandles val="exact"/>
        </dgm:presLayoutVars>
      </dgm:prSet>
      <dgm:spPr/>
    </dgm:pt>
    <dgm:pt modelId="{81BA7CD5-0585-42E6-AC16-F45913FE41D3}" type="pres">
      <dgm:prSet presAssocID="{FBB34CFD-FABE-448F-90AC-DCF3FBBE2C6B}" presName="dummy" presStyleCnt="0"/>
      <dgm:spPr/>
    </dgm:pt>
    <dgm:pt modelId="{11C469E8-2855-47FE-83C2-FB8FF90CD324}" type="pres">
      <dgm:prSet presAssocID="{FBB34CFD-FABE-448F-90AC-DCF3FBBE2C6B}" presName="linH" presStyleCnt="0"/>
      <dgm:spPr/>
    </dgm:pt>
    <dgm:pt modelId="{9B36BFB1-E5F2-428E-BFDD-A461216187B4}" type="pres">
      <dgm:prSet presAssocID="{FBB34CFD-FABE-448F-90AC-DCF3FBBE2C6B}" presName="padding1" presStyleCnt="0"/>
      <dgm:spPr/>
    </dgm:pt>
    <dgm:pt modelId="{9D646020-CC16-46A5-B115-579BB87709D7}" type="pres">
      <dgm:prSet presAssocID="{BDA03C67-802D-40F7-859D-D005373BB6A2}" presName="linV" presStyleCnt="0"/>
      <dgm:spPr/>
    </dgm:pt>
    <dgm:pt modelId="{333E0843-715E-4F08-A547-E8748A8F7AD5}" type="pres">
      <dgm:prSet presAssocID="{BDA03C67-802D-40F7-859D-D005373BB6A2}" presName="spVertical1" presStyleCnt="0"/>
      <dgm:spPr/>
    </dgm:pt>
    <dgm:pt modelId="{3EBA0B02-D066-497F-9EE6-6254538312C6}" type="pres">
      <dgm:prSet presAssocID="{BDA03C67-802D-40F7-859D-D005373BB6A2}" presName="parTx" presStyleLbl="revTx" presStyleIdx="0" presStyleCnt="1" custScaleX="61716">
        <dgm:presLayoutVars>
          <dgm:chMax val="0"/>
          <dgm:chPref val="0"/>
          <dgm:bulletEnabled val="1"/>
        </dgm:presLayoutVars>
      </dgm:prSet>
      <dgm:spPr/>
      <dgm:t>
        <a:bodyPr/>
        <a:lstStyle/>
        <a:p>
          <a:endParaRPr lang="en-US"/>
        </a:p>
      </dgm:t>
    </dgm:pt>
    <dgm:pt modelId="{1EE6BF13-A659-4B00-A350-1C16B3265153}" type="pres">
      <dgm:prSet presAssocID="{BDA03C67-802D-40F7-859D-D005373BB6A2}" presName="spVertical2" presStyleCnt="0"/>
      <dgm:spPr/>
    </dgm:pt>
    <dgm:pt modelId="{C3154C04-985D-4469-B2EE-DB223CA4CFF6}" type="pres">
      <dgm:prSet presAssocID="{BDA03C67-802D-40F7-859D-D005373BB6A2}" presName="spVertical3" presStyleCnt="0"/>
      <dgm:spPr/>
    </dgm:pt>
    <dgm:pt modelId="{EDAF0DBF-50D9-4D0D-B91D-7BC2EE0FCBD8}" type="pres">
      <dgm:prSet presAssocID="{FBB34CFD-FABE-448F-90AC-DCF3FBBE2C6B}" presName="padding2" presStyleCnt="0"/>
      <dgm:spPr/>
    </dgm:pt>
    <dgm:pt modelId="{2486F493-DF9A-408D-852C-D89F7456CDA8}" type="pres">
      <dgm:prSet presAssocID="{FBB34CFD-FABE-448F-90AC-DCF3FBBE2C6B}" presName="negArrow" presStyleCnt="0"/>
      <dgm:spPr/>
    </dgm:pt>
    <dgm:pt modelId="{70D71160-4EBA-4C48-81A4-D9D72D2914B5}" type="pres">
      <dgm:prSet presAssocID="{FBB34CFD-FABE-448F-90AC-DCF3FBBE2C6B}" presName="backgroundArrow" presStyleLbl="node1" presStyleIdx="0" presStyleCnt="1"/>
      <dgm:spPr/>
    </dgm:pt>
  </dgm:ptLst>
  <dgm:cxnLst>
    <dgm:cxn modelId="{F2BC41CE-788B-4557-BE09-CA55DB6D7FEC}" type="presOf" srcId="{BDA03C67-802D-40F7-859D-D005373BB6A2}" destId="{3EBA0B02-D066-497F-9EE6-6254538312C6}" srcOrd="0" destOrd="0" presId="urn:microsoft.com/office/officeart/2005/8/layout/hProcess3"/>
    <dgm:cxn modelId="{6FDB85F3-426C-4E92-B656-4A56ADFEAC76}" srcId="{FBB34CFD-FABE-448F-90AC-DCF3FBBE2C6B}" destId="{BDA03C67-802D-40F7-859D-D005373BB6A2}" srcOrd="0" destOrd="0" parTransId="{552B77AC-892F-46A6-B334-CAEFAD8C2D59}" sibTransId="{39563761-10DE-4686-BB89-428C772634D7}"/>
    <dgm:cxn modelId="{33A41645-1195-41A6-8024-CEC985841815}" type="presOf" srcId="{FBB34CFD-FABE-448F-90AC-DCF3FBBE2C6B}" destId="{33C8575A-666F-4B63-B526-8C88ECC3D015}" srcOrd="0" destOrd="0" presId="urn:microsoft.com/office/officeart/2005/8/layout/hProcess3"/>
    <dgm:cxn modelId="{90F3355E-614D-4D40-A2CD-D6A60FADBB60}" type="presParOf" srcId="{33C8575A-666F-4B63-B526-8C88ECC3D015}" destId="{81BA7CD5-0585-42E6-AC16-F45913FE41D3}" srcOrd="0" destOrd="0" presId="urn:microsoft.com/office/officeart/2005/8/layout/hProcess3"/>
    <dgm:cxn modelId="{DD06E50B-C327-4516-9172-2C18982F202E}" type="presParOf" srcId="{33C8575A-666F-4B63-B526-8C88ECC3D015}" destId="{11C469E8-2855-47FE-83C2-FB8FF90CD324}" srcOrd="1" destOrd="0" presId="urn:microsoft.com/office/officeart/2005/8/layout/hProcess3"/>
    <dgm:cxn modelId="{894C6774-702B-40D4-B395-8AA7C35F3A0D}" type="presParOf" srcId="{11C469E8-2855-47FE-83C2-FB8FF90CD324}" destId="{9B36BFB1-E5F2-428E-BFDD-A461216187B4}" srcOrd="0" destOrd="0" presId="urn:microsoft.com/office/officeart/2005/8/layout/hProcess3"/>
    <dgm:cxn modelId="{ABABCCBE-8225-45CA-974B-0E0EC21AEA03}" type="presParOf" srcId="{11C469E8-2855-47FE-83C2-FB8FF90CD324}" destId="{9D646020-CC16-46A5-B115-579BB87709D7}" srcOrd="1" destOrd="0" presId="urn:microsoft.com/office/officeart/2005/8/layout/hProcess3"/>
    <dgm:cxn modelId="{DCF107C9-B310-42EE-A083-7F4D5BDFDAAB}" type="presParOf" srcId="{9D646020-CC16-46A5-B115-579BB87709D7}" destId="{333E0843-715E-4F08-A547-E8748A8F7AD5}" srcOrd="0" destOrd="0" presId="urn:microsoft.com/office/officeart/2005/8/layout/hProcess3"/>
    <dgm:cxn modelId="{897BD549-8964-45FE-812B-3D05DC3052A2}" type="presParOf" srcId="{9D646020-CC16-46A5-B115-579BB87709D7}" destId="{3EBA0B02-D066-497F-9EE6-6254538312C6}" srcOrd="1" destOrd="0" presId="urn:microsoft.com/office/officeart/2005/8/layout/hProcess3"/>
    <dgm:cxn modelId="{F1EB984E-03C6-4CB0-9EAC-810C0B5290FF}" type="presParOf" srcId="{9D646020-CC16-46A5-B115-579BB87709D7}" destId="{1EE6BF13-A659-4B00-A350-1C16B3265153}" srcOrd="2" destOrd="0" presId="urn:microsoft.com/office/officeart/2005/8/layout/hProcess3"/>
    <dgm:cxn modelId="{B542894C-E90E-4BF0-9792-F1D7ADBF9605}" type="presParOf" srcId="{9D646020-CC16-46A5-B115-579BB87709D7}" destId="{C3154C04-985D-4469-B2EE-DB223CA4CFF6}" srcOrd="3" destOrd="0" presId="urn:microsoft.com/office/officeart/2005/8/layout/hProcess3"/>
    <dgm:cxn modelId="{A28D136B-DAEC-48FB-B620-98AB19AC69CC}" type="presParOf" srcId="{11C469E8-2855-47FE-83C2-FB8FF90CD324}" destId="{EDAF0DBF-50D9-4D0D-B91D-7BC2EE0FCBD8}" srcOrd="2" destOrd="0" presId="urn:microsoft.com/office/officeart/2005/8/layout/hProcess3"/>
    <dgm:cxn modelId="{D6BBFB80-5AF4-4941-8249-09182C0A5B51}" type="presParOf" srcId="{11C469E8-2855-47FE-83C2-FB8FF90CD324}" destId="{2486F493-DF9A-408D-852C-D89F7456CDA8}" srcOrd="3" destOrd="0" presId="urn:microsoft.com/office/officeart/2005/8/layout/hProcess3"/>
    <dgm:cxn modelId="{4FE457E8-D9F3-42DA-9367-676ED84C69E2}" type="presParOf" srcId="{11C469E8-2855-47FE-83C2-FB8FF90CD324}" destId="{70D71160-4EBA-4C48-81A4-D9D72D2914B5}" srcOrd="4" destOrd="0" presId="urn:microsoft.com/office/officeart/2005/8/layout/h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B34CFD-FABE-448F-90AC-DCF3FBBE2C6B}" type="doc">
      <dgm:prSet loTypeId="urn:microsoft.com/office/officeart/2005/8/layout/hProcess3" loCatId="process" qsTypeId="urn:microsoft.com/office/officeart/2005/8/quickstyle/3d7" qsCatId="3D" csTypeId="urn:microsoft.com/office/officeart/2005/8/colors/accent3_4" csCatId="accent3" phldr="1"/>
      <dgm:spPr/>
    </dgm:pt>
    <dgm:pt modelId="{BDA03C67-802D-40F7-859D-D005373BB6A2}">
      <dgm:prSet phldrT="[Text]"/>
      <dgm:spPr/>
      <dgm:t>
        <a:bodyPr/>
        <a:lstStyle/>
        <a:p>
          <a:r>
            <a:rPr lang="en-US" b="1" dirty="0" smtClean="0">
              <a:solidFill>
                <a:schemeClr val="bg1"/>
              </a:solidFill>
            </a:rPr>
            <a:t>NEW</a:t>
          </a:r>
          <a:endParaRPr lang="en-US" b="1" dirty="0">
            <a:solidFill>
              <a:schemeClr val="bg1"/>
            </a:solidFill>
          </a:endParaRPr>
        </a:p>
      </dgm:t>
    </dgm:pt>
    <dgm:pt modelId="{552B77AC-892F-46A6-B334-CAEFAD8C2D59}" type="parTrans" cxnId="{6FDB85F3-426C-4E92-B656-4A56ADFEAC76}">
      <dgm:prSet/>
      <dgm:spPr/>
      <dgm:t>
        <a:bodyPr/>
        <a:lstStyle/>
        <a:p>
          <a:endParaRPr lang="en-US"/>
        </a:p>
      </dgm:t>
    </dgm:pt>
    <dgm:pt modelId="{39563761-10DE-4686-BB89-428C772634D7}" type="sibTrans" cxnId="{6FDB85F3-426C-4E92-B656-4A56ADFEAC76}">
      <dgm:prSet/>
      <dgm:spPr/>
      <dgm:t>
        <a:bodyPr/>
        <a:lstStyle/>
        <a:p>
          <a:endParaRPr lang="en-US"/>
        </a:p>
      </dgm:t>
    </dgm:pt>
    <dgm:pt modelId="{33C8575A-666F-4B63-B526-8C88ECC3D015}" type="pres">
      <dgm:prSet presAssocID="{FBB34CFD-FABE-448F-90AC-DCF3FBBE2C6B}" presName="Name0" presStyleCnt="0">
        <dgm:presLayoutVars>
          <dgm:dir/>
          <dgm:animLvl val="lvl"/>
          <dgm:resizeHandles val="exact"/>
        </dgm:presLayoutVars>
      </dgm:prSet>
      <dgm:spPr/>
    </dgm:pt>
    <dgm:pt modelId="{81BA7CD5-0585-42E6-AC16-F45913FE41D3}" type="pres">
      <dgm:prSet presAssocID="{FBB34CFD-FABE-448F-90AC-DCF3FBBE2C6B}" presName="dummy" presStyleCnt="0"/>
      <dgm:spPr/>
    </dgm:pt>
    <dgm:pt modelId="{11C469E8-2855-47FE-83C2-FB8FF90CD324}" type="pres">
      <dgm:prSet presAssocID="{FBB34CFD-FABE-448F-90AC-DCF3FBBE2C6B}" presName="linH" presStyleCnt="0"/>
      <dgm:spPr/>
    </dgm:pt>
    <dgm:pt modelId="{9B36BFB1-E5F2-428E-BFDD-A461216187B4}" type="pres">
      <dgm:prSet presAssocID="{FBB34CFD-FABE-448F-90AC-DCF3FBBE2C6B}" presName="padding1" presStyleCnt="0"/>
      <dgm:spPr/>
    </dgm:pt>
    <dgm:pt modelId="{9D646020-CC16-46A5-B115-579BB87709D7}" type="pres">
      <dgm:prSet presAssocID="{BDA03C67-802D-40F7-859D-D005373BB6A2}" presName="linV" presStyleCnt="0"/>
      <dgm:spPr/>
    </dgm:pt>
    <dgm:pt modelId="{333E0843-715E-4F08-A547-E8748A8F7AD5}" type="pres">
      <dgm:prSet presAssocID="{BDA03C67-802D-40F7-859D-D005373BB6A2}" presName="spVertical1" presStyleCnt="0"/>
      <dgm:spPr/>
    </dgm:pt>
    <dgm:pt modelId="{3EBA0B02-D066-497F-9EE6-6254538312C6}" type="pres">
      <dgm:prSet presAssocID="{BDA03C67-802D-40F7-859D-D005373BB6A2}" presName="parTx" presStyleLbl="revTx" presStyleIdx="0" presStyleCnt="1" custScaleX="61716">
        <dgm:presLayoutVars>
          <dgm:chMax val="0"/>
          <dgm:chPref val="0"/>
          <dgm:bulletEnabled val="1"/>
        </dgm:presLayoutVars>
      </dgm:prSet>
      <dgm:spPr/>
      <dgm:t>
        <a:bodyPr/>
        <a:lstStyle/>
        <a:p>
          <a:endParaRPr lang="en-US"/>
        </a:p>
      </dgm:t>
    </dgm:pt>
    <dgm:pt modelId="{1EE6BF13-A659-4B00-A350-1C16B3265153}" type="pres">
      <dgm:prSet presAssocID="{BDA03C67-802D-40F7-859D-D005373BB6A2}" presName="spVertical2" presStyleCnt="0"/>
      <dgm:spPr/>
    </dgm:pt>
    <dgm:pt modelId="{C3154C04-985D-4469-B2EE-DB223CA4CFF6}" type="pres">
      <dgm:prSet presAssocID="{BDA03C67-802D-40F7-859D-D005373BB6A2}" presName="spVertical3" presStyleCnt="0"/>
      <dgm:spPr/>
    </dgm:pt>
    <dgm:pt modelId="{EDAF0DBF-50D9-4D0D-B91D-7BC2EE0FCBD8}" type="pres">
      <dgm:prSet presAssocID="{FBB34CFD-FABE-448F-90AC-DCF3FBBE2C6B}" presName="padding2" presStyleCnt="0"/>
      <dgm:spPr/>
    </dgm:pt>
    <dgm:pt modelId="{2486F493-DF9A-408D-852C-D89F7456CDA8}" type="pres">
      <dgm:prSet presAssocID="{FBB34CFD-FABE-448F-90AC-DCF3FBBE2C6B}" presName="negArrow" presStyleCnt="0"/>
      <dgm:spPr/>
    </dgm:pt>
    <dgm:pt modelId="{70D71160-4EBA-4C48-81A4-D9D72D2914B5}" type="pres">
      <dgm:prSet presAssocID="{FBB34CFD-FABE-448F-90AC-DCF3FBBE2C6B}" presName="backgroundArrow" presStyleLbl="node1" presStyleIdx="0" presStyleCnt="1"/>
      <dgm:spPr/>
    </dgm:pt>
  </dgm:ptLst>
  <dgm:cxnLst>
    <dgm:cxn modelId="{6FDB85F3-426C-4E92-B656-4A56ADFEAC76}" srcId="{FBB34CFD-FABE-448F-90AC-DCF3FBBE2C6B}" destId="{BDA03C67-802D-40F7-859D-D005373BB6A2}" srcOrd="0" destOrd="0" parTransId="{552B77AC-892F-46A6-B334-CAEFAD8C2D59}" sibTransId="{39563761-10DE-4686-BB89-428C772634D7}"/>
    <dgm:cxn modelId="{E810565E-4C14-43E6-B760-85B0D75E32F7}" type="presOf" srcId="{BDA03C67-802D-40F7-859D-D005373BB6A2}" destId="{3EBA0B02-D066-497F-9EE6-6254538312C6}" srcOrd="0" destOrd="0" presId="urn:microsoft.com/office/officeart/2005/8/layout/hProcess3"/>
    <dgm:cxn modelId="{9BBD0C39-F0E7-4582-A284-F35F7BB09D7B}" type="presOf" srcId="{FBB34CFD-FABE-448F-90AC-DCF3FBBE2C6B}" destId="{33C8575A-666F-4B63-B526-8C88ECC3D015}" srcOrd="0" destOrd="0" presId="urn:microsoft.com/office/officeart/2005/8/layout/hProcess3"/>
    <dgm:cxn modelId="{C27256BF-797E-4805-90F5-10B2F55E39F4}" type="presParOf" srcId="{33C8575A-666F-4B63-B526-8C88ECC3D015}" destId="{81BA7CD5-0585-42E6-AC16-F45913FE41D3}" srcOrd="0" destOrd="0" presId="urn:microsoft.com/office/officeart/2005/8/layout/hProcess3"/>
    <dgm:cxn modelId="{34724D23-E01E-4230-A44B-684441632F53}" type="presParOf" srcId="{33C8575A-666F-4B63-B526-8C88ECC3D015}" destId="{11C469E8-2855-47FE-83C2-FB8FF90CD324}" srcOrd="1" destOrd="0" presId="urn:microsoft.com/office/officeart/2005/8/layout/hProcess3"/>
    <dgm:cxn modelId="{C5008C5D-D522-45FB-ABD9-AB43C3F7AE71}" type="presParOf" srcId="{11C469E8-2855-47FE-83C2-FB8FF90CD324}" destId="{9B36BFB1-E5F2-428E-BFDD-A461216187B4}" srcOrd="0" destOrd="0" presId="urn:microsoft.com/office/officeart/2005/8/layout/hProcess3"/>
    <dgm:cxn modelId="{DBBAC845-368C-4D06-A16D-3CEB5640E8F8}" type="presParOf" srcId="{11C469E8-2855-47FE-83C2-FB8FF90CD324}" destId="{9D646020-CC16-46A5-B115-579BB87709D7}" srcOrd="1" destOrd="0" presId="urn:microsoft.com/office/officeart/2005/8/layout/hProcess3"/>
    <dgm:cxn modelId="{BFCD0DC2-FA07-418E-95CF-64713519195B}" type="presParOf" srcId="{9D646020-CC16-46A5-B115-579BB87709D7}" destId="{333E0843-715E-4F08-A547-E8748A8F7AD5}" srcOrd="0" destOrd="0" presId="urn:microsoft.com/office/officeart/2005/8/layout/hProcess3"/>
    <dgm:cxn modelId="{6D6BC6C0-E999-4B41-984E-BDA1A92B6F41}" type="presParOf" srcId="{9D646020-CC16-46A5-B115-579BB87709D7}" destId="{3EBA0B02-D066-497F-9EE6-6254538312C6}" srcOrd="1" destOrd="0" presId="urn:microsoft.com/office/officeart/2005/8/layout/hProcess3"/>
    <dgm:cxn modelId="{183A48EA-B061-472D-9706-702189040FC7}" type="presParOf" srcId="{9D646020-CC16-46A5-B115-579BB87709D7}" destId="{1EE6BF13-A659-4B00-A350-1C16B3265153}" srcOrd="2" destOrd="0" presId="urn:microsoft.com/office/officeart/2005/8/layout/hProcess3"/>
    <dgm:cxn modelId="{175E454B-FFF4-4D50-9FDE-4571541263FA}" type="presParOf" srcId="{9D646020-CC16-46A5-B115-579BB87709D7}" destId="{C3154C04-985D-4469-B2EE-DB223CA4CFF6}" srcOrd="3" destOrd="0" presId="urn:microsoft.com/office/officeart/2005/8/layout/hProcess3"/>
    <dgm:cxn modelId="{FD75BD42-3ED8-4387-8056-01A3C35EFE92}" type="presParOf" srcId="{11C469E8-2855-47FE-83C2-FB8FF90CD324}" destId="{EDAF0DBF-50D9-4D0D-B91D-7BC2EE0FCBD8}" srcOrd="2" destOrd="0" presId="urn:microsoft.com/office/officeart/2005/8/layout/hProcess3"/>
    <dgm:cxn modelId="{F8D1C8B4-3401-421A-B36E-6E35A49B6C51}" type="presParOf" srcId="{11C469E8-2855-47FE-83C2-FB8FF90CD324}" destId="{2486F493-DF9A-408D-852C-D89F7456CDA8}" srcOrd="3" destOrd="0" presId="urn:microsoft.com/office/officeart/2005/8/layout/hProcess3"/>
    <dgm:cxn modelId="{FF4F7CDA-C380-4125-9D71-B806EDB0D6EA}" type="presParOf" srcId="{11C469E8-2855-47FE-83C2-FB8FF90CD324}" destId="{70D71160-4EBA-4C48-81A4-D9D72D2914B5}" srcOrd="4" destOrd="0" presId="urn:microsoft.com/office/officeart/2005/8/layout/h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B34CFD-FABE-448F-90AC-DCF3FBBE2C6B}" type="doc">
      <dgm:prSet loTypeId="urn:microsoft.com/office/officeart/2005/8/layout/hProcess3" loCatId="process" qsTypeId="urn:microsoft.com/office/officeart/2005/8/quickstyle/3d7" qsCatId="3D" csTypeId="urn:microsoft.com/office/officeart/2005/8/colors/accent3_4" csCatId="accent3" phldr="1"/>
      <dgm:spPr/>
    </dgm:pt>
    <dgm:pt modelId="{BDA03C67-802D-40F7-859D-D005373BB6A2}">
      <dgm:prSet phldrT="[Text]"/>
      <dgm:spPr/>
      <dgm:t>
        <a:bodyPr/>
        <a:lstStyle/>
        <a:p>
          <a:r>
            <a:rPr lang="en-US" b="1" dirty="0" smtClean="0">
              <a:solidFill>
                <a:schemeClr val="bg1"/>
              </a:solidFill>
            </a:rPr>
            <a:t>NEW</a:t>
          </a:r>
          <a:endParaRPr lang="en-US" b="1" dirty="0">
            <a:solidFill>
              <a:schemeClr val="bg1"/>
            </a:solidFill>
          </a:endParaRPr>
        </a:p>
      </dgm:t>
    </dgm:pt>
    <dgm:pt modelId="{552B77AC-892F-46A6-B334-CAEFAD8C2D59}" type="parTrans" cxnId="{6FDB85F3-426C-4E92-B656-4A56ADFEAC76}">
      <dgm:prSet/>
      <dgm:spPr/>
      <dgm:t>
        <a:bodyPr/>
        <a:lstStyle/>
        <a:p>
          <a:endParaRPr lang="en-US"/>
        </a:p>
      </dgm:t>
    </dgm:pt>
    <dgm:pt modelId="{39563761-10DE-4686-BB89-428C772634D7}" type="sibTrans" cxnId="{6FDB85F3-426C-4E92-B656-4A56ADFEAC76}">
      <dgm:prSet/>
      <dgm:spPr/>
      <dgm:t>
        <a:bodyPr/>
        <a:lstStyle/>
        <a:p>
          <a:endParaRPr lang="en-US"/>
        </a:p>
      </dgm:t>
    </dgm:pt>
    <dgm:pt modelId="{33C8575A-666F-4B63-B526-8C88ECC3D015}" type="pres">
      <dgm:prSet presAssocID="{FBB34CFD-FABE-448F-90AC-DCF3FBBE2C6B}" presName="Name0" presStyleCnt="0">
        <dgm:presLayoutVars>
          <dgm:dir/>
          <dgm:animLvl val="lvl"/>
          <dgm:resizeHandles val="exact"/>
        </dgm:presLayoutVars>
      </dgm:prSet>
      <dgm:spPr/>
    </dgm:pt>
    <dgm:pt modelId="{81BA7CD5-0585-42E6-AC16-F45913FE41D3}" type="pres">
      <dgm:prSet presAssocID="{FBB34CFD-FABE-448F-90AC-DCF3FBBE2C6B}" presName="dummy" presStyleCnt="0"/>
      <dgm:spPr/>
    </dgm:pt>
    <dgm:pt modelId="{11C469E8-2855-47FE-83C2-FB8FF90CD324}" type="pres">
      <dgm:prSet presAssocID="{FBB34CFD-FABE-448F-90AC-DCF3FBBE2C6B}" presName="linH" presStyleCnt="0"/>
      <dgm:spPr/>
    </dgm:pt>
    <dgm:pt modelId="{9B36BFB1-E5F2-428E-BFDD-A461216187B4}" type="pres">
      <dgm:prSet presAssocID="{FBB34CFD-FABE-448F-90AC-DCF3FBBE2C6B}" presName="padding1" presStyleCnt="0"/>
      <dgm:spPr/>
    </dgm:pt>
    <dgm:pt modelId="{9D646020-CC16-46A5-B115-579BB87709D7}" type="pres">
      <dgm:prSet presAssocID="{BDA03C67-802D-40F7-859D-D005373BB6A2}" presName="linV" presStyleCnt="0"/>
      <dgm:spPr/>
    </dgm:pt>
    <dgm:pt modelId="{333E0843-715E-4F08-A547-E8748A8F7AD5}" type="pres">
      <dgm:prSet presAssocID="{BDA03C67-802D-40F7-859D-D005373BB6A2}" presName="spVertical1" presStyleCnt="0"/>
      <dgm:spPr/>
    </dgm:pt>
    <dgm:pt modelId="{3EBA0B02-D066-497F-9EE6-6254538312C6}" type="pres">
      <dgm:prSet presAssocID="{BDA03C67-802D-40F7-859D-D005373BB6A2}" presName="parTx" presStyleLbl="revTx" presStyleIdx="0" presStyleCnt="1" custScaleX="61716">
        <dgm:presLayoutVars>
          <dgm:chMax val="0"/>
          <dgm:chPref val="0"/>
          <dgm:bulletEnabled val="1"/>
        </dgm:presLayoutVars>
      </dgm:prSet>
      <dgm:spPr/>
      <dgm:t>
        <a:bodyPr/>
        <a:lstStyle/>
        <a:p>
          <a:endParaRPr lang="en-US"/>
        </a:p>
      </dgm:t>
    </dgm:pt>
    <dgm:pt modelId="{1EE6BF13-A659-4B00-A350-1C16B3265153}" type="pres">
      <dgm:prSet presAssocID="{BDA03C67-802D-40F7-859D-D005373BB6A2}" presName="spVertical2" presStyleCnt="0"/>
      <dgm:spPr/>
    </dgm:pt>
    <dgm:pt modelId="{C3154C04-985D-4469-B2EE-DB223CA4CFF6}" type="pres">
      <dgm:prSet presAssocID="{BDA03C67-802D-40F7-859D-D005373BB6A2}" presName="spVertical3" presStyleCnt="0"/>
      <dgm:spPr/>
    </dgm:pt>
    <dgm:pt modelId="{EDAF0DBF-50D9-4D0D-B91D-7BC2EE0FCBD8}" type="pres">
      <dgm:prSet presAssocID="{FBB34CFD-FABE-448F-90AC-DCF3FBBE2C6B}" presName="padding2" presStyleCnt="0"/>
      <dgm:spPr/>
    </dgm:pt>
    <dgm:pt modelId="{2486F493-DF9A-408D-852C-D89F7456CDA8}" type="pres">
      <dgm:prSet presAssocID="{FBB34CFD-FABE-448F-90AC-DCF3FBBE2C6B}" presName="negArrow" presStyleCnt="0"/>
      <dgm:spPr/>
    </dgm:pt>
    <dgm:pt modelId="{70D71160-4EBA-4C48-81A4-D9D72D2914B5}" type="pres">
      <dgm:prSet presAssocID="{FBB34CFD-FABE-448F-90AC-DCF3FBBE2C6B}" presName="backgroundArrow" presStyleLbl="node1" presStyleIdx="0" presStyleCnt="1"/>
      <dgm:spPr/>
    </dgm:pt>
  </dgm:ptLst>
  <dgm:cxnLst>
    <dgm:cxn modelId="{75C51FB6-FC9A-4FD2-8836-2DA9EE5EDEA1}" type="presOf" srcId="{FBB34CFD-FABE-448F-90AC-DCF3FBBE2C6B}" destId="{33C8575A-666F-4B63-B526-8C88ECC3D015}" srcOrd="0" destOrd="0" presId="urn:microsoft.com/office/officeart/2005/8/layout/hProcess3"/>
    <dgm:cxn modelId="{541EBE95-F4C1-4E40-8E7A-89F58C4C3D8C}" type="presOf" srcId="{BDA03C67-802D-40F7-859D-D005373BB6A2}" destId="{3EBA0B02-D066-497F-9EE6-6254538312C6}" srcOrd="0" destOrd="0" presId="urn:microsoft.com/office/officeart/2005/8/layout/hProcess3"/>
    <dgm:cxn modelId="{6FDB85F3-426C-4E92-B656-4A56ADFEAC76}" srcId="{FBB34CFD-FABE-448F-90AC-DCF3FBBE2C6B}" destId="{BDA03C67-802D-40F7-859D-D005373BB6A2}" srcOrd="0" destOrd="0" parTransId="{552B77AC-892F-46A6-B334-CAEFAD8C2D59}" sibTransId="{39563761-10DE-4686-BB89-428C772634D7}"/>
    <dgm:cxn modelId="{7857BEE5-8F6D-4DDA-923F-10909692D148}" type="presParOf" srcId="{33C8575A-666F-4B63-B526-8C88ECC3D015}" destId="{81BA7CD5-0585-42E6-AC16-F45913FE41D3}" srcOrd="0" destOrd="0" presId="urn:microsoft.com/office/officeart/2005/8/layout/hProcess3"/>
    <dgm:cxn modelId="{98981C79-AD07-4355-8646-2BB36B8FD8DF}" type="presParOf" srcId="{33C8575A-666F-4B63-B526-8C88ECC3D015}" destId="{11C469E8-2855-47FE-83C2-FB8FF90CD324}" srcOrd="1" destOrd="0" presId="urn:microsoft.com/office/officeart/2005/8/layout/hProcess3"/>
    <dgm:cxn modelId="{EB3C5D79-F9D1-4424-BF99-6F83744B6694}" type="presParOf" srcId="{11C469E8-2855-47FE-83C2-FB8FF90CD324}" destId="{9B36BFB1-E5F2-428E-BFDD-A461216187B4}" srcOrd="0" destOrd="0" presId="urn:microsoft.com/office/officeart/2005/8/layout/hProcess3"/>
    <dgm:cxn modelId="{840C5F3D-CEAA-45F2-B41E-95B24FD90140}" type="presParOf" srcId="{11C469E8-2855-47FE-83C2-FB8FF90CD324}" destId="{9D646020-CC16-46A5-B115-579BB87709D7}" srcOrd="1" destOrd="0" presId="urn:microsoft.com/office/officeart/2005/8/layout/hProcess3"/>
    <dgm:cxn modelId="{DE2E34A1-DF4D-4F77-B65F-92FDD64A7E86}" type="presParOf" srcId="{9D646020-CC16-46A5-B115-579BB87709D7}" destId="{333E0843-715E-4F08-A547-E8748A8F7AD5}" srcOrd="0" destOrd="0" presId="urn:microsoft.com/office/officeart/2005/8/layout/hProcess3"/>
    <dgm:cxn modelId="{08161130-13EE-4A99-97E0-D63B380CCE7D}" type="presParOf" srcId="{9D646020-CC16-46A5-B115-579BB87709D7}" destId="{3EBA0B02-D066-497F-9EE6-6254538312C6}" srcOrd="1" destOrd="0" presId="urn:microsoft.com/office/officeart/2005/8/layout/hProcess3"/>
    <dgm:cxn modelId="{C8F372CD-304F-4731-88BF-345D590EDF6A}" type="presParOf" srcId="{9D646020-CC16-46A5-B115-579BB87709D7}" destId="{1EE6BF13-A659-4B00-A350-1C16B3265153}" srcOrd="2" destOrd="0" presId="urn:microsoft.com/office/officeart/2005/8/layout/hProcess3"/>
    <dgm:cxn modelId="{D7282020-4F2D-4FE7-95F1-D5D4B325A013}" type="presParOf" srcId="{9D646020-CC16-46A5-B115-579BB87709D7}" destId="{C3154C04-985D-4469-B2EE-DB223CA4CFF6}" srcOrd="3" destOrd="0" presId="urn:microsoft.com/office/officeart/2005/8/layout/hProcess3"/>
    <dgm:cxn modelId="{8996C4EA-73E4-4F71-96DF-564D25BB45A3}" type="presParOf" srcId="{11C469E8-2855-47FE-83C2-FB8FF90CD324}" destId="{EDAF0DBF-50D9-4D0D-B91D-7BC2EE0FCBD8}" srcOrd="2" destOrd="0" presId="urn:microsoft.com/office/officeart/2005/8/layout/hProcess3"/>
    <dgm:cxn modelId="{EC729C90-4B79-4C5A-9F40-16AB98158F1E}" type="presParOf" srcId="{11C469E8-2855-47FE-83C2-FB8FF90CD324}" destId="{2486F493-DF9A-408D-852C-D89F7456CDA8}" srcOrd="3" destOrd="0" presId="urn:microsoft.com/office/officeart/2005/8/layout/hProcess3"/>
    <dgm:cxn modelId="{212DA283-157A-4FA0-8222-C8D5B4976B39}" type="presParOf" srcId="{11C469E8-2855-47FE-83C2-FB8FF90CD324}" destId="{70D71160-4EBA-4C48-81A4-D9D72D2914B5}" srcOrd="4" destOrd="0" presId="urn:microsoft.com/office/officeart/2005/8/layout/h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B34CFD-FABE-448F-90AC-DCF3FBBE2C6B}" type="doc">
      <dgm:prSet loTypeId="urn:microsoft.com/office/officeart/2005/8/layout/hProcess3" loCatId="process" qsTypeId="urn:microsoft.com/office/officeart/2005/8/quickstyle/3d7" qsCatId="3D" csTypeId="urn:microsoft.com/office/officeart/2005/8/colors/accent3_4" csCatId="accent3" phldr="1"/>
      <dgm:spPr/>
    </dgm:pt>
    <dgm:pt modelId="{BDA03C67-802D-40F7-859D-D005373BB6A2}">
      <dgm:prSet phldrT="[Text]"/>
      <dgm:spPr/>
      <dgm:t>
        <a:bodyPr/>
        <a:lstStyle/>
        <a:p>
          <a:r>
            <a:rPr lang="en-US" b="1" dirty="0" smtClean="0">
              <a:solidFill>
                <a:schemeClr val="bg1"/>
              </a:solidFill>
            </a:rPr>
            <a:t>NEW</a:t>
          </a:r>
          <a:endParaRPr lang="en-US" b="1" dirty="0">
            <a:solidFill>
              <a:schemeClr val="bg1"/>
            </a:solidFill>
          </a:endParaRPr>
        </a:p>
      </dgm:t>
    </dgm:pt>
    <dgm:pt modelId="{552B77AC-892F-46A6-B334-CAEFAD8C2D59}" type="parTrans" cxnId="{6FDB85F3-426C-4E92-B656-4A56ADFEAC76}">
      <dgm:prSet/>
      <dgm:spPr/>
      <dgm:t>
        <a:bodyPr/>
        <a:lstStyle/>
        <a:p>
          <a:endParaRPr lang="en-US"/>
        </a:p>
      </dgm:t>
    </dgm:pt>
    <dgm:pt modelId="{39563761-10DE-4686-BB89-428C772634D7}" type="sibTrans" cxnId="{6FDB85F3-426C-4E92-B656-4A56ADFEAC76}">
      <dgm:prSet/>
      <dgm:spPr/>
      <dgm:t>
        <a:bodyPr/>
        <a:lstStyle/>
        <a:p>
          <a:endParaRPr lang="en-US"/>
        </a:p>
      </dgm:t>
    </dgm:pt>
    <dgm:pt modelId="{33C8575A-666F-4B63-B526-8C88ECC3D015}" type="pres">
      <dgm:prSet presAssocID="{FBB34CFD-FABE-448F-90AC-DCF3FBBE2C6B}" presName="Name0" presStyleCnt="0">
        <dgm:presLayoutVars>
          <dgm:dir/>
          <dgm:animLvl val="lvl"/>
          <dgm:resizeHandles val="exact"/>
        </dgm:presLayoutVars>
      </dgm:prSet>
      <dgm:spPr/>
    </dgm:pt>
    <dgm:pt modelId="{81BA7CD5-0585-42E6-AC16-F45913FE41D3}" type="pres">
      <dgm:prSet presAssocID="{FBB34CFD-FABE-448F-90AC-DCF3FBBE2C6B}" presName="dummy" presStyleCnt="0"/>
      <dgm:spPr/>
    </dgm:pt>
    <dgm:pt modelId="{11C469E8-2855-47FE-83C2-FB8FF90CD324}" type="pres">
      <dgm:prSet presAssocID="{FBB34CFD-FABE-448F-90AC-DCF3FBBE2C6B}" presName="linH" presStyleCnt="0"/>
      <dgm:spPr/>
    </dgm:pt>
    <dgm:pt modelId="{9B36BFB1-E5F2-428E-BFDD-A461216187B4}" type="pres">
      <dgm:prSet presAssocID="{FBB34CFD-FABE-448F-90AC-DCF3FBBE2C6B}" presName="padding1" presStyleCnt="0"/>
      <dgm:spPr/>
    </dgm:pt>
    <dgm:pt modelId="{9D646020-CC16-46A5-B115-579BB87709D7}" type="pres">
      <dgm:prSet presAssocID="{BDA03C67-802D-40F7-859D-D005373BB6A2}" presName="linV" presStyleCnt="0"/>
      <dgm:spPr/>
    </dgm:pt>
    <dgm:pt modelId="{333E0843-715E-4F08-A547-E8748A8F7AD5}" type="pres">
      <dgm:prSet presAssocID="{BDA03C67-802D-40F7-859D-D005373BB6A2}" presName="spVertical1" presStyleCnt="0"/>
      <dgm:spPr/>
    </dgm:pt>
    <dgm:pt modelId="{3EBA0B02-D066-497F-9EE6-6254538312C6}" type="pres">
      <dgm:prSet presAssocID="{BDA03C67-802D-40F7-859D-D005373BB6A2}" presName="parTx" presStyleLbl="revTx" presStyleIdx="0" presStyleCnt="1" custScaleX="61716">
        <dgm:presLayoutVars>
          <dgm:chMax val="0"/>
          <dgm:chPref val="0"/>
          <dgm:bulletEnabled val="1"/>
        </dgm:presLayoutVars>
      </dgm:prSet>
      <dgm:spPr/>
      <dgm:t>
        <a:bodyPr/>
        <a:lstStyle/>
        <a:p>
          <a:endParaRPr lang="en-US"/>
        </a:p>
      </dgm:t>
    </dgm:pt>
    <dgm:pt modelId="{1EE6BF13-A659-4B00-A350-1C16B3265153}" type="pres">
      <dgm:prSet presAssocID="{BDA03C67-802D-40F7-859D-D005373BB6A2}" presName="spVertical2" presStyleCnt="0"/>
      <dgm:spPr/>
    </dgm:pt>
    <dgm:pt modelId="{C3154C04-985D-4469-B2EE-DB223CA4CFF6}" type="pres">
      <dgm:prSet presAssocID="{BDA03C67-802D-40F7-859D-D005373BB6A2}" presName="spVertical3" presStyleCnt="0"/>
      <dgm:spPr/>
    </dgm:pt>
    <dgm:pt modelId="{EDAF0DBF-50D9-4D0D-B91D-7BC2EE0FCBD8}" type="pres">
      <dgm:prSet presAssocID="{FBB34CFD-FABE-448F-90AC-DCF3FBBE2C6B}" presName="padding2" presStyleCnt="0"/>
      <dgm:spPr/>
    </dgm:pt>
    <dgm:pt modelId="{2486F493-DF9A-408D-852C-D89F7456CDA8}" type="pres">
      <dgm:prSet presAssocID="{FBB34CFD-FABE-448F-90AC-DCF3FBBE2C6B}" presName="negArrow" presStyleCnt="0"/>
      <dgm:spPr/>
    </dgm:pt>
    <dgm:pt modelId="{70D71160-4EBA-4C48-81A4-D9D72D2914B5}" type="pres">
      <dgm:prSet presAssocID="{FBB34CFD-FABE-448F-90AC-DCF3FBBE2C6B}" presName="backgroundArrow" presStyleLbl="node1" presStyleIdx="0" presStyleCnt="1"/>
      <dgm:spPr/>
    </dgm:pt>
  </dgm:ptLst>
  <dgm:cxnLst>
    <dgm:cxn modelId="{308DF53E-C197-4819-A09A-8015BF3AD3FA}" type="presOf" srcId="{FBB34CFD-FABE-448F-90AC-DCF3FBBE2C6B}" destId="{33C8575A-666F-4B63-B526-8C88ECC3D015}" srcOrd="0" destOrd="0" presId="urn:microsoft.com/office/officeart/2005/8/layout/hProcess3"/>
    <dgm:cxn modelId="{DD33947F-23E0-4DB0-946F-B285DEF0EF94}" type="presOf" srcId="{BDA03C67-802D-40F7-859D-D005373BB6A2}" destId="{3EBA0B02-D066-497F-9EE6-6254538312C6}" srcOrd="0" destOrd="0" presId="urn:microsoft.com/office/officeart/2005/8/layout/hProcess3"/>
    <dgm:cxn modelId="{6FDB85F3-426C-4E92-B656-4A56ADFEAC76}" srcId="{FBB34CFD-FABE-448F-90AC-DCF3FBBE2C6B}" destId="{BDA03C67-802D-40F7-859D-D005373BB6A2}" srcOrd="0" destOrd="0" parTransId="{552B77AC-892F-46A6-B334-CAEFAD8C2D59}" sibTransId="{39563761-10DE-4686-BB89-428C772634D7}"/>
    <dgm:cxn modelId="{D8B150CC-A17D-4872-87D5-0B31C94B624D}" type="presParOf" srcId="{33C8575A-666F-4B63-B526-8C88ECC3D015}" destId="{81BA7CD5-0585-42E6-AC16-F45913FE41D3}" srcOrd="0" destOrd="0" presId="urn:microsoft.com/office/officeart/2005/8/layout/hProcess3"/>
    <dgm:cxn modelId="{C6E63D65-4BC3-42B2-BF0A-638902F0CD31}" type="presParOf" srcId="{33C8575A-666F-4B63-B526-8C88ECC3D015}" destId="{11C469E8-2855-47FE-83C2-FB8FF90CD324}" srcOrd="1" destOrd="0" presId="urn:microsoft.com/office/officeart/2005/8/layout/hProcess3"/>
    <dgm:cxn modelId="{BC3AA8A7-0994-4509-AEAA-EFA27EC94165}" type="presParOf" srcId="{11C469E8-2855-47FE-83C2-FB8FF90CD324}" destId="{9B36BFB1-E5F2-428E-BFDD-A461216187B4}" srcOrd="0" destOrd="0" presId="urn:microsoft.com/office/officeart/2005/8/layout/hProcess3"/>
    <dgm:cxn modelId="{80825BE9-A974-4589-B4CF-F739C4BCC1EE}" type="presParOf" srcId="{11C469E8-2855-47FE-83C2-FB8FF90CD324}" destId="{9D646020-CC16-46A5-B115-579BB87709D7}" srcOrd="1" destOrd="0" presId="urn:microsoft.com/office/officeart/2005/8/layout/hProcess3"/>
    <dgm:cxn modelId="{3588F9C9-9E0A-4E71-8E87-B2F3AFFF324A}" type="presParOf" srcId="{9D646020-CC16-46A5-B115-579BB87709D7}" destId="{333E0843-715E-4F08-A547-E8748A8F7AD5}" srcOrd="0" destOrd="0" presId="urn:microsoft.com/office/officeart/2005/8/layout/hProcess3"/>
    <dgm:cxn modelId="{3C020991-1D24-4673-AF4B-B49CE79FEBE0}" type="presParOf" srcId="{9D646020-CC16-46A5-B115-579BB87709D7}" destId="{3EBA0B02-D066-497F-9EE6-6254538312C6}" srcOrd="1" destOrd="0" presId="urn:microsoft.com/office/officeart/2005/8/layout/hProcess3"/>
    <dgm:cxn modelId="{B04D14AB-4D3F-4187-A3EA-8A707E934525}" type="presParOf" srcId="{9D646020-CC16-46A5-B115-579BB87709D7}" destId="{1EE6BF13-A659-4B00-A350-1C16B3265153}" srcOrd="2" destOrd="0" presId="urn:microsoft.com/office/officeart/2005/8/layout/hProcess3"/>
    <dgm:cxn modelId="{5625E0EB-E901-4370-BF51-AB3EE6C75B55}" type="presParOf" srcId="{9D646020-CC16-46A5-B115-579BB87709D7}" destId="{C3154C04-985D-4469-B2EE-DB223CA4CFF6}" srcOrd="3" destOrd="0" presId="urn:microsoft.com/office/officeart/2005/8/layout/hProcess3"/>
    <dgm:cxn modelId="{6CA3E820-880E-473C-A208-F1BD21694DB7}" type="presParOf" srcId="{11C469E8-2855-47FE-83C2-FB8FF90CD324}" destId="{EDAF0DBF-50D9-4D0D-B91D-7BC2EE0FCBD8}" srcOrd="2" destOrd="0" presId="urn:microsoft.com/office/officeart/2005/8/layout/hProcess3"/>
    <dgm:cxn modelId="{4D15B9CC-4B75-428D-A38D-3BC4C3152A9E}" type="presParOf" srcId="{11C469E8-2855-47FE-83C2-FB8FF90CD324}" destId="{2486F493-DF9A-408D-852C-D89F7456CDA8}" srcOrd="3" destOrd="0" presId="urn:microsoft.com/office/officeart/2005/8/layout/hProcess3"/>
    <dgm:cxn modelId="{D7B481D7-0742-4D46-BA9A-B5179DE59F9F}" type="presParOf" srcId="{11C469E8-2855-47FE-83C2-FB8FF90CD324}" destId="{70D71160-4EBA-4C48-81A4-D9D72D2914B5}" srcOrd="4" destOrd="0" presId="urn:microsoft.com/office/officeart/2005/8/layout/h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BB34CFD-FABE-448F-90AC-DCF3FBBE2C6B}" type="doc">
      <dgm:prSet loTypeId="urn:microsoft.com/office/officeart/2005/8/layout/hProcess3" loCatId="process" qsTypeId="urn:microsoft.com/office/officeart/2005/8/quickstyle/3d7" qsCatId="3D" csTypeId="urn:microsoft.com/office/officeart/2005/8/colors/accent3_4" csCatId="accent3" phldr="1"/>
      <dgm:spPr/>
    </dgm:pt>
    <dgm:pt modelId="{BDA03C67-802D-40F7-859D-D005373BB6A2}">
      <dgm:prSet phldrT="[Text]"/>
      <dgm:spPr/>
      <dgm:t>
        <a:bodyPr/>
        <a:lstStyle/>
        <a:p>
          <a:r>
            <a:rPr lang="en-US" b="1" dirty="0" smtClean="0">
              <a:solidFill>
                <a:schemeClr val="bg1"/>
              </a:solidFill>
            </a:rPr>
            <a:t>NEW</a:t>
          </a:r>
          <a:endParaRPr lang="en-US" b="1" dirty="0">
            <a:solidFill>
              <a:schemeClr val="bg1"/>
            </a:solidFill>
          </a:endParaRPr>
        </a:p>
      </dgm:t>
    </dgm:pt>
    <dgm:pt modelId="{552B77AC-892F-46A6-B334-CAEFAD8C2D59}" type="parTrans" cxnId="{6FDB85F3-426C-4E92-B656-4A56ADFEAC76}">
      <dgm:prSet/>
      <dgm:spPr/>
      <dgm:t>
        <a:bodyPr/>
        <a:lstStyle/>
        <a:p>
          <a:endParaRPr lang="en-US"/>
        </a:p>
      </dgm:t>
    </dgm:pt>
    <dgm:pt modelId="{39563761-10DE-4686-BB89-428C772634D7}" type="sibTrans" cxnId="{6FDB85F3-426C-4E92-B656-4A56ADFEAC76}">
      <dgm:prSet/>
      <dgm:spPr/>
      <dgm:t>
        <a:bodyPr/>
        <a:lstStyle/>
        <a:p>
          <a:endParaRPr lang="en-US"/>
        </a:p>
      </dgm:t>
    </dgm:pt>
    <dgm:pt modelId="{33C8575A-666F-4B63-B526-8C88ECC3D015}" type="pres">
      <dgm:prSet presAssocID="{FBB34CFD-FABE-448F-90AC-DCF3FBBE2C6B}" presName="Name0" presStyleCnt="0">
        <dgm:presLayoutVars>
          <dgm:dir/>
          <dgm:animLvl val="lvl"/>
          <dgm:resizeHandles val="exact"/>
        </dgm:presLayoutVars>
      </dgm:prSet>
      <dgm:spPr/>
    </dgm:pt>
    <dgm:pt modelId="{81BA7CD5-0585-42E6-AC16-F45913FE41D3}" type="pres">
      <dgm:prSet presAssocID="{FBB34CFD-FABE-448F-90AC-DCF3FBBE2C6B}" presName="dummy" presStyleCnt="0"/>
      <dgm:spPr/>
    </dgm:pt>
    <dgm:pt modelId="{11C469E8-2855-47FE-83C2-FB8FF90CD324}" type="pres">
      <dgm:prSet presAssocID="{FBB34CFD-FABE-448F-90AC-DCF3FBBE2C6B}" presName="linH" presStyleCnt="0"/>
      <dgm:spPr/>
    </dgm:pt>
    <dgm:pt modelId="{9B36BFB1-E5F2-428E-BFDD-A461216187B4}" type="pres">
      <dgm:prSet presAssocID="{FBB34CFD-FABE-448F-90AC-DCF3FBBE2C6B}" presName="padding1" presStyleCnt="0"/>
      <dgm:spPr/>
    </dgm:pt>
    <dgm:pt modelId="{9D646020-CC16-46A5-B115-579BB87709D7}" type="pres">
      <dgm:prSet presAssocID="{BDA03C67-802D-40F7-859D-D005373BB6A2}" presName="linV" presStyleCnt="0"/>
      <dgm:spPr/>
    </dgm:pt>
    <dgm:pt modelId="{333E0843-715E-4F08-A547-E8748A8F7AD5}" type="pres">
      <dgm:prSet presAssocID="{BDA03C67-802D-40F7-859D-D005373BB6A2}" presName="spVertical1" presStyleCnt="0"/>
      <dgm:spPr/>
    </dgm:pt>
    <dgm:pt modelId="{3EBA0B02-D066-497F-9EE6-6254538312C6}" type="pres">
      <dgm:prSet presAssocID="{BDA03C67-802D-40F7-859D-D005373BB6A2}" presName="parTx" presStyleLbl="revTx" presStyleIdx="0" presStyleCnt="1" custScaleX="61716">
        <dgm:presLayoutVars>
          <dgm:chMax val="0"/>
          <dgm:chPref val="0"/>
          <dgm:bulletEnabled val="1"/>
        </dgm:presLayoutVars>
      </dgm:prSet>
      <dgm:spPr/>
      <dgm:t>
        <a:bodyPr/>
        <a:lstStyle/>
        <a:p>
          <a:endParaRPr lang="en-US"/>
        </a:p>
      </dgm:t>
    </dgm:pt>
    <dgm:pt modelId="{1EE6BF13-A659-4B00-A350-1C16B3265153}" type="pres">
      <dgm:prSet presAssocID="{BDA03C67-802D-40F7-859D-D005373BB6A2}" presName="spVertical2" presStyleCnt="0"/>
      <dgm:spPr/>
    </dgm:pt>
    <dgm:pt modelId="{C3154C04-985D-4469-B2EE-DB223CA4CFF6}" type="pres">
      <dgm:prSet presAssocID="{BDA03C67-802D-40F7-859D-D005373BB6A2}" presName="spVertical3" presStyleCnt="0"/>
      <dgm:spPr/>
    </dgm:pt>
    <dgm:pt modelId="{EDAF0DBF-50D9-4D0D-B91D-7BC2EE0FCBD8}" type="pres">
      <dgm:prSet presAssocID="{FBB34CFD-FABE-448F-90AC-DCF3FBBE2C6B}" presName="padding2" presStyleCnt="0"/>
      <dgm:spPr/>
    </dgm:pt>
    <dgm:pt modelId="{2486F493-DF9A-408D-852C-D89F7456CDA8}" type="pres">
      <dgm:prSet presAssocID="{FBB34CFD-FABE-448F-90AC-DCF3FBBE2C6B}" presName="negArrow" presStyleCnt="0"/>
      <dgm:spPr/>
    </dgm:pt>
    <dgm:pt modelId="{70D71160-4EBA-4C48-81A4-D9D72D2914B5}" type="pres">
      <dgm:prSet presAssocID="{FBB34CFD-FABE-448F-90AC-DCF3FBBE2C6B}" presName="backgroundArrow" presStyleLbl="node1" presStyleIdx="0" presStyleCnt="1"/>
      <dgm:spPr/>
    </dgm:pt>
  </dgm:ptLst>
  <dgm:cxnLst>
    <dgm:cxn modelId="{5B34FB76-E011-48F2-BFBF-EE5895D5728B}" type="presOf" srcId="{BDA03C67-802D-40F7-859D-D005373BB6A2}" destId="{3EBA0B02-D066-497F-9EE6-6254538312C6}" srcOrd="0" destOrd="0" presId="urn:microsoft.com/office/officeart/2005/8/layout/hProcess3"/>
    <dgm:cxn modelId="{6FDB85F3-426C-4E92-B656-4A56ADFEAC76}" srcId="{FBB34CFD-FABE-448F-90AC-DCF3FBBE2C6B}" destId="{BDA03C67-802D-40F7-859D-D005373BB6A2}" srcOrd="0" destOrd="0" parTransId="{552B77AC-892F-46A6-B334-CAEFAD8C2D59}" sibTransId="{39563761-10DE-4686-BB89-428C772634D7}"/>
    <dgm:cxn modelId="{541E792A-0237-4C07-9821-8C891BB559F0}" type="presOf" srcId="{FBB34CFD-FABE-448F-90AC-DCF3FBBE2C6B}" destId="{33C8575A-666F-4B63-B526-8C88ECC3D015}" srcOrd="0" destOrd="0" presId="urn:microsoft.com/office/officeart/2005/8/layout/hProcess3"/>
    <dgm:cxn modelId="{26199F70-FF89-47CA-A8A9-82801B7D37AF}" type="presParOf" srcId="{33C8575A-666F-4B63-B526-8C88ECC3D015}" destId="{81BA7CD5-0585-42E6-AC16-F45913FE41D3}" srcOrd="0" destOrd="0" presId="urn:microsoft.com/office/officeart/2005/8/layout/hProcess3"/>
    <dgm:cxn modelId="{A4219938-A6E9-425F-9E7D-BEFAB2839F12}" type="presParOf" srcId="{33C8575A-666F-4B63-B526-8C88ECC3D015}" destId="{11C469E8-2855-47FE-83C2-FB8FF90CD324}" srcOrd="1" destOrd="0" presId="urn:microsoft.com/office/officeart/2005/8/layout/hProcess3"/>
    <dgm:cxn modelId="{4D228D74-FC22-4832-9E06-A91FA4D07A37}" type="presParOf" srcId="{11C469E8-2855-47FE-83C2-FB8FF90CD324}" destId="{9B36BFB1-E5F2-428E-BFDD-A461216187B4}" srcOrd="0" destOrd="0" presId="urn:microsoft.com/office/officeart/2005/8/layout/hProcess3"/>
    <dgm:cxn modelId="{5A26C02C-2FCE-49A6-8B1A-339DB2265F28}" type="presParOf" srcId="{11C469E8-2855-47FE-83C2-FB8FF90CD324}" destId="{9D646020-CC16-46A5-B115-579BB87709D7}" srcOrd="1" destOrd="0" presId="urn:microsoft.com/office/officeart/2005/8/layout/hProcess3"/>
    <dgm:cxn modelId="{4C123C4C-268F-4AA9-B17B-D01889CA4E03}" type="presParOf" srcId="{9D646020-CC16-46A5-B115-579BB87709D7}" destId="{333E0843-715E-4F08-A547-E8748A8F7AD5}" srcOrd="0" destOrd="0" presId="urn:microsoft.com/office/officeart/2005/8/layout/hProcess3"/>
    <dgm:cxn modelId="{C168E84A-10DC-4A2C-A3CE-4CAC2F6A3081}" type="presParOf" srcId="{9D646020-CC16-46A5-B115-579BB87709D7}" destId="{3EBA0B02-D066-497F-9EE6-6254538312C6}" srcOrd="1" destOrd="0" presId="urn:microsoft.com/office/officeart/2005/8/layout/hProcess3"/>
    <dgm:cxn modelId="{1A362C13-9FC2-4D6E-BD5F-10F221F07ED1}" type="presParOf" srcId="{9D646020-CC16-46A5-B115-579BB87709D7}" destId="{1EE6BF13-A659-4B00-A350-1C16B3265153}" srcOrd="2" destOrd="0" presId="urn:microsoft.com/office/officeart/2005/8/layout/hProcess3"/>
    <dgm:cxn modelId="{F4E28C70-4C72-47C6-A953-369DB301075E}" type="presParOf" srcId="{9D646020-CC16-46A5-B115-579BB87709D7}" destId="{C3154C04-985D-4469-B2EE-DB223CA4CFF6}" srcOrd="3" destOrd="0" presId="urn:microsoft.com/office/officeart/2005/8/layout/hProcess3"/>
    <dgm:cxn modelId="{1EB0EFD9-872D-4BD7-B259-17C6FD23E933}" type="presParOf" srcId="{11C469E8-2855-47FE-83C2-FB8FF90CD324}" destId="{EDAF0DBF-50D9-4D0D-B91D-7BC2EE0FCBD8}" srcOrd="2" destOrd="0" presId="urn:microsoft.com/office/officeart/2005/8/layout/hProcess3"/>
    <dgm:cxn modelId="{20C4D9B3-0CCC-4AFC-AFC2-AD1C6070A085}" type="presParOf" srcId="{11C469E8-2855-47FE-83C2-FB8FF90CD324}" destId="{2486F493-DF9A-408D-852C-D89F7456CDA8}" srcOrd="3" destOrd="0" presId="urn:microsoft.com/office/officeart/2005/8/layout/hProcess3"/>
    <dgm:cxn modelId="{B304AF41-B727-4E07-AA29-F288B4557364}" type="presParOf" srcId="{11C469E8-2855-47FE-83C2-FB8FF90CD324}" destId="{70D71160-4EBA-4C48-81A4-D9D72D2914B5}" srcOrd="4" destOrd="0" presId="urn:microsoft.com/office/officeart/2005/8/layout/h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B34CFD-FABE-448F-90AC-DCF3FBBE2C6B}" type="doc">
      <dgm:prSet loTypeId="urn:microsoft.com/office/officeart/2005/8/layout/hProcess3" loCatId="process" qsTypeId="urn:microsoft.com/office/officeart/2005/8/quickstyle/3d7" qsCatId="3D" csTypeId="urn:microsoft.com/office/officeart/2005/8/colors/accent3_4" csCatId="accent3" phldr="1"/>
      <dgm:spPr/>
    </dgm:pt>
    <dgm:pt modelId="{BDA03C67-802D-40F7-859D-D005373BB6A2}">
      <dgm:prSet phldrT="[Text]"/>
      <dgm:spPr/>
      <dgm:t>
        <a:bodyPr/>
        <a:lstStyle/>
        <a:p>
          <a:r>
            <a:rPr lang="en-US" b="1" dirty="0" smtClean="0">
              <a:solidFill>
                <a:schemeClr val="bg1"/>
              </a:solidFill>
            </a:rPr>
            <a:t>NEW</a:t>
          </a:r>
          <a:endParaRPr lang="en-US" b="1" dirty="0">
            <a:solidFill>
              <a:schemeClr val="bg1"/>
            </a:solidFill>
          </a:endParaRPr>
        </a:p>
      </dgm:t>
    </dgm:pt>
    <dgm:pt modelId="{552B77AC-892F-46A6-B334-CAEFAD8C2D59}" type="parTrans" cxnId="{6FDB85F3-426C-4E92-B656-4A56ADFEAC76}">
      <dgm:prSet/>
      <dgm:spPr/>
      <dgm:t>
        <a:bodyPr/>
        <a:lstStyle/>
        <a:p>
          <a:endParaRPr lang="en-US"/>
        </a:p>
      </dgm:t>
    </dgm:pt>
    <dgm:pt modelId="{39563761-10DE-4686-BB89-428C772634D7}" type="sibTrans" cxnId="{6FDB85F3-426C-4E92-B656-4A56ADFEAC76}">
      <dgm:prSet/>
      <dgm:spPr/>
      <dgm:t>
        <a:bodyPr/>
        <a:lstStyle/>
        <a:p>
          <a:endParaRPr lang="en-US"/>
        </a:p>
      </dgm:t>
    </dgm:pt>
    <dgm:pt modelId="{33C8575A-666F-4B63-B526-8C88ECC3D015}" type="pres">
      <dgm:prSet presAssocID="{FBB34CFD-FABE-448F-90AC-DCF3FBBE2C6B}" presName="Name0" presStyleCnt="0">
        <dgm:presLayoutVars>
          <dgm:dir/>
          <dgm:animLvl val="lvl"/>
          <dgm:resizeHandles val="exact"/>
        </dgm:presLayoutVars>
      </dgm:prSet>
      <dgm:spPr/>
    </dgm:pt>
    <dgm:pt modelId="{81BA7CD5-0585-42E6-AC16-F45913FE41D3}" type="pres">
      <dgm:prSet presAssocID="{FBB34CFD-FABE-448F-90AC-DCF3FBBE2C6B}" presName="dummy" presStyleCnt="0"/>
      <dgm:spPr/>
    </dgm:pt>
    <dgm:pt modelId="{11C469E8-2855-47FE-83C2-FB8FF90CD324}" type="pres">
      <dgm:prSet presAssocID="{FBB34CFD-FABE-448F-90AC-DCF3FBBE2C6B}" presName="linH" presStyleCnt="0"/>
      <dgm:spPr/>
    </dgm:pt>
    <dgm:pt modelId="{9B36BFB1-E5F2-428E-BFDD-A461216187B4}" type="pres">
      <dgm:prSet presAssocID="{FBB34CFD-FABE-448F-90AC-DCF3FBBE2C6B}" presName="padding1" presStyleCnt="0"/>
      <dgm:spPr/>
    </dgm:pt>
    <dgm:pt modelId="{9D646020-CC16-46A5-B115-579BB87709D7}" type="pres">
      <dgm:prSet presAssocID="{BDA03C67-802D-40F7-859D-D005373BB6A2}" presName="linV" presStyleCnt="0"/>
      <dgm:spPr/>
    </dgm:pt>
    <dgm:pt modelId="{333E0843-715E-4F08-A547-E8748A8F7AD5}" type="pres">
      <dgm:prSet presAssocID="{BDA03C67-802D-40F7-859D-D005373BB6A2}" presName="spVertical1" presStyleCnt="0"/>
      <dgm:spPr/>
    </dgm:pt>
    <dgm:pt modelId="{3EBA0B02-D066-497F-9EE6-6254538312C6}" type="pres">
      <dgm:prSet presAssocID="{BDA03C67-802D-40F7-859D-D005373BB6A2}" presName="parTx" presStyleLbl="revTx" presStyleIdx="0" presStyleCnt="1" custScaleX="61716">
        <dgm:presLayoutVars>
          <dgm:chMax val="0"/>
          <dgm:chPref val="0"/>
          <dgm:bulletEnabled val="1"/>
        </dgm:presLayoutVars>
      </dgm:prSet>
      <dgm:spPr/>
      <dgm:t>
        <a:bodyPr/>
        <a:lstStyle/>
        <a:p>
          <a:endParaRPr lang="en-US"/>
        </a:p>
      </dgm:t>
    </dgm:pt>
    <dgm:pt modelId="{1EE6BF13-A659-4B00-A350-1C16B3265153}" type="pres">
      <dgm:prSet presAssocID="{BDA03C67-802D-40F7-859D-D005373BB6A2}" presName="spVertical2" presStyleCnt="0"/>
      <dgm:spPr/>
    </dgm:pt>
    <dgm:pt modelId="{C3154C04-985D-4469-B2EE-DB223CA4CFF6}" type="pres">
      <dgm:prSet presAssocID="{BDA03C67-802D-40F7-859D-D005373BB6A2}" presName="spVertical3" presStyleCnt="0"/>
      <dgm:spPr/>
    </dgm:pt>
    <dgm:pt modelId="{EDAF0DBF-50D9-4D0D-B91D-7BC2EE0FCBD8}" type="pres">
      <dgm:prSet presAssocID="{FBB34CFD-FABE-448F-90AC-DCF3FBBE2C6B}" presName="padding2" presStyleCnt="0"/>
      <dgm:spPr/>
    </dgm:pt>
    <dgm:pt modelId="{2486F493-DF9A-408D-852C-D89F7456CDA8}" type="pres">
      <dgm:prSet presAssocID="{FBB34CFD-FABE-448F-90AC-DCF3FBBE2C6B}" presName="negArrow" presStyleCnt="0"/>
      <dgm:spPr/>
    </dgm:pt>
    <dgm:pt modelId="{70D71160-4EBA-4C48-81A4-D9D72D2914B5}" type="pres">
      <dgm:prSet presAssocID="{FBB34CFD-FABE-448F-90AC-DCF3FBBE2C6B}" presName="backgroundArrow" presStyleLbl="node1" presStyleIdx="0" presStyleCnt="1"/>
      <dgm:spPr/>
    </dgm:pt>
  </dgm:ptLst>
  <dgm:cxnLst>
    <dgm:cxn modelId="{97549705-1DD5-45DE-AEE9-C2988981FC7B}" type="presOf" srcId="{FBB34CFD-FABE-448F-90AC-DCF3FBBE2C6B}" destId="{33C8575A-666F-4B63-B526-8C88ECC3D015}" srcOrd="0" destOrd="0" presId="urn:microsoft.com/office/officeart/2005/8/layout/hProcess3"/>
    <dgm:cxn modelId="{05DF5324-CDDF-402A-AF6C-EE15FFF1BF44}" type="presOf" srcId="{BDA03C67-802D-40F7-859D-D005373BB6A2}" destId="{3EBA0B02-D066-497F-9EE6-6254538312C6}" srcOrd="0" destOrd="0" presId="urn:microsoft.com/office/officeart/2005/8/layout/hProcess3"/>
    <dgm:cxn modelId="{6FDB85F3-426C-4E92-B656-4A56ADFEAC76}" srcId="{FBB34CFD-FABE-448F-90AC-DCF3FBBE2C6B}" destId="{BDA03C67-802D-40F7-859D-D005373BB6A2}" srcOrd="0" destOrd="0" parTransId="{552B77AC-892F-46A6-B334-CAEFAD8C2D59}" sibTransId="{39563761-10DE-4686-BB89-428C772634D7}"/>
    <dgm:cxn modelId="{15A468E3-EE8A-42B1-9204-EA4BBBA08D2A}" type="presParOf" srcId="{33C8575A-666F-4B63-B526-8C88ECC3D015}" destId="{81BA7CD5-0585-42E6-AC16-F45913FE41D3}" srcOrd="0" destOrd="0" presId="urn:microsoft.com/office/officeart/2005/8/layout/hProcess3"/>
    <dgm:cxn modelId="{837639B8-5460-4A6F-9B8A-849C43731A67}" type="presParOf" srcId="{33C8575A-666F-4B63-B526-8C88ECC3D015}" destId="{11C469E8-2855-47FE-83C2-FB8FF90CD324}" srcOrd="1" destOrd="0" presId="urn:microsoft.com/office/officeart/2005/8/layout/hProcess3"/>
    <dgm:cxn modelId="{AF8DCC6F-70D8-4463-A8E8-BDAAD16EE5DC}" type="presParOf" srcId="{11C469E8-2855-47FE-83C2-FB8FF90CD324}" destId="{9B36BFB1-E5F2-428E-BFDD-A461216187B4}" srcOrd="0" destOrd="0" presId="urn:microsoft.com/office/officeart/2005/8/layout/hProcess3"/>
    <dgm:cxn modelId="{512313B6-736A-40B5-A7B1-74BA8CBAD257}" type="presParOf" srcId="{11C469E8-2855-47FE-83C2-FB8FF90CD324}" destId="{9D646020-CC16-46A5-B115-579BB87709D7}" srcOrd="1" destOrd="0" presId="urn:microsoft.com/office/officeart/2005/8/layout/hProcess3"/>
    <dgm:cxn modelId="{1145DC83-4C46-4C21-A9A0-F3CFB7AA596B}" type="presParOf" srcId="{9D646020-CC16-46A5-B115-579BB87709D7}" destId="{333E0843-715E-4F08-A547-E8748A8F7AD5}" srcOrd="0" destOrd="0" presId="urn:microsoft.com/office/officeart/2005/8/layout/hProcess3"/>
    <dgm:cxn modelId="{ED0FF2A3-13B4-471C-8778-4242D52FE597}" type="presParOf" srcId="{9D646020-CC16-46A5-B115-579BB87709D7}" destId="{3EBA0B02-D066-497F-9EE6-6254538312C6}" srcOrd="1" destOrd="0" presId="urn:microsoft.com/office/officeart/2005/8/layout/hProcess3"/>
    <dgm:cxn modelId="{27A86BE5-AAA8-4F3B-9E74-AF74FA18615C}" type="presParOf" srcId="{9D646020-CC16-46A5-B115-579BB87709D7}" destId="{1EE6BF13-A659-4B00-A350-1C16B3265153}" srcOrd="2" destOrd="0" presId="urn:microsoft.com/office/officeart/2005/8/layout/hProcess3"/>
    <dgm:cxn modelId="{A6D68D4C-9A78-468A-8167-3CA4718EE5FB}" type="presParOf" srcId="{9D646020-CC16-46A5-B115-579BB87709D7}" destId="{C3154C04-985D-4469-B2EE-DB223CA4CFF6}" srcOrd="3" destOrd="0" presId="urn:microsoft.com/office/officeart/2005/8/layout/hProcess3"/>
    <dgm:cxn modelId="{4158FCCF-4EAE-44F2-A5C6-E3F36A19F314}" type="presParOf" srcId="{11C469E8-2855-47FE-83C2-FB8FF90CD324}" destId="{EDAF0DBF-50D9-4D0D-B91D-7BC2EE0FCBD8}" srcOrd="2" destOrd="0" presId="urn:microsoft.com/office/officeart/2005/8/layout/hProcess3"/>
    <dgm:cxn modelId="{EBB0AA96-EA0D-459A-8D91-27E9249115AD}" type="presParOf" srcId="{11C469E8-2855-47FE-83C2-FB8FF90CD324}" destId="{2486F493-DF9A-408D-852C-D89F7456CDA8}" srcOrd="3" destOrd="0" presId="urn:microsoft.com/office/officeart/2005/8/layout/hProcess3"/>
    <dgm:cxn modelId="{DC5DE15C-19C6-4BD3-8D29-2E7C88B8921E}" type="presParOf" srcId="{11C469E8-2855-47FE-83C2-FB8FF90CD324}" destId="{70D71160-4EBA-4C48-81A4-D9D72D2914B5}" srcOrd="4" destOrd="0" presId="urn:microsoft.com/office/officeart/2005/8/layout/h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0D71160-4EBA-4C48-81A4-D9D72D2914B5}">
      <dsp:nvSpPr>
        <dsp:cNvPr id="0" name=""/>
        <dsp:cNvSpPr/>
      </dsp:nvSpPr>
      <dsp:spPr>
        <a:xfrm>
          <a:off x="0" y="27299"/>
          <a:ext cx="1066800" cy="936000"/>
        </a:xfrm>
        <a:prstGeom prst="rightArrow">
          <a:avLst/>
        </a:prstGeom>
        <a:solidFill>
          <a:schemeClr val="accent3">
            <a:shade val="50000"/>
            <a:hueOff val="0"/>
            <a:satOff val="0"/>
            <a:lumOff val="0"/>
            <a:alphaOff val="0"/>
          </a:schemeClr>
        </a:solidFill>
        <a:ln>
          <a:noFill/>
        </a:ln>
        <a:effectLst>
          <a:outerShdw blurRad="63500" dist="25400" dir="5400000" rotWithShape="0">
            <a:srgbClr val="000000">
              <a:alpha val="43137"/>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3EBA0B02-D066-497F-9EE6-6254538312C6}">
      <dsp:nvSpPr>
        <dsp:cNvPr id="0" name=""/>
        <dsp:cNvSpPr/>
      </dsp:nvSpPr>
      <dsp:spPr>
        <a:xfrm>
          <a:off x="253366" y="261300"/>
          <a:ext cx="539439" cy="46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2080" rIns="0" bIns="132080"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bg1"/>
              </a:solidFill>
            </a:rPr>
            <a:t>NEW</a:t>
          </a:r>
          <a:endParaRPr lang="en-US" sz="1300" b="1" kern="1200" dirty="0">
            <a:solidFill>
              <a:schemeClr val="bg1"/>
            </a:solidFill>
          </a:endParaRPr>
        </a:p>
      </dsp:txBody>
      <dsp:txXfrm>
        <a:off x="253366" y="261300"/>
        <a:ext cx="539439" cy="4680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0D71160-4EBA-4C48-81A4-D9D72D2914B5}">
      <dsp:nvSpPr>
        <dsp:cNvPr id="0" name=""/>
        <dsp:cNvSpPr/>
      </dsp:nvSpPr>
      <dsp:spPr>
        <a:xfrm>
          <a:off x="0" y="27299"/>
          <a:ext cx="1066800" cy="936000"/>
        </a:xfrm>
        <a:prstGeom prst="rightArrow">
          <a:avLst/>
        </a:prstGeom>
        <a:solidFill>
          <a:schemeClr val="accent3">
            <a:shade val="50000"/>
            <a:hueOff val="0"/>
            <a:satOff val="0"/>
            <a:lumOff val="0"/>
            <a:alphaOff val="0"/>
          </a:schemeClr>
        </a:solidFill>
        <a:ln>
          <a:noFill/>
        </a:ln>
        <a:effectLst>
          <a:outerShdw blurRad="63500" dist="25400" dir="5400000" rotWithShape="0">
            <a:srgbClr val="000000">
              <a:alpha val="43137"/>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3EBA0B02-D066-497F-9EE6-6254538312C6}">
      <dsp:nvSpPr>
        <dsp:cNvPr id="0" name=""/>
        <dsp:cNvSpPr/>
      </dsp:nvSpPr>
      <dsp:spPr>
        <a:xfrm>
          <a:off x="253366" y="261300"/>
          <a:ext cx="539439" cy="46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2080" rIns="0" bIns="132080"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bg1"/>
              </a:solidFill>
            </a:rPr>
            <a:t>NEW</a:t>
          </a:r>
          <a:endParaRPr lang="en-US" sz="1300" b="1" kern="1200" dirty="0">
            <a:solidFill>
              <a:schemeClr val="bg1"/>
            </a:solidFill>
          </a:endParaRPr>
        </a:p>
      </dsp:txBody>
      <dsp:txXfrm>
        <a:off x="253366" y="261300"/>
        <a:ext cx="539439" cy="4680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2D1210-25C8-45E0-A607-1287585ED970}" type="datetimeFigureOut">
              <a:rPr lang="en-US" smtClean="0"/>
              <a:pPr/>
              <a:t>12/6/2012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7C51D6-8432-4CA7-B094-3C4C1B7DBB1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EFAFF9-D223-438D-AE1C-507DB59AE14B}" type="datetimeFigureOut">
              <a:rPr lang="en-US" smtClean="0"/>
              <a:pPr/>
              <a:t>12/6/2012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04F32C-17DA-4DFA-BB00-2C9768D8FDD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tea.state.tx.us/student.assessment/correspondenc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147763" y="687388"/>
            <a:ext cx="4568825" cy="3427412"/>
          </a:xfrm>
          <a:ln/>
        </p:spPr>
      </p:sp>
      <p:sp>
        <p:nvSpPr>
          <p:cNvPr id="39939" name="Notes Placeholder 2"/>
          <p:cNvSpPr>
            <a:spLocks noGrp="1"/>
          </p:cNvSpPr>
          <p:nvPr>
            <p:ph type="body" idx="1"/>
          </p:nvPr>
        </p:nvSpPr>
        <p:spPr/>
        <p:txBody>
          <a:bodyPr lIns="92476" tIns="46238" rIns="92476" bIns="46238"/>
          <a:lstStyle/>
          <a:p>
            <a:endParaRPr lang="en-US" dirty="0"/>
          </a:p>
        </p:txBody>
      </p:sp>
      <p:sp>
        <p:nvSpPr>
          <p:cNvPr id="39940" name="Slide Number Placeholder 3"/>
          <p:cNvSpPr txBox="1">
            <a:spLocks noGrp="1"/>
          </p:cNvSpPr>
          <p:nvPr/>
        </p:nvSpPr>
        <p:spPr bwMode="auto">
          <a:xfrm>
            <a:off x="3886200" y="8685213"/>
            <a:ext cx="2970213" cy="457200"/>
          </a:xfrm>
          <a:prstGeom prst="rect">
            <a:avLst/>
          </a:prstGeom>
          <a:noFill/>
          <a:ln w="9525">
            <a:noFill/>
            <a:miter lim="800000"/>
            <a:headEnd/>
            <a:tailEnd/>
          </a:ln>
        </p:spPr>
        <p:txBody>
          <a:bodyPr lIns="92476" tIns="46238" rIns="92476" bIns="46238" anchor="b"/>
          <a:lstStyle/>
          <a:p>
            <a:pPr algn="r" defTabSz="922338">
              <a:spcBef>
                <a:spcPct val="0"/>
              </a:spcBef>
              <a:buClrTx/>
              <a:buSzTx/>
              <a:buFontTx/>
              <a:buNone/>
            </a:pPr>
            <a:fld id="{A4243AE2-E23F-46C8-AE2D-52E09D84AFCF}" type="slidenum">
              <a:rPr lang="en-US" sz="1200">
                <a:latin typeface="Arial" charset="0"/>
                <a:ea typeface="ＭＳ Ｐゴシック" pitchFamily="34" charset="-128"/>
              </a:rPr>
              <a:pPr algn="r" defTabSz="922338">
                <a:spcBef>
                  <a:spcPct val="0"/>
                </a:spcBef>
                <a:buClrTx/>
                <a:buSzTx/>
                <a:buFontTx/>
                <a:buNone/>
              </a:pPr>
              <a:t>2</a:t>
            </a:fld>
            <a:endParaRPr lang="en-US" sz="1200">
              <a:latin typeface="Arial"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Note:</a:t>
            </a:r>
            <a:r>
              <a:rPr lang="en-US" dirty="0" smtClean="0"/>
              <a:t> It</a:t>
            </a:r>
            <a:r>
              <a:rPr lang="en-US" baseline="0" dirty="0" smtClean="0"/>
              <a:t> is extremely important that students be correctly identified as an </a:t>
            </a:r>
            <a:r>
              <a:rPr lang="en-US" baseline="0" dirty="0" err="1" smtClean="0"/>
              <a:t>asylee</a:t>
            </a:r>
            <a:r>
              <a:rPr lang="en-US" baseline="0" dirty="0" smtClean="0"/>
              <a:t>/refugee for state accountability purposes.</a:t>
            </a:r>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indent="-256032" fontAlgn="auto">
              <a:spcBef>
                <a:spcPts val="1800"/>
              </a:spcBef>
              <a:spcAft>
                <a:spcPts val="0"/>
              </a:spcAft>
              <a:buClr>
                <a:schemeClr val="accent3"/>
              </a:buClr>
              <a:defRPr/>
            </a:pPr>
            <a:r>
              <a:rPr lang="en-US" b="1" dirty="0" smtClean="0"/>
              <a:t>Note: </a:t>
            </a:r>
            <a:r>
              <a:rPr lang="en-US" dirty="0" smtClean="0"/>
              <a:t>The August 24 letter to superintendents outlines the Texas student assessment program mandatory testing activities and audits for the 2012–2013 school year. This letter is also posted on the </a:t>
            </a:r>
            <a:r>
              <a:rPr lang="en-US" i="1" dirty="0" smtClean="0"/>
              <a:t>Student Assessment Correspondence with Districts </a:t>
            </a:r>
            <a:r>
              <a:rPr lang="en-US" dirty="0" smtClean="0"/>
              <a:t>webpage at </a:t>
            </a:r>
            <a:r>
              <a:rPr lang="en-US" dirty="0" smtClean="0">
                <a:hlinkClick r:id="rId3"/>
              </a:rPr>
              <a:t>http://www.tea.state.tx.us/student.assessment/correspondence/</a:t>
            </a:r>
            <a:r>
              <a:rPr lang="en-US" dirty="0" smtClean="0"/>
              <a:t>. </a:t>
            </a:r>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4F32C-17DA-4DFA-BB00-2C9768D8FDD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4F32C-17DA-4DFA-BB00-2C9768D8FDD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marL="340726" lvl="1" indent="-113052">
              <a:spcBef>
                <a:spcPct val="40000"/>
              </a:spcBef>
              <a:defRPr/>
            </a:pPr>
            <a:r>
              <a:rPr lang="en-US" sz="1100" b="1" dirty="0" smtClean="0"/>
              <a:t>Holistic</a:t>
            </a:r>
            <a:r>
              <a:rPr lang="en-US" sz="1100" b="1" baseline="0" dirty="0" smtClean="0"/>
              <a:t> Rating Training</a:t>
            </a:r>
            <a:endParaRPr lang="en-US" sz="1100" b="1" dirty="0" smtClean="0"/>
          </a:p>
          <a:p>
            <a:pPr marL="340726" lvl="1" indent="-113052">
              <a:spcBef>
                <a:spcPct val="40000"/>
              </a:spcBef>
              <a:defRPr/>
            </a:pPr>
            <a:r>
              <a:rPr lang="en-US" sz="1100" b="1" dirty="0" smtClean="0"/>
              <a:t>Summary </a:t>
            </a:r>
            <a:r>
              <a:rPr lang="en-US" sz="1100" b="1" dirty="0"/>
              <a:t>of process:</a:t>
            </a:r>
          </a:p>
          <a:p>
            <a:pPr marL="340726" lvl="1" indent="-113052">
              <a:spcBef>
                <a:spcPct val="40000"/>
              </a:spcBef>
              <a:buFontTx/>
              <a:buChar char="•"/>
              <a:defRPr/>
            </a:pPr>
            <a:r>
              <a:rPr lang="en-US" sz="1100" dirty="0"/>
              <a:t>Teachers unfamiliar with the ELPS and/or TELPAS should receive foundational training in the fall as a best practice. Spring TELPAS rater training will be a smoother process for teachers who already have this foundation. </a:t>
            </a:r>
          </a:p>
          <a:p>
            <a:pPr marL="340726" lvl="1" indent="-113052">
              <a:spcBef>
                <a:spcPct val="40000"/>
              </a:spcBef>
              <a:buFontTx/>
              <a:buChar char="•"/>
              <a:defRPr/>
            </a:pPr>
            <a:r>
              <a:rPr lang="en-US" sz="1100" dirty="0"/>
              <a:t>In the spring, testing coordinators cover holistic rating training requirements of raters during TELPAS administration procedures training.</a:t>
            </a:r>
          </a:p>
          <a:p>
            <a:pPr marL="340726" lvl="1" indent="-113052">
              <a:spcBef>
                <a:spcPct val="40000"/>
              </a:spcBef>
              <a:buFontTx/>
              <a:buChar char="•"/>
              <a:defRPr/>
            </a:pPr>
            <a:r>
              <a:rPr lang="en-US" sz="1100" dirty="0"/>
              <a:t>New raters complete an online basic training course, which includes practice rating activities for each language domain – listening, speaking, reading (K–1 only), and writing.</a:t>
            </a:r>
          </a:p>
          <a:p>
            <a:pPr marL="340726" lvl="1" indent="-113052">
              <a:spcBef>
                <a:spcPct val="40000"/>
              </a:spcBef>
              <a:buFontTx/>
              <a:buChar char="•"/>
              <a:defRPr/>
            </a:pPr>
            <a:r>
              <a:rPr lang="en-US" sz="1100" dirty="0"/>
              <a:t>New</a:t>
            </a:r>
            <a:r>
              <a:rPr lang="en-US" sz="1100" dirty="0">
                <a:solidFill>
                  <a:srgbClr val="FF0000"/>
                </a:solidFill>
              </a:rPr>
              <a:t> </a:t>
            </a:r>
            <a:r>
              <a:rPr lang="en-US" sz="1100" dirty="0"/>
              <a:t>raters and raters from previous years complete calibration activities online to ensure that they are applying the PLD rubrics consistently and accurately. </a:t>
            </a:r>
          </a:p>
          <a:p>
            <a:pPr marL="340726" lvl="1" indent="-113052">
              <a:spcBef>
                <a:spcPct val="40000"/>
              </a:spcBef>
              <a:buFontTx/>
              <a:buChar char="•"/>
              <a:defRPr/>
            </a:pPr>
            <a:r>
              <a:rPr lang="en-US" sz="1100" dirty="0"/>
              <a:t>Raters from previous years have the option of reviewing the online basic training course, if desired, before completing calibration activities.</a:t>
            </a:r>
          </a:p>
          <a:p>
            <a:pPr marL="340726" lvl="1" indent="-113052">
              <a:spcBef>
                <a:spcPct val="40000"/>
              </a:spcBef>
              <a:buFontTx/>
              <a:buChar char="•"/>
              <a:defRPr/>
            </a:pPr>
            <a:r>
              <a:rPr lang="en-US" sz="1100" dirty="0"/>
              <a:t>There are two sets of initial calibration activities. Each set contains 10 students. Each language domain is represented in each set. Raters successful on the first set do not calibrate further.</a:t>
            </a:r>
          </a:p>
          <a:p>
            <a:pPr marL="340726" lvl="1" indent="-113052">
              <a:spcBef>
                <a:spcPct val="40000"/>
              </a:spcBef>
              <a:buFontTx/>
              <a:buChar char="•"/>
              <a:defRPr/>
            </a:pPr>
            <a:r>
              <a:rPr lang="en-US" sz="1100" dirty="0"/>
              <a:t>Only individuals who do not rate accurately enough on the first set complete the second set. Those not successful on the second set will receive supplemental training, followed by the third and final calibration set. </a:t>
            </a:r>
          </a:p>
          <a:p>
            <a:pPr marL="340726" lvl="1" indent="-113052">
              <a:spcBef>
                <a:spcPct val="40000"/>
              </a:spcBef>
              <a:buFontTx/>
              <a:buChar char="•"/>
              <a:defRPr/>
            </a:pPr>
            <a:r>
              <a:rPr lang="en-US" sz="1100" dirty="0"/>
              <a:t>Individuals not successful on the final set will either not be used as raters (a district decision) or will be provided rater support in accordance with test administration regulations.</a:t>
            </a:r>
          </a:p>
          <a:p>
            <a:pPr>
              <a:defRPr/>
            </a:pPr>
            <a:endParaRPr lang="en-US" dirty="0" smtClean="0"/>
          </a:p>
          <a:p>
            <a:pPr>
              <a:defRPr/>
            </a:pPr>
            <a:endParaRPr lang="en-US" dirty="0"/>
          </a:p>
        </p:txBody>
      </p:sp>
      <p:sp>
        <p:nvSpPr>
          <p:cNvPr id="5" name="Slide Number Placeholder 3"/>
          <p:cNvSpPr>
            <a:spLocks noGrp="1"/>
          </p:cNvSpPr>
          <p:nvPr>
            <p:ph type="sldNum" sz="quarter" idx="5"/>
          </p:nvPr>
        </p:nvSpPr>
        <p:spPr>
          <a:xfrm>
            <a:off x="3884613" y="8685213"/>
            <a:ext cx="2971800" cy="457200"/>
          </a:xfrm>
        </p:spPr>
        <p:txBody>
          <a:bodyPr/>
          <a:lstStyle/>
          <a:p>
            <a:fld id="{F704F32C-17DA-4DFA-BB00-2C9768D8FDD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solidFill>
                <a:schemeClr val="tx1"/>
              </a:solidFill>
            </a:endParaRPr>
          </a:p>
          <a:p>
            <a:endParaRPr lang="en-US" baseline="0" dirty="0" smtClean="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chemeClr val="tx1"/>
                </a:solidFill>
              </a:rPr>
              <a:t>Tip:</a:t>
            </a:r>
            <a:r>
              <a:rPr lang="en-US" baseline="0" dirty="0" smtClean="0">
                <a:solidFill>
                  <a:schemeClr val="tx1"/>
                </a:solidFill>
              </a:rPr>
              <a:t> Use the TEA provided training </a:t>
            </a:r>
            <a:r>
              <a:rPr lang="en-US" baseline="0" dirty="0" err="1" smtClean="0">
                <a:solidFill>
                  <a:schemeClr val="tx1"/>
                </a:solidFill>
              </a:rPr>
              <a:t>PowerPoints</a:t>
            </a:r>
            <a:r>
              <a:rPr lang="en-US" baseline="0" dirty="0" smtClean="0">
                <a:solidFill>
                  <a:schemeClr val="tx1"/>
                </a:solidFill>
              </a:rPr>
              <a:t> found on the TELPAS Resources webpage as part of ELPS-TELPAS professional development to train teachers and new raters in preparation for the spring online training component.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a</a:t>
            </a:r>
            <a:r>
              <a:rPr lang="en-US" baseline="0" dirty="0" smtClean="0"/>
              <a:t> rater with students in multiple clusters in grade 2 and above, the rater is required to train in the grade cluster in which they have the most ELLs. As a best practice, they should also review some online basic training course practice activities in the other cluster(s).</a:t>
            </a:r>
          </a:p>
          <a:p>
            <a:endParaRPr lang="en-US" baseline="0" dirty="0" smtClean="0"/>
          </a:p>
          <a:p>
            <a:r>
              <a:rPr lang="en-US" baseline="0" dirty="0" smtClean="0"/>
              <a:t>For a rater with students in multiple clusters that include</a:t>
            </a:r>
            <a:r>
              <a:rPr lang="en-US" dirty="0" smtClean="0"/>
              <a:t> K–1,</a:t>
            </a:r>
            <a:r>
              <a:rPr lang="en-US" baseline="0" dirty="0" smtClean="0">
                <a:solidFill>
                  <a:srgbClr val="FF0000"/>
                </a:solidFill>
              </a:rPr>
              <a:t> </a:t>
            </a:r>
            <a:r>
              <a:rPr lang="en-US" baseline="0" dirty="0" smtClean="0"/>
              <a:t>the rater is required to train in K–1 and one other applicable</a:t>
            </a:r>
            <a:r>
              <a:rPr lang="en-US" baseline="0" dirty="0" smtClean="0">
                <a:solidFill>
                  <a:srgbClr val="FF0000"/>
                </a:solidFill>
              </a:rPr>
              <a:t> </a:t>
            </a:r>
            <a:r>
              <a:rPr lang="en-US" baseline="0" dirty="0" smtClean="0"/>
              <a:t>cluster in grade 2 and above. If the rater will</a:t>
            </a:r>
            <a:r>
              <a:rPr lang="en-US" baseline="0" dirty="0" smtClean="0">
                <a:solidFill>
                  <a:srgbClr val="FF0000"/>
                </a:solidFill>
              </a:rPr>
              <a:t> </a:t>
            </a:r>
            <a:r>
              <a:rPr lang="en-US" baseline="0" dirty="0" smtClean="0"/>
              <a:t>rate</a:t>
            </a:r>
            <a:r>
              <a:rPr lang="en-US" dirty="0" smtClean="0">
                <a:solidFill>
                  <a:srgbClr val="FF0000"/>
                </a:solidFill>
              </a:rPr>
              <a:t> </a:t>
            </a:r>
            <a:r>
              <a:rPr lang="en-US" dirty="0" smtClean="0"/>
              <a:t>students in </a:t>
            </a:r>
            <a:r>
              <a:rPr lang="en-US" baseline="0" dirty="0" smtClean="0"/>
              <a:t>more than one additional cluster within the grades 2–12, the rater should train in the cluster (2, 3–5, 6–8, 9–12) in which they have the most ELLs. As a best practice, the rater should also review some online basic training course practice activities in the other cluster(s).</a:t>
            </a:r>
          </a:p>
        </p:txBody>
      </p:sp>
      <p:sp>
        <p:nvSpPr>
          <p:cNvPr id="4" name="Slide Number Placeholder 3"/>
          <p:cNvSpPr>
            <a:spLocks noGrp="1"/>
          </p:cNvSpPr>
          <p:nvPr>
            <p:ph type="sldNum" sz="quarter" idx="10"/>
          </p:nvPr>
        </p:nvSpPr>
        <p:spPr/>
        <p:txBody>
          <a:bodyPr/>
          <a:lstStyle/>
          <a:p>
            <a:fld id="{F704F32C-17DA-4DFA-BB00-2C9768D8FDD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Tip: Encourage</a:t>
            </a:r>
            <a:r>
              <a:rPr lang="en-US" baseline="0" dirty="0" smtClean="0"/>
              <a:t> returning raters to practice rating students in the online basic training course before attempting calibration set 1. In addition, all raters should complete the calibration activities in a setting that is free from distraction and remember to refer to the PLDS as they rate their students.</a:t>
            </a:r>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4F32C-17DA-4DFA-BB00-2C9768D8FDD2}"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Tip: </a:t>
            </a:r>
            <a:r>
              <a:rPr lang="en-US" baseline="0" dirty="0" smtClean="0"/>
              <a:t>Since individuals vary in the amount of practice they need to  learn to evaluate second language acquisition characteristics in a holistic manner,</a:t>
            </a:r>
            <a:r>
              <a:rPr lang="en-US" dirty="0" smtClean="0"/>
              <a:t> districts</a:t>
            </a:r>
            <a:r>
              <a:rPr lang="en-US" baseline="0" dirty="0" smtClean="0"/>
              <a:t> can decide to provide supplemental support before a rater attempts calibration set 1. This may decrease the number of raters who need this support after set 2.</a:t>
            </a:r>
          </a:p>
          <a:p>
            <a:endParaRPr lang="en-US" baseline="0" dirty="0" smtClean="0"/>
          </a:p>
          <a:p>
            <a:r>
              <a:rPr lang="en-US" baseline="0" dirty="0" smtClean="0"/>
              <a:t>The documents available for supplemental support providers to use with raters not successful after calibration set 2 can also be used with all raters. The following</a:t>
            </a:r>
            <a:r>
              <a:rPr lang="en-US" dirty="0" smtClean="0"/>
              <a:t> </a:t>
            </a:r>
            <a:r>
              <a:rPr lang="en-US" baseline="0" dirty="0" smtClean="0"/>
              <a:t>documents are available in the coordinator</a:t>
            </a:r>
            <a:r>
              <a:rPr lang="en-US" dirty="0" smtClean="0"/>
              <a:t> and supplemental support provider resources section of the </a:t>
            </a:r>
            <a:r>
              <a:rPr lang="en-US" dirty="0" err="1" smtClean="0"/>
              <a:t>TrainingCenter</a:t>
            </a:r>
            <a:r>
              <a:rPr lang="en-US" baseline="0" dirty="0" smtClean="0"/>
              <a:t>:</a:t>
            </a:r>
          </a:p>
          <a:p>
            <a:pPr lvl="1">
              <a:buFont typeface="Arial" pitchFamily="34" charset="0"/>
              <a:buChar char="•"/>
            </a:pPr>
            <a:r>
              <a:rPr lang="en-US" baseline="0" dirty="0" smtClean="0"/>
              <a:t> Glossary</a:t>
            </a:r>
            <a:r>
              <a:rPr lang="en-US" dirty="0" smtClean="0"/>
              <a:t> of terms</a:t>
            </a:r>
          </a:p>
          <a:p>
            <a:pPr lvl="1">
              <a:buFont typeface="Arial" pitchFamily="34" charset="0"/>
              <a:buChar char="•"/>
            </a:pPr>
            <a:r>
              <a:rPr lang="en-US" dirty="0" smtClean="0"/>
              <a:t> Rating tips</a:t>
            </a:r>
          </a:p>
          <a:p>
            <a:pPr lvl="1">
              <a:buFont typeface="Arial" pitchFamily="34" charset="0"/>
              <a:buChar char="•"/>
            </a:pPr>
            <a:r>
              <a:rPr lang="en-US" dirty="0" smtClean="0"/>
              <a:t> Calibration reflection form</a:t>
            </a:r>
          </a:p>
          <a:p>
            <a:pPr lvl="1">
              <a:buFont typeface="Arial" pitchFamily="34" charset="0"/>
              <a:buChar char="•"/>
            </a:pPr>
            <a:endParaRPr lang="en-US" dirty="0" smtClean="0"/>
          </a:p>
          <a:p>
            <a:pPr lvl="1">
              <a:buFont typeface="Arial"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F704F32C-17DA-4DFA-BB00-2C9768D8FDD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criteria above pertain to both new and returning supplemental support providers.</a:t>
            </a:r>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562600" cy="4495800"/>
          </a:xfrm>
        </p:spPr>
        <p:txBody>
          <a:bodyPr>
            <a:normAutofit lnSpcReduction="10000"/>
          </a:bodyPr>
          <a:lstStyle/>
          <a:p>
            <a:r>
              <a:rPr lang="en-US" sz="1200" kern="1200" baseline="0" dirty="0" smtClean="0">
                <a:solidFill>
                  <a:schemeClr val="tx1"/>
                </a:solidFill>
                <a:latin typeface="+mn-lt"/>
                <a:ea typeface="+mn-ea"/>
                <a:cs typeface="+mn-cs"/>
              </a:rPr>
              <a:t>Note these guidelines for supplemental support providers with multiple cluster assignments. These guidelines are modeled after the rater guidelines for multiple grade-cluster assignments.</a:t>
            </a:r>
          </a:p>
          <a:p>
            <a:endParaRPr lang="en-US" sz="1200" kern="1200" baseline="0" dirty="0" smtClean="0">
              <a:solidFill>
                <a:schemeClr val="tx1"/>
              </a:solidFill>
              <a:latin typeface="+mn-lt"/>
              <a:ea typeface="+mn-ea"/>
              <a:cs typeface="+mn-cs"/>
            </a:endParaRPr>
          </a:p>
          <a:p>
            <a:r>
              <a:rPr lang="en-US" sz="1200" b="0" u="sng" kern="1200" baseline="0" dirty="0" smtClean="0">
                <a:solidFill>
                  <a:schemeClr val="tx1"/>
                </a:solidFill>
                <a:latin typeface="+mn-lt"/>
                <a:ea typeface="+mn-ea"/>
                <a:cs typeface="+mn-cs"/>
              </a:rPr>
              <a:t>Supplemental support providers for K–1 only</a:t>
            </a:r>
            <a:r>
              <a:rPr lang="en-US" sz="1200" b="0" kern="1200" baseline="0" dirty="0" smtClean="0">
                <a:solidFill>
                  <a:schemeClr val="tx1"/>
                </a:solidFill>
                <a:latin typeface="+mn-lt"/>
                <a:ea typeface="+mn-ea"/>
                <a:cs typeface="+mn-cs"/>
              </a:rPr>
              <a:t>:</a:t>
            </a:r>
            <a:r>
              <a:rPr lang="en-US" sz="1200" b="0" kern="120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These supplemental support providers are those individuals that were fully trained and calibrated raters in K–1 in 2011–2012. They must also complete the Web-based supplemental support training and calibration activities for K–1 this year.</a:t>
            </a:r>
          </a:p>
          <a:p>
            <a:endParaRPr lang="en-US" sz="1200" b="0" kern="1200" baseline="0" dirty="0" smtClean="0">
              <a:solidFill>
                <a:schemeClr val="tx1"/>
              </a:solidFill>
              <a:latin typeface="+mn-lt"/>
              <a:ea typeface="+mn-ea"/>
              <a:cs typeface="+mn-cs"/>
            </a:endParaRPr>
          </a:p>
          <a:p>
            <a:r>
              <a:rPr lang="en-US" sz="1200" b="0" u="sng" kern="1200" baseline="0" dirty="0" smtClean="0">
                <a:solidFill>
                  <a:schemeClr val="tx1"/>
                </a:solidFill>
                <a:latin typeface="+mn-lt"/>
                <a:ea typeface="+mn-ea"/>
                <a:cs typeface="+mn-cs"/>
              </a:rPr>
              <a:t>Supplemental support providers for 2–12 cluster(s) only</a:t>
            </a:r>
            <a:r>
              <a:rPr lang="en-US" sz="1200" b="0" kern="1200" baseline="0" dirty="0" smtClean="0">
                <a:solidFill>
                  <a:schemeClr val="tx1"/>
                </a:solidFill>
                <a:latin typeface="+mn-lt"/>
                <a:ea typeface="+mn-ea"/>
                <a:cs typeface="+mn-cs"/>
              </a:rPr>
              <a:t>:</a:t>
            </a:r>
            <a:r>
              <a:rPr lang="en-US" sz="1200" b="0" kern="120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These supplemental support providers are those individuals that were fully trained and calibrated raters in a 2–12 grade cluster in 2011–2012. They must complete the Web-based supplemental support training (2–5 or 6–12 or both) for each 2–12 cluster they are assigned to support. Supplemental support providers who will serve as raters this year must calibrate in the 2–12 cluster that matches this year’s rating assignment. If supplemental support providers will not serve as raters this year, they must calibrate in the cluster they will be providing supplemental support. </a:t>
            </a:r>
          </a:p>
          <a:p>
            <a:endParaRPr lang="en-US" sz="1200" b="0" kern="1200" baseline="0" dirty="0" smtClean="0">
              <a:solidFill>
                <a:schemeClr val="tx1"/>
              </a:solidFill>
              <a:latin typeface="+mn-lt"/>
              <a:ea typeface="+mn-ea"/>
              <a:cs typeface="+mn-cs"/>
            </a:endParaRPr>
          </a:p>
          <a:p>
            <a:r>
              <a:rPr lang="en-US" sz="1200" b="0" u="sng" kern="1200" baseline="0" dirty="0" smtClean="0">
                <a:solidFill>
                  <a:schemeClr val="tx1"/>
                </a:solidFill>
                <a:latin typeface="+mn-lt"/>
                <a:ea typeface="+mn-ea"/>
                <a:cs typeface="+mn-cs"/>
              </a:rPr>
              <a:t>Supplemental support providers for K–1 and 2–12</a:t>
            </a:r>
            <a:r>
              <a:rPr lang="en-US" dirty="0" smtClean="0"/>
              <a:t>: </a:t>
            </a:r>
            <a:r>
              <a:rPr lang="en-US" sz="1200" b="0" kern="1200" baseline="0" dirty="0" smtClean="0">
                <a:solidFill>
                  <a:schemeClr val="tx1"/>
                </a:solidFill>
                <a:latin typeface="+mn-lt"/>
                <a:ea typeface="+mn-ea"/>
                <a:cs typeface="+mn-cs"/>
              </a:rPr>
              <a:t>These supplemental support providers are those individuals that were fully trained and calibrated raters in K–1 and a 2–12 grade cluster in 2011–2012. They must complete Web-based supplemental support training for K–1 and each 2–12 cluster (2–5 or 6–12 or both) they are assigned to support. They must also calibrate in K–1 and at least one cluster in grades 2–12 this year. The 2–12 cluster that supplemental support </a:t>
            </a:r>
            <a:r>
              <a:rPr lang="en-US" sz="1200" kern="1200" baseline="0" dirty="0" smtClean="0">
                <a:solidFill>
                  <a:schemeClr val="tx1"/>
                </a:solidFill>
                <a:latin typeface="+mn-lt"/>
                <a:ea typeface="+mn-ea"/>
                <a:cs typeface="+mn-cs"/>
              </a:rPr>
              <a:t>providers should calibrate in depends on whether they will serve as raters this year. Refer to the guidance for supplemental support providers for 2–12 cluster(s) only for more information.</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Tip: Model</a:t>
            </a:r>
            <a:r>
              <a:rPr lang="en-US" baseline="0" dirty="0" smtClean="0"/>
              <a:t> used can vary within a district and within a campus.</a:t>
            </a:r>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4F32C-17DA-4DFA-BB00-2C9768D8FDD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assembling a collection, choose writing samples that reflect the student’s proficiency level, and avoid samples that interfere with the ability to rate the student effectively. Some of the examples provided</a:t>
            </a:r>
            <a:r>
              <a:rPr lang="en-US" sz="1200" kern="1200" dirty="0" smtClean="0">
                <a:solidFill>
                  <a:schemeClr val="tx1"/>
                </a:solidFill>
                <a:latin typeface="+mn-lt"/>
                <a:ea typeface="+mn-ea"/>
                <a:cs typeface="+mn-cs"/>
              </a:rPr>
              <a:t> in the TELPAS Manual</a:t>
            </a:r>
            <a:r>
              <a:rPr lang="en-US" sz="1200" kern="1200" baseline="0" dirty="0" smtClean="0">
                <a:solidFill>
                  <a:schemeClr val="tx1"/>
                </a:solidFill>
                <a:latin typeface="+mn-lt"/>
                <a:ea typeface="+mn-ea"/>
                <a:cs typeface="+mn-cs"/>
              </a:rPr>
              <a:t> are too linguistically complex for students at lower proficiency levels to address. Other examples may be appropriate for students at lower levels of proficiency but may not be challenging enough for students at higher proficiency levels. For example, an early intermediate writer whose collection contains mainly abstract or academically complex writing assignments may appear to be at a beginning level because the student is not given enough opportunity to demonstrate the ability to write in simple sentences using high-frequency, everyday English. On the other hand, an advanced high writer whose collection contains too many assignments that elicit </a:t>
            </a:r>
            <a:r>
              <a:rPr lang="en-US" sz="1200" kern="1200" baseline="0" dirty="0" err="1" smtClean="0">
                <a:solidFill>
                  <a:schemeClr val="tx1"/>
                </a:solidFill>
                <a:latin typeface="+mn-lt"/>
                <a:ea typeface="+mn-ea"/>
                <a:cs typeface="+mn-cs"/>
              </a:rPr>
              <a:t>undetailed</a:t>
            </a:r>
            <a:r>
              <a:rPr lang="en-US" sz="1200" kern="1200" baseline="0" dirty="0" smtClean="0">
                <a:solidFill>
                  <a:schemeClr val="tx1"/>
                </a:solidFill>
                <a:latin typeface="+mn-lt"/>
                <a:ea typeface="+mn-ea"/>
                <a:cs typeface="+mn-cs"/>
              </a:rPr>
              <a:t> responses or social language may appear to be at a lower proficiency level because the assignments do not call for the ability to use academically complex, abstract English to give precise and detailed explanations.</a:t>
            </a:r>
            <a:endParaRPr lang="en-US" dirty="0" smtClean="0"/>
          </a:p>
          <a:p>
            <a:endParaRPr lang="en-US" dirty="0" smtClean="0"/>
          </a:p>
          <a:p>
            <a:r>
              <a:rPr lang="en-US" b="1" dirty="0" smtClean="0"/>
              <a:t>Note: </a:t>
            </a:r>
            <a:r>
              <a:rPr lang="en-US" dirty="0" smtClean="0"/>
              <a:t>Do not limit the students to just those topic examples provided on pages 20–22 of the TELPAS Manual. The examples are not all suitable for all grade levels or proficiency levels. Base the writing assignments on the content area TEKS and linguistically accommodated instruction; students should be writing in all content areas as required by the ELPS. </a:t>
            </a:r>
          </a:p>
        </p:txBody>
      </p:sp>
      <p:sp>
        <p:nvSpPr>
          <p:cNvPr id="4" name="Slide Number Placeholder 3"/>
          <p:cNvSpPr>
            <a:spLocks noGrp="1"/>
          </p:cNvSpPr>
          <p:nvPr>
            <p:ph type="sldNum" sz="quarter" idx="10"/>
          </p:nvPr>
        </p:nvSpPr>
        <p:spPr/>
        <p:txBody>
          <a:bodyPr/>
          <a:lstStyle/>
          <a:p>
            <a:fld id="{F704F32C-17DA-4DFA-BB00-2C9768D8FDD2}"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4F32C-17DA-4DFA-BB00-2C9768D8FDD2}"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The new supplemental support</a:t>
            </a:r>
            <a:r>
              <a:rPr lang="en-US" baseline="0" dirty="0" smtClean="0"/>
              <a:t> provider role does not give users administrative access to reports or the statewide lookup tool. If the supplemental support providers will assist in monitoring training activities, they must have one of the roles listed on the slide.</a:t>
            </a:r>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4F32C-17DA-4DFA-BB00-2C9768D8FDD2}"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dirty="0" smtClean="0">
              <a:solidFill>
                <a:schemeClr val="tx1"/>
              </a:solidFill>
              <a:latin typeface="Arial" pitchFamily="34" charset="0"/>
            </a:endParaRPr>
          </a:p>
        </p:txBody>
      </p:sp>
      <p:sp>
        <p:nvSpPr>
          <p:cNvPr id="40964" name="Slide Number Placeholder 3"/>
          <p:cNvSpPr>
            <a:spLocks noGrp="1"/>
          </p:cNvSpPr>
          <p:nvPr>
            <p:ph type="sldNum" sz="quarter" idx="5"/>
          </p:nvPr>
        </p:nvSpPr>
        <p:spPr>
          <a:noFill/>
        </p:spPr>
        <p:txBody>
          <a:bodyPr/>
          <a:lstStyle/>
          <a:p>
            <a:fld id="{213A35CF-3730-438A-8213-E93463748EFF}" type="slidenum">
              <a:rPr lang="en-US" smtClean="0">
                <a:latin typeface="Arial" pitchFamily="34" charset="0"/>
              </a:rPr>
              <a:pPr/>
              <a:t>25</a:t>
            </a:fld>
            <a:endParaRPr 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4F32C-17DA-4DFA-BB00-2C9768D8FDD2}"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endParaRPr lang="en-US" dirty="0" smtClean="0">
              <a:solidFill>
                <a:schemeClr val="tx1"/>
              </a:solidFill>
              <a:latin typeface="Arial" pitchFamily="34" charset="0"/>
              <a:cs typeface="Arial" pitchFamily="34" charset="0"/>
            </a:endParaRPr>
          </a:p>
        </p:txBody>
      </p:sp>
      <p:sp>
        <p:nvSpPr>
          <p:cNvPr id="28676" name="Rectangle 7"/>
          <p:cNvSpPr txBox="1">
            <a:spLocks noGrp="1" noChangeArrowheads="1"/>
          </p:cNvSpPr>
          <p:nvPr/>
        </p:nvSpPr>
        <p:spPr bwMode="auto">
          <a:xfrm>
            <a:off x="3884027" y="8684926"/>
            <a:ext cx="2972421" cy="457513"/>
          </a:xfrm>
          <a:prstGeom prst="rect">
            <a:avLst/>
          </a:prstGeom>
          <a:noFill/>
          <a:ln w="9525">
            <a:noFill/>
            <a:miter lim="800000"/>
            <a:headEnd/>
            <a:tailEnd/>
          </a:ln>
        </p:spPr>
        <p:txBody>
          <a:bodyPr lIns="91435" tIns="45718" rIns="91435" bIns="45718" anchor="b"/>
          <a:lstStyle/>
          <a:p>
            <a:pPr algn="r" defTabSz="914437"/>
            <a:fld id="{662F6B82-AECD-4F33-BD57-5F00BF1A1C75}" type="slidenum">
              <a:rPr lang="en-US" sz="1200"/>
              <a:pPr algn="r" defTabSz="914437"/>
              <a:t>27</a:t>
            </a:fld>
            <a:endParaRPr lang="en-US" sz="12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Remember</a:t>
            </a:r>
            <a:r>
              <a:rPr lang="en-US" baseline="0" dirty="0" smtClean="0"/>
              <a:t> this includes students approved by TEA for a paper administration of grades 2–12 TELPAS reading tests.</a:t>
            </a:r>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If</a:t>
            </a:r>
            <a:r>
              <a:rPr lang="en-US" baseline="0" dirty="0" smtClean="0"/>
              <a:t> a student withdraws from your campus before the TELPAS assessment window begins, remove the student’s test assignments (2–12 reading and K–12 holistic rating). A receiving campus will not be able to add test assignments or account for the student in the Assessment Management System if the sending campus does not complete this task.</a:t>
            </a:r>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Tip: Districts may set an earlier local</a:t>
            </a:r>
            <a:r>
              <a:rPr lang="en-US" baseline="0" dirty="0" smtClean="0"/>
              <a:t> deadline for students to be tested and ratings entered to allow enough time for data verification. </a:t>
            </a:r>
            <a:endParaRPr lang="en-US" dirty="0"/>
          </a:p>
        </p:txBody>
      </p:sp>
      <p:sp>
        <p:nvSpPr>
          <p:cNvPr id="4" name="Slide Number Placeholder 3"/>
          <p:cNvSpPr>
            <a:spLocks noGrp="1"/>
          </p:cNvSpPr>
          <p:nvPr>
            <p:ph type="sldNum" sz="quarter" idx="10"/>
          </p:nvPr>
        </p:nvSpPr>
        <p:spPr/>
        <p:txBody>
          <a:bodyPr/>
          <a:lstStyle/>
          <a:p>
            <a:fld id="{F704F32C-17DA-4DFA-BB00-2C9768D8FDD2}"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41988" name="Slide Number Placeholder 3"/>
          <p:cNvSpPr>
            <a:spLocks noGrp="1"/>
          </p:cNvSpPr>
          <p:nvPr>
            <p:ph type="sldNum" sz="quarter" idx="5"/>
          </p:nvPr>
        </p:nvSpPr>
        <p:spPr>
          <a:noFill/>
        </p:spPr>
        <p:txBody>
          <a:bodyPr/>
          <a:lstStyle/>
          <a:p>
            <a:fld id="{F3983345-4267-4044-9D25-D34F9095B3B7}" type="slidenum">
              <a:rPr lang="en-US" smtClean="0">
                <a:latin typeface="Arial" pitchFamily="34" charset="0"/>
              </a:rPr>
              <a:pPr/>
              <a:t>37</a:t>
            </a:fld>
            <a:endParaRPr lang="en-US"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F704F32C-17DA-4DFA-BB00-2C9768D8FDD2}"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r>
              <a:rPr lang="en-US" smtClean="0"/>
              <a:t>12/6/2011</a:t>
            </a:r>
            <a:endParaRPr lang="en-US"/>
          </a:p>
        </p:txBody>
      </p:sp>
      <p:sp>
        <p:nvSpPr>
          <p:cNvPr id="20" name="Footer Placeholder 19"/>
          <p:cNvSpPr>
            <a:spLocks noGrp="1"/>
          </p:cNvSpPr>
          <p:nvPr>
            <p:ph type="ftr" sz="quarter" idx="11"/>
          </p:nvPr>
        </p:nvSpPr>
        <p:spPr/>
        <p:txBody>
          <a:bodyPr/>
          <a:lstStyle>
            <a:extLst/>
          </a:lstStyle>
          <a:p>
            <a:r>
              <a:rPr lang="en-US" smtClean="0"/>
              <a:t>TEA TELPAS for Spring 2013</a:t>
            </a:r>
            <a:endParaRPr lang="en-US"/>
          </a:p>
        </p:txBody>
      </p:sp>
      <p:sp>
        <p:nvSpPr>
          <p:cNvPr id="10" name="Slide Number Placeholder 9"/>
          <p:cNvSpPr>
            <a:spLocks noGrp="1"/>
          </p:cNvSpPr>
          <p:nvPr>
            <p:ph type="sldNum" sz="quarter" idx="12"/>
          </p:nvPr>
        </p:nvSpPr>
        <p:spPr/>
        <p:txBody>
          <a:bodyPr/>
          <a:lstStyle>
            <a:extLst/>
          </a:lstStyle>
          <a:p>
            <a:fld id="{4014BEA4-AD18-4991-B086-C96010AD8E6F}"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12/6/2011</a:t>
            </a:r>
            <a:endParaRPr lang="en-US"/>
          </a:p>
        </p:txBody>
      </p:sp>
      <p:sp>
        <p:nvSpPr>
          <p:cNvPr id="5" name="Footer Placeholder 4"/>
          <p:cNvSpPr>
            <a:spLocks noGrp="1"/>
          </p:cNvSpPr>
          <p:nvPr>
            <p:ph type="ftr" sz="quarter" idx="11"/>
          </p:nvPr>
        </p:nvSpPr>
        <p:spPr/>
        <p:txBody>
          <a:bodyPr/>
          <a:lstStyle>
            <a:extLst/>
          </a:lstStyle>
          <a:p>
            <a:r>
              <a:rPr lang="en-US" smtClean="0"/>
              <a:t>TEA TELPAS for Spring 2013</a:t>
            </a:r>
            <a:endParaRPr lang="en-US"/>
          </a:p>
        </p:txBody>
      </p:sp>
      <p:sp>
        <p:nvSpPr>
          <p:cNvPr id="6" name="Slide Number Placeholder 5"/>
          <p:cNvSpPr>
            <a:spLocks noGrp="1"/>
          </p:cNvSpPr>
          <p:nvPr>
            <p:ph type="sldNum" sz="quarter" idx="12"/>
          </p:nvPr>
        </p:nvSpPr>
        <p:spPr/>
        <p:txBody>
          <a:bodyPr/>
          <a:lstStyle>
            <a:extLst/>
          </a:lstStyle>
          <a:p>
            <a:fld id="{4014BEA4-AD18-4991-B086-C96010AD8E6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r>
              <a:rPr lang="en-US" smtClean="0"/>
              <a:t>12/6/2011</a:t>
            </a:r>
            <a:endParaRPr lang="en-US"/>
          </a:p>
        </p:txBody>
      </p:sp>
      <p:sp>
        <p:nvSpPr>
          <p:cNvPr id="5" name="Footer Placeholder 4"/>
          <p:cNvSpPr>
            <a:spLocks noGrp="1"/>
          </p:cNvSpPr>
          <p:nvPr>
            <p:ph type="ftr" sz="quarter" idx="11"/>
          </p:nvPr>
        </p:nvSpPr>
        <p:spPr/>
        <p:txBody>
          <a:bodyPr/>
          <a:lstStyle>
            <a:extLst/>
          </a:lstStyle>
          <a:p>
            <a:r>
              <a:rPr lang="en-US" smtClean="0"/>
              <a:t>TEA TELPAS for Spring 2013</a:t>
            </a:r>
            <a:endParaRPr lang="en-US"/>
          </a:p>
        </p:txBody>
      </p:sp>
      <p:sp>
        <p:nvSpPr>
          <p:cNvPr id="6" name="Slide Number Placeholder 5"/>
          <p:cNvSpPr>
            <a:spLocks noGrp="1"/>
          </p:cNvSpPr>
          <p:nvPr>
            <p:ph type="sldNum" sz="quarter" idx="12"/>
          </p:nvPr>
        </p:nvSpPr>
        <p:spPr/>
        <p:txBody>
          <a:bodyPr/>
          <a:lstStyle>
            <a:extLst/>
          </a:lstStyle>
          <a:p>
            <a:fld id="{4014BEA4-AD18-4991-B086-C96010AD8E6F}"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12/6/2011</a:t>
            </a:r>
            <a:endParaRPr lang="en-US"/>
          </a:p>
        </p:txBody>
      </p:sp>
      <p:sp>
        <p:nvSpPr>
          <p:cNvPr id="6" name="Footer Placeholder 5"/>
          <p:cNvSpPr>
            <a:spLocks noGrp="1"/>
          </p:cNvSpPr>
          <p:nvPr>
            <p:ph type="ftr" sz="quarter" idx="11"/>
          </p:nvPr>
        </p:nvSpPr>
        <p:spPr/>
        <p:txBody>
          <a:bodyPr/>
          <a:lstStyle>
            <a:extLst/>
          </a:lstStyle>
          <a:p>
            <a:r>
              <a:rPr lang="en-US" smtClean="0"/>
              <a:t>TEA TELPAS for Spring 2013</a:t>
            </a:r>
            <a:endParaRPr lang="en-US"/>
          </a:p>
        </p:txBody>
      </p:sp>
      <p:sp>
        <p:nvSpPr>
          <p:cNvPr id="7" name="Slide Number Placeholder 6"/>
          <p:cNvSpPr>
            <a:spLocks noGrp="1"/>
          </p:cNvSpPr>
          <p:nvPr>
            <p:ph type="sldNum" sz="quarter" idx="12"/>
          </p:nvPr>
        </p:nvSpPr>
        <p:spPr/>
        <p:txBody>
          <a:bodyPr/>
          <a:lstStyle>
            <a:extLst/>
          </a:lstStyle>
          <a:p>
            <a:fld id="{4014BEA4-AD18-4991-B086-C96010AD8E6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en-US" smtClean="0"/>
              <a:t>12/6/2011</a:t>
            </a:r>
            <a:endParaRPr lang="en-US"/>
          </a:p>
        </p:txBody>
      </p:sp>
      <p:sp>
        <p:nvSpPr>
          <p:cNvPr id="8" name="Footer Placeholder 7"/>
          <p:cNvSpPr>
            <a:spLocks noGrp="1"/>
          </p:cNvSpPr>
          <p:nvPr>
            <p:ph type="ftr" sz="quarter" idx="11"/>
          </p:nvPr>
        </p:nvSpPr>
        <p:spPr/>
        <p:txBody>
          <a:bodyPr/>
          <a:lstStyle>
            <a:extLst/>
          </a:lstStyle>
          <a:p>
            <a:r>
              <a:rPr lang="en-US" smtClean="0"/>
              <a:t>TEA TELPAS for Spring 2013</a:t>
            </a:r>
            <a:endParaRPr lang="en-US"/>
          </a:p>
        </p:txBody>
      </p:sp>
      <p:sp>
        <p:nvSpPr>
          <p:cNvPr id="9" name="Slide Number Placeholder 8"/>
          <p:cNvSpPr>
            <a:spLocks noGrp="1"/>
          </p:cNvSpPr>
          <p:nvPr>
            <p:ph type="sldNum" sz="quarter" idx="12"/>
          </p:nvPr>
        </p:nvSpPr>
        <p:spPr/>
        <p:txBody>
          <a:bodyPr/>
          <a:lstStyle>
            <a:extLst/>
          </a:lstStyle>
          <a:p>
            <a:fld id="{4014BEA4-AD18-4991-B086-C96010AD8E6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en-US" smtClean="0"/>
              <a:t>12/6/2011</a:t>
            </a:r>
            <a:endParaRPr lang="en-US"/>
          </a:p>
        </p:txBody>
      </p:sp>
      <p:sp>
        <p:nvSpPr>
          <p:cNvPr id="4" name="Footer Placeholder 3"/>
          <p:cNvSpPr>
            <a:spLocks noGrp="1"/>
          </p:cNvSpPr>
          <p:nvPr>
            <p:ph type="ftr" sz="quarter" idx="11"/>
          </p:nvPr>
        </p:nvSpPr>
        <p:spPr/>
        <p:txBody>
          <a:bodyPr/>
          <a:lstStyle>
            <a:extLst/>
          </a:lstStyle>
          <a:p>
            <a:r>
              <a:rPr lang="en-US" smtClean="0"/>
              <a:t>TEA TELPAS for Spring 2013</a:t>
            </a:r>
            <a:endParaRPr lang="en-US"/>
          </a:p>
        </p:txBody>
      </p:sp>
      <p:sp>
        <p:nvSpPr>
          <p:cNvPr id="5" name="Slide Number Placeholder 4"/>
          <p:cNvSpPr>
            <a:spLocks noGrp="1"/>
          </p:cNvSpPr>
          <p:nvPr>
            <p:ph type="sldNum" sz="quarter" idx="12"/>
          </p:nvPr>
        </p:nvSpPr>
        <p:spPr/>
        <p:txBody>
          <a:bodyPr/>
          <a:lstStyle>
            <a:extLst/>
          </a:lstStyle>
          <a:p>
            <a:fld id="{4014BEA4-AD18-4991-B086-C96010AD8E6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r>
              <a:rPr lang="en-US" smtClean="0"/>
              <a:t>12/6/2011</a:t>
            </a:r>
            <a:endParaRPr lang="en-US"/>
          </a:p>
        </p:txBody>
      </p:sp>
      <p:sp>
        <p:nvSpPr>
          <p:cNvPr id="3" name="Footer Placeholder 2"/>
          <p:cNvSpPr>
            <a:spLocks noGrp="1"/>
          </p:cNvSpPr>
          <p:nvPr>
            <p:ph type="ftr" sz="quarter" idx="11"/>
          </p:nvPr>
        </p:nvSpPr>
        <p:spPr/>
        <p:txBody>
          <a:bodyPr/>
          <a:lstStyle>
            <a:extLst/>
          </a:lstStyle>
          <a:p>
            <a:r>
              <a:rPr lang="en-US" smtClean="0"/>
              <a:t>TEA TELPAS for Spring 2013</a:t>
            </a:r>
            <a:endParaRPr lang="en-US"/>
          </a:p>
        </p:txBody>
      </p:sp>
      <p:sp>
        <p:nvSpPr>
          <p:cNvPr id="4" name="Slide Number Placeholder 3"/>
          <p:cNvSpPr>
            <a:spLocks noGrp="1"/>
          </p:cNvSpPr>
          <p:nvPr>
            <p:ph type="sldNum" sz="quarter" idx="12"/>
          </p:nvPr>
        </p:nvSpPr>
        <p:spPr/>
        <p:txBody>
          <a:bodyPr/>
          <a:lstStyle>
            <a:extLst/>
          </a:lstStyle>
          <a:p>
            <a:fld id="{4014BEA4-AD18-4991-B086-C96010AD8E6F}"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12/6/2011</a:t>
            </a:r>
            <a:endParaRPr lang="en-US"/>
          </a:p>
        </p:txBody>
      </p:sp>
      <p:sp>
        <p:nvSpPr>
          <p:cNvPr id="6" name="Footer Placeholder 5"/>
          <p:cNvSpPr>
            <a:spLocks noGrp="1"/>
          </p:cNvSpPr>
          <p:nvPr>
            <p:ph type="ftr" sz="quarter" idx="11"/>
          </p:nvPr>
        </p:nvSpPr>
        <p:spPr/>
        <p:txBody>
          <a:bodyPr/>
          <a:lstStyle>
            <a:extLst/>
          </a:lstStyle>
          <a:p>
            <a:r>
              <a:rPr lang="en-US" smtClean="0"/>
              <a:t>TEA TELPAS for Spring 2013</a:t>
            </a:r>
            <a:endParaRPr lang="en-US"/>
          </a:p>
        </p:txBody>
      </p:sp>
      <p:sp>
        <p:nvSpPr>
          <p:cNvPr id="7" name="Slide Number Placeholder 6"/>
          <p:cNvSpPr>
            <a:spLocks noGrp="1"/>
          </p:cNvSpPr>
          <p:nvPr>
            <p:ph type="sldNum" sz="quarter" idx="12"/>
          </p:nvPr>
        </p:nvSpPr>
        <p:spPr/>
        <p:txBody>
          <a:bodyPr/>
          <a:lstStyle>
            <a:extLst/>
          </a:lstStyle>
          <a:p>
            <a:fld id="{4014BEA4-AD18-4991-B086-C96010AD8E6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r>
              <a:rPr lang="en-US" smtClean="0"/>
              <a:t>12/6/2011</a:t>
            </a:r>
            <a:endParaRPr lang="en-US"/>
          </a:p>
        </p:txBody>
      </p:sp>
      <p:sp>
        <p:nvSpPr>
          <p:cNvPr id="6" name="Footer Placeholder 5"/>
          <p:cNvSpPr>
            <a:spLocks noGrp="1"/>
          </p:cNvSpPr>
          <p:nvPr>
            <p:ph type="ftr" sz="quarter" idx="11"/>
          </p:nvPr>
        </p:nvSpPr>
        <p:spPr/>
        <p:txBody>
          <a:bodyPr/>
          <a:lstStyle>
            <a:extLst/>
          </a:lstStyle>
          <a:p>
            <a:r>
              <a:rPr lang="en-US" smtClean="0"/>
              <a:t>TEA TELPAS for Spring 2013</a:t>
            </a:r>
            <a:endParaRPr lang="en-US"/>
          </a:p>
        </p:txBody>
      </p:sp>
      <p:sp>
        <p:nvSpPr>
          <p:cNvPr id="7" name="Slide Number Placeholder 6"/>
          <p:cNvSpPr>
            <a:spLocks noGrp="1"/>
          </p:cNvSpPr>
          <p:nvPr>
            <p:ph type="sldNum" sz="quarter" idx="12"/>
          </p:nvPr>
        </p:nvSpPr>
        <p:spPr/>
        <p:txBody>
          <a:bodyPr/>
          <a:lstStyle>
            <a:extLst/>
          </a:lstStyle>
          <a:p>
            <a:fld id="{4014BEA4-AD18-4991-B086-C96010AD8E6F}"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12/6/2011</a:t>
            </a:r>
            <a:endParaRPr lang="en-US"/>
          </a:p>
        </p:txBody>
      </p:sp>
      <p:sp>
        <p:nvSpPr>
          <p:cNvPr id="5" name="Footer Placeholder 4"/>
          <p:cNvSpPr>
            <a:spLocks noGrp="1"/>
          </p:cNvSpPr>
          <p:nvPr>
            <p:ph type="ftr" sz="quarter" idx="11"/>
          </p:nvPr>
        </p:nvSpPr>
        <p:spPr/>
        <p:txBody>
          <a:bodyPr/>
          <a:lstStyle>
            <a:extLst/>
          </a:lstStyle>
          <a:p>
            <a:r>
              <a:rPr lang="en-US" smtClean="0"/>
              <a:t>TEA TELPAS for Spring 2013</a:t>
            </a:r>
            <a:endParaRPr lang="en-US"/>
          </a:p>
        </p:txBody>
      </p:sp>
      <p:sp>
        <p:nvSpPr>
          <p:cNvPr id="6" name="Slide Number Placeholder 5"/>
          <p:cNvSpPr>
            <a:spLocks noGrp="1"/>
          </p:cNvSpPr>
          <p:nvPr>
            <p:ph type="sldNum" sz="quarter" idx="12"/>
          </p:nvPr>
        </p:nvSpPr>
        <p:spPr/>
        <p:txBody>
          <a:bodyPr/>
          <a:lstStyle>
            <a:extLst/>
          </a:lstStyle>
          <a:p>
            <a:fld id="{4014BEA4-AD18-4991-B086-C96010AD8E6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12/6/2011</a:t>
            </a:r>
            <a:endParaRPr lang="en-US"/>
          </a:p>
        </p:txBody>
      </p:sp>
      <p:sp>
        <p:nvSpPr>
          <p:cNvPr id="5" name="Footer Placeholder 4"/>
          <p:cNvSpPr>
            <a:spLocks noGrp="1"/>
          </p:cNvSpPr>
          <p:nvPr>
            <p:ph type="ftr" sz="quarter" idx="11"/>
          </p:nvPr>
        </p:nvSpPr>
        <p:spPr/>
        <p:txBody>
          <a:bodyPr/>
          <a:lstStyle>
            <a:extLst/>
          </a:lstStyle>
          <a:p>
            <a:r>
              <a:rPr lang="en-US" smtClean="0"/>
              <a:t>TEA TELPAS for Spring 2013</a:t>
            </a:r>
            <a:endParaRPr lang="en-US"/>
          </a:p>
        </p:txBody>
      </p:sp>
      <p:sp>
        <p:nvSpPr>
          <p:cNvPr id="6" name="Slide Number Placeholder 5"/>
          <p:cNvSpPr>
            <a:spLocks noGrp="1"/>
          </p:cNvSpPr>
          <p:nvPr>
            <p:ph type="sldNum" sz="quarter" idx="12"/>
          </p:nvPr>
        </p:nvSpPr>
        <p:spPr/>
        <p:txBody>
          <a:bodyPr/>
          <a:lstStyle>
            <a:extLst/>
          </a:lstStyle>
          <a:p>
            <a:fld id="{4014BEA4-AD18-4991-B086-C96010AD8E6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lang="en-US" smtClean="0"/>
              <a:t>12/6/2011</a:t>
            </a:r>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en-US" smtClean="0"/>
              <a:t>TEA TELPAS for Spring 2013</a:t>
            </a:r>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014BEA4-AD18-4991-B086-C96010AD8E6F}"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texasassessment.com/TELPAS-tutorial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texasassessment.com/TELPAS/released-test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www.tea.state.tx.us/student.assessment/RecommendationEducatorCommittee.pdf"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ELL.tests@tea.state.tx.u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duotone>
              <a:schemeClr val="bg2">
                <a:shade val="9000"/>
                <a:satMod val="300000"/>
              </a:schemeClr>
              <a:schemeClr val="bg2">
                <a:tint val="90000"/>
                <a:satMod val="225000"/>
              </a:schemeClr>
            </a:duotone>
            <a:lum/>
          </a:blip>
          <a:srcRect/>
          <a:tile tx="0" ty="0" sx="90000" sy="90000" flip="xy" algn="tl"/>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066800" y="381000"/>
            <a:ext cx="8001000" cy="1600200"/>
          </a:xfrm>
        </p:spPr>
        <p:txBody>
          <a:bodyPr/>
          <a:lstStyle/>
          <a:p>
            <a:pPr algn="ctr"/>
            <a:r>
              <a:rPr lang="en-US" dirty="0" smtClean="0"/>
              <a:t>TELPAS for Spring 2013:</a:t>
            </a:r>
            <a:br>
              <a:rPr lang="en-US" dirty="0" smtClean="0"/>
            </a:br>
            <a:r>
              <a:rPr lang="en-US" dirty="0" smtClean="0"/>
              <a:t>Tips for Success</a:t>
            </a:r>
            <a:endParaRPr lang="en-US" dirty="0"/>
          </a:p>
        </p:txBody>
      </p:sp>
      <p:sp>
        <p:nvSpPr>
          <p:cNvPr id="5" name="Subtitle 4"/>
          <p:cNvSpPr>
            <a:spLocks noGrp="1"/>
          </p:cNvSpPr>
          <p:nvPr>
            <p:ph type="subTitle" idx="1"/>
          </p:nvPr>
        </p:nvSpPr>
        <p:spPr>
          <a:xfrm>
            <a:off x="1066800" y="3962400"/>
            <a:ext cx="8001000" cy="2667000"/>
          </a:xfrm>
        </p:spPr>
        <p:txBody>
          <a:bodyPr>
            <a:normAutofit lnSpcReduction="10000"/>
          </a:bodyPr>
          <a:lstStyle/>
          <a:p>
            <a:r>
              <a:rPr lang="en-US" b="1" dirty="0" smtClean="0"/>
              <a:t>Annual Texas Assessment Conference</a:t>
            </a:r>
          </a:p>
          <a:p>
            <a:r>
              <a:rPr lang="en-US" b="1" dirty="0" smtClean="0"/>
              <a:t>November 2012</a:t>
            </a:r>
          </a:p>
          <a:p>
            <a:r>
              <a:rPr lang="en-US" sz="2500" dirty="0" smtClean="0"/>
              <a:t>Cristina G. </a:t>
            </a:r>
            <a:r>
              <a:rPr lang="en-US" sz="2500" dirty="0" err="1" smtClean="0"/>
              <a:t>Vázquez</a:t>
            </a:r>
            <a:r>
              <a:rPr lang="en-US" sz="2500" dirty="0" smtClean="0"/>
              <a:t>, TELPAS Manager</a:t>
            </a:r>
          </a:p>
          <a:p>
            <a:r>
              <a:rPr lang="en-US" sz="2500" dirty="0" smtClean="0"/>
              <a:t>Juanita </a:t>
            </a:r>
            <a:r>
              <a:rPr lang="en-US" sz="2500" dirty="0" err="1" smtClean="0"/>
              <a:t>Juárez</a:t>
            </a:r>
            <a:r>
              <a:rPr lang="en-US" sz="2500" dirty="0" smtClean="0"/>
              <a:t>, TELPAS Program Specialist </a:t>
            </a:r>
          </a:p>
          <a:p>
            <a:r>
              <a:rPr lang="en-US" sz="2400" dirty="0" smtClean="0"/>
              <a:t>Student Assessment Division</a:t>
            </a:r>
          </a:p>
          <a:p>
            <a:r>
              <a:rPr lang="en-US" sz="2400" dirty="0" smtClean="0"/>
              <a:t>Texas Education Agency</a:t>
            </a:r>
          </a:p>
          <a:p>
            <a:endParaRPr lang="en-US" dirty="0"/>
          </a:p>
        </p:txBody>
      </p:sp>
      <p:pic>
        <p:nvPicPr>
          <p:cNvPr id="6" name="Picture 8" descr="TELPAS logo:  Texas English Language Proficiency Assessment System"/>
          <p:cNvPicPr>
            <a:picLocks noChangeAspect="1" noChangeArrowheads="1"/>
          </p:cNvPicPr>
          <p:nvPr/>
        </p:nvPicPr>
        <p:blipFill>
          <a:blip r:embed="rId4" cstate="print"/>
          <a:srcRect/>
          <a:stretch>
            <a:fillRect/>
          </a:stretch>
        </p:blipFill>
        <p:spPr bwMode="auto">
          <a:xfrm>
            <a:off x="3657600" y="2362200"/>
            <a:ext cx="2887662" cy="12350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duotone>
              <a:schemeClr val="bg2">
                <a:shade val="9000"/>
                <a:satMod val="300000"/>
              </a:schemeClr>
              <a:schemeClr val="bg2">
                <a:tint val="90000"/>
                <a:satMod val="225000"/>
              </a:schemeClr>
            </a:duotone>
            <a:lum/>
          </a:blip>
          <a:srcRect/>
          <a:tile tx="0" ty="0" sx="100000" sy="100000" flip="none" algn="tl"/>
        </a:blipFill>
        <a:effectLst/>
      </p:bgPr>
    </p:bg>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a:xfrm>
            <a:off x="990600" y="6629400"/>
            <a:ext cx="8153400" cy="228600"/>
          </a:xfrm>
        </p:spPr>
        <p:txBody>
          <a:bodyPr vert="horz" lIns="0" tIns="0" rIns="0" bIns="0" anchor="b"/>
          <a:lstStyle/>
          <a:p>
            <a:pPr algn="ctr"/>
            <a:r>
              <a:rPr lang="en-US" dirty="0" smtClean="0"/>
              <a:t>TEA TELPAS for Spring 2013</a:t>
            </a:r>
          </a:p>
        </p:txBody>
      </p:sp>
      <p:sp>
        <p:nvSpPr>
          <p:cNvPr id="7" name="Slide Number Placeholder 3"/>
          <p:cNvSpPr>
            <a:spLocks noGrp="1"/>
          </p:cNvSpPr>
          <p:nvPr>
            <p:ph type="sldNum" sz="quarter" idx="12"/>
          </p:nvPr>
        </p:nvSpPr>
        <p:spPr>
          <a:xfrm>
            <a:off x="8555664" y="6629400"/>
            <a:ext cx="588336" cy="228600"/>
          </a:xfrm>
        </p:spPr>
        <p:txBody>
          <a:bodyPr/>
          <a:lstStyle/>
          <a:p>
            <a:pPr algn="ctr"/>
            <a:fld id="{8DED324B-DB7B-4B8B-A1D0-8CB2C2E69515}" type="slidenum">
              <a:rPr lang="en-US"/>
              <a:pPr algn="ctr"/>
              <a:t>2</a:t>
            </a:fld>
            <a:endParaRPr lang="en-US" dirty="0"/>
          </a:p>
        </p:txBody>
      </p:sp>
      <p:sp>
        <p:nvSpPr>
          <p:cNvPr id="38914" name="Title 1"/>
          <p:cNvSpPr>
            <a:spLocks noGrp="1"/>
          </p:cNvSpPr>
          <p:nvPr>
            <p:ph type="title" idx="4294967295"/>
          </p:nvPr>
        </p:nvSpPr>
        <p:spPr>
          <a:xfrm>
            <a:off x="990600" y="179388"/>
            <a:ext cx="8153400" cy="838200"/>
          </a:xfrm>
        </p:spPr>
        <p:txBody>
          <a:bodyPr anchorCtr="0"/>
          <a:lstStyle/>
          <a:p>
            <a:pPr algn="ctr"/>
            <a:r>
              <a:rPr lang="en-US" dirty="0"/>
              <a:t>Disclaimer</a:t>
            </a:r>
          </a:p>
        </p:txBody>
      </p:sp>
      <p:sp>
        <p:nvSpPr>
          <p:cNvPr id="38915" name="Content Placeholder 2"/>
          <p:cNvSpPr>
            <a:spLocks noGrp="1"/>
          </p:cNvSpPr>
          <p:nvPr>
            <p:ph idx="4294967295"/>
          </p:nvPr>
        </p:nvSpPr>
        <p:spPr>
          <a:xfrm>
            <a:off x="1219200" y="1336675"/>
            <a:ext cx="7696200" cy="4683125"/>
          </a:xfrm>
        </p:spPr>
        <p:txBody>
          <a:bodyPr>
            <a:normAutofit/>
          </a:bodyPr>
          <a:lstStyle/>
          <a:p>
            <a:pPr>
              <a:lnSpc>
                <a:spcPct val="90000"/>
              </a:lnSpc>
              <a:spcAft>
                <a:spcPts val="600"/>
              </a:spcAft>
            </a:pPr>
            <a:r>
              <a:rPr lang="en-US" sz="3000" dirty="0"/>
              <a:t>These slides have been prepared by the Student Assessment Division of the Texas Education </a:t>
            </a:r>
            <a:r>
              <a:rPr lang="en-US" sz="3000" dirty="0" smtClean="0"/>
              <a:t>Agency.</a:t>
            </a:r>
            <a:endParaRPr lang="en-US" sz="3000" dirty="0"/>
          </a:p>
          <a:p>
            <a:pPr>
              <a:lnSpc>
                <a:spcPct val="90000"/>
              </a:lnSpc>
              <a:spcAft>
                <a:spcPts val="600"/>
              </a:spcAft>
            </a:pPr>
            <a:r>
              <a:rPr lang="en-US" sz="3000" dirty="0"/>
              <a:t>If any slide is changed for local use, please remove the TEA footer at the bottom of the </a:t>
            </a:r>
            <a:r>
              <a:rPr lang="en-US" sz="3000" dirty="0" smtClean="0"/>
              <a:t>slide.</a:t>
            </a:r>
            <a:endParaRPr lang="en-US" sz="30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153400" cy="1143000"/>
          </a:xfrm>
        </p:spPr>
        <p:txBody>
          <a:bodyPr/>
          <a:lstStyle/>
          <a:p>
            <a:pPr algn="ctr"/>
            <a:r>
              <a:rPr lang="en-US" dirty="0" smtClean="0"/>
              <a:t>Topics Covered</a:t>
            </a:r>
            <a:endParaRPr lang="en-US" dirty="0"/>
          </a:p>
        </p:txBody>
      </p:sp>
      <p:sp>
        <p:nvSpPr>
          <p:cNvPr id="3" name="Content Placeholder 2"/>
          <p:cNvSpPr>
            <a:spLocks noGrp="1"/>
          </p:cNvSpPr>
          <p:nvPr>
            <p:ph idx="1"/>
          </p:nvPr>
        </p:nvSpPr>
        <p:spPr>
          <a:xfrm>
            <a:off x="1295400" y="1838016"/>
            <a:ext cx="7239000" cy="3191184"/>
          </a:xfrm>
        </p:spPr>
        <p:txBody>
          <a:bodyPr>
            <a:normAutofit fontScale="92500" lnSpcReduction="10000"/>
          </a:bodyPr>
          <a:lstStyle/>
          <a:p>
            <a:pPr>
              <a:spcAft>
                <a:spcPts val="600"/>
              </a:spcAft>
            </a:pPr>
            <a:r>
              <a:rPr lang="en-US" dirty="0" smtClean="0"/>
              <a:t>Updates</a:t>
            </a:r>
          </a:p>
          <a:p>
            <a:pPr>
              <a:spcAft>
                <a:spcPts val="600"/>
              </a:spcAft>
            </a:pPr>
            <a:r>
              <a:rPr lang="en-US" dirty="0" smtClean="0"/>
              <a:t>Holistically rated observational assessments</a:t>
            </a:r>
          </a:p>
          <a:p>
            <a:pPr>
              <a:spcAft>
                <a:spcPts val="600"/>
              </a:spcAft>
            </a:pPr>
            <a:r>
              <a:rPr lang="en-US" dirty="0" smtClean="0"/>
              <a:t>Online reading tests for grades 2–12</a:t>
            </a:r>
          </a:p>
          <a:p>
            <a:pPr>
              <a:spcAft>
                <a:spcPts val="600"/>
              </a:spcAft>
            </a:pPr>
            <a:r>
              <a:rPr lang="en-US" dirty="0" smtClean="0"/>
              <a:t>Data collection in the Texas Assessment Management System</a:t>
            </a:r>
          </a:p>
          <a:p>
            <a:endParaRPr lang="en-US" dirty="0" smtClean="0"/>
          </a:p>
        </p:txBody>
      </p:sp>
      <p:sp>
        <p:nvSpPr>
          <p:cNvPr id="6" name="Footer Placeholder 5"/>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a:t>
            </a:fld>
            <a:endParaRPr lang="en-US" dirty="0"/>
          </a:p>
        </p:txBody>
      </p:sp>
      <p:sp>
        <p:nvSpPr>
          <p:cNvPr id="7" name="TextBox 6" descr="Several slides in this presentation have helpful tips in the notes section.&#10;"/>
          <p:cNvSpPr txBox="1"/>
          <p:nvPr/>
        </p:nvSpPr>
        <p:spPr>
          <a:xfrm>
            <a:off x="1600200" y="5638800"/>
            <a:ext cx="6858000" cy="369332"/>
          </a:xfrm>
          <a:prstGeom prst="rect">
            <a:avLst/>
          </a:prstGeom>
          <a:solidFill>
            <a:schemeClr val="accent4">
              <a:lumMod val="40000"/>
              <a:lumOff val="60000"/>
            </a:schemeClr>
          </a:solidFill>
          <a:ln>
            <a:solidFill>
              <a:schemeClr val="accent1"/>
            </a:solidFill>
          </a:ln>
        </p:spPr>
        <p:txBody>
          <a:bodyPr wrap="square" rtlCol="0">
            <a:spAutoFit/>
          </a:bodyPr>
          <a:lstStyle/>
          <a:p>
            <a:r>
              <a:rPr lang="en-US" dirty="0" smtClean="0"/>
              <a:t>Several slides in this presentation have helpful tips in the notes section.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219200"/>
          </a:xfrm>
        </p:spPr>
        <p:txBody>
          <a:bodyPr>
            <a:normAutofit/>
          </a:bodyPr>
          <a:lstStyle/>
          <a:p>
            <a:pPr algn="ctr"/>
            <a:r>
              <a:rPr lang="en-US" dirty="0" smtClean="0"/>
              <a:t>Policy Update</a:t>
            </a:r>
            <a:endParaRPr lang="en-US" sz="2800" dirty="0"/>
          </a:p>
        </p:txBody>
      </p:sp>
      <p:sp>
        <p:nvSpPr>
          <p:cNvPr id="3" name="Content Placeholder 2"/>
          <p:cNvSpPr>
            <a:spLocks noGrp="1"/>
          </p:cNvSpPr>
          <p:nvPr>
            <p:ph idx="1"/>
          </p:nvPr>
        </p:nvSpPr>
        <p:spPr>
          <a:xfrm>
            <a:off x="1066800" y="1143000"/>
            <a:ext cx="8077200" cy="5334000"/>
          </a:xfrm>
        </p:spPr>
        <p:txBody>
          <a:bodyPr>
            <a:normAutofit fontScale="85000" lnSpcReduction="10000"/>
          </a:bodyPr>
          <a:lstStyle/>
          <a:p>
            <a:r>
              <a:rPr lang="en-US" dirty="0" smtClean="0"/>
              <a:t>Required additional data collection for ELLs with extenuating needs:</a:t>
            </a:r>
          </a:p>
          <a:p>
            <a:pPr lvl="1"/>
            <a:r>
              <a:rPr lang="en-US" dirty="0" smtClean="0"/>
              <a:t>Unschooled ELL </a:t>
            </a:r>
            <a:r>
              <a:rPr lang="en-US" dirty="0" err="1" smtClean="0"/>
              <a:t>asylees</a:t>
            </a:r>
            <a:r>
              <a:rPr lang="en-US" dirty="0" smtClean="0"/>
              <a:t>/refugees</a:t>
            </a:r>
          </a:p>
          <a:p>
            <a:pPr lvl="1"/>
            <a:r>
              <a:rPr lang="en-US" dirty="0" smtClean="0"/>
              <a:t>Other immigrant ELLs who enter U.S. with little prior schooling</a:t>
            </a:r>
          </a:p>
          <a:p>
            <a:pPr lvl="1"/>
            <a:r>
              <a:rPr lang="en-US" dirty="0" smtClean="0"/>
              <a:t>First-year immigrant ELLs who enter U.S. schools late in school year</a:t>
            </a:r>
          </a:p>
          <a:p>
            <a:pPr lvl="1"/>
            <a:r>
              <a:rPr lang="en-US" dirty="0" smtClean="0"/>
              <a:t>ELLs who go back and forth between U.S. and another country (gaps in continuous schooling in U.S.) within and across school years</a:t>
            </a:r>
          </a:p>
          <a:p>
            <a:pPr lvl="1"/>
            <a:r>
              <a:rPr lang="en-US" dirty="0" smtClean="0"/>
              <a:t>ELLs with a disability that significantly affects growth in second language acquisition</a:t>
            </a:r>
          </a:p>
          <a:p>
            <a:r>
              <a:rPr lang="en-US" dirty="0" smtClean="0"/>
              <a:t>TETN to train ESCs and districts on this data collection scheduled for January 23 (#4851) 9-11 a.m.</a:t>
            </a:r>
          </a:p>
          <a:p>
            <a:endParaRPr lang="en-US" dirty="0" smtClean="0"/>
          </a:p>
          <a:p>
            <a:pPr lvl="1"/>
            <a:endParaRPr lang="en-US" dirty="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4</a:t>
            </a:fld>
            <a:endParaRPr lang="en-US" dirty="0"/>
          </a:p>
        </p:txBody>
      </p:sp>
      <p:graphicFrame>
        <p:nvGraphicFramePr>
          <p:cNvPr id="6" name="Diagram 5"/>
          <p:cNvGraphicFramePr/>
          <p:nvPr/>
        </p:nvGraphicFramePr>
        <p:xfrm>
          <a:off x="0" y="0"/>
          <a:ext cx="1066800" cy="99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dirty="0" smtClean="0"/>
              <a:t>TELPAS Validity and Reliability Audit for Spring 2013</a:t>
            </a:r>
            <a:endParaRPr lang="en-US" dirty="0"/>
          </a:p>
        </p:txBody>
      </p:sp>
      <p:sp>
        <p:nvSpPr>
          <p:cNvPr id="3" name="Content Placeholder 2"/>
          <p:cNvSpPr>
            <a:spLocks noGrp="1"/>
          </p:cNvSpPr>
          <p:nvPr>
            <p:ph idx="1"/>
          </p:nvPr>
        </p:nvSpPr>
        <p:spPr>
          <a:xfrm>
            <a:off x="1295400" y="1524000"/>
            <a:ext cx="7498080" cy="4953000"/>
          </a:xfrm>
        </p:spPr>
        <p:txBody>
          <a:bodyPr>
            <a:normAutofit lnSpcReduction="10000"/>
          </a:bodyPr>
          <a:lstStyle/>
          <a:p>
            <a:r>
              <a:rPr lang="en-US" dirty="0" smtClean="0"/>
              <a:t>TEA will evaluate the writing domain in grades 2–12 by rescoring a statewide representative sample of student writing collections</a:t>
            </a:r>
          </a:p>
          <a:p>
            <a:r>
              <a:rPr lang="en-US" dirty="0" smtClean="0"/>
              <a:t>Districts will be notified of the campuses selected for the audit in the spring</a:t>
            </a:r>
          </a:p>
          <a:p>
            <a:r>
              <a:rPr lang="en-US" dirty="0" smtClean="0"/>
              <a:t>Information about rater adherence to the assessment protocol and district adherence to required training and testing procedures will be collected</a:t>
            </a:r>
          </a:p>
          <a:p>
            <a:endParaRPr lang="en-US" dirty="0"/>
          </a:p>
        </p:txBody>
      </p:sp>
      <p:sp>
        <p:nvSpPr>
          <p:cNvPr id="4" name="Footer Placeholder 3"/>
          <p:cNvSpPr>
            <a:spLocks noGrp="1"/>
          </p:cNvSpPr>
          <p:nvPr>
            <p:ph type="ftr" sz="quarter" idx="11"/>
          </p:nvPr>
        </p:nvSpPr>
        <p:spPr>
          <a:xfrm>
            <a:off x="990600" y="6305550"/>
            <a:ext cx="8153400" cy="476250"/>
          </a:xfrm>
        </p:spPr>
        <p:txBody>
          <a:bodyPr/>
          <a:lstStyle/>
          <a:p>
            <a:pPr algn="ctr"/>
            <a:r>
              <a:rPr lang="en-US" dirty="0" smtClean="0"/>
              <a:t>TEA TELPAS for Spring 2013</a:t>
            </a:r>
            <a:endParaRPr lang="en-US" dirty="0"/>
          </a:p>
        </p:txBody>
      </p:sp>
      <p:sp>
        <p:nvSpPr>
          <p:cNvPr id="5" name="Slide Number Placeholder 4"/>
          <p:cNvSpPr>
            <a:spLocks noGrp="1"/>
          </p:cNvSpPr>
          <p:nvPr>
            <p:ph type="sldNum" sz="quarter" idx="12"/>
          </p:nvPr>
        </p:nvSpPr>
        <p:spPr/>
        <p:txBody>
          <a:bodyPr/>
          <a:lstStyle/>
          <a:p>
            <a:fld id="{4014BEA4-AD18-4991-B086-C96010AD8E6F}" type="slidenum">
              <a:rPr lang="en-US" smtClean="0"/>
              <a:pPr/>
              <a:t>5</a:t>
            </a:fld>
            <a:endParaRPr lang="en-US"/>
          </a:p>
        </p:txBody>
      </p:sp>
      <p:graphicFrame>
        <p:nvGraphicFramePr>
          <p:cNvPr id="6" name="Diagram 5"/>
          <p:cNvGraphicFramePr/>
          <p:nvPr/>
        </p:nvGraphicFramePr>
        <p:xfrm>
          <a:off x="0" y="0"/>
          <a:ext cx="1066800" cy="99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153400" cy="1143000"/>
          </a:xfrm>
        </p:spPr>
        <p:txBody>
          <a:bodyPr>
            <a:normAutofit fontScale="90000"/>
          </a:bodyPr>
          <a:lstStyle/>
          <a:p>
            <a:pPr algn="ctr"/>
            <a:r>
              <a:rPr lang="en-US" dirty="0" smtClean="0"/>
              <a:t>Assessment Components for </a:t>
            </a:r>
            <a:br>
              <a:rPr lang="en-US" dirty="0" smtClean="0"/>
            </a:br>
            <a:r>
              <a:rPr lang="en-US" dirty="0" smtClean="0"/>
              <a:t>K–1 and 2–12</a:t>
            </a:r>
            <a:endParaRPr lang="en-US" dirty="0"/>
          </a:p>
        </p:txBody>
      </p:sp>
      <p:sp>
        <p:nvSpPr>
          <p:cNvPr id="3" name="Content Placeholder 2"/>
          <p:cNvSpPr>
            <a:spLocks noGrp="1"/>
          </p:cNvSpPr>
          <p:nvPr>
            <p:ph idx="1"/>
          </p:nvPr>
        </p:nvSpPr>
        <p:spPr/>
        <p:txBody>
          <a:bodyPr/>
          <a:lstStyle/>
          <a:p>
            <a:r>
              <a:rPr lang="en-US" u="sng" dirty="0" smtClean="0"/>
              <a:t>Grades K–1</a:t>
            </a:r>
          </a:p>
          <a:p>
            <a:pPr lvl="1"/>
            <a:r>
              <a:rPr lang="en-US" dirty="0" smtClean="0"/>
              <a:t>Holistically rated observational assessments of listening, speaking, reading, and writing</a:t>
            </a:r>
          </a:p>
          <a:p>
            <a:r>
              <a:rPr lang="en-US" u="sng" dirty="0" smtClean="0"/>
              <a:t>Grades 2–12</a:t>
            </a:r>
          </a:p>
          <a:p>
            <a:pPr lvl="1"/>
            <a:r>
              <a:rPr lang="en-US" dirty="0" smtClean="0"/>
              <a:t>Holistically rated observational assessments of listening and speaking</a:t>
            </a:r>
          </a:p>
          <a:p>
            <a:pPr lvl="1"/>
            <a:r>
              <a:rPr lang="en-US" dirty="0" smtClean="0"/>
              <a:t>Holistically rated writing collections </a:t>
            </a:r>
          </a:p>
          <a:p>
            <a:pPr lvl="1"/>
            <a:r>
              <a:rPr lang="en-US" dirty="0" smtClean="0"/>
              <a:t>Multiple-choice online reading tests in six grade clusters: 2, 3, 4–5, 6–7, 8–9, 10–12</a:t>
            </a:r>
          </a:p>
          <a:p>
            <a:pPr lvl="1">
              <a:buNone/>
            </a:pPr>
            <a:endParaRPr lang="en-US" dirty="0"/>
          </a:p>
        </p:txBody>
      </p:sp>
      <p:sp>
        <p:nvSpPr>
          <p:cNvPr id="6" name="Footer Placeholder 5"/>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0800" y="1981201"/>
            <a:ext cx="6255488" cy="2667000"/>
          </a:xfrm>
        </p:spPr>
        <p:txBody>
          <a:bodyPr>
            <a:normAutofit/>
          </a:bodyPr>
          <a:lstStyle/>
          <a:p>
            <a:pPr algn="ctr"/>
            <a:r>
              <a:rPr lang="en-US" dirty="0" smtClean="0"/>
              <a:t>Holistically rated observational assessments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AutoShape 3" descr="New Raters&#10;"/>
          <p:cNvSpPr>
            <a:spLocks noChangeArrowheads="1"/>
          </p:cNvSpPr>
          <p:nvPr/>
        </p:nvSpPr>
        <p:spPr bwMode="auto">
          <a:xfrm>
            <a:off x="519113" y="2035175"/>
            <a:ext cx="2052637" cy="468313"/>
          </a:xfrm>
          <a:prstGeom prst="flowChartAlternateProcess">
            <a:avLst/>
          </a:prstGeom>
          <a:noFill/>
          <a:ln w="57150">
            <a:solidFill>
              <a:schemeClr val="accent4">
                <a:lumMod val="60000"/>
                <a:lumOff val="40000"/>
              </a:schemeClr>
            </a:solidFill>
            <a:miter lim="800000"/>
            <a:headEnd/>
            <a:tailEnd/>
          </a:ln>
        </p:spPr>
        <p:txBody>
          <a:bodyPr/>
          <a:lstStyle/>
          <a:p>
            <a:pPr algn="ctr"/>
            <a:endParaRPr lang="en-US" sz="200" b="1" dirty="0">
              <a:latin typeface="Helvetica" pitchFamily="34" charset="0"/>
            </a:endParaRPr>
          </a:p>
          <a:p>
            <a:pPr algn="ctr">
              <a:spcBef>
                <a:spcPts val="300"/>
              </a:spcBef>
            </a:pPr>
            <a:r>
              <a:rPr lang="en-US" sz="1600" b="1" dirty="0">
                <a:latin typeface="Helvetica" pitchFamily="34" charset="0"/>
              </a:rPr>
              <a:t>New Raters</a:t>
            </a:r>
            <a:endParaRPr lang="en-US" sz="1600" dirty="0">
              <a:latin typeface="Calibri" pitchFamily="34" charset="0"/>
            </a:endParaRPr>
          </a:p>
        </p:txBody>
      </p:sp>
      <p:sp>
        <p:nvSpPr>
          <p:cNvPr id="9219" name="AutoShape 5" descr="Online Basic Training Course&#10;"/>
          <p:cNvSpPr>
            <a:spLocks noChangeArrowheads="1"/>
          </p:cNvSpPr>
          <p:nvPr/>
        </p:nvSpPr>
        <p:spPr bwMode="auto">
          <a:xfrm>
            <a:off x="357188" y="2816225"/>
            <a:ext cx="2376487" cy="792163"/>
          </a:xfrm>
          <a:prstGeom prst="flowChartProcess">
            <a:avLst/>
          </a:prstGeom>
          <a:solidFill>
            <a:schemeClr val="accent4">
              <a:lumMod val="40000"/>
              <a:lumOff val="60000"/>
            </a:schemeClr>
          </a:solidFill>
          <a:ln w="38100">
            <a:solidFill>
              <a:srgbClr val="000000"/>
            </a:solidFill>
            <a:miter lim="800000"/>
            <a:headEnd/>
            <a:tailEnd/>
          </a:ln>
        </p:spPr>
        <p:txBody>
          <a:bodyPr/>
          <a:lstStyle/>
          <a:p>
            <a:pPr algn="ctr">
              <a:spcAft>
                <a:spcPts val="1000"/>
              </a:spcAft>
            </a:pPr>
            <a:endParaRPr lang="en-US" sz="200" b="1" dirty="0">
              <a:latin typeface="Helvetica" pitchFamily="34" charset="0"/>
            </a:endParaRPr>
          </a:p>
          <a:p>
            <a:pPr algn="ctr">
              <a:spcAft>
                <a:spcPts val="1000"/>
              </a:spcAft>
            </a:pPr>
            <a:r>
              <a:rPr lang="en-US" sz="1400" b="1" dirty="0">
                <a:latin typeface="Helvetica" pitchFamily="34" charset="0"/>
              </a:rPr>
              <a:t>Online Basic Training Course</a:t>
            </a:r>
            <a:endParaRPr lang="en-US" sz="1400" dirty="0">
              <a:latin typeface="Calibri" pitchFamily="34" charset="0"/>
            </a:endParaRPr>
          </a:p>
        </p:txBody>
      </p:sp>
      <p:sp>
        <p:nvSpPr>
          <p:cNvPr id="9220" name="AutoShape 7" descr="If not calibrated: Supplemental  Holistic Rating Training&#10;"/>
          <p:cNvSpPr>
            <a:spLocks noChangeArrowheads="1"/>
          </p:cNvSpPr>
          <p:nvPr/>
        </p:nvSpPr>
        <p:spPr bwMode="auto">
          <a:xfrm>
            <a:off x="3419475" y="4545013"/>
            <a:ext cx="2376488" cy="936625"/>
          </a:xfrm>
          <a:prstGeom prst="flowChartTerminator">
            <a:avLst/>
          </a:prstGeom>
          <a:solidFill>
            <a:schemeClr val="accent4">
              <a:lumMod val="20000"/>
              <a:lumOff val="80000"/>
            </a:schemeClr>
          </a:solidFill>
          <a:ln w="9525">
            <a:solidFill>
              <a:srgbClr val="000000"/>
            </a:solidFill>
            <a:miter lim="800000"/>
            <a:headEnd/>
            <a:tailEnd/>
          </a:ln>
        </p:spPr>
        <p:txBody>
          <a:bodyPr/>
          <a:lstStyle/>
          <a:p>
            <a:pPr algn="ctr"/>
            <a:r>
              <a:rPr lang="en-US" sz="1400" b="1" dirty="0">
                <a:latin typeface="Helvetica" pitchFamily="34" charset="0"/>
              </a:rPr>
              <a:t>If not calibrated: Supplemental  Holistic Rating Training</a:t>
            </a:r>
          </a:p>
          <a:p>
            <a:endParaRPr lang="en-US" dirty="0">
              <a:latin typeface="Calibri" pitchFamily="34" charset="0"/>
            </a:endParaRPr>
          </a:p>
        </p:txBody>
      </p:sp>
      <p:sp>
        <p:nvSpPr>
          <p:cNvPr id="9221" name="AutoShape 8" descr="Final Online&#10;Calibration Activity&#10;Set 3"/>
          <p:cNvSpPr>
            <a:spLocks noChangeArrowheads="1"/>
          </p:cNvSpPr>
          <p:nvPr/>
        </p:nvSpPr>
        <p:spPr bwMode="auto">
          <a:xfrm>
            <a:off x="3467100" y="5732463"/>
            <a:ext cx="2282825" cy="909637"/>
          </a:xfrm>
          <a:prstGeom prst="flowChartProcess">
            <a:avLst/>
          </a:prstGeom>
          <a:solidFill>
            <a:schemeClr val="accent4">
              <a:lumMod val="40000"/>
              <a:lumOff val="60000"/>
            </a:schemeClr>
          </a:solidFill>
          <a:ln w="38100">
            <a:solidFill>
              <a:srgbClr val="000000"/>
            </a:solidFill>
            <a:miter lim="800000"/>
            <a:headEnd/>
            <a:tailEnd/>
          </a:ln>
        </p:spPr>
        <p:txBody>
          <a:bodyPr anchor="ctr"/>
          <a:lstStyle/>
          <a:p>
            <a:pPr algn="ctr"/>
            <a:endParaRPr lang="en-US" sz="800" b="1" dirty="0">
              <a:latin typeface="Helvetica" pitchFamily="34" charset="0"/>
            </a:endParaRPr>
          </a:p>
          <a:p>
            <a:pPr algn="ctr"/>
            <a:r>
              <a:rPr lang="en-US" sz="1400" b="1" dirty="0">
                <a:latin typeface="Helvetica" pitchFamily="34" charset="0"/>
              </a:rPr>
              <a:t>Final Online</a:t>
            </a:r>
          </a:p>
          <a:p>
            <a:pPr algn="ctr"/>
            <a:r>
              <a:rPr lang="en-US" sz="1400" b="1" dirty="0">
                <a:latin typeface="Helvetica" pitchFamily="34" charset="0"/>
              </a:rPr>
              <a:t>Calibration Activity</a:t>
            </a:r>
          </a:p>
          <a:p>
            <a:pPr algn="ctr"/>
            <a:r>
              <a:rPr lang="en-US" sz="1400" dirty="0">
                <a:latin typeface="Calibri" pitchFamily="34" charset="0"/>
              </a:rPr>
              <a:t>Set 3</a:t>
            </a:r>
          </a:p>
        </p:txBody>
      </p:sp>
      <p:sp>
        <p:nvSpPr>
          <p:cNvPr id="9222" name="AutoShape 10" descr="Online&#10;Calibration Activities&#10;Sets 1 and 2:&#10;Set 2 required if not successful on Set 1&#10;"/>
          <p:cNvSpPr>
            <a:spLocks noChangeArrowheads="1"/>
          </p:cNvSpPr>
          <p:nvPr/>
        </p:nvSpPr>
        <p:spPr bwMode="auto">
          <a:xfrm>
            <a:off x="6318250" y="3860800"/>
            <a:ext cx="2555875" cy="1152525"/>
          </a:xfrm>
          <a:prstGeom prst="flowChartProcess">
            <a:avLst/>
          </a:prstGeom>
          <a:solidFill>
            <a:schemeClr val="accent4">
              <a:lumMod val="40000"/>
              <a:lumOff val="60000"/>
            </a:schemeClr>
          </a:solidFill>
          <a:ln w="38100">
            <a:solidFill>
              <a:srgbClr val="000000"/>
            </a:solidFill>
            <a:miter lim="800000"/>
            <a:headEnd/>
            <a:tailEnd/>
          </a:ln>
        </p:spPr>
        <p:txBody>
          <a:bodyPr/>
          <a:lstStyle/>
          <a:p>
            <a:pPr algn="ctr"/>
            <a:r>
              <a:rPr lang="en-US" sz="1400" b="1" dirty="0">
                <a:latin typeface="Helvetica" pitchFamily="34" charset="0"/>
              </a:rPr>
              <a:t>Online</a:t>
            </a:r>
          </a:p>
          <a:p>
            <a:pPr algn="ctr"/>
            <a:r>
              <a:rPr lang="en-US" sz="1400" b="1" dirty="0">
                <a:latin typeface="Helvetica" pitchFamily="34" charset="0"/>
              </a:rPr>
              <a:t>Calibration Activities</a:t>
            </a:r>
          </a:p>
          <a:p>
            <a:pPr algn="ctr"/>
            <a:r>
              <a:rPr lang="en-US" sz="1400" dirty="0">
                <a:latin typeface="Calibri" pitchFamily="34" charset="0"/>
              </a:rPr>
              <a:t>Sets 1 and 2:</a:t>
            </a:r>
            <a:endParaRPr lang="en-US" sz="1400" dirty="0">
              <a:latin typeface="Times New Roman" pitchFamily="18" charset="0"/>
            </a:endParaRPr>
          </a:p>
          <a:p>
            <a:pPr algn="ctr"/>
            <a:r>
              <a:rPr lang="en-US" sz="1400" dirty="0">
                <a:latin typeface="Calibri" pitchFamily="34" charset="0"/>
              </a:rPr>
              <a:t>Set 2 required if not successful on Set 1</a:t>
            </a:r>
            <a:endParaRPr lang="en-US" sz="1400" b="1" dirty="0">
              <a:latin typeface="Times New Roman" pitchFamily="18" charset="0"/>
            </a:endParaRPr>
          </a:p>
          <a:p>
            <a:endParaRPr lang="en-US" dirty="0">
              <a:latin typeface="Calibri" pitchFamily="34" charset="0"/>
            </a:endParaRPr>
          </a:p>
        </p:txBody>
      </p:sp>
      <p:sp>
        <p:nvSpPr>
          <p:cNvPr id="9223" name="Rectangle 17" descr="Map of Fall ELPS-TELPAS Professional Development&#10;(For new teachers and new prospective raters -- recommended)&#10;"/>
          <p:cNvSpPr>
            <a:spLocks noChangeArrowheads="1"/>
          </p:cNvSpPr>
          <p:nvPr/>
        </p:nvSpPr>
        <p:spPr bwMode="auto">
          <a:xfrm>
            <a:off x="1943100" y="260350"/>
            <a:ext cx="5221288" cy="539750"/>
          </a:xfrm>
          <a:prstGeom prst="rect">
            <a:avLst/>
          </a:prstGeom>
          <a:solidFill>
            <a:schemeClr val="accent4">
              <a:lumMod val="20000"/>
              <a:lumOff val="80000"/>
            </a:schemeClr>
          </a:solidFill>
          <a:ln w="9525">
            <a:solidFill>
              <a:srgbClr val="000000"/>
            </a:solidFill>
            <a:miter lim="800000"/>
            <a:headEnd/>
            <a:tailEnd/>
          </a:ln>
        </p:spPr>
        <p:txBody>
          <a:bodyPr anchor="ctr"/>
          <a:lstStyle/>
          <a:p>
            <a:pPr algn="ctr">
              <a:spcBef>
                <a:spcPts val="200"/>
              </a:spcBef>
              <a:spcAft>
                <a:spcPts val="400"/>
              </a:spcAft>
            </a:pPr>
            <a:endParaRPr lang="en-US" sz="1400" b="1" dirty="0">
              <a:latin typeface="Helvetica" pitchFamily="34" charset="0"/>
            </a:endParaRPr>
          </a:p>
          <a:p>
            <a:pPr algn="ctr">
              <a:spcAft>
                <a:spcPts val="400"/>
              </a:spcAft>
            </a:pPr>
            <a:endParaRPr lang="en-US" sz="1400" b="1" dirty="0">
              <a:latin typeface="Helvetica" pitchFamily="34" charset="0"/>
            </a:endParaRPr>
          </a:p>
          <a:p>
            <a:pPr algn="ctr">
              <a:spcBef>
                <a:spcPts val="400"/>
              </a:spcBef>
            </a:pPr>
            <a:r>
              <a:rPr lang="en-US" sz="1400" b="1" dirty="0">
                <a:latin typeface="Helvetica" pitchFamily="34" charset="0"/>
              </a:rPr>
              <a:t>Fall ELPS-TELPAS Professional Development</a:t>
            </a:r>
          </a:p>
          <a:p>
            <a:pPr algn="ctr">
              <a:spcBef>
                <a:spcPts val="200"/>
              </a:spcBef>
            </a:pPr>
            <a:r>
              <a:rPr lang="en-US" sz="1400" dirty="0">
                <a:latin typeface="Helvetica" pitchFamily="34" charset="0"/>
              </a:rPr>
              <a:t>(For new teachers and new prospective raters -- recommended)</a:t>
            </a:r>
          </a:p>
          <a:p>
            <a:pPr algn="ctr"/>
            <a:endParaRPr lang="en-US" sz="1400" b="1" dirty="0">
              <a:latin typeface="Helvetica" pitchFamily="34" charset="0"/>
            </a:endParaRPr>
          </a:p>
          <a:p>
            <a:endParaRPr lang="en-US" dirty="0">
              <a:latin typeface="Calibri" pitchFamily="34" charset="0"/>
            </a:endParaRPr>
          </a:p>
        </p:txBody>
      </p:sp>
      <p:sp>
        <p:nvSpPr>
          <p:cNvPr id="9224" name="AutoShape 3" descr="Returning Raters&#10;"/>
          <p:cNvSpPr>
            <a:spLocks noChangeArrowheads="1"/>
          </p:cNvSpPr>
          <p:nvPr/>
        </p:nvSpPr>
        <p:spPr bwMode="auto">
          <a:xfrm>
            <a:off x="6551613" y="2035175"/>
            <a:ext cx="2089150" cy="468313"/>
          </a:xfrm>
          <a:prstGeom prst="flowChartAlternateProcess">
            <a:avLst/>
          </a:prstGeom>
          <a:noFill/>
          <a:ln w="57150">
            <a:solidFill>
              <a:schemeClr val="accent4">
                <a:lumMod val="60000"/>
                <a:lumOff val="40000"/>
              </a:schemeClr>
            </a:solidFill>
            <a:miter lim="800000"/>
            <a:headEnd/>
            <a:tailEnd/>
          </a:ln>
        </p:spPr>
        <p:txBody>
          <a:bodyPr/>
          <a:lstStyle/>
          <a:p>
            <a:pPr algn="ctr"/>
            <a:endParaRPr lang="en-US" sz="200" b="1" dirty="0">
              <a:latin typeface="Helvetica" pitchFamily="34" charset="0"/>
            </a:endParaRPr>
          </a:p>
          <a:p>
            <a:pPr algn="ctr">
              <a:spcBef>
                <a:spcPts val="300"/>
              </a:spcBef>
            </a:pPr>
            <a:r>
              <a:rPr lang="en-US" sz="1600" b="1" dirty="0">
                <a:latin typeface="Helvetica" pitchFamily="34" charset="0"/>
              </a:rPr>
              <a:t>Returning Raters</a:t>
            </a:r>
            <a:endParaRPr lang="en-US" sz="1600" dirty="0">
              <a:latin typeface="Calibri" pitchFamily="34" charset="0"/>
            </a:endParaRPr>
          </a:p>
        </p:txBody>
      </p:sp>
      <p:sp>
        <p:nvSpPr>
          <p:cNvPr id="9225" name="AutoShape 10" descr="Online&#10;Calibration Activities&#10;Sets 1 and 2:&#10;Set 2 required if not successful on Set 1&#10;"/>
          <p:cNvSpPr>
            <a:spLocks noChangeArrowheads="1"/>
          </p:cNvSpPr>
          <p:nvPr/>
        </p:nvSpPr>
        <p:spPr bwMode="auto">
          <a:xfrm>
            <a:off x="323850" y="3860800"/>
            <a:ext cx="2444750" cy="1152525"/>
          </a:xfrm>
          <a:prstGeom prst="flowChartProcess">
            <a:avLst/>
          </a:prstGeom>
          <a:solidFill>
            <a:schemeClr val="accent4">
              <a:lumMod val="40000"/>
              <a:lumOff val="60000"/>
            </a:schemeClr>
          </a:solidFill>
          <a:ln w="38100">
            <a:solidFill>
              <a:srgbClr val="000000"/>
            </a:solidFill>
            <a:miter lim="800000"/>
            <a:headEnd/>
            <a:tailEnd/>
          </a:ln>
        </p:spPr>
        <p:txBody>
          <a:bodyPr/>
          <a:lstStyle/>
          <a:p>
            <a:pPr algn="ctr"/>
            <a:r>
              <a:rPr lang="en-US" sz="1400" b="1" dirty="0">
                <a:latin typeface="Helvetica" pitchFamily="34" charset="0"/>
              </a:rPr>
              <a:t>Online</a:t>
            </a:r>
          </a:p>
          <a:p>
            <a:pPr algn="ctr"/>
            <a:r>
              <a:rPr lang="en-US" sz="1400" b="1" dirty="0">
                <a:latin typeface="Helvetica" pitchFamily="34" charset="0"/>
              </a:rPr>
              <a:t>Calibration Activities</a:t>
            </a:r>
          </a:p>
          <a:p>
            <a:pPr algn="ctr"/>
            <a:r>
              <a:rPr lang="en-US" sz="1400" dirty="0">
                <a:latin typeface="Calibri" pitchFamily="34" charset="0"/>
              </a:rPr>
              <a:t>Sets 1 and 2:</a:t>
            </a:r>
            <a:endParaRPr lang="en-US" sz="1400" dirty="0">
              <a:latin typeface="Times New Roman" pitchFamily="18" charset="0"/>
            </a:endParaRPr>
          </a:p>
          <a:p>
            <a:pPr algn="ctr"/>
            <a:r>
              <a:rPr lang="en-US" sz="1400" dirty="0">
                <a:latin typeface="Calibri" pitchFamily="34" charset="0"/>
              </a:rPr>
              <a:t>Set 2 required if not successful on Set 1</a:t>
            </a:r>
            <a:endParaRPr lang="en-US" sz="1400" b="1" dirty="0">
              <a:latin typeface="Times New Roman" pitchFamily="18" charset="0"/>
            </a:endParaRPr>
          </a:p>
          <a:p>
            <a:endParaRPr lang="en-US" dirty="0">
              <a:latin typeface="Calibri" pitchFamily="34" charset="0"/>
            </a:endParaRPr>
          </a:p>
        </p:txBody>
      </p:sp>
      <p:sp>
        <p:nvSpPr>
          <p:cNvPr id="9226" name="Rectangle 17" descr="Spring TELPAS Administration Procedures Training&#10;&#10;Covers holistic rating training requirements and procedures for conducting TELPAS&#10;"/>
          <p:cNvSpPr>
            <a:spLocks noChangeArrowheads="1"/>
          </p:cNvSpPr>
          <p:nvPr/>
        </p:nvSpPr>
        <p:spPr bwMode="auto">
          <a:xfrm>
            <a:off x="2771775" y="989013"/>
            <a:ext cx="3636963" cy="1223962"/>
          </a:xfrm>
          <a:prstGeom prst="rect">
            <a:avLst/>
          </a:prstGeom>
          <a:solidFill>
            <a:schemeClr val="accent4">
              <a:lumMod val="20000"/>
              <a:lumOff val="80000"/>
            </a:schemeClr>
          </a:solidFill>
          <a:ln w="9525">
            <a:solidFill>
              <a:srgbClr val="000000"/>
            </a:solidFill>
            <a:miter lim="800000"/>
            <a:headEnd/>
            <a:tailEnd/>
          </a:ln>
        </p:spPr>
        <p:txBody>
          <a:bodyPr anchor="ctr"/>
          <a:lstStyle/>
          <a:p>
            <a:pPr algn="ctr">
              <a:spcBef>
                <a:spcPts val="200"/>
              </a:spcBef>
              <a:spcAft>
                <a:spcPts val="400"/>
              </a:spcAft>
            </a:pPr>
            <a:endParaRPr lang="en-US" sz="1400" b="1" dirty="0">
              <a:latin typeface="Helvetica" pitchFamily="34" charset="0"/>
            </a:endParaRPr>
          </a:p>
          <a:p>
            <a:pPr algn="ctr">
              <a:spcAft>
                <a:spcPts val="400"/>
              </a:spcAft>
            </a:pPr>
            <a:endParaRPr lang="en-US" sz="1400" b="1" dirty="0">
              <a:latin typeface="Helvetica" pitchFamily="34" charset="0"/>
            </a:endParaRPr>
          </a:p>
          <a:p>
            <a:pPr algn="ctr"/>
            <a:r>
              <a:rPr lang="en-US" sz="1400" b="1" dirty="0">
                <a:latin typeface="Helvetica" pitchFamily="34" charset="0"/>
              </a:rPr>
              <a:t>Spring TELPAS Administration Procedures Training</a:t>
            </a:r>
          </a:p>
          <a:p>
            <a:endParaRPr lang="en-US" sz="200" dirty="0">
              <a:latin typeface="Helvetica" pitchFamily="34" charset="0"/>
            </a:endParaRPr>
          </a:p>
          <a:p>
            <a:r>
              <a:rPr lang="en-US" sz="1400" dirty="0">
                <a:latin typeface="Helvetica" pitchFamily="34" charset="0"/>
              </a:rPr>
              <a:t>Covers holistic rating training requirements and procedures for conducting TELPAS</a:t>
            </a:r>
          </a:p>
          <a:p>
            <a:pPr algn="ctr"/>
            <a:endParaRPr lang="en-US" sz="1400" b="1" dirty="0">
              <a:latin typeface="Helvetica" pitchFamily="34" charset="0"/>
            </a:endParaRPr>
          </a:p>
          <a:p>
            <a:endParaRPr lang="en-US" dirty="0">
              <a:latin typeface="Calibri" pitchFamily="34" charset="0"/>
            </a:endParaRPr>
          </a:p>
        </p:txBody>
      </p:sp>
      <p:cxnSp>
        <p:nvCxnSpPr>
          <p:cNvPr id="9227" name="AutoShape 17"/>
          <p:cNvCxnSpPr>
            <a:cxnSpLocks noChangeShapeType="1"/>
            <a:stCxn id="9226" idx="3"/>
          </p:cNvCxnSpPr>
          <p:nvPr/>
        </p:nvCxnSpPr>
        <p:spPr bwMode="auto">
          <a:xfrm>
            <a:off x="6408738" y="1601788"/>
            <a:ext cx="1187450" cy="404812"/>
          </a:xfrm>
          <a:prstGeom prst="bentConnector3">
            <a:avLst>
              <a:gd name="adj1" fmla="val 99065"/>
            </a:avLst>
          </a:prstGeom>
          <a:noFill/>
          <a:ln w="12700">
            <a:solidFill>
              <a:schemeClr val="tx1"/>
            </a:solidFill>
            <a:miter lim="800000"/>
            <a:headEnd/>
            <a:tailEnd type="triangle" w="med" len="med"/>
          </a:ln>
        </p:spPr>
      </p:cxnSp>
      <p:cxnSp>
        <p:nvCxnSpPr>
          <p:cNvPr id="9228" name="AutoShape 19"/>
          <p:cNvCxnSpPr>
            <a:cxnSpLocks noChangeShapeType="1"/>
            <a:stCxn id="9226" idx="1"/>
            <a:endCxn id="9218" idx="0"/>
          </p:cNvCxnSpPr>
          <p:nvPr/>
        </p:nvCxnSpPr>
        <p:spPr bwMode="auto">
          <a:xfrm rot="10800000" flipV="1">
            <a:off x="1546225" y="1601788"/>
            <a:ext cx="1225550" cy="404812"/>
          </a:xfrm>
          <a:prstGeom prst="bentConnector2">
            <a:avLst/>
          </a:prstGeom>
          <a:noFill/>
          <a:ln w="12700">
            <a:solidFill>
              <a:schemeClr val="tx1"/>
            </a:solidFill>
            <a:miter lim="800000"/>
            <a:headEnd/>
            <a:tailEnd type="triangle" w="med" len="med"/>
          </a:ln>
        </p:spPr>
      </p:cxnSp>
      <p:cxnSp>
        <p:nvCxnSpPr>
          <p:cNvPr id="9229" name="AutoShape 20"/>
          <p:cNvCxnSpPr>
            <a:cxnSpLocks noChangeShapeType="1"/>
            <a:stCxn id="9223" idx="2"/>
          </p:cNvCxnSpPr>
          <p:nvPr/>
        </p:nvCxnSpPr>
        <p:spPr bwMode="auto">
          <a:xfrm>
            <a:off x="4554538" y="800100"/>
            <a:ext cx="0" cy="188913"/>
          </a:xfrm>
          <a:prstGeom prst="straightConnector1">
            <a:avLst/>
          </a:prstGeom>
          <a:noFill/>
          <a:ln w="12700">
            <a:solidFill>
              <a:schemeClr val="tx1"/>
            </a:solidFill>
            <a:round/>
            <a:headEnd/>
            <a:tailEnd type="triangle" w="med" len="med"/>
          </a:ln>
        </p:spPr>
      </p:cxnSp>
      <p:cxnSp>
        <p:nvCxnSpPr>
          <p:cNvPr id="9230" name="AutoShape 21"/>
          <p:cNvCxnSpPr>
            <a:cxnSpLocks noChangeShapeType="1"/>
            <a:stCxn id="9218" idx="2"/>
            <a:endCxn id="9219" idx="0"/>
          </p:cNvCxnSpPr>
          <p:nvPr/>
        </p:nvCxnSpPr>
        <p:spPr bwMode="auto">
          <a:xfrm>
            <a:off x="1546225" y="2532063"/>
            <a:ext cx="0" cy="265112"/>
          </a:xfrm>
          <a:prstGeom prst="straightConnector1">
            <a:avLst/>
          </a:prstGeom>
          <a:noFill/>
          <a:ln w="12700">
            <a:solidFill>
              <a:schemeClr val="tx1"/>
            </a:solidFill>
            <a:round/>
            <a:headEnd/>
            <a:tailEnd type="triangle" w="med" len="med"/>
          </a:ln>
        </p:spPr>
      </p:cxnSp>
      <p:cxnSp>
        <p:nvCxnSpPr>
          <p:cNvPr id="9231" name="AutoShape 22"/>
          <p:cNvCxnSpPr>
            <a:cxnSpLocks noChangeShapeType="1"/>
            <a:stCxn id="9219" idx="2"/>
            <a:endCxn id="9225" idx="0"/>
          </p:cNvCxnSpPr>
          <p:nvPr/>
        </p:nvCxnSpPr>
        <p:spPr bwMode="auto">
          <a:xfrm>
            <a:off x="1546225" y="3627438"/>
            <a:ext cx="0" cy="214312"/>
          </a:xfrm>
          <a:prstGeom prst="straightConnector1">
            <a:avLst/>
          </a:prstGeom>
          <a:noFill/>
          <a:ln w="12700">
            <a:solidFill>
              <a:schemeClr val="tx1"/>
            </a:solidFill>
            <a:round/>
            <a:headEnd/>
            <a:tailEnd type="triangle" w="med" len="med"/>
          </a:ln>
        </p:spPr>
      </p:cxnSp>
      <p:cxnSp>
        <p:nvCxnSpPr>
          <p:cNvPr id="9232" name="AutoShape 23"/>
          <p:cNvCxnSpPr>
            <a:cxnSpLocks noChangeShapeType="1"/>
            <a:stCxn id="9224" idx="2"/>
            <a:endCxn id="9222" idx="0"/>
          </p:cNvCxnSpPr>
          <p:nvPr/>
        </p:nvCxnSpPr>
        <p:spPr bwMode="auto">
          <a:xfrm>
            <a:off x="7596188" y="2532063"/>
            <a:ext cx="0" cy="1309687"/>
          </a:xfrm>
          <a:prstGeom prst="straightConnector1">
            <a:avLst/>
          </a:prstGeom>
          <a:noFill/>
          <a:ln w="12700">
            <a:solidFill>
              <a:schemeClr val="tx1"/>
            </a:solidFill>
            <a:round/>
            <a:headEnd/>
            <a:tailEnd type="triangle" w="med" len="med"/>
          </a:ln>
        </p:spPr>
      </p:cxnSp>
      <p:cxnSp>
        <p:nvCxnSpPr>
          <p:cNvPr id="9233" name="AutoShape 24"/>
          <p:cNvCxnSpPr>
            <a:cxnSpLocks noChangeShapeType="1"/>
            <a:stCxn id="9225" idx="2"/>
          </p:cNvCxnSpPr>
          <p:nvPr/>
        </p:nvCxnSpPr>
        <p:spPr bwMode="auto">
          <a:xfrm rot="16200000" flipH="1">
            <a:off x="2438400" y="4140200"/>
            <a:ext cx="88900" cy="1873250"/>
          </a:xfrm>
          <a:prstGeom prst="bentConnector2">
            <a:avLst/>
          </a:prstGeom>
          <a:noFill/>
          <a:ln w="15875">
            <a:solidFill>
              <a:schemeClr val="tx1"/>
            </a:solidFill>
            <a:miter lim="800000"/>
            <a:headEnd/>
            <a:tailEnd/>
          </a:ln>
        </p:spPr>
      </p:cxnSp>
      <p:cxnSp>
        <p:nvCxnSpPr>
          <p:cNvPr id="9234" name="AutoShape 27"/>
          <p:cNvCxnSpPr>
            <a:cxnSpLocks noChangeShapeType="1"/>
            <a:stCxn id="9222" idx="2"/>
          </p:cNvCxnSpPr>
          <p:nvPr/>
        </p:nvCxnSpPr>
        <p:spPr bwMode="auto">
          <a:xfrm rot="5400000">
            <a:off x="6643688" y="4184650"/>
            <a:ext cx="104775" cy="1800225"/>
          </a:xfrm>
          <a:prstGeom prst="bentConnector2">
            <a:avLst/>
          </a:prstGeom>
          <a:noFill/>
          <a:ln w="15875">
            <a:solidFill>
              <a:schemeClr val="tx1"/>
            </a:solidFill>
            <a:miter lim="800000"/>
            <a:headEnd/>
            <a:tailEnd/>
          </a:ln>
        </p:spPr>
      </p:cxnSp>
      <p:cxnSp>
        <p:nvCxnSpPr>
          <p:cNvPr id="9235" name="AutoShape 28"/>
          <p:cNvCxnSpPr>
            <a:cxnSpLocks noChangeShapeType="1"/>
            <a:stCxn id="9220" idx="2"/>
            <a:endCxn id="9221" idx="0"/>
          </p:cNvCxnSpPr>
          <p:nvPr/>
        </p:nvCxnSpPr>
        <p:spPr bwMode="auto">
          <a:xfrm>
            <a:off x="4608513" y="5481638"/>
            <a:ext cx="0" cy="231775"/>
          </a:xfrm>
          <a:prstGeom prst="straightConnector1">
            <a:avLst/>
          </a:prstGeom>
          <a:noFill/>
          <a:ln w="12700">
            <a:solidFill>
              <a:schemeClr val="tx1"/>
            </a:solidFill>
            <a:round/>
            <a:headEnd/>
            <a:tailEnd type="triangle" w="med" len="med"/>
          </a:ln>
        </p:spPr>
      </p:cxnSp>
      <p:sp>
        <p:nvSpPr>
          <p:cNvPr id="9236" name="Slide Number Placeholder 19"/>
          <p:cNvSpPr>
            <a:spLocks noGrp="1"/>
          </p:cNvSpPr>
          <p:nvPr>
            <p:ph type="sldNum" sz="quarter" idx="12"/>
          </p:nvPr>
        </p:nvSpPr>
        <p:spPr>
          <a:xfrm>
            <a:off x="7010400" y="6096000"/>
            <a:ext cx="2133600" cy="533400"/>
          </a:xfrm>
          <a:noFill/>
        </p:spPr>
        <p:txBody>
          <a:bodyPr/>
          <a:lstStyle/>
          <a:p>
            <a:fld id="{90AEE9EC-5A29-421C-9B01-70B537420BFC}" type="slidenum">
              <a:rPr lang="en-US" altLang="en-US" smtClean="0">
                <a:latin typeface="Arial" pitchFamily="34" charset="0"/>
              </a:rPr>
              <a:pPr/>
              <a:t>8</a:t>
            </a:fld>
            <a:endParaRPr lang="en-US" altLang="en-US" dirty="0" smtClean="0">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gn="ctr"/>
            <a:r>
              <a:rPr lang="en-US" dirty="0" smtClean="0"/>
              <a:t>Key Dates</a:t>
            </a:r>
            <a:endParaRPr lang="en-US" dirty="0"/>
          </a:p>
        </p:txBody>
      </p:sp>
      <p:sp>
        <p:nvSpPr>
          <p:cNvPr id="7" name="Footer Placeholder 6"/>
          <p:cNvSpPr>
            <a:spLocks noGrp="1"/>
          </p:cNvSpPr>
          <p:nvPr>
            <p:ph type="ftr" sz="quarter" idx="11"/>
          </p:nvPr>
        </p:nvSpPr>
        <p:spPr>
          <a:xfrm>
            <a:off x="0" y="6629400"/>
            <a:ext cx="9144000" cy="228600"/>
          </a:xfrm>
        </p:spPr>
        <p:txBody>
          <a:bodyPr/>
          <a:lstStyle/>
          <a:p>
            <a:pPr algn="ctr"/>
            <a:r>
              <a:rPr lang="en-US" dirty="0" smtClean="0"/>
              <a:t>TEA TELPAS for Spring 2013</a:t>
            </a:r>
            <a:endParaRPr lang="en-US" dirty="0"/>
          </a:p>
        </p:txBody>
      </p:sp>
      <p:sp>
        <p:nvSpPr>
          <p:cNvPr id="5" name="Slide Number Placeholder 4"/>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9</a:t>
            </a:fld>
            <a:endParaRPr lang="en-US" dirty="0"/>
          </a:p>
        </p:txBody>
      </p:sp>
      <p:pic>
        <p:nvPicPr>
          <p:cNvPr id="8" name="Content Placeholder 7" descr="January 14, Assembling and Verifying Grades 2-12 Writing Collections Course available&#10;January 9-15, TELPAS Manual due in districts (available online in December)&#10;January 25, End date for district coordinator training-all TELPAS components&#10;January 28, Online basic training courses for new K-1 and 2-12 raters available&#10;January 28, Supplemental support provider recorded Web-based training available&#10;February 8, End date for campus coordinator training-holistically assessed components&#10;Feburary 18, End date for training raters and verifiers on administration procedures&#10;February 18 Earliest eligibility date for TELPAS writing samples&#10;February 18 Calibration window opens for new and returning raters-first 2 sets&#10;February 27, Third and final calibration set available&#10;March 18-April 10, TELPAS assessment window"/>
          <p:cNvPicPr>
            <a:picLocks noGrp="1" noChangeAspect="1"/>
          </p:cNvPicPr>
          <p:nvPr>
            <p:ph idx="1"/>
          </p:nvPr>
        </p:nvPicPr>
        <p:blipFill>
          <a:blip r:embed="rId3" cstate="print"/>
          <a:stretch>
            <a:fillRect/>
          </a:stretch>
        </p:blipFill>
        <p:spPr>
          <a:xfrm>
            <a:off x="381000" y="1524000"/>
            <a:ext cx="8490743" cy="44958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153400" cy="1143000"/>
          </a:xfrm>
        </p:spPr>
        <p:txBody>
          <a:bodyPr>
            <a:normAutofit fontScale="90000"/>
          </a:bodyPr>
          <a:lstStyle/>
          <a:p>
            <a:pPr algn="ctr"/>
            <a:r>
              <a:rPr lang="en-US" dirty="0" smtClean="0"/>
              <a:t>Holistic Rating Training Requirements for K–12 Raters</a:t>
            </a:r>
            <a:endParaRPr lang="en-US" dirty="0"/>
          </a:p>
        </p:txBody>
      </p:sp>
      <p:sp>
        <p:nvSpPr>
          <p:cNvPr id="3" name="Content Placeholder 2"/>
          <p:cNvSpPr>
            <a:spLocks noGrp="1"/>
          </p:cNvSpPr>
          <p:nvPr>
            <p:ph idx="1"/>
          </p:nvPr>
        </p:nvSpPr>
        <p:spPr>
          <a:xfrm>
            <a:off x="1066800" y="1524000"/>
            <a:ext cx="7239000" cy="3800784"/>
          </a:xfrm>
        </p:spPr>
        <p:txBody>
          <a:bodyPr>
            <a:normAutofit fontScale="92500" lnSpcReduction="20000"/>
          </a:bodyPr>
          <a:lstStyle/>
          <a:p>
            <a:r>
              <a:rPr lang="en-US" dirty="0" smtClean="0"/>
              <a:t>In the fall (recommended)</a:t>
            </a:r>
          </a:p>
          <a:p>
            <a:pPr lvl="1"/>
            <a:r>
              <a:rPr lang="en-US" dirty="0" smtClean="0"/>
              <a:t>ELPS-TELPAS professional development for new teachers and new raters - foundational (awareness) training</a:t>
            </a:r>
          </a:p>
          <a:p>
            <a:r>
              <a:rPr lang="en-US" dirty="0" smtClean="0"/>
              <a:t>In the spring (required and in addition to administration procedures training)</a:t>
            </a:r>
          </a:p>
          <a:p>
            <a:pPr lvl="1"/>
            <a:r>
              <a:rPr lang="en-US" dirty="0" smtClean="0"/>
              <a:t>New raters – complete online basic training course and online calibration activities</a:t>
            </a:r>
          </a:p>
          <a:p>
            <a:pPr lvl="1"/>
            <a:r>
              <a:rPr lang="en-US" dirty="0" smtClean="0"/>
              <a:t>Returning raters – complete online calibration activities</a:t>
            </a:r>
            <a:endParaRPr lang="en-US" dirty="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5" name="Slide Number Placeholder 4"/>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10</a:t>
            </a:fld>
            <a:endParaRPr lang="en-US" dirty="0"/>
          </a:p>
        </p:txBody>
      </p:sp>
      <p:sp>
        <p:nvSpPr>
          <p:cNvPr id="4" name="TextBox 3" descr="A district may, at its discretion, require a returning rater to repeat new rater training.  Additionally, TEA recommends that districts consider requiring raters who have not completed training within the last three school years to repeat new rater training"/>
          <p:cNvSpPr txBox="1"/>
          <p:nvPr/>
        </p:nvSpPr>
        <p:spPr>
          <a:xfrm>
            <a:off x="1295400" y="5334000"/>
            <a:ext cx="7543800" cy="1200329"/>
          </a:xfrm>
          <a:prstGeom prst="rect">
            <a:avLst/>
          </a:prstGeom>
          <a:solidFill>
            <a:schemeClr val="accent4">
              <a:lumMod val="40000"/>
              <a:lumOff val="60000"/>
            </a:schemeClr>
          </a:solidFill>
        </p:spPr>
        <p:txBody>
          <a:bodyPr wrap="square" rtlCol="0">
            <a:spAutoFit/>
          </a:bodyPr>
          <a:lstStyle/>
          <a:p>
            <a:r>
              <a:rPr lang="en-US" dirty="0" smtClean="0"/>
              <a:t>A district may, at its discretion, require a returning rater to repeat new rater training.  Additionally, TEA recommends that districts consider requiring raters who have not completed training within the last three school years to repeat new rater training.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153400" cy="1143000"/>
          </a:xfrm>
        </p:spPr>
        <p:txBody>
          <a:bodyPr/>
          <a:lstStyle/>
          <a:p>
            <a:pPr algn="ctr"/>
            <a:r>
              <a:rPr lang="en-US" dirty="0" smtClean="0"/>
              <a:t>Grade Clusters</a:t>
            </a:r>
            <a:endParaRPr lang="en-US" dirty="0"/>
          </a:p>
        </p:txBody>
      </p:sp>
      <p:sp>
        <p:nvSpPr>
          <p:cNvPr id="3" name="Content Placeholder 2"/>
          <p:cNvSpPr>
            <a:spLocks noGrp="1"/>
          </p:cNvSpPr>
          <p:nvPr>
            <p:ph idx="1"/>
          </p:nvPr>
        </p:nvSpPr>
        <p:spPr>
          <a:xfrm>
            <a:off x="1295400" y="1761816"/>
            <a:ext cx="7543800" cy="3724584"/>
          </a:xfrm>
        </p:spPr>
        <p:txBody>
          <a:bodyPr/>
          <a:lstStyle/>
          <a:p>
            <a:r>
              <a:rPr lang="en-US" dirty="0" smtClean="0"/>
              <a:t>K–1 training components separate from grade 2 and above</a:t>
            </a:r>
          </a:p>
          <a:p>
            <a:pPr>
              <a:buNone/>
            </a:pPr>
            <a:endParaRPr lang="en-US" dirty="0" smtClean="0"/>
          </a:p>
          <a:p>
            <a:r>
              <a:rPr lang="en-US" dirty="0" smtClean="0"/>
              <a:t>Important that raters know which grade cluster of training to complete</a:t>
            </a:r>
            <a:endParaRPr lang="en-US" dirty="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5" name="Slide Number Placeholder 4"/>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143000"/>
          </a:xfrm>
        </p:spPr>
        <p:txBody>
          <a:bodyPr>
            <a:normAutofit fontScale="90000"/>
          </a:bodyPr>
          <a:lstStyle/>
          <a:p>
            <a:pPr algn="ctr"/>
            <a:r>
              <a:rPr lang="en-US" dirty="0" smtClean="0"/>
              <a:t>Spring 2013 Online Training Components</a:t>
            </a:r>
            <a:endParaRPr lang="en-US" dirty="0"/>
          </a:p>
        </p:txBody>
      </p:sp>
      <p:sp>
        <p:nvSpPr>
          <p:cNvPr id="3" name="Content Placeholder 2"/>
          <p:cNvSpPr>
            <a:spLocks noGrp="1"/>
          </p:cNvSpPr>
          <p:nvPr>
            <p:ph idx="1"/>
          </p:nvPr>
        </p:nvSpPr>
        <p:spPr>
          <a:xfrm>
            <a:off x="1219200" y="1219200"/>
            <a:ext cx="7391400" cy="5248584"/>
          </a:xfrm>
        </p:spPr>
        <p:txBody>
          <a:bodyPr>
            <a:normAutofit fontScale="77500" lnSpcReduction="20000"/>
          </a:bodyPr>
          <a:lstStyle/>
          <a:p>
            <a:r>
              <a:rPr lang="en-US" dirty="0" smtClean="0"/>
              <a:t>Online Basic Training Course (Required for New Raters)</a:t>
            </a:r>
          </a:p>
          <a:p>
            <a:pPr lvl="1"/>
            <a:r>
              <a:rPr lang="en-US" dirty="0" smtClean="0"/>
              <a:t>One for raters of K–1 students and one for raters of grades 2 and above</a:t>
            </a:r>
          </a:p>
          <a:p>
            <a:pPr lvl="2"/>
            <a:r>
              <a:rPr lang="en-US" dirty="0" smtClean="0"/>
              <a:t>Includes rating activities to give raters opportunities to practice applying the rubrics (no state-required level of accuracy established)</a:t>
            </a:r>
          </a:p>
          <a:p>
            <a:r>
              <a:rPr lang="en-US" dirty="0" smtClean="0"/>
              <a:t>Online Calibration (Required for New and Returning Raters)</a:t>
            </a:r>
          </a:p>
          <a:p>
            <a:pPr lvl="1"/>
            <a:r>
              <a:rPr lang="en-US" dirty="0" smtClean="0"/>
              <a:t>Separate calibration activities for K–1, 2, 3–5, 6–8, 9–12</a:t>
            </a:r>
          </a:p>
          <a:p>
            <a:pPr lvl="2"/>
            <a:r>
              <a:rPr lang="en-US" dirty="0" smtClean="0"/>
              <a:t>There are 3 sets and each set contains 10 students</a:t>
            </a:r>
          </a:p>
          <a:p>
            <a:pPr lvl="2"/>
            <a:r>
              <a:rPr lang="en-US" dirty="0" smtClean="0"/>
              <a:t>Rater needs to rate at least 70 percent of the students correctly in a set to demonstrate sufficient calibration</a:t>
            </a:r>
          </a:p>
          <a:p>
            <a:r>
              <a:rPr lang="en-US" dirty="0" smtClean="0"/>
              <a:t>Assembling and Verifying Grades 2–12 Writing Collections</a:t>
            </a:r>
          </a:p>
          <a:p>
            <a:pPr lvl="1"/>
            <a:r>
              <a:rPr lang="en-US" dirty="0" smtClean="0"/>
              <a:t>Optional course that may be used to supplement test administrator procedures training</a:t>
            </a:r>
            <a:endParaRPr lang="en-US" dirty="0"/>
          </a:p>
        </p:txBody>
      </p:sp>
      <p:sp>
        <p:nvSpPr>
          <p:cNvPr id="6" name="Footer Placeholder 5"/>
          <p:cNvSpPr>
            <a:spLocks noGrp="1"/>
          </p:cNvSpPr>
          <p:nvPr>
            <p:ph type="ftr" sz="quarter" idx="11"/>
          </p:nvPr>
        </p:nvSpPr>
        <p:spPr>
          <a:xfrm>
            <a:off x="990600" y="6629400"/>
            <a:ext cx="8153400" cy="228600"/>
          </a:xfrm>
        </p:spPr>
        <p:txBody>
          <a:bodyPr anchor="b"/>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153400" cy="1143000"/>
          </a:xfrm>
        </p:spPr>
        <p:txBody>
          <a:bodyPr>
            <a:normAutofit fontScale="90000"/>
          </a:bodyPr>
          <a:lstStyle/>
          <a:p>
            <a:pPr algn="ctr"/>
            <a:r>
              <a:rPr lang="en-US" dirty="0" smtClean="0"/>
              <a:t>Training Certificates and Professional Development Hours</a:t>
            </a:r>
            <a:endParaRPr lang="en-US" dirty="0"/>
          </a:p>
        </p:txBody>
      </p:sp>
      <p:sp>
        <p:nvSpPr>
          <p:cNvPr id="3" name="Content Placeholder 2"/>
          <p:cNvSpPr>
            <a:spLocks noGrp="1"/>
          </p:cNvSpPr>
          <p:nvPr>
            <p:ph idx="1"/>
          </p:nvPr>
        </p:nvSpPr>
        <p:spPr>
          <a:xfrm>
            <a:off x="1066800" y="1524000"/>
            <a:ext cx="7772400" cy="4846320"/>
          </a:xfrm>
        </p:spPr>
        <p:txBody>
          <a:bodyPr>
            <a:normAutofit fontScale="92500" lnSpcReduction="10000"/>
          </a:bodyPr>
          <a:lstStyle/>
          <a:p>
            <a:r>
              <a:rPr lang="en-US" dirty="0" smtClean="0"/>
              <a:t>Training certificates are generated for raters who complete training courses and calibration activities</a:t>
            </a:r>
          </a:p>
          <a:p>
            <a:pPr lvl="1"/>
            <a:r>
              <a:rPr lang="en-US" u="sng" dirty="0" smtClean="0"/>
              <a:t>Certificate of completion</a:t>
            </a:r>
            <a:r>
              <a:rPr lang="en-US" b="1" i="1" dirty="0" smtClean="0"/>
              <a:t> </a:t>
            </a:r>
            <a:r>
              <a:rPr lang="en-US" dirty="0" smtClean="0"/>
              <a:t>issued when a rater completes an online course</a:t>
            </a:r>
          </a:p>
          <a:p>
            <a:pPr lvl="1"/>
            <a:r>
              <a:rPr lang="en-US" u="sng" dirty="0" smtClean="0"/>
              <a:t>Certificate of successful completion</a:t>
            </a:r>
            <a:r>
              <a:rPr lang="en-US" b="1" dirty="0" smtClean="0"/>
              <a:t> </a:t>
            </a:r>
            <a:r>
              <a:rPr lang="en-US" dirty="0" smtClean="0"/>
              <a:t>issued when a rater demonstrates sufficient calibration (70 percent or better) on a calibration set</a:t>
            </a:r>
          </a:p>
          <a:p>
            <a:r>
              <a:rPr lang="en-US" dirty="0" smtClean="0"/>
              <a:t>Five hours are awarded for the K–1 and 2–12 basic training courses</a:t>
            </a:r>
          </a:p>
          <a:p>
            <a:r>
              <a:rPr lang="en-US" dirty="0" smtClean="0"/>
              <a:t>Two hours are awarded (in all) for calibration</a:t>
            </a:r>
            <a:endParaRPr lang="en-US" dirty="0"/>
          </a:p>
        </p:txBody>
      </p:sp>
      <p:sp>
        <p:nvSpPr>
          <p:cNvPr id="6" name="Footer Placeholder 5"/>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8153400" cy="1143000"/>
          </a:xfrm>
        </p:spPr>
        <p:txBody>
          <a:bodyPr>
            <a:normAutofit/>
          </a:bodyPr>
          <a:lstStyle/>
          <a:p>
            <a:pPr algn="ctr"/>
            <a:r>
              <a:rPr lang="en-US" dirty="0" smtClean="0"/>
              <a:t>Supplemental Support for Raters</a:t>
            </a:r>
            <a:endParaRPr lang="en-US" dirty="0"/>
          </a:p>
        </p:txBody>
      </p:sp>
      <p:sp>
        <p:nvSpPr>
          <p:cNvPr id="3" name="Content Placeholder 2"/>
          <p:cNvSpPr>
            <a:spLocks noGrp="1"/>
          </p:cNvSpPr>
          <p:nvPr>
            <p:ph idx="1"/>
          </p:nvPr>
        </p:nvSpPr>
        <p:spPr>
          <a:xfrm>
            <a:off x="1295400" y="1609416"/>
            <a:ext cx="7239000" cy="3343584"/>
          </a:xfrm>
        </p:spPr>
        <p:txBody>
          <a:bodyPr>
            <a:normAutofit fontScale="92500" lnSpcReduction="10000"/>
          </a:bodyPr>
          <a:lstStyle/>
          <a:p>
            <a:r>
              <a:rPr lang="en-US" dirty="0" smtClean="0"/>
              <a:t>Raters not successful after calibration set 2 need supplemental support before completing set 3</a:t>
            </a:r>
          </a:p>
          <a:p>
            <a:r>
              <a:rPr lang="en-US" dirty="0" smtClean="0"/>
              <a:t>Raters need access code to complete set 3</a:t>
            </a:r>
          </a:p>
          <a:p>
            <a:r>
              <a:rPr lang="en-US" dirty="0" smtClean="0"/>
              <a:t>Resources for rater use to be posted in coordinator resources section of Texas </a:t>
            </a:r>
            <a:r>
              <a:rPr lang="en-US" dirty="0" err="1" smtClean="0"/>
              <a:t>TrainingCenter</a:t>
            </a:r>
            <a:r>
              <a:rPr lang="en-US" dirty="0" smtClean="0"/>
              <a:t> website</a:t>
            </a:r>
            <a:endParaRPr lang="en-US" dirty="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5" name="Slide Number Placeholder 4"/>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14</a:t>
            </a:fld>
            <a:endParaRPr lang="en-US" dirty="0"/>
          </a:p>
        </p:txBody>
      </p:sp>
      <p:sp>
        <p:nvSpPr>
          <p:cNvPr id="4" name="TextBox 3" descr="Districts, not ESCs, have primary responsibility for supplemental training of raters.&#10;"/>
          <p:cNvSpPr txBox="1"/>
          <p:nvPr/>
        </p:nvSpPr>
        <p:spPr>
          <a:xfrm>
            <a:off x="1066800" y="5334000"/>
            <a:ext cx="8001000" cy="369332"/>
          </a:xfrm>
          <a:prstGeom prst="rect">
            <a:avLst/>
          </a:prstGeom>
          <a:solidFill>
            <a:schemeClr val="accent4">
              <a:lumMod val="40000"/>
              <a:lumOff val="60000"/>
            </a:schemeClr>
          </a:solidFill>
          <a:ln>
            <a:solidFill>
              <a:schemeClr val="accent2">
                <a:lumMod val="60000"/>
                <a:lumOff val="40000"/>
              </a:schemeClr>
            </a:solidFill>
          </a:ln>
        </p:spPr>
        <p:txBody>
          <a:bodyPr wrap="square" rtlCol="0">
            <a:spAutoFit/>
          </a:bodyPr>
          <a:lstStyle/>
          <a:p>
            <a:r>
              <a:rPr lang="en-US" dirty="0" smtClean="0"/>
              <a:t>Districts, not ESCs, have primary responsibility for supplemental training of raters.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153400" cy="1143000"/>
          </a:xfrm>
        </p:spPr>
        <p:txBody>
          <a:bodyPr>
            <a:normAutofit fontScale="90000"/>
          </a:bodyPr>
          <a:lstStyle/>
          <a:p>
            <a:pPr algn="ctr"/>
            <a:r>
              <a:rPr lang="en-US" dirty="0" smtClean="0"/>
              <a:t>Criteria for Supplemental Support Providers</a:t>
            </a:r>
            <a:endParaRPr lang="en-US" dirty="0"/>
          </a:p>
        </p:txBody>
      </p:sp>
      <p:sp>
        <p:nvSpPr>
          <p:cNvPr id="3" name="Content Placeholder 2"/>
          <p:cNvSpPr>
            <a:spLocks noGrp="1"/>
          </p:cNvSpPr>
          <p:nvPr>
            <p:ph idx="1"/>
          </p:nvPr>
        </p:nvSpPr>
        <p:spPr>
          <a:xfrm>
            <a:off x="1295400" y="1990416"/>
            <a:ext cx="7239000" cy="3495984"/>
          </a:xfrm>
        </p:spPr>
        <p:txBody>
          <a:bodyPr/>
          <a:lstStyle/>
          <a:p>
            <a:r>
              <a:rPr lang="en-US" dirty="0" smtClean="0"/>
              <a:t>A supplemental support provider must</a:t>
            </a:r>
          </a:p>
          <a:p>
            <a:pPr lvl="1"/>
            <a:r>
              <a:rPr lang="en-US" dirty="0" smtClean="0"/>
              <a:t>be a 2011–2012 fully trained and calibrated rater in the applicable K–1 or 2–12 span</a:t>
            </a:r>
          </a:p>
          <a:p>
            <a:pPr lvl="1"/>
            <a:r>
              <a:rPr lang="en-US" dirty="0" smtClean="0"/>
              <a:t>complete the recorded Web-based training</a:t>
            </a:r>
          </a:p>
          <a:p>
            <a:pPr lvl="1"/>
            <a:r>
              <a:rPr lang="en-US" dirty="0" smtClean="0"/>
              <a:t>calibrate on either set 1 or set 2</a:t>
            </a:r>
          </a:p>
          <a:p>
            <a:pPr lvl="1"/>
            <a:endParaRPr lang="en-US" dirty="0"/>
          </a:p>
        </p:txBody>
      </p:sp>
      <p:sp>
        <p:nvSpPr>
          <p:cNvPr id="6" name="Footer Placeholder 5"/>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143000"/>
          </a:xfrm>
        </p:spPr>
        <p:txBody>
          <a:bodyPr>
            <a:normAutofit fontScale="90000"/>
          </a:bodyPr>
          <a:lstStyle/>
          <a:p>
            <a:pPr algn="ctr"/>
            <a:r>
              <a:rPr lang="en-US" dirty="0" smtClean="0"/>
              <a:t>Training of Supplemental Support Providers</a:t>
            </a:r>
            <a:endParaRPr lang="en-US" dirty="0"/>
          </a:p>
        </p:txBody>
      </p:sp>
      <p:sp>
        <p:nvSpPr>
          <p:cNvPr id="3" name="Content Placeholder 2"/>
          <p:cNvSpPr>
            <a:spLocks noGrp="1"/>
          </p:cNvSpPr>
          <p:nvPr>
            <p:ph idx="1"/>
          </p:nvPr>
        </p:nvSpPr>
        <p:spPr>
          <a:xfrm>
            <a:off x="990600" y="1219200"/>
            <a:ext cx="8077200" cy="5334000"/>
          </a:xfrm>
        </p:spPr>
        <p:txBody>
          <a:bodyPr>
            <a:normAutofit fontScale="62500" lnSpcReduction="20000"/>
          </a:bodyPr>
          <a:lstStyle/>
          <a:p>
            <a:r>
              <a:rPr lang="en-US" sz="3400" dirty="0" smtClean="0"/>
              <a:t>New TELPAS Supplemental Support Provider role in the </a:t>
            </a:r>
            <a:r>
              <a:rPr lang="en-US" sz="3400" dirty="0" err="1" smtClean="0"/>
              <a:t>TrainingCenter</a:t>
            </a:r>
            <a:endParaRPr lang="en-US" sz="3400" dirty="0" smtClean="0"/>
          </a:p>
          <a:p>
            <a:pPr lvl="1"/>
            <a:r>
              <a:rPr lang="en-US" sz="3000" dirty="0" smtClean="0"/>
              <a:t>District or campus testing coordinator promotes user to this role</a:t>
            </a:r>
          </a:p>
          <a:p>
            <a:r>
              <a:rPr lang="en-US" sz="3400" dirty="0" smtClean="0"/>
              <a:t>Training delivered through a Web-based recorded presentation that is accessible from the coordinator resources section of the </a:t>
            </a:r>
            <a:r>
              <a:rPr lang="en-US" sz="3400" dirty="0" err="1" smtClean="0"/>
              <a:t>TrainingCenter</a:t>
            </a:r>
            <a:endParaRPr lang="en-US" sz="3400" dirty="0" smtClean="0"/>
          </a:p>
          <a:p>
            <a:pPr lvl="1"/>
            <a:r>
              <a:rPr lang="en-US" sz="3000" dirty="0" smtClean="0"/>
              <a:t>Separate training for K–1, 2–5, and 6–12</a:t>
            </a:r>
          </a:p>
          <a:p>
            <a:pPr lvl="1"/>
            <a:r>
              <a:rPr lang="en-US" sz="3000" dirty="0" smtClean="0"/>
              <a:t>Training will be available beginning January 28</a:t>
            </a:r>
          </a:p>
          <a:p>
            <a:pPr lvl="1"/>
            <a:r>
              <a:rPr lang="en-US" sz="3000" dirty="0" smtClean="0"/>
              <a:t>Both new and returning supplemental support providers need to complete this training</a:t>
            </a:r>
          </a:p>
          <a:p>
            <a:r>
              <a:rPr lang="en-US" sz="3400" dirty="0" smtClean="0"/>
              <a:t>Districts should designate enough supplemental support providers to cover the needs of the district</a:t>
            </a:r>
          </a:p>
          <a:p>
            <a:pPr lvl="1"/>
            <a:r>
              <a:rPr lang="en-US" sz="3000" dirty="0" smtClean="0"/>
              <a:t>Encouraged to train at least one supplemental support provider for K–1, 2–5, and 6–12</a:t>
            </a:r>
          </a:p>
          <a:p>
            <a:pPr lvl="1"/>
            <a:r>
              <a:rPr lang="en-US" sz="3000" dirty="0" smtClean="0"/>
              <a:t>Reviewing the number of raters unable to calibrate by end of calibration set 2 last year may help anticipate this year’s needs</a:t>
            </a:r>
          </a:p>
          <a:p>
            <a:pPr lvl="1"/>
            <a:r>
              <a:rPr lang="en-US" sz="3000" dirty="0" smtClean="0"/>
              <a:t>Districts with large ELL populations may find it beneficial to have a supplemental support provider on each campus</a:t>
            </a:r>
            <a:endParaRPr lang="en-US" sz="3000" dirty="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16</a:t>
            </a:fld>
            <a:endParaRPr lang="en-US" dirty="0"/>
          </a:p>
        </p:txBody>
      </p:sp>
      <p:graphicFrame>
        <p:nvGraphicFramePr>
          <p:cNvPr id="6" name="Diagram 5"/>
          <p:cNvGraphicFramePr/>
          <p:nvPr/>
        </p:nvGraphicFramePr>
        <p:xfrm>
          <a:off x="0" y="1143000"/>
          <a:ext cx="1066800" cy="83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143000"/>
          </a:xfrm>
        </p:spPr>
        <p:txBody>
          <a:bodyPr>
            <a:normAutofit fontScale="90000"/>
          </a:bodyPr>
          <a:lstStyle/>
          <a:p>
            <a:pPr algn="ctr"/>
            <a:r>
              <a:rPr lang="en-US" dirty="0" smtClean="0"/>
              <a:t>Basic Models for Providing Supplemental Support</a:t>
            </a:r>
            <a:endParaRPr lang="en-US" dirty="0"/>
          </a:p>
        </p:txBody>
      </p:sp>
      <p:sp>
        <p:nvSpPr>
          <p:cNvPr id="3" name="Content Placeholder 2"/>
          <p:cNvSpPr>
            <a:spLocks noGrp="1"/>
          </p:cNvSpPr>
          <p:nvPr>
            <p:ph idx="1"/>
          </p:nvPr>
        </p:nvSpPr>
        <p:spPr>
          <a:xfrm>
            <a:off x="1143000" y="1295400"/>
            <a:ext cx="7772400" cy="4410384"/>
          </a:xfrm>
        </p:spPr>
        <p:txBody>
          <a:bodyPr>
            <a:normAutofit fontScale="92500" lnSpcReduction="20000"/>
          </a:bodyPr>
          <a:lstStyle/>
          <a:p>
            <a:r>
              <a:rPr lang="en-US" dirty="0" smtClean="0"/>
              <a:t>Individual or group sessions</a:t>
            </a:r>
          </a:p>
          <a:p>
            <a:pPr lvl="1"/>
            <a:r>
              <a:rPr lang="en-US" dirty="0" smtClean="0"/>
              <a:t>Raters attend a one-on-one or group session with a supplemental support provider before completing their third and final calibration set</a:t>
            </a:r>
          </a:p>
          <a:p>
            <a:r>
              <a:rPr lang="en-US" dirty="0" smtClean="0"/>
              <a:t>Brief meeting followed by additional consultation at rater’s request</a:t>
            </a:r>
          </a:p>
          <a:p>
            <a:pPr lvl="1"/>
            <a:r>
              <a:rPr lang="en-US" dirty="0" smtClean="0"/>
              <a:t>Rater meets briefly with the supplemental support provider on resources to review</a:t>
            </a:r>
          </a:p>
          <a:p>
            <a:pPr lvl="1"/>
            <a:r>
              <a:rPr lang="en-US" dirty="0" smtClean="0"/>
              <a:t>Rater schedules time with the support provider to get clarification, if needed, before completing the third and final calibration set</a:t>
            </a:r>
            <a:endParaRPr lang="en-US" dirty="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5" name="Slide Number Placeholder 4"/>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17</a:t>
            </a:fld>
            <a:endParaRPr lang="en-US" dirty="0"/>
          </a:p>
        </p:txBody>
      </p:sp>
      <p:sp>
        <p:nvSpPr>
          <p:cNvPr id="4" name="TextBox 3" descr="The models are described in detail in the Web-based recorded presentation supplemental support providers are required to complete.&#10;"/>
          <p:cNvSpPr txBox="1"/>
          <p:nvPr/>
        </p:nvSpPr>
        <p:spPr>
          <a:xfrm>
            <a:off x="1295400" y="5791200"/>
            <a:ext cx="7543800" cy="646331"/>
          </a:xfrm>
          <a:prstGeom prst="rect">
            <a:avLst/>
          </a:prstGeom>
          <a:solidFill>
            <a:schemeClr val="accent4">
              <a:lumMod val="40000"/>
              <a:lumOff val="60000"/>
            </a:schemeClr>
          </a:solidFill>
        </p:spPr>
        <p:txBody>
          <a:bodyPr wrap="square" rtlCol="0">
            <a:spAutoFit/>
          </a:bodyPr>
          <a:lstStyle/>
          <a:p>
            <a:r>
              <a:rPr lang="en-US" dirty="0" smtClean="0"/>
              <a:t>The models are described in detail in the Web-based recorded presentation supplemental support providers are required to complete.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153400" cy="1143000"/>
          </a:xfrm>
        </p:spPr>
        <p:txBody>
          <a:bodyPr>
            <a:normAutofit fontScale="90000"/>
          </a:bodyPr>
          <a:lstStyle/>
          <a:p>
            <a:pPr algn="ctr"/>
            <a:r>
              <a:rPr lang="en-US" dirty="0" smtClean="0"/>
              <a:t>End Dates for Holistic Rating Training</a:t>
            </a:r>
            <a:endParaRPr lang="en-US" dirty="0"/>
          </a:p>
        </p:txBody>
      </p:sp>
      <p:sp>
        <p:nvSpPr>
          <p:cNvPr id="3" name="Content Placeholder 2"/>
          <p:cNvSpPr>
            <a:spLocks noGrp="1"/>
          </p:cNvSpPr>
          <p:nvPr>
            <p:ph idx="1"/>
          </p:nvPr>
        </p:nvSpPr>
        <p:spPr/>
        <p:txBody>
          <a:bodyPr>
            <a:normAutofit fontScale="92500"/>
          </a:bodyPr>
          <a:lstStyle/>
          <a:p>
            <a:r>
              <a:rPr lang="en-US" dirty="0" smtClean="0"/>
              <a:t>TEA recommends completion of training requirements by the first day of the TELPAS assessment window (March 18)</a:t>
            </a:r>
          </a:p>
          <a:p>
            <a:r>
              <a:rPr lang="en-US" dirty="0" smtClean="0"/>
              <a:t>Basic training courses and calibration activities will be open throughout TELPAS assessment window to </a:t>
            </a:r>
          </a:p>
          <a:p>
            <a:pPr lvl="1"/>
            <a:r>
              <a:rPr lang="en-US" dirty="0" smtClean="0"/>
              <a:t>allow districts to handle extenuating circumstances</a:t>
            </a:r>
          </a:p>
          <a:p>
            <a:pPr lvl="1"/>
            <a:r>
              <a:rPr lang="en-US" dirty="0" smtClean="0"/>
              <a:t>allow raters to refer back to course information and practice activities as they rate their students</a:t>
            </a:r>
            <a:endParaRPr lang="en-US" dirty="0"/>
          </a:p>
        </p:txBody>
      </p:sp>
      <p:sp>
        <p:nvSpPr>
          <p:cNvPr id="6" name="Footer Placeholder 5"/>
          <p:cNvSpPr>
            <a:spLocks noGrp="1"/>
          </p:cNvSpPr>
          <p:nvPr>
            <p:ph type="ftr" sz="quarter" idx="11"/>
          </p:nvPr>
        </p:nvSpPr>
        <p:spPr>
          <a:xfrm>
            <a:off x="990600" y="6629400"/>
            <a:ext cx="8153400" cy="228600"/>
          </a:xfrm>
        </p:spPr>
        <p:txBody>
          <a:bodyPr/>
          <a:lstStyle/>
          <a:p>
            <a:pPr algn="ctr"/>
            <a:r>
              <a:rPr lang="en-US"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143000"/>
          </a:xfrm>
        </p:spPr>
        <p:txBody>
          <a:bodyPr/>
          <a:lstStyle/>
          <a:p>
            <a:pPr algn="ctr"/>
            <a:r>
              <a:rPr lang="en-US" dirty="0" smtClean="0"/>
              <a:t>Grades 2–12 Writing </a:t>
            </a:r>
            <a:endParaRPr lang="en-US" dirty="0"/>
          </a:p>
        </p:txBody>
      </p:sp>
      <p:sp>
        <p:nvSpPr>
          <p:cNvPr id="4" name="Footer Placeholder 3"/>
          <p:cNvSpPr>
            <a:spLocks noGrp="1"/>
          </p:cNvSpPr>
          <p:nvPr>
            <p:ph type="ftr" sz="quarter" idx="11"/>
          </p:nvPr>
        </p:nvSpPr>
        <p:spPr>
          <a:xfrm>
            <a:off x="990600" y="6305550"/>
            <a:ext cx="8153400" cy="476250"/>
          </a:xfrm>
        </p:spPr>
        <p:txBody>
          <a:bodyPr/>
          <a:lstStyle/>
          <a:p>
            <a:pPr algn="ctr"/>
            <a:r>
              <a:rPr lang="en-US" dirty="0" smtClean="0"/>
              <a:t>TEA TELPAS for Spring 2013</a:t>
            </a:r>
            <a:endParaRPr lang="en-US" dirty="0"/>
          </a:p>
        </p:txBody>
      </p:sp>
      <p:sp>
        <p:nvSpPr>
          <p:cNvPr id="5" name="Slide Number Placeholder 4"/>
          <p:cNvSpPr>
            <a:spLocks noGrp="1"/>
          </p:cNvSpPr>
          <p:nvPr>
            <p:ph type="sldNum" sz="quarter" idx="12"/>
          </p:nvPr>
        </p:nvSpPr>
        <p:spPr/>
        <p:txBody>
          <a:bodyPr/>
          <a:lstStyle/>
          <a:p>
            <a:fld id="{4014BEA4-AD18-4991-B086-C96010AD8E6F}" type="slidenum">
              <a:rPr lang="en-US" smtClean="0"/>
              <a:pPr/>
              <a:t>19</a:t>
            </a:fld>
            <a:endParaRPr lang="en-US"/>
          </a:p>
        </p:txBody>
      </p:sp>
      <p:sp>
        <p:nvSpPr>
          <p:cNvPr id="6" name="Content Placeholder 2"/>
          <p:cNvSpPr txBox="1">
            <a:spLocks/>
          </p:cNvSpPr>
          <p:nvPr/>
        </p:nvSpPr>
        <p:spPr>
          <a:xfrm>
            <a:off x="1143000" y="1219200"/>
            <a:ext cx="7498080" cy="5181600"/>
          </a:xfrm>
          <a:prstGeom prst="rect">
            <a:avLst/>
          </a:prstGeom>
        </p:spPr>
        <p:txBody>
          <a:bodyPr>
            <a:normAutofit/>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ontent Placeholder 2"/>
          <p:cNvSpPr>
            <a:spLocks noGrp="1"/>
          </p:cNvSpPr>
          <p:nvPr>
            <p:ph idx="1"/>
          </p:nvPr>
        </p:nvSpPr>
        <p:spPr>
          <a:xfrm>
            <a:off x="1219200" y="1219200"/>
            <a:ext cx="7498080" cy="4038600"/>
          </a:xfrm>
        </p:spPr>
        <p:txBody>
          <a:bodyPr>
            <a:normAutofit lnSpcReduction="10000"/>
          </a:bodyPr>
          <a:lstStyle/>
          <a:p>
            <a:r>
              <a:rPr lang="en-US" sz="3000" dirty="0" smtClean="0"/>
              <a:t>Raters assemble a collection of each student’s writing from a variety of content areas.</a:t>
            </a:r>
          </a:p>
          <a:p>
            <a:pPr lvl="1"/>
            <a:r>
              <a:rPr lang="en-US" sz="2600" dirty="0" smtClean="0"/>
              <a:t>Samples should be taken from authentic classroom activities grounded in content area TEKS and ELPS.</a:t>
            </a:r>
          </a:p>
          <a:p>
            <a:r>
              <a:rPr lang="en-US" sz="3000" dirty="0" smtClean="0"/>
              <a:t>Raters base the English writing proficiency ratings on the contents of the collections.</a:t>
            </a:r>
          </a:p>
          <a:p>
            <a:pPr lvl="1"/>
            <a:r>
              <a:rPr lang="en-US" sz="2600" dirty="0" smtClean="0"/>
              <a:t>Additional classroom observations are not used.</a:t>
            </a:r>
          </a:p>
          <a:p>
            <a:endParaRPr lang="en-US" sz="2800" dirty="0" smtClean="0"/>
          </a:p>
        </p:txBody>
      </p:sp>
      <p:sp>
        <p:nvSpPr>
          <p:cNvPr id="8" name="TextBox 7" descr="Make sure the collections portray the students’ overall English language writing proficiency&#10;"/>
          <p:cNvSpPr txBox="1"/>
          <p:nvPr/>
        </p:nvSpPr>
        <p:spPr>
          <a:xfrm>
            <a:off x="1600200" y="5373468"/>
            <a:ext cx="6705600" cy="707886"/>
          </a:xfrm>
          <a:prstGeom prst="rect">
            <a:avLst/>
          </a:prstGeom>
          <a:solidFill>
            <a:schemeClr val="accent4">
              <a:lumMod val="40000"/>
              <a:lumOff val="60000"/>
            </a:schemeClr>
          </a:solidFill>
        </p:spPr>
        <p:txBody>
          <a:bodyPr wrap="square" rtlCol="0">
            <a:spAutoFit/>
          </a:bodyPr>
          <a:lstStyle/>
          <a:p>
            <a:r>
              <a:rPr lang="en-US" sz="2000" dirty="0" smtClean="0"/>
              <a:t>Make sure the collections portray the students’ overall English language writing proficiency</a:t>
            </a:r>
            <a:endParaRPr lang="en-US" sz="2000" dirty="0" smtClean="0">
              <a:solidFill>
                <a:schemeClr val="hlink"/>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447800"/>
          </a:xfrm>
        </p:spPr>
        <p:txBody>
          <a:bodyPr>
            <a:normAutofit fontScale="90000"/>
          </a:bodyPr>
          <a:lstStyle/>
          <a:p>
            <a:pPr algn="ctr"/>
            <a:r>
              <a:rPr lang="en-US" dirty="0" smtClean="0"/>
              <a:t>Monitoring Course Completions and Performance on Calibration Activities</a:t>
            </a:r>
            <a:endParaRPr lang="en-US" dirty="0"/>
          </a:p>
        </p:txBody>
      </p:sp>
      <p:sp>
        <p:nvSpPr>
          <p:cNvPr id="3" name="Content Placeholder 2"/>
          <p:cNvSpPr>
            <a:spLocks noGrp="1"/>
          </p:cNvSpPr>
          <p:nvPr>
            <p:ph idx="1"/>
          </p:nvPr>
        </p:nvSpPr>
        <p:spPr>
          <a:xfrm>
            <a:off x="990600" y="1524000"/>
            <a:ext cx="8153400" cy="5029200"/>
          </a:xfrm>
        </p:spPr>
        <p:txBody>
          <a:bodyPr>
            <a:normAutofit fontScale="92500" lnSpcReduction="20000"/>
          </a:bodyPr>
          <a:lstStyle/>
          <a:p>
            <a:r>
              <a:rPr lang="en-US" dirty="0" smtClean="0"/>
              <a:t>Statewide rater lookup tool</a:t>
            </a:r>
          </a:p>
          <a:p>
            <a:r>
              <a:rPr lang="en-US" dirty="0" smtClean="0"/>
              <a:t>Reports for online training and calibration</a:t>
            </a:r>
          </a:p>
          <a:p>
            <a:pPr lvl="1"/>
            <a:r>
              <a:rPr lang="en-US" dirty="0" smtClean="0"/>
              <a:t>TELPAS Returning Rater Planning Roster</a:t>
            </a:r>
          </a:p>
          <a:p>
            <a:pPr lvl="2"/>
            <a:r>
              <a:rPr lang="en-US" dirty="0" smtClean="0"/>
              <a:t>Uses </a:t>
            </a:r>
            <a:r>
              <a:rPr lang="en-US" dirty="0" err="1" smtClean="0"/>
              <a:t>TrainingCenter</a:t>
            </a:r>
            <a:r>
              <a:rPr lang="en-US" dirty="0" smtClean="0"/>
              <a:t> records to generate a list of previously trained raters</a:t>
            </a:r>
          </a:p>
          <a:p>
            <a:pPr lvl="1"/>
            <a:r>
              <a:rPr lang="en-US" dirty="0" smtClean="0"/>
              <a:t>TELPAS Confidential Course Completion Roster</a:t>
            </a:r>
          </a:p>
          <a:p>
            <a:pPr lvl="2"/>
            <a:r>
              <a:rPr lang="en-US" dirty="0" smtClean="0"/>
              <a:t>Lists online basic training course status and performance by user for the current year</a:t>
            </a:r>
          </a:p>
          <a:p>
            <a:pPr lvl="1"/>
            <a:r>
              <a:rPr lang="en-US" dirty="0" smtClean="0"/>
              <a:t>TELPAS At-a-Glance Training and Calibration Report</a:t>
            </a:r>
          </a:p>
          <a:p>
            <a:pPr lvl="2"/>
            <a:r>
              <a:rPr lang="en-US" dirty="0" smtClean="0"/>
              <a:t>Lists training course and calibration status for all registered users for the current year</a:t>
            </a:r>
          </a:p>
          <a:p>
            <a:pPr lvl="1"/>
            <a:r>
              <a:rPr lang="en-US" dirty="0" smtClean="0"/>
              <a:t>TELPAS Confidential Calibration Summary Report</a:t>
            </a:r>
          </a:p>
          <a:p>
            <a:pPr lvl="2"/>
            <a:r>
              <a:rPr lang="en-US" dirty="0" smtClean="0"/>
              <a:t>Provides calibration summary information by grade cluster   (K–1,2,3–5,6–8,9–12) and for grade clusters combined</a:t>
            </a:r>
          </a:p>
          <a:p>
            <a:endParaRPr lang="en-US" dirty="0"/>
          </a:p>
        </p:txBody>
      </p:sp>
      <p:sp>
        <p:nvSpPr>
          <p:cNvPr id="6" name="Footer Placeholder 5"/>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077200" cy="1143000"/>
          </a:xfrm>
        </p:spPr>
        <p:txBody>
          <a:bodyPr/>
          <a:lstStyle/>
          <a:p>
            <a:pPr algn="ctr"/>
            <a:r>
              <a:rPr lang="en-US" dirty="0" smtClean="0"/>
              <a:t>User Lookup Tool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Some new features have been added. Coordinators and assistants with administrative access can -  </a:t>
            </a:r>
          </a:p>
          <a:p>
            <a:pPr lvl="1"/>
            <a:r>
              <a:rPr lang="en-US" dirty="0" smtClean="0"/>
              <a:t>Modify the last name of a user</a:t>
            </a:r>
          </a:p>
          <a:p>
            <a:pPr lvl="1"/>
            <a:r>
              <a:rPr lang="en-US" dirty="0" smtClean="0"/>
              <a:t>Send a user password reset email</a:t>
            </a:r>
          </a:p>
          <a:p>
            <a:pPr lvl="1"/>
            <a:r>
              <a:rPr lang="en-US" dirty="0" smtClean="0"/>
              <a:t>Retrieve an email address associated with a user’s </a:t>
            </a:r>
            <a:r>
              <a:rPr lang="en-US" dirty="0" err="1" smtClean="0"/>
              <a:t>TrainingCenter</a:t>
            </a:r>
            <a:r>
              <a:rPr lang="en-US" dirty="0" smtClean="0"/>
              <a:t> account</a:t>
            </a:r>
          </a:p>
          <a:p>
            <a:pPr lvl="1"/>
            <a:r>
              <a:rPr lang="en-US" dirty="0" smtClean="0"/>
              <a:t>Retrieve a username associated with a user’s </a:t>
            </a:r>
            <a:r>
              <a:rPr lang="en-US" dirty="0" err="1" smtClean="0"/>
              <a:t>TrainingCenter</a:t>
            </a:r>
            <a:r>
              <a:rPr lang="en-US" dirty="0" smtClean="0"/>
              <a:t> account</a:t>
            </a:r>
          </a:p>
          <a:p>
            <a:pPr lvl="1"/>
            <a:r>
              <a:rPr lang="en-US" dirty="0" smtClean="0"/>
              <a:t>See account status (active/deactivated) for all users.</a:t>
            </a:r>
          </a:p>
        </p:txBody>
      </p:sp>
      <p:sp>
        <p:nvSpPr>
          <p:cNvPr id="4" name="Footer Placeholder 3"/>
          <p:cNvSpPr>
            <a:spLocks noGrp="1"/>
          </p:cNvSpPr>
          <p:nvPr>
            <p:ph type="ftr" sz="quarter" idx="11"/>
          </p:nvPr>
        </p:nvSpPr>
        <p:spPr>
          <a:xfrm>
            <a:off x="1066800" y="6324600"/>
            <a:ext cx="8077200" cy="476250"/>
          </a:xfrm>
        </p:spPr>
        <p:txBody>
          <a:bodyPr/>
          <a:lstStyle/>
          <a:p>
            <a:pPr algn="ctr"/>
            <a:r>
              <a:rPr lang="en-US" dirty="0" smtClean="0"/>
              <a:t>TEA TELPAS for Spring 2013</a:t>
            </a:r>
            <a:endParaRPr lang="en-US" dirty="0"/>
          </a:p>
        </p:txBody>
      </p:sp>
      <p:sp>
        <p:nvSpPr>
          <p:cNvPr id="5" name="Slide Number Placeholder 4"/>
          <p:cNvSpPr>
            <a:spLocks noGrp="1"/>
          </p:cNvSpPr>
          <p:nvPr>
            <p:ph type="sldNum" sz="quarter" idx="12"/>
          </p:nvPr>
        </p:nvSpPr>
        <p:spPr/>
        <p:txBody>
          <a:bodyPr/>
          <a:lstStyle/>
          <a:p>
            <a:fld id="{4014BEA4-AD18-4991-B086-C96010AD8E6F}" type="slidenum">
              <a:rPr lang="en-US" smtClean="0"/>
              <a:pPr/>
              <a:t>21</a:t>
            </a:fld>
            <a:endParaRPr lang="en-US"/>
          </a:p>
        </p:txBody>
      </p:sp>
      <p:graphicFrame>
        <p:nvGraphicFramePr>
          <p:cNvPr id="6" name="Diagram 5"/>
          <p:cNvGraphicFramePr/>
          <p:nvPr/>
        </p:nvGraphicFramePr>
        <p:xfrm>
          <a:off x="0" y="1447800"/>
          <a:ext cx="1066800" cy="99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143000"/>
          </a:xfrm>
        </p:spPr>
        <p:txBody>
          <a:bodyPr>
            <a:normAutofit fontScale="90000"/>
          </a:bodyPr>
          <a:lstStyle/>
          <a:p>
            <a:pPr algn="ctr"/>
            <a:r>
              <a:rPr lang="en-US" dirty="0" smtClean="0"/>
              <a:t>Access to reports and statewide lookup </a:t>
            </a:r>
            <a:endParaRPr lang="en-US" dirty="0"/>
          </a:p>
        </p:txBody>
      </p:sp>
      <p:sp>
        <p:nvSpPr>
          <p:cNvPr id="3" name="Content Placeholder 2"/>
          <p:cNvSpPr>
            <a:spLocks noGrp="1"/>
          </p:cNvSpPr>
          <p:nvPr>
            <p:ph idx="1"/>
          </p:nvPr>
        </p:nvSpPr>
        <p:spPr>
          <a:xfrm>
            <a:off x="1066800" y="1143000"/>
            <a:ext cx="7924800" cy="5562600"/>
          </a:xfrm>
        </p:spPr>
        <p:txBody>
          <a:bodyPr>
            <a:normAutofit fontScale="85000" lnSpcReduction="10000"/>
          </a:bodyPr>
          <a:lstStyle/>
          <a:p>
            <a:r>
              <a:rPr lang="en-US" dirty="0" smtClean="0"/>
              <a:t>Personnel with administrative authorization are able to access reports and use the statewide lookup tool</a:t>
            </a:r>
          </a:p>
          <a:p>
            <a:pPr lvl="1"/>
            <a:r>
              <a:rPr lang="en-US" dirty="0" smtClean="0"/>
              <a:t>Region and district testing coordinators are given administrative access by Pearson</a:t>
            </a:r>
          </a:p>
          <a:p>
            <a:pPr lvl="1"/>
            <a:r>
              <a:rPr lang="en-US" dirty="0" smtClean="0"/>
              <a:t>Region bilingual/ESL coordinators are given administrative access by Pearson</a:t>
            </a:r>
            <a:endParaRPr lang="en-US" b="1" dirty="0" smtClean="0">
              <a:solidFill>
                <a:schemeClr val="accent5">
                  <a:lumMod val="75000"/>
                </a:schemeClr>
              </a:solidFill>
            </a:endParaRPr>
          </a:p>
          <a:p>
            <a:pPr lvl="1"/>
            <a:r>
              <a:rPr lang="en-US" dirty="0" smtClean="0"/>
              <a:t>Region and district coordinators may choose to give administrative access to individuals as assistants at the region or district level</a:t>
            </a:r>
          </a:p>
          <a:p>
            <a:pPr lvl="1"/>
            <a:r>
              <a:rPr lang="en-US" dirty="0" smtClean="0"/>
              <a:t>Campus testing coordinators receive administrative access upon approval by district testing coordinators or their assistants</a:t>
            </a:r>
          </a:p>
          <a:p>
            <a:pPr lvl="1"/>
            <a:r>
              <a:rPr lang="en-US" dirty="0" smtClean="0"/>
              <a:t>Campus testing coordinators may choose to give administrative access to individuals as assistants at the campus level </a:t>
            </a:r>
          </a:p>
          <a:p>
            <a:pPr lvl="1"/>
            <a:endParaRPr lang="en-US" dirty="0" smtClean="0"/>
          </a:p>
          <a:p>
            <a:pPr lvl="1"/>
            <a:endParaRPr lang="en-US" dirty="0" smtClean="0"/>
          </a:p>
          <a:p>
            <a:pPr lvl="1"/>
            <a:endParaRPr lang="en-US" dirty="0" smtClean="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2209800"/>
            <a:ext cx="6858000" cy="1974112"/>
          </a:xfrm>
        </p:spPr>
        <p:txBody>
          <a:bodyPr/>
          <a:lstStyle/>
          <a:p>
            <a:pPr algn="ctr"/>
            <a:r>
              <a:rPr lang="en-US" dirty="0" smtClean="0"/>
              <a:t>Online reading tests for grades 2–12</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0600" y="228600"/>
            <a:ext cx="8153400" cy="1143000"/>
          </a:xfrm>
        </p:spPr>
        <p:txBody>
          <a:bodyPr/>
          <a:lstStyle/>
          <a:p>
            <a:pPr algn="ctr"/>
            <a:r>
              <a:rPr lang="en-US" dirty="0" smtClean="0"/>
              <a:t>General Information</a:t>
            </a:r>
            <a:endParaRPr lang="en-US" dirty="0"/>
          </a:p>
        </p:txBody>
      </p:sp>
      <p:sp>
        <p:nvSpPr>
          <p:cNvPr id="5" name="Content Placeholder 4"/>
          <p:cNvSpPr>
            <a:spLocks noGrp="1"/>
          </p:cNvSpPr>
          <p:nvPr>
            <p:ph idx="1"/>
          </p:nvPr>
        </p:nvSpPr>
        <p:spPr>
          <a:xfrm>
            <a:off x="1295400" y="1609416"/>
            <a:ext cx="7239000" cy="2733984"/>
          </a:xfrm>
        </p:spPr>
        <p:txBody>
          <a:bodyPr>
            <a:normAutofit fontScale="92500"/>
          </a:bodyPr>
          <a:lstStyle/>
          <a:p>
            <a:r>
              <a:rPr lang="en-US" dirty="0" smtClean="0"/>
              <a:t>Multiple-choice online reading tests in six grade clusters: 2,3,4–5,6–7,8–9,10–12</a:t>
            </a:r>
          </a:p>
          <a:p>
            <a:r>
              <a:rPr lang="en-US" dirty="0" smtClean="0"/>
              <a:t>Administered in the </a:t>
            </a:r>
            <a:r>
              <a:rPr lang="en-US" dirty="0" err="1" smtClean="0"/>
              <a:t>TestNav</a:t>
            </a:r>
            <a:r>
              <a:rPr lang="en-US" dirty="0" smtClean="0"/>
              <a:t> 7 format</a:t>
            </a:r>
          </a:p>
          <a:p>
            <a:r>
              <a:rPr lang="en-US" dirty="0" smtClean="0"/>
              <a:t>Accessed from the Texas Assessment Management System</a:t>
            </a:r>
          </a:p>
          <a:p>
            <a:pPr>
              <a:buNone/>
            </a:pPr>
            <a:endParaRPr lang="en-US" dirty="0"/>
          </a:p>
        </p:txBody>
      </p:sp>
      <p:sp>
        <p:nvSpPr>
          <p:cNvPr id="9" name="Footer Placeholder 8"/>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7" name="Slide Number Placeholder 6"/>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24</a:t>
            </a:fld>
            <a:endParaRPr lang="en-US" dirty="0"/>
          </a:p>
        </p:txBody>
      </p:sp>
      <p:sp>
        <p:nvSpPr>
          <p:cNvPr id="6" name="TextBox 5" descr="In rare circumstances, a paper administration of a reading test for grade 2 or above may be authorized by TEA. Refer to the 2013 District and Campus Coordinator Manual for more information about submitting a formal request for a paper administration.&#10;"/>
          <p:cNvSpPr txBox="1"/>
          <p:nvPr/>
        </p:nvSpPr>
        <p:spPr>
          <a:xfrm>
            <a:off x="1676400" y="4495800"/>
            <a:ext cx="6781800" cy="1200329"/>
          </a:xfrm>
          <a:prstGeom prst="rect">
            <a:avLst/>
          </a:prstGeom>
          <a:solidFill>
            <a:schemeClr val="accent4">
              <a:lumMod val="40000"/>
              <a:lumOff val="60000"/>
            </a:schemeClr>
          </a:solidFill>
        </p:spPr>
        <p:txBody>
          <a:bodyPr wrap="square" rtlCol="0">
            <a:spAutoFit/>
          </a:bodyPr>
          <a:lstStyle/>
          <a:p>
            <a:r>
              <a:rPr lang="en-US" dirty="0" smtClean="0"/>
              <a:t>In rare circumstances, a paper administration of a reading test for grade 2 or above may be authorized by TEA. Refer to the </a:t>
            </a:r>
            <a:r>
              <a:rPr lang="en-US" i="1" dirty="0" smtClean="0"/>
              <a:t>2013 District and Campus Coordinator Manual</a:t>
            </a:r>
            <a:r>
              <a:rPr lang="en-US" dirty="0" smtClean="0"/>
              <a:t> for more information about submitting a formal request for a paper administration.</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990600" y="0"/>
            <a:ext cx="8153400" cy="1143000"/>
          </a:xfrm>
        </p:spPr>
        <p:txBody>
          <a:bodyPr>
            <a:noAutofit/>
          </a:bodyPr>
          <a:lstStyle/>
          <a:p>
            <a:pPr algn="ctr" eaLnBrk="1" hangingPunct="1"/>
            <a:r>
              <a:rPr lang="en-US" dirty="0" smtClean="0"/>
              <a:t>TELPAS Online Reading Test</a:t>
            </a:r>
          </a:p>
        </p:txBody>
      </p:sp>
      <p:sp>
        <p:nvSpPr>
          <p:cNvPr id="22532" name="Rectangle 3"/>
          <p:cNvSpPr>
            <a:spLocks noGrp="1" noChangeArrowheads="1"/>
          </p:cNvSpPr>
          <p:nvPr>
            <p:ph idx="1"/>
          </p:nvPr>
        </p:nvSpPr>
        <p:spPr>
          <a:xfrm>
            <a:off x="1143000" y="1295400"/>
            <a:ext cx="7848600" cy="5334000"/>
          </a:xfrm>
        </p:spPr>
        <p:txBody>
          <a:bodyPr>
            <a:normAutofit fontScale="92500"/>
          </a:bodyPr>
          <a:lstStyle/>
          <a:p>
            <a:pPr eaLnBrk="1" hangingPunct="1"/>
            <a:r>
              <a:rPr lang="en-US" sz="2800" dirty="0" smtClean="0"/>
              <a:t>Updated student tutorials to be available in January</a:t>
            </a:r>
          </a:p>
          <a:p>
            <a:pPr lvl="1" eaLnBrk="1" hangingPunct="1"/>
            <a:r>
              <a:rPr lang="en-US" sz="2500" dirty="0" smtClean="0"/>
              <a:t>Helps students become familiar with the TELPAS reading browser-based testing interface, including new tools added for this spring’s administration</a:t>
            </a:r>
          </a:p>
          <a:p>
            <a:pPr lvl="1" eaLnBrk="1" hangingPunct="1"/>
            <a:r>
              <a:rPr lang="en-US" sz="2500" dirty="0" smtClean="0"/>
              <a:t>Helps students become familiar with the variety of test item formats (i.e., stand alone items, cloze passages, and reading passages with multiple pages)</a:t>
            </a:r>
          </a:p>
          <a:p>
            <a:pPr lvl="1" eaLnBrk="1" hangingPunct="1"/>
            <a:r>
              <a:rPr lang="en-US" sz="2500" dirty="0" smtClean="0"/>
              <a:t>Will be able to access tutorials and instructions at </a:t>
            </a:r>
            <a:r>
              <a:rPr lang="en-US" sz="2500" dirty="0" smtClean="0">
                <a:hlinkClick r:id="rId3"/>
              </a:rPr>
              <a:t>http://www.TexasAssessment.com/TELPAS-tutorials</a:t>
            </a:r>
            <a:r>
              <a:rPr lang="en-US" sz="2400" dirty="0" smtClean="0">
                <a:solidFill>
                  <a:schemeClr val="bg2"/>
                </a:solidFill>
              </a:rPr>
              <a:t> </a:t>
            </a:r>
          </a:p>
          <a:p>
            <a:r>
              <a:rPr lang="en-US" sz="2800" dirty="0" smtClean="0"/>
              <a:t>2010 TELPAS reading released tests have been updated to browser-based version of </a:t>
            </a:r>
            <a:r>
              <a:rPr lang="en-US" sz="2800" dirty="0" err="1" smtClean="0"/>
              <a:t>TestNav</a:t>
            </a:r>
            <a:r>
              <a:rPr lang="en-US" sz="2800" dirty="0" smtClean="0"/>
              <a:t> and are available at </a:t>
            </a:r>
            <a:r>
              <a:rPr lang="en-US" sz="2800" dirty="0" smtClean="0">
                <a:hlinkClick r:id="rId4"/>
              </a:rPr>
              <a:t>www.texasassessment.com/TELPAS/released-tests/</a:t>
            </a:r>
            <a:endParaRPr lang="en-US" sz="2800" dirty="0" smtClean="0"/>
          </a:p>
          <a:p>
            <a:endParaRPr lang="en-US" sz="2900" dirty="0" smtClean="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5" name="Slide Number Placeholder 4"/>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1676400"/>
            <a:ext cx="6858000" cy="3505200"/>
          </a:xfrm>
        </p:spPr>
        <p:txBody>
          <a:bodyPr>
            <a:normAutofit/>
          </a:bodyPr>
          <a:lstStyle/>
          <a:p>
            <a:pPr algn="ctr"/>
            <a:r>
              <a:rPr lang="en-US" dirty="0" smtClean="0"/>
              <a:t>Texas Assessment Management system: USE FOR </a:t>
            </a:r>
            <a:r>
              <a:rPr lang="en-US" dirty="0" err="1" smtClean="0"/>
              <a:t>telpas</a:t>
            </a:r>
            <a:r>
              <a:rPr lang="en-US" dirty="0" smtClean="0"/>
              <a:t> assessment activities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90600" y="76200"/>
            <a:ext cx="8153400" cy="1143000"/>
          </a:xfrm>
        </p:spPr>
        <p:txBody>
          <a:bodyPr>
            <a:noAutofit/>
          </a:bodyPr>
          <a:lstStyle/>
          <a:p>
            <a:pPr algn="ctr"/>
            <a:r>
              <a:rPr lang="en-US" dirty="0" smtClean="0"/>
              <a:t>Texas Assessment Management System</a:t>
            </a:r>
          </a:p>
        </p:txBody>
      </p:sp>
      <p:sp>
        <p:nvSpPr>
          <p:cNvPr id="6147" name="Rectangle 3"/>
          <p:cNvSpPr>
            <a:spLocks noGrp="1" noChangeArrowheads="1"/>
          </p:cNvSpPr>
          <p:nvPr>
            <p:ph idx="1"/>
          </p:nvPr>
        </p:nvSpPr>
        <p:spPr>
          <a:xfrm>
            <a:off x="1143000" y="1295400"/>
            <a:ext cx="8001000" cy="3733800"/>
          </a:xfrm>
        </p:spPr>
        <p:txBody>
          <a:bodyPr>
            <a:normAutofit/>
          </a:bodyPr>
          <a:lstStyle/>
          <a:p>
            <a:r>
              <a:rPr lang="en-US" sz="2900" dirty="0" smtClean="0"/>
              <a:t>Two types of information are submitted for TELPAS</a:t>
            </a:r>
          </a:p>
          <a:p>
            <a:pPr lvl="1"/>
            <a:r>
              <a:rPr lang="en-US" sz="2700" dirty="0" smtClean="0"/>
              <a:t>Student data consisting of student identification, demographic, and program information</a:t>
            </a:r>
          </a:p>
          <a:p>
            <a:pPr lvl="1"/>
            <a:r>
              <a:rPr lang="en-US" sz="2700" dirty="0" smtClean="0"/>
              <a:t>TELPAS assessment information</a:t>
            </a:r>
          </a:p>
          <a:p>
            <a:pPr lvl="2"/>
            <a:r>
              <a:rPr lang="en-US" sz="2300" dirty="0" smtClean="0"/>
              <a:t>Students’ answers to reading tests for grades 2–12 (including any reading test accommodations used)</a:t>
            </a:r>
          </a:p>
          <a:p>
            <a:pPr lvl="2"/>
            <a:r>
              <a:rPr lang="en-US" sz="2300" dirty="0" smtClean="0"/>
              <a:t>Holistic proficiency ratings and rater information</a:t>
            </a:r>
          </a:p>
          <a:p>
            <a:pPr lvl="2"/>
            <a:endParaRPr lang="en-US" dirty="0" smtClean="0"/>
          </a:p>
        </p:txBody>
      </p:sp>
      <p:sp>
        <p:nvSpPr>
          <p:cNvPr id="7" name="Footer Placeholder 6"/>
          <p:cNvSpPr>
            <a:spLocks noGrp="1"/>
          </p:cNvSpPr>
          <p:nvPr>
            <p:ph type="ftr" sz="quarter" idx="11"/>
          </p:nvPr>
        </p:nvSpPr>
        <p:spPr>
          <a:xfrm>
            <a:off x="990600" y="6629400"/>
            <a:ext cx="8153400" cy="228600"/>
          </a:xfrm>
        </p:spPr>
        <p:txBody>
          <a:bodyPr/>
          <a:lstStyle/>
          <a:p>
            <a:pPr algn="ctr"/>
            <a:r>
              <a:rPr lang="en-US" smtClean="0"/>
              <a:t>TEA TELPAS for Spring 2013</a:t>
            </a:r>
            <a:endParaRPr lang="en-US" dirty="0"/>
          </a:p>
        </p:txBody>
      </p:sp>
      <p:sp>
        <p:nvSpPr>
          <p:cNvPr id="5" name="Slide Number Placeholder 5"/>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27</a:t>
            </a:fld>
            <a:endParaRPr lang="en-US" dirty="0"/>
          </a:p>
        </p:txBody>
      </p:sp>
      <p:sp>
        <p:nvSpPr>
          <p:cNvPr id="10" name="TextBox 9" descr="New&#10;If a student has been approved to take a paper administration of the grades 2–12 TELPAS reading tests, all holistic ratings, reading test information (including student responses), and other student information must be entered into the Assessment Management System. This information will no longer be submitted on a paper answer document.&#10;"/>
          <p:cNvSpPr txBox="1"/>
          <p:nvPr/>
        </p:nvSpPr>
        <p:spPr>
          <a:xfrm>
            <a:off x="1295400" y="5029200"/>
            <a:ext cx="7391400" cy="1477328"/>
          </a:xfrm>
          <a:prstGeom prst="rect">
            <a:avLst/>
          </a:prstGeom>
          <a:solidFill>
            <a:schemeClr val="accent4">
              <a:lumMod val="40000"/>
              <a:lumOff val="60000"/>
            </a:schemeClr>
          </a:solidFill>
        </p:spPr>
        <p:txBody>
          <a:bodyPr wrap="square" rtlCol="0">
            <a:spAutoFit/>
          </a:bodyPr>
          <a:lstStyle/>
          <a:p>
            <a:r>
              <a:rPr lang="en-US" dirty="0" smtClean="0"/>
              <a:t>If a student has been approved to take a paper administration of the grades 2–12 TELPAS reading tests, all holistic ratings, reading test information (including student responses), and other student information must be entered into the Assessment Management System. This information will no longer be submitted on a paper answer document.</a:t>
            </a:r>
            <a:endParaRPr lang="en-US" dirty="0"/>
          </a:p>
        </p:txBody>
      </p:sp>
      <p:graphicFrame>
        <p:nvGraphicFramePr>
          <p:cNvPr id="8" name="Diagram 7"/>
          <p:cNvGraphicFramePr/>
          <p:nvPr/>
        </p:nvGraphicFramePr>
        <p:xfrm>
          <a:off x="0" y="5334000"/>
          <a:ext cx="1066800" cy="99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0600" y="152400"/>
            <a:ext cx="8153400" cy="1143000"/>
          </a:xfrm>
        </p:spPr>
        <p:txBody>
          <a:bodyPr/>
          <a:lstStyle/>
          <a:p>
            <a:pPr algn="ctr"/>
            <a:r>
              <a:rPr lang="en-US" dirty="0" smtClean="0"/>
              <a:t>User Roles</a:t>
            </a:r>
            <a:endParaRPr lang="en-US" dirty="0"/>
          </a:p>
        </p:txBody>
      </p:sp>
      <p:sp>
        <p:nvSpPr>
          <p:cNvPr id="5" name="Content Placeholder 4"/>
          <p:cNvSpPr>
            <a:spLocks noGrp="1"/>
          </p:cNvSpPr>
          <p:nvPr>
            <p:ph idx="1"/>
          </p:nvPr>
        </p:nvSpPr>
        <p:spPr>
          <a:xfrm>
            <a:off x="1219200" y="1219200"/>
            <a:ext cx="7620000" cy="4846320"/>
          </a:xfrm>
        </p:spPr>
        <p:txBody>
          <a:bodyPr>
            <a:normAutofit fontScale="92500" lnSpcReduction="10000"/>
          </a:bodyPr>
          <a:lstStyle/>
          <a:p>
            <a:r>
              <a:rPr lang="en-US" dirty="0" smtClean="0"/>
              <a:t>Examples of roles that can be used for TELPAS</a:t>
            </a:r>
          </a:p>
          <a:p>
            <a:pPr lvl="1"/>
            <a:r>
              <a:rPr lang="en-US" b="1" dirty="0" smtClean="0">
                <a:solidFill>
                  <a:schemeClr val="tx2">
                    <a:lumMod val="75000"/>
                  </a:schemeClr>
                </a:solidFill>
              </a:rPr>
              <a:t>Online session administrators </a:t>
            </a:r>
            <a:r>
              <a:rPr lang="en-US" dirty="0" smtClean="0"/>
              <a:t>- have the access to manage test sessions and rating entry groups</a:t>
            </a:r>
          </a:p>
          <a:p>
            <a:pPr lvl="1"/>
            <a:r>
              <a:rPr lang="en-US" b="1" dirty="0" smtClean="0">
                <a:solidFill>
                  <a:schemeClr val="tx2">
                    <a:lumMod val="75000"/>
                  </a:schemeClr>
                </a:solidFill>
              </a:rPr>
              <a:t>Online test administrators </a:t>
            </a:r>
            <a:r>
              <a:rPr lang="en-US" dirty="0" smtClean="0"/>
              <a:t>– have the access to perform functions related to administering online tests</a:t>
            </a:r>
          </a:p>
          <a:p>
            <a:pPr lvl="1"/>
            <a:r>
              <a:rPr lang="en-US" b="1" dirty="0" smtClean="0">
                <a:solidFill>
                  <a:schemeClr val="tx2">
                    <a:lumMod val="75000"/>
                  </a:schemeClr>
                </a:solidFill>
              </a:rPr>
              <a:t>TELPAS rating entry assistants </a:t>
            </a:r>
            <a:r>
              <a:rPr lang="en-US" dirty="0" smtClean="0"/>
              <a:t>– have the access to enter holistic rating information from the TELPAS Student Rating Roster into the Assessment Management System</a:t>
            </a:r>
            <a:endParaRPr lang="en-US" dirty="0"/>
          </a:p>
        </p:txBody>
      </p:sp>
      <p:sp>
        <p:nvSpPr>
          <p:cNvPr id="8" name="Footer Placeholder 7"/>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6" name="Slide Number Placeholder 5"/>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143000"/>
          </a:xfrm>
        </p:spPr>
        <p:txBody>
          <a:bodyPr>
            <a:normAutofit fontScale="90000"/>
          </a:bodyPr>
          <a:lstStyle/>
          <a:p>
            <a:pPr algn="ctr"/>
            <a:r>
              <a:rPr lang="en-US" dirty="0" smtClean="0"/>
              <a:t>Student Data Uploaded into the Assessment Management System</a:t>
            </a:r>
            <a:endParaRPr lang="en-US" dirty="0"/>
          </a:p>
        </p:txBody>
      </p:sp>
      <p:sp>
        <p:nvSpPr>
          <p:cNvPr id="3" name="Content Placeholder 2"/>
          <p:cNvSpPr>
            <a:spLocks noGrp="1"/>
          </p:cNvSpPr>
          <p:nvPr>
            <p:ph idx="1"/>
          </p:nvPr>
        </p:nvSpPr>
        <p:spPr>
          <a:xfrm>
            <a:off x="990600" y="1295400"/>
            <a:ext cx="8153400" cy="3657600"/>
          </a:xfrm>
        </p:spPr>
        <p:txBody>
          <a:bodyPr>
            <a:normAutofit fontScale="92500"/>
          </a:bodyPr>
          <a:lstStyle/>
          <a:p>
            <a:r>
              <a:rPr lang="en-US" sz="2900" dirty="0" smtClean="0"/>
              <a:t>November 7 letter to districts informing about data collection</a:t>
            </a:r>
          </a:p>
          <a:p>
            <a:pPr lvl="1"/>
            <a:r>
              <a:rPr lang="en-US" sz="2700" dirty="0" smtClean="0"/>
              <a:t>The verification process may begin as early as January 21 for PEIMS data submitted or after email notification of successful upload of district supplied locally created file</a:t>
            </a:r>
          </a:p>
          <a:p>
            <a:r>
              <a:rPr lang="en-US" sz="2900" dirty="0" smtClean="0"/>
              <a:t>Registration files should be verified against current district/campus information and updates or additions should be made as needed</a:t>
            </a:r>
          </a:p>
          <a:p>
            <a:endParaRPr lang="en-US" dirty="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29</a:t>
            </a:fld>
            <a:endParaRPr lang="en-US" dirty="0"/>
          </a:p>
        </p:txBody>
      </p:sp>
      <p:sp>
        <p:nvSpPr>
          <p:cNvPr id="5" name="TextBox 4" descr="If a student withdraws from a campus before the TELPAS assessment window begins (before March 18), the student’s test assignments (2–12 reading and K–12 holistic rating) should be removed.  A receiving campus will not be able to add test assignments or account for the student in the Assessment Management System if the sending campus does not complete this task.&#10;"/>
          <p:cNvSpPr txBox="1"/>
          <p:nvPr/>
        </p:nvSpPr>
        <p:spPr>
          <a:xfrm>
            <a:off x="1219200" y="4923472"/>
            <a:ext cx="7620000" cy="1477328"/>
          </a:xfrm>
          <a:prstGeom prst="rect">
            <a:avLst/>
          </a:prstGeom>
          <a:solidFill>
            <a:schemeClr val="accent4">
              <a:lumMod val="40000"/>
              <a:lumOff val="60000"/>
            </a:schemeClr>
          </a:solidFill>
        </p:spPr>
        <p:txBody>
          <a:bodyPr wrap="square" rtlCol="0">
            <a:spAutoFit/>
          </a:bodyPr>
          <a:lstStyle/>
          <a:p>
            <a:r>
              <a:rPr lang="en-US" dirty="0" smtClean="0"/>
              <a:t>If a student withdraws from a campus before the TELPAS assessment window begins (before March 18), the student’s test assignments (2–12 reading and K–12 holistic rating) should be removed.  A receiving campus will not be able to add test assignments or account for the student in the Assessment Management System if the sending campus does not complete this task.</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37160"/>
            <a:ext cx="8153400" cy="1463040"/>
          </a:xfrm>
        </p:spPr>
        <p:txBody>
          <a:bodyPr>
            <a:noAutofit/>
          </a:bodyPr>
          <a:lstStyle/>
          <a:p>
            <a:pPr algn="ctr"/>
            <a:r>
              <a:rPr lang="en-US" sz="3300" dirty="0" smtClean="0"/>
              <a:t>Plan for Administration of Online Reading Tests and Entry of Holistic Rating Information</a:t>
            </a:r>
            <a:endParaRPr lang="en-US" sz="3300" dirty="0"/>
          </a:p>
        </p:txBody>
      </p:sp>
      <p:sp>
        <p:nvSpPr>
          <p:cNvPr id="3" name="Content Placeholder 2"/>
          <p:cNvSpPr>
            <a:spLocks noGrp="1"/>
          </p:cNvSpPr>
          <p:nvPr>
            <p:ph idx="1"/>
          </p:nvPr>
        </p:nvSpPr>
        <p:spPr>
          <a:xfrm>
            <a:off x="1219200" y="1676400"/>
            <a:ext cx="7239000" cy="4800600"/>
          </a:xfrm>
        </p:spPr>
        <p:txBody>
          <a:bodyPr>
            <a:normAutofit fontScale="85000" lnSpcReduction="20000"/>
          </a:bodyPr>
          <a:lstStyle/>
          <a:p>
            <a:r>
              <a:rPr lang="en-US" dirty="0" smtClean="0"/>
              <a:t>Become familiar with the Assessment Management System Practice Center and other online resources</a:t>
            </a:r>
          </a:p>
          <a:p>
            <a:endParaRPr lang="en-US" dirty="0" smtClean="0"/>
          </a:p>
          <a:p>
            <a:r>
              <a:rPr lang="en-US" dirty="0" smtClean="0"/>
              <a:t>Become familiar with the TELPAS Online Reading Test Student Tutorials</a:t>
            </a:r>
          </a:p>
          <a:p>
            <a:endParaRPr lang="en-US" dirty="0" smtClean="0"/>
          </a:p>
          <a:p>
            <a:r>
              <a:rPr lang="en-US" dirty="0" smtClean="0"/>
              <a:t>Ensure </a:t>
            </a:r>
            <a:r>
              <a:rPr lang="en-US" dirty="0" err="1" smtClean="0"/>
              <a:t>TestNav</a:t>
            </a:r>
            <a:r>
              <a:rPr lang="en-US" dirty="0" smtClean="0"/>
              <a:t> has been configured before creating test sessions</a:t>
            </a:r>
          </a:p>
          <a:p>
            <a:endParaRPr lang="en-US" dirty="0" smtClean="0"/>
          </a:p>
          <a:p>
            <a:r>
              <a:rPr lang="en-US" dirty="0" smtClean="0"/>
              <a:t>Ensure proctor caching activities have been completed before students begin testing</a:t>
            </a:r>
          </a:p>
          <a:p>
            <a:endParaRPr lang="en-US" dirty="0" smtClean="0"/>
          </a:p>
        </p:txBody>
      </p:sp>
      <p:sp>
        <p:nvSpPr>
          <p:cNvPr id="6" name="Footer Placeholder 5"/>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990600" y="213360"/>
            <a:ext cx="8153400" cy="1463040"/>
          </a:xfrm>
        </p:spPr>
        <p:txBody>
          <a:bodyPr>
            <a:noAutofit/>
          </a:bodyPr>
          <a:lstStyle/>
          <a:p>
            <a:pPr algn="ctr"/>
            <a:r>
              <a:rPr lang="en-US" sz="3300" dirty="0" smtClean="0"/>
              <a:t>Plan for Administration of Online Reading Tests and Entry of Holistic Rating Information</a:t>
            </a:r>
            <a:endParaRPr lang="en-US" sz="3300" dirty="0"/>
          </a:p>
        </p:txBody>
      </p:sp>
      <p:sp>
        <p:nvSpPr>
          <p:cNvPr id="3" name="Content Placeholder 2"/>
          <p:cNvSpPr>
            <a:spLocks noGrp="1"/>
          </p:cNvSpPr>
          <p:nvPr>
            <p:ph idx="1"/>
          </p:nvPr>
        </p:nvSpPr>
        <p:spPr>
          <a:xfrm>
            <a:off x="1447800" y="1828800"/>
            <a:ext cx="7239000" cy="4343400"/>
          </a:xfrm>
        </p:spPr>
        <p:txBody>
          <a:bodyPr>
            <a:normAutofit/>
          </a:bodyPr>
          <a:lstStyle/>
          <a:p>
            <a:r>
              <a:rPr lang="en-US" dirty="0" smtClean="0"/>
              <a:t>At least 1 to 2 weeks prior to testing, reading test sessions and rating entry groups should be created</a:t>
            </a:r>
          </a:p>
          <a:p>
            <a:pPr lvl="1"/>
            <a:r>
              <a:rPr lang="en-US" dirty="0" smtClean="0"/>
              <a:t>Reading test sessions must be created before students can log in to </a:t>
            </a:r>
            <a:r>
              <a:rPr lang="en-US" dirty="0" err="1" smtClean="0"/>
              <a:t>TestNav</a:t>
            </a:r>
            <a:r>
              <a:rPr lang="en-US" dirty="0" smtClean="0"/>
              <a:t> to take a test</a:t>
            </a:r>
          </a:p>
          <a:p>
            <a:pPr lvl="1"/>
            <a:r>
              <a:rPr lang="en-US" dirty="0" smtClean="0"/>
              <a:t>Rating entry groups must be created before students’ ratings and rater information can be entered</a:t>
            </a:r>
            <a:endParaRPr lang="en-US" dirty="0"/>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8153400" cy="990600"/>
          </a:xfrm>
        </p:spPr>
        <p:txBody>
          <a:bodyPr>
            <a:normAutofit/>
          </a:bodyPr>
          <a:lstStyle/>
          <a:p>
            <a:pPr algn="ctr"/>
            <a:r>
              <a:rPr lang="en-US" dirty="0" smtClean="0"/>
              <a:t>Students Who Move</a:t>
            </a:r>
            <a:endParaRPr lang="en-US" dirty="0"/>
          </a:p>
        </p:txBody>
      </p:sp>
      <p:sp>
        <p:nvSpPr>
          <p:cNvPr id="3" name="Content Placeholder 2"/>
          <p:cNvSpPr>
            <a:spLocks noGrp="1"/>
          </p:cNvSpPr>
          <p:nvPr>
            <p:ph idx="1"/>
          </p:nvPr>
        </p:nvSpPr>
        <p:spPr>
          <a:xfrm>
            <a:off x="1219200" y="1524000"/>
            <a:ext cx="7620000" cy="3343584"/>
          </a:xfrm>
        </p:spPr>
        <p:txBody>
          <a:bodyPr>
            <a:normAutofit fontScale="92500" lnSpcReduction="10000"/>
          </a:bodyPr>
          <a:lstStyle/>
          <a:p>
            <a:r>
              <a:rPr lang="en-US" dirty="0" smtClean="0"/>
              <a:t>Guiding principles</a:t>
            </a:r>
          </a:p>
          <a:p>
            <a:pPr lvl="1"/>
            <a:r>
              <a:rPr lang="en-US" dirty="0" smtClean="0"/>
              <a:t>If ELL enrolls in Texas public school BEFORE March 18 (start of TELPAS assessment window), receiving campus responsible for all TELPAS assessments</a:t>
            </a:r>
          </a:p>
          <a:p>
            <a:pPr lvl="1"/>
            <a:r>
              <a:rPr lang="en-US" dirty="0" smtClean="0"/>
              <a:t>If ELL enrolls ON or AFTER March 18, receiving campus only responsible for grades 2–12 reading test (if not already administered)</a:t>
            </a:r>
          </a:p>
          <a:p>
            <a:pPr lvl="1"/>
            <a:endParaRPr lang="en-US" dirty="0"/>
          </a:p>
        </p:txBody>
      </p:sp>
      <p:sp>
        <p:nvSpPr>
          <p:cNvPr id="8" name="Footer Placeholder 7"/>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32</a:t>
            </a:fld>
            <a:endParaRPr lang="en-US" dirty="0"/>
          </a:p>
        </p:txBody>
      </p:sp>
      <p:sp>
        <p:nvSpPr>
          <p:cNvPr id="6" name="TextBox 5" descr="These guiding principles apply regardless of whether a student enrolls from another Texas school or from another state or country.&#10;"/>
          <p:cNvSpPr txBox="1"/>
          <p:nvPr/>
        </p:nvSpPr>
        <p:spPr>
          <a:xfrm>
            <a:off x="2057400" y="5181600"/>
            <a:ext cx="6172200" cy="923330"/>
          </a:xfrm>
          <a:prstGeom prst="rect">
            <a:avLst/>
          </a:prstGeom>
          <a:solidFill>
            <a:schemeClr val="accent4">
              <a:lumMod val="40000"/>
              <a:lumOff val="60000"/>
            </a:schemeClr>
          </a:solidFill>
        </p:spPr>
        <p:txBody>
          <a:bodyPr wrap="square" rtlCol="0">
            <a:spAutoFit/>
          </a:bodyPr>
          <a:lstStyle/>
          <a:p>
            <a:r>
              <a:rPr lang="en-US" dirty="0" smtClean="0"/>
              <a:t>These guiding principles apply regardless of whether a student enrolls from another Texas school or from another state or country.</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143000"/>
          </a:xfrm>
        </p:spPr>
        <p:txBody>
          <a:bodyPr>
            <a:normAutofit fontScale="90000"/>
          </a:bodyPr>
          <a:lstStyle/>
          <a:p>
            <a:pPr algn="ctr"/>
            <a:r>
              <a:rPr lang="en-US" dirty="0" smtClean="0"/>
              <a:t>Ensure Submission of Reading Test Information </a:t>
            </a:r>
            <a:endParaRPr lang="en-US" dirty="0"/>
          </a:p>
        </p:txBody>
      </p:sp>
      <p:sp>
        <p:nvSpPr>
          <p:cNvPr id="3" name="Content Placeholder 2"/>
          <p:cNvSpPr>
            <a:spLocks noGrp="1"/>
          </p:cNvSpPr>
          <p:nvPr>
            <p:ph idx="1"/>
          </p:nvPr>
        </p:nvSpPr>
        <p:spPr>
          <a:xfrm>
            <a:off x="1143000" y="1295400"/>
            <a:ext cx="7696200" cy="2895600"/>
          </a:xfrm>
        </p:spPr>
        <p:txBody>
          <a:bodyPr>
            <a:normAutofit/>
          </a:bodyPr>
          <a:lstStyle/>
          <a:p>
            <a:r>
              <a:rPr lang="en-US" sz="2400" dirty="0" smtClean="0"/>
              <a:t>Student’s test automatically scored when </a:t>
            </a:r>
            <a:r>
              <a:rPr lang="en-US" sz="2400" b="1" i="1" dirty="0" smtClean="0"/>
              <a:t>Final Submit</a:t>
            </a:r>
            <a:r>
              <a:rPr lang="en-US" sz="2400" dirty="0" smtClean="0"/>
              <a:t> button clicked at end of test</a:t>
            </a:r>
          </a:p>
          <a:p>
            <a:r>
              <a:rPr lang="en-US" sz="2400" dirty="0" smtClean="0"/>
              <a:t>If student does not take or complete the reading test, a “do not score” designation must be selected when marking the student’s test complete</a:t>
            </a:r>
          </a:p>
          <a:p>
            <a:r>
              <a:rPr lang="en-US" sz="2400" dirty="0" smtClean="0"/>
              <a:t>Accommodation types (1,2,3) that are collected for STAAR are also collected for TELPAS</a:t>
            </a:r>
          </a:p>
          <a:p>
            <a:pPr>
              <a:buNone/>
            </a:pPr>
            <a:endParaRPr lang="en-US" dirty="0"/>
          </a:p>
        </p:txBody>
      </p:sp>
      <p:sp>
        <p:nvSpPr>
          <p:cNvPr id="6" name="Footer Placeholder 5"/>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33</a:t>
            </a:fld>
            <a:endParaRPr lang="en-US" dirty="0"/>
          </a:p>
        </p:txBody>
      </p:sp>
      <p:sp>
        <p:nvSpPr>
          <p:cNvPr id="9" name="TextBox 8" descr="New&#10;Student responses for paper administrations of TELPAS reading tests will no longer be submitted on a paper answer document. Steps for creating separate test sessions and information about submitting student responses for TEA-approved paper administrations are found in the TELPAS Supplement for Paper Administrations. &#10;"/>
          <p:cNvSpPr txBox="1"/>
          <p:nvPr/>
        </p:nvSpPr>
        <p:spPr>
          <a:xfrm>
            <a:off x="1752600" y="4618672"/>
            <a:ext cx="6934200" cy="1477328"/>
          </a:xfrm>
          <a:prstGeom prst="rect">
            <a:avLst/>
          </a:prstGeom>
          <a:solidFill>
            <a:schemeClr val="accent4">
              <a:lumMod val="40000"/>
              <a:lumOff val="60000"/>
            </a:schemeClr>
          </a:solidFill>
        </p:spPr>
        <p:txBody>
          <a:bodyPr wrap="square" rtlCol="0">
            <a:spAutoFit/>
          </a:bodyPr>
          <a:lstStyle/>
          <a:p>
            <a:r>
              <a:rPr lang="en-US" dirty="0" smtClean="0"/>
              <a:t>Student responses for paper administrations of TELPAS reading tests will no longer be submitted on a paper answer document. Steps for creating separate test sessions and information about submitting student responses for TEA-approved paper administrations are found in the </a:t>
            </a:r>
            <a:r>
              <a:rPr lang="en-US" i="1" dirty="0" smtClean="0"/>
              <a:t>TELPAS Supplement for Paper Administrations. </a:t>
            </a:r>
            <a:endParaRPr lang="en-US" dirty="0"/>
          </a:p>
        </p:txBody>
      </p:sp>
      <p:graphicFrame>
        <p:nvGraphicFramePr>
          <p:cNvPr id="7" name="Diagram 6"/>
          <p:cNvGraphicFramePr/>
          <p:nvPr/>
        </p:nvGraphicFramePr>
        <p:xfrm>
          <a:off x="0" y="5029200"/>
          <a:ext cx="1066800" cy="99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990600" y="76200"/>
            <a:ext cx="8153400" cy="1143000"/>
          </a:xfrm>
        </p:spPr>
        <p:txBody>
          <a:bodyPr>
            <a:normAutofit fontScale="90000"/>
          </a:bodyPr>
          <a:lstStyle/>
          <a:p>
            <a:pPr algn="ctr"/>
            <a:r>
              <a:rPr lang="en-US" dirty="0" smtClean="0"/>
              <a:t>Ensure Submission of Holistic Rating Information </a:t>
            </a:r>
            <a:endParaRPr lang="en-US" dirty="0"/>
          </a:p>
        </p:txBody>
      </p:sp>
      <p:sp>
        <p:nvSpPr>
          <p:cNvPr id="3" name="Content Placeholder 2"/>
          <p:cNvSpPr>
            <a:spLocks noGrp="1"/>
          </p:cNvSpPr>
          <p:nvPr>
            <p:ph idx="1"/>
          </p:nvPr>
        </p:nvSpPr>
        <p:spPr>
          <a:xfrm>
            <a:off x="1295400" y="1676400"/>
            <a:ext cx="7239000" cy="2971800"/>
          </a:xfrm>
        </p:spPr>
        <p:txBody>
          <a:bodyPr>
            <a:normAutofit lnSpcReduction="10000"/>
          </a:bodyPr>
          <a:lstStyle/>
          <a:p>
            <a:r>
              <a:rPr lang="en-US" dirty="0" smtClean="0"/>
              <a:t>Holistic ratings and rater information entered from the </a:t>
            </a:r>
            <a:r>
              <a:rPr lang="en-US" b="1" dirty="0" smtClean="0">
                <a:solidFill>
                  <a:schemeClr val="accent1">
                    <a:lumMod val="75000"/>
                  </a:schemeClr>
                </a:solidFill>
              </a:rPr>
              <a:t>TELPAS Student Rating Rosters</a:t>
            </a:r>
            <a:r>
              <a:rPr lang="en-US" dirty="0" smtClean="0"/>
              <a:t> for grades K–12 ELLs</a:t>
            </a:r>
          </a:p>
          <a:p>
            <a:r>
              <a:rPr lang="en-US" dirty="0" smtClean="0"/>
              <a:t>Information can be entered or updated at any time during the TELPAS assessment window</a:t>
            </a:r>
          </a:p>
        </p:txBody>
      </p:sp>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34</a:t>
            </a:fld>
            <a:endParaRPr lang="en-US" dirty="0"/>
          </a:p>
        </p:txBody>
      </p:sp>
      <p:sp>
        <p:nvSpPr>
          <p:cNvPr id="6" name="TextBox 5" descr="New&#10;A student approved by TEA for a paper administration of a TELPAS reading test will also need to be placed in a rating entry group so that holistic ratings and other rater information can be entered in the Assessment Management System. This information will no longer be submitted on a paper answer document.&#10;"/>
          <p:cNvSpPr txBox="1"/>
          <p:nvPr/>
        </p:nvSpPr>
        <p:spPr>
          <a:xfrm>
            <a:off x="1905000" y="4724400"/>
            <a:ext cx="6172200" cy="1477328"/>
          </a:xfrm>
          <a:prstGeom prst="rect">
            <a:avLst/>
          </a:prstGeom>
          <a:solidFill>
            <a:schemeClr val="accent4">
              <a:lumMod val="40000"/>
              <a:lumOff val="60000"/>
            </a:schemeClr>
          </a:solidFill>
        </p:spPr>
        <p:txBody>
          <a:bodyPr wrap="square" rtlCol="0">
            <a:spAutoFit/>
          </a:bodyPr>
          <a:lstStyle/>
          <a:p>
            <a:r>
              <a:rPr lang="en-US" dirty="0" smtClean="0"/>
              <a:t>A student approved by TEA for a paper administration of a TELPAS reading test will also need to be placed in a rating entry group so that holistic ratings and other rater information can be entered in the Assessment Management System. This information will no longer be submitted on a paper answer document.</a:t>
            </a:r>
            <a:endParaRPr lang="en-US" dirty="0"/>
          </a:p>
        </p:txBody>
      </p:sp>
      <p:graphicFrame>
        <p:nvGraphicFramePr>
          <p:cNvPr id="8" name="Diagram 7"/>
          <p:cNvGraphicFramePr/>
          <p:nvPr/>
        </p:nvGraphicFramePr>
        <p:xfrm>
          <a:off x="0" y="4953000"/>
          <a:ext cx="1066800" cy="99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143000"/>
          </a:xfrm>
        </p:spPr>
        <p:txBody>
          <a:bodyPr>
            <a:normAutofit fontScale="90000"/>
          </a:bodyPr>
          <a:lstStyle/>
          <a:p>
            <a:pPr algn="ctr"/>
            <a:r>
              <a:rPr lang="en-US" dirty="0" smtClean="0"/>
              <a:t>Monitoring Reports in the Assessment Management System</a:t>
            </a:r>
            <a:endParaRPr lang="en-US" dirty="0"/>
          </a:p>
        </p:txBody>
      </p:sp>
      <p:sp>
        <p:nvSpPr>
          <p:cNvPr id="3" name="Content Placeholder 2"/>
          <p:cNvSpPr>
            <a:spLocks noGrp="1"/>
          </p:cNvSpPr>
          <p:nvPr>
            <p:ph idx="1"/>
          </p:nvPr>
        </p:nvSpPr>
        <p:spPr>
          <a:xfrm>
            <a:off x="990600" y="1371600"/>
            <a:ext cx="8153400" cy="5105400"/>
          </a:xfrm>
        </p:spPr>
        <p:txBody>
          <a:bodyPr>
            <a:noAutofit/>
          </a:bodyPr>
          <a:lstStyle/>
          <a:p>
            <a:pPr>
              <a:lnSpc>
                <a:spcPct val="90000"/>
              </a:lnSpc>
            </a:pPr>
            <a:r>
              <a:rPr lang="en-US" sz="2400" b="1" dirty="0" smtClean="0">
                <a:solidFill>
                  <a:schemeClr val="accent1">
                    <a:lumMod val="75000"/>
                  </a:schemeClr>
                </a:solidFill>
              </a:rPr>
              <a:t>TELPAS Holistic Rating Student Status Report </a:t>
            </a:r>
            <a:r>
              <a:rPr lang="en-US" sz="2400" dirty="0" smtClean="0">
                <a:solidFill>
                  <a:schemeClr val="accent1">
                    <a:lumMod val="75000"/>
                  </a:schemeClr>
                </a:solidFill>
              </a:rPr>
              <a:t>(District and Campus Level)</a:t>
            </a:r>
            <a:r>
              <a:rPr lang="en-US" sz="2400" dirty="0" smtClean="0"/>
              <a:t> – shows current holistic rating data entered into the Assessment Management System</a:t>
            </a:r>
          </a:p>
          <a:p>
            <a:pPr>
              <a:lnSpc>
                <a:spcPct val="90000"/>
              </a:lnSpc>
            </a:pPr>
            <a:r>
              <a:rPr lang="en-US" sz="2400" b="1" dirty="0" smtClean="0">
                <a:solidFill>
                  <a:schemeClr val="accent1">
                    <a:lumMod val="75000"/>
                  </a:schemeClr>
                </a:solidFill>
              </a:rPr>
              <a:t>TELPAS Holistic Rating Snapshot</a:t>
            </a:r>
            <a:r>
              <a:rPr lang="en-US" sz="2400" dirty="0" smtClean="0"/>
              <a:t> </a:t>
            </a:r>
            <a:r>
              <a:rPr lang="en-US" sz="2400" dirty="0" smtClean="0">
                <a:solidFill>
                  <a:schemeClr val="accent1">
                    <a:lumMod val="75000"/>
                  </a:schemeClr>
                </a:solidFill>
              </a:rPr>
              <a:t>(District and Campus Level)</a:t>
            </a:r>
            <a:r>
              <a:rPr lang="en-US" sz="2400" dirty="0" smtClean="0"/>
              <a:t> – shows number of students whose ratings are complete, in progress, or not started</a:t>
            </a:r>
          </a:p>
          <a:p>
            <a:pPr>
              <a:lnSpc>
                <a:spcPct val="90000"/>
              </a:lnSpc>
            </a:pPr>
            <a:r>
              <a:rPr lang="en-US" sz="2400" b="1" dirty="0" smtClean="0">
                <a:solidFill>
                  <a:schemeClr val="accent1">
                    <a:lumMod val="75000"/>
                  </a:schemeClr>
                </a:solidFill>
              </a:rPr>
              <a:t>TELPAS Summary Report</a:t>
            </a:r>
            <a:r>
              <a:rPr lang="en-US" sz="2400" dirty="0" smtClean="0"/>
              <a:t> </a:t>
            </a:r>
            <a:r>
              <a:rPr lang="en-US" sz="2400" dirty="0" smtClean="0">
                <a:solidFill>
                  <a:schemeClr val="accent1">
                    <a:lumMod val="75000"/>
                  </a:schemeClr>
                </a:solidFill>
              </a:rPr>
              <a:t>(District Level) </a:t>
            </a:r>
            <a:r>
              <a:rPr lang="en-US" sz="2400" dirty="0" smtClean="0"/>
              <a:t>– displays by campus the number of students with each status (Not Started, In Progress, Completed, and Resolution Required) for ratings and reading</a:t>
            </a:r>
            <a:endParaRPr lang="en-US" sz="2400" dirty="0" smtClean="0">
              <a:solidFill>
                <a:schemeClr val="tx1"/>
              </a:solidFill>
            </a:endParaRPr>
          </a:p>
          <a:p>
            <a:pPr>
              <a:lnSpc>
                <a:spcPct val="90000"/>
              </a:lnSpc>
            </a:pPr>
            <a:r>
              <a:rPr lang="en-US" sz="2400" b="1" dirty="0" smtClean="0">
                <a:solidFill>
                  <a:schemeClr val="accent1">
                    <a:lumMod val="75000"/>
                  </a:schemeClr>
                </a:solidFill>
              </a:rPr>
              <a:t>TELPAS Combined Status Report </a:t>
            </a:r>
            <a:r>
              <a:rPr lang="en-US" sz="2400" dirty="0" smtClean="0">
                <a:solidFill>
                  <a:schemeClr val="accent1">
                    <a:lumMod val="75000"/>
                  </a:schemeClr>
                </a:solidFill>
              </a:rPr>
              <a:t>(District and Campus Level) - </a:t>
            </a:r>
            <a:r>
              <a:rPr lang="en-US" sz="2400" dirty="0" smtClean="0"/>
              <a:t>d</a:t>
            </a:r>
            <a:r>
              <a:rPr lang="en-US" sz="2400" dirty="0" smtClean="0">
                <a:solidFill>
                  <a:schemeClr val="tx1"/>
                </a:solidFill>
              </a:rPr>
              <a:t>isplays the overall status of each student, rating information entered, reading tests completed, and Years in U.S. Schools information entered</a:t>
            </a:r>
          </a:p>
        </p:txBody>
      </p:sp>
      <p:sp>
        <p:nvSpPr>
          <p:cNvPr id="6" name="Footer Placeholder 5"/>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8153400" cy="1143000"/>
          </a:xfrm>
        </p:spPr>
        <p:txBody>
          <a:bodyPr>
            <a:normAutofit/>
          </a:bodyPr>
          <a:lstStyle/>
          <a:p>
            <a:pPr algn="ctr"/>
            <a:r>
              <a:rPr lang="en-US" dirty="0" smtClean="0"/>
              <a:t>Final Data Verification Window</a:t>
            </a:r>
            <a:endParaRPr lang="en-US" dirty="0"/>
          </a:p>
        </p:txBody>
      </p:sp>
      <p:sp>
        <p:nvSpPr>
          <p:cNvPr id="3" name="Content Placeholder 2"/>
          <p:cNvSpPr>
            <a:spLocks noGrp="1"/>
          </p:cNvSpPr>
          <p:nvPr>
            <p:ph idx="1"/>
          </p:nvPr>
        </p:nvSpPr>
        <p:spPr>
          <a:xfrm>
            <a:off x="1143000" y="1685616"/>
            <a:ext cx="7772400" cy="3191184"/>
          </a:xfrm>
        </p:spPr>
        <p:txBody>
          <a:bodyPr>
            <a:normAutofit fontScale="92500" lnSpcReduction="20000"/>
          </a:bodyPr>
          <a:lstStyle/>
          <a:p>
            <a:r>
              <a:rPr lang="en-US" dirty="0" smtClean="0"/>
              <a:t>Assessment window closes Wednesday,     April 10</a:t>
            </a:r>
          </a:p>
          <a:p>
            <a:r>
              <a:rPr lang="en-US" dirty="0" smtClean="0"/>
              <a:t>Verification window closes Friday, April 12</a:t>
            </a:r>
          </a:p>
          <a:p>
            <a:pPr lvl="1"/>
            <a:r>
              <a:rPr lang="en-US" dirty="0" smtClean="0"/>
              <a:t>Allows districts time to verify completeness and accuracy of student data before scoring begins</a:t>
            </a:r>
          </a:p>
          <a:p>
            <a:pPr lvl="1"/>
            <a:r>
              <a:rPr lang="en-US" dirty="0" smtClean="0"/>
              <a:t>If during verification process it was discovered a student was not tested, the student must be tested during the verification window</a:t>
            </a:r>
          </a:p>
          <a:p>
            <a:pPr>
              <a:buNone/>
            </a:pPr>
            <a:endParaRPr lang="en-US" dirty="0"/>
          </a:p>
        </p:txBody>
      </p:sp>
      <p:sp>
        <p:nvSpPr>
          <p:cNvPr id="6" name="Footer Placeholder 5"/>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4"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36</a:t>
            </a:fld>
            <a:endParaRPr lang="en-US" dirty="0"/>
          </a:p>
        </p:txBody>
      </p:sp>
      <p:sp>
        <p:nvSpPr>
          <p:cNvPr id="7" name="TextBox 6" descr="New&#10;The verification window will end at 7 p.m. (CT) instead of 11:59 p.m. (CT) on Friday, April 12.&#10;"/>
          <p:cNvSpPr txBox="1"/>
          <p:nvPr/>
        </p:nvSpPr>
        <p:spPr>
          <a:xfrm>
            <a:off x="2667000" y="5068669"/>
            <a:ext cx="4648200" cy="646331"/>
          </a:xfrm>
          <a:prstGeom prst="rect">
            <a:avLst/>
          </a:prstGeom>
          <a:solidFill>
            <a:schemeClr val="accent4">
              <a:lumMod val="40000"/>
              <a:lumOff val="60000"/>
            </a:schemeClr>
          </a:solidFill>
        </p:spPr>
        <p:txBody>
          <a:bodyPr wrap="square" rtlCol="0">
            <a:spAutoFit/>
          </a:bodyPr>
          <a:lstStyle/>
          <a:p>
            <a:r>
              <a:rPr lang="en-US" dirty="0" smtClean="0"/>
              <a:t>The verification window will end at 7 p.m. (CT) instead of 11:59 p.m. (CT) on Friday, April 12.</a:t>
            </a:r>
            <a:endParaRPr lang="en-US" dirty="0"/>
          </a:p>
        </p:txBody>
      </p:sp>
      <p:graphicFrame>
        <p:nvGraphicFramePr>
          <p:cNvPr id="8" name="Diagram 7"/>
          <p:cNvGraphicFramePr/>
          <p:nvPr/>
        </p:nvGraphicFramePr>
        <p:xfrm>
          <a:off x="0" y="4953000"/>
          <a:ext cx="1066800" cy="99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990600" y="6629400"/>
            <a:ext cx="8153400" cy="228600"/>
          </a:xfrm>
        </p:spPr>
        <p:txBody>
          <a:bodyPr/>
          <a:lstStyle/>
          <a:p>
            <a:pPr algn="ctr"/>
            <a:r>
              <a:rPr lang="en-US" dirty="0" smtClean="0"/>
              <a:t>TEA TELPAS for Spring 2013</a:t>
            </a:r>
            <a:endParaRPr lang="en-US" dirty="0"/>
          </a:p>
        </p:txBody>
      </p:sp>
      <p:sp>
        <p:nvSpPr>
          <p:cNvPr id="6" name="Slide Number Placeholder 3"/>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37</a:t>
            </a:fld>
            <a:endParaRPr lang="en-US" dirty="0"/>
          </a:p>
        </p:txBody>
      </p:sp>
      <p:sp>
        <p:nvSpPr>
          <p:cNvPr id="23555" name="Rectangle 2"/>
          <p:cNvSpPr>
            <a:spLocks noGrp="1" noChangeArrowheads="1"/>
          </p:cNvSpPr>
          <p:nvPr>
            <p:ph type="title" idx="4294967295"/>
          </p:nvPr>
        </p:nvSpPr>
        <p:spPr>
          <a:xfrm>
            <a:off x="990600" y="0"/>
            <a:ext cx="8153400" cy="838200"/>
          </a:xfrm>
        </p:spPr>
        <p:txBody>
          <a:bodyPr>
            <a:normAutofit/>
          </a:bodyPr>
          <a:lstStyle/>
          <a:p>
            <a:pPr algn="ctr" eaLnBrk="1" hangingPunct="1"/>
            <a:r>
              <a:rPr lang="en-US" dirty="0" smtClean="0"/>
              <a:t>Resources</a:t>
            </a:r>
          </a:p>
        </p:txBody>
      </p:sp>
      <p:sp>
        <p:nvSpPr>
          <p:cNvPr id="23556" name="Rectangle 3"/>
          <p:cNvSpPr>
            <a:spLocks noGrp="1" noChangeArrowheads="1"/>
          </p:cNvSpPr>
          <p:nvPr>
            <p:ph type="body" idx="4294967295"/>
          </p:nvPr>
        </p:nvSpPr>
        <p:spPr>
          <a:xfrm>
            <a:off x="1143000" y="990600"/>
            <a:ext cx="7924800" cy="5715000"/>
          </a:xfrm>
        </p:spPr>
        <p:txBody>
          <a:bodyPr>
            <a:noAutofit/>
          </a:bodyPr>
          <a:lstStyle/>
          <a:p>
            <a:pPr>
              <a:lnSpc>
                <a:spcPct val="90000"/>
              </a:lnSpc>
            </a:pPr>
            <a:r>
              <a:rPr lang="en-US" sz="2100" dirty="0" smtClean="0">
                <a:solidFill>
                  <a:schemeClr val="tx1"/>
                </a:solidFill>
              </a:rPr>
              <a:t>District and Campus Coordinator Manual</a:t>
            </a:r>
          </a:p>
          <a:p>
            <a:pPr>
              <a:lnSpc>
                <a:spcPct val="90000"/>
              </a:lnSpc>
            </a:pPr>
            <a:r>
              <a:rPr lang="en-US" sz="2100" dirty="0" smtClean="0"/>
              <a:t>Coordinator Manual Resources Webpage</a:t>
            </a:r>
          </a:p>
          <a:p>
            <a:pPr>
              <a:lnSpc>
                <a:spcPct val="90000"/>
              </a:lnSpc>
            </a:pPr>
            <a:r>
              <a:rPr lang="en-US" sz="2100" dirty="0" smtClean="0">
                <a:solidFill>
                  <a:schemeClr val="tx1"/>
                </a:solidFill>
              </a:rPr>
              <a:t>TELPAS Manual for Raters and Test Administrators</a:t>
            </a:r>
          </a:p>
          <a:p>
            <a:pPr>
              <a:lnSpc>
                <a:spcPct val="90000"/>
              </a:lnSpc>
            </a:pPr>
            <a:r>
              <a:rPr lang="en-US" sz="2100" dirty="0" smtClean="0"/>
              <a:t>TELPAS Resources Webpage</a:t>
            </a:r>
          </a:p>
          <a:p>
            <a:pPr lvl="1">
              <a:lnSpc>
                <a:spcPct val="90000"/>
              </a:lnSpc>
            </a:pPr>
            <a:r>
              <a:rPr lang="en-US" sz="2000" dirty="0" smtClean="0">
                <a:solidFill>
                  <a:schemeClr val="tx1"/>
                </a:solidFill>
              </a:rPr>
              <a:t>PowerPoint training modules posted</a:t>
            </a:r>
          </a:p>
          <a:p>
            <a:pPr>
              <a:lnSpc>
                <a:spcPct val="90000"/>
              </a:lnSpc>
            </a:pPr>
            <a:r>
              <a:rPr lang="en-US" sz="2100" dirty="0" smtClean="0"/>
              <a:t>Assembling and Verifying Grades 2–12 Writing Collections online course</a:t>
            </a:r>
          </a:p>
          <a:p>
            <a:pPr lvl="1">
              <a:lnSpc>
                <a:spcPct val="90000"/>
              </a:lnSpc>
            </a:pPr>
            <a:r>
              <a:rPr lang="en-US" sz="2000" dirty="0" smtClean="0">
                <a:solidFill>
                  <a:schemeClr val="tx1"/>
                </a:solidFill>
              </a:rPr>
              <a:t>Found on the Texas </a:t>
            </a:r>
            <a:r>
              <a:rPr lang="en-US" sz="2000" dirty="0" err="1" smtClean="0">
                <a:solidFill>
                  <a:schemeClr val="tx1"/>
                </a:solidFill>
              </a:rPr>
              <a:t>TrainingCenter</a:t>
            </a:r>
            <a:endParaRPr lang="en-US" sz="2000" dirty="0" smtClean="0">
              <a:solidFill>
                <a:schemeClr val="tx1"/>
              </a:solidFill>
            </a:endParaRPr>
          </a:p>
          <a:p>
            <a:pPr>
              <a:lnSpc>
                <a:spcPct val="90000"/>
              </a:lnSpc>
            </a:pPr>
            <a:r>
              <a:rPr lang="en-US" sz="2100" dirty="0" smtClean="0"/>
              <a:t>Coordinator’s and Rater’s User Guides for Online Holistic Rating Training</a:t>
            </a:r>
          </a:p>
          <a:p>
            <a:pPr>
              <a:lnSpc>
                <a:spcPct val="90000"/>
              </a:lnSpc>
            </a:pPr>
            <a:r>
              <a:rPr lang="en-US" sz="2100" dirty="0" smtClean="0"/>
              <a:t>Educator Guide to TELPAS  </a:t>
            </a:r>
          </a:p>
          <a:p>
            <a:pPr>
              <a:lnSpc>
                <a:spcPct val="90000"/>
              </a:lnSpc>
            </a:pPr>
            <a:r>
              <a:rPr lang="en-US" sz="2100" dirty="0" smtClean="0"/>
              <a:t>User’s Guide for the Texas Assessment Management System</a:t>
            </a:r>
          </a:p>
          <a:p>
            <a:pPr>
              <a:lnSpc>
                <a:spcPct val="90000"/>
              </a:lnSpc>
            </a:pPr>
            <a:r>
              <a:rPr lang="en-US" sz="2100" dirty="0" smtClean="0"/>
              <a:t>User Roles and Permissions for the Texas Assessment Management System</a:t>
            </a:r>
          </a:p>
          <a:p>
            <a:pPr>
              <a:lnSpc>
                <a:spcPct val="90000"/>
              </a:lnSpc>
            </a:pPr>
            <a:r>
              <a:rPr lang="en-US" sz="2100" dirty="0" err="1" smtClean="0"/>
              <a:t>TestNav</a:t>
            </a:r>
            <a:r>
              <a:rPr lang="en-US" sz="2100" dirty="0" smtClean="0"/>
              <a:t> 7 Combined Technical Guide</a:t>
            </a:r>
          </a:p>
          <a:p>
            <a:pPr>
              <a:lnSpc>
                <a:spcPct val="90000"/>
              </a:lnSpc>
            </a:pPr>
            <a:r>
              <a:rPr lang="en-US" sz="2100" dirty="0" smtClean="0"/>
              <a:t>Unified Texas Minimum System Requirements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0"/>
            <a:ext cx="8077200" cy="1143000"/>
          </a:xfrm>
        </p:spPr>
        <p:txBody>
          <a:bodyPr>
            <a:normAutofit fontScale="90000"/>
          </a:bodyPr>
          <a:lstStyle/>
          <a:p>
            <a:pPr algn="ctr"/>
            <a:r>
              <a:rPr lang="en-US" dirty="0" smtClean="0"/>
              <a:t>Opportunities for District Involvement</a:t>
            </a:r>
            <a:endParaRPr lang="en-US" dirty="0"/>
          </a:p>
        </p:txBody>
      </p:sp>
      <p:sp>
        <p:nvSpPr>
          <p:cNvPr id="5" name="Content Placeholder 4"/>
          <p:cNvSpPr>
            <a:spLocks noGrp="1"/>
          </p:cNvSpPr>
          <p:nvPr>
            <p:ph idx="1"/>
          </p:nvPr>
        </p:nvSpPr>
        <p:spPr>
          <a:xfrm>
            <a:off x="1066800" y="1066800"/>
            <a:ext cx="7848600" cy="5410200"/>
          </a:xfrm>
        </p:spPr>
        <p:txBody>
          <a:bodyPr>
            <a:normAutofit fontScale="92500"/>
          </a:bodyPr>
          <a:lstStyle/>
          <a:p>
            <a:r>
              <a:rPr lang="en-US" dirty="0" smtClean="0"/>
              <a:t>Recommendations for Educator Review Committees</a:t>
            </a:r>
          </a:p>
          <a:p>
            <a:pPr lvl="1"/>
            <a:r>
              <a:rPr lang="en-US" dirty="0" smtClean="0"/>
              <a:t>Need recommendations for educators who have experience working with ELLs</a:t>
            </a:r>
          </a:p>
          <a:p>
            <a:pPr lvl="1"/>
            <a:r>
              <a:rPr lang="en-US" dirty="0" smtClean="0"/>
              <a:t>Recommendation forms available at </a:t>
            </a:r>
            <a:r>
              <a:rPr lang="en-US" b="1" dirty="0" smtClean="0">
                <a:solidFill>
                  <a:srgbClr val="FF0000"/>
                </a:solidFill>
                <a:hlinkClick r:id="rId2"/>
              </a:rPr>
              <a:t>http://www.tea.state.tx.us/student.assessment/RecommendationEducatorCommittee.pdf</a:t>
            </a:r>
            <a:r>
              <a:rPr lang="en-US" b="1" dirty="0" smtClean="0">
                <a:solidFill>
                  <a:srgbClr val="FF0000"/>
                </a:solidFill>
              </a:rPr>
              <a:t> </a:t>
            </a:r>
            <a:endParaRPr lang="en-US" dirty="0" smtClean="0"/>
          </a:p>
          <a:p>
            <a:r>
              <a:rPr lang="en-US" dirty="0" smtClean="0"/>
              <a:t>Filming Visits</a:t>
            </a:r>
          </a:p>
          <a:p>
            <a:pPr lvl="1"/>
            <a:r>
              <a:rPr lang="en-US" dirty="0" smtClean="0"/>
              <a:t>Allows TEA and Pearson to film students in authentic classroom situations</a:t>
            </a:r>
          </a:p>
          <a:p>
            <a:pPr lvl="1"/>
            <a:r>
              <a:rPr lang="en-US" dirty="0" smtClean="0"/>
              <a:t>Allows TEA to develop quality statewide holistic rating training</a:t>
            </a:r>
          </a:p>
          <a:p>
            <a:endParaRPr lang="en-US" dirty="0"/>
          </a:p>
        </p:txBody>
      </p:sp>
      <p:sp>
        <p:nvSpPr>
          <p:cNvPr id="2" name="Footer Placeholder 1"/>
          <p:cNvSpPr>
            <a:spLocks noGrp="1"/>
          </p:cNvSpPr>
          <p:nvPr>
            <p:ph type="ftr" sz="quarter" idx="11"/>
          </p:nvPr>
        </p:nvSpPr>
        <p:spPr>
          <a:xfrm>
            <a:off x="990600" y="6381750"/>
            <a:ext cx="8153400" cy="476250"/>
          </a:xfrm>
        </p:spPr>
        <p:txBody>
          <a:bodyPr/>
          <a:lstStyle/>
          <a:p>
            <a:pPr algn="ctr"/>
            <a:r>
              <a:rPr lang="en-US" dirty="0" smtClean="0"/>
              <a:t>TEA TELPAS for Spring 2013</a:t>
            </a:r>
            <a:endParaRPr lang="en-US" dirty="0"/>
          </a:p>
        </p:txBody>
      </p:sp>
      <p:sp>
        <p:nvSpPr>
          <p:cNvPr id="3" name="Slide Number Placeholder 2"/>
          <p:cNvSpPr>
            <a:spLocks noGrp="1"/>
          </p:cNvSpPr>
          <p:nvPr>
            <p:ph type="sldNum" sz="quarter" idx="12"/>
          </p:nvPr>
        </p:nvSpPr>
        <p:spPr/>
        <p:txBody>
          <a:bodyPr/>
          <a:lstStyle/>
          <a:p>
            <a:fld id="{4014BEA4-AD18-4991-B086-C96010AD8E6F}"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0"/>
            <a:ext cx="8077200" cy="1143000"/>
          </a:xfrm>
        </p:spPr>
        <p:txBody>
          <a:bodyPr/>
          <a:lstStyle/>
          <a:p>
            <a:pPr algn="ctr"/>
            <a:r>
              <a:rPr lang="en-US" dirty="0" smtClean="0"/>
              <a:t>Contact information</a:t>
            </a:r>
            <a:endParaRPr lang="en-US" dirty="0"/>
          </a:p>
        </p:txBody>
      </p:sp>
      <p:sp>
        <p:nvSpPr>
          <p:cNvPr id="4" name="Content Placeholder 3"/>
          <p:cNvSpPr>
            <a:spLocks noGrp="1"/>
          </p:cNvSpPr>
          <p:nvPr>
            <p:ph idx="1"/>
          </p:nvPr>
        </p:nvSpPr>
        <p:spPr>
          <a:xfrm>
            <a:off x="1447800" y="1752600"/>
            <a:ext cx="7239000" cy="2438400"/>
          </a:xfrm>
        </p:spPr>
        <p:txBody>
          <a:bodyPr/>
          <a:lstStyle/>
          <a:p>
            <a:r>
              <a:rPr lang="en-US" sz="3200" dirty="0" smtClean="0"/>
              <a:t>TEA’s Student Assessment Division</a:t>
            </a:r>
          </a:p>
          <a:p>
            <a:pPr lvl="1"/>
            <a:r>
              <a:rPr lang="en-US" sz="2500" dirty="0" smtClean="0"/>
              <a:t>Email address: </a:t>
            </a:r>
            <a:r>
              <a:rPr lang="en-US" sz="2500" dirty="0" smtClean="0">
                <a:hlinkClick r:id="rId3"/>
              </a:rPr>
              <a:t>ELL.tests@tea.state.tx.us</a:t>
            </a:r>
            <a:endParaRPr lang="en-US" sz="2500" dirty="0" smtClean="0"/>
          </a:p>
          <a:p>
            <a:pPr lvl="1"/>
            <a:r>
              <a:rPr lang="en-US" sz="2500" dirty="0" smtClean="0"/>
              <a:t>Phone: 512-463-9536</a:t>
            </a:r>
          </a:p>
          <a:p>
            <a:pPr lvl="1"/>
            <a:endParaRPr lang="en-US" dirty="0" smtClean="0"/>
          </a:p>
          <a:p>
            <a:pPr lvl="1"/>
            <a:endParaRPr lang="en-US" dirty="0" smtClean="0"/>
          </a:p>
          <a:p>
            <a:pPr lvl="1">
              <a:buNone/>
            </a:pPr>
            <a:endParaRPr lang="en-US" dirty="0"/>
          </a:p>
        </p:txBody>
      </p:sp>
      <p:sp>
        <p:nvSpPr>
          <p:cNvPr id="6" name="Footer Placeholder 5"/>
          <p:cNvSpPr>
            <a:spLocks noGrp="1"/>
          </p:cNvSpPr>
          <p:nvPr>
            <p:ph type="ftr" sz="quarter" idx="11"/>
          </p:nvPr>
        </p:nvSpPr>
        <p:spPr>
          <a:xfrm>
            <a:off x="990600" y="6629400"/>
            <a:ext cx="8153400" cy="228600"/>
          </a:xfrm>
        </p:spPr>
        <p:txBody>
          <a:bodyPr/>
          <a:lstStyle/>
          <a:p>
            <a:pPr algn="ctr"/>
            <a:r>
              <a:rPr lang="en-US" smtClean="0"/>
              <a:t>TEA TELPAS for Spring 2013</a:t>
            </a:r>
            <a:endParaRPr lang="en-US" dirty="0"/>
          </a:p>
        </p:txBody>
      </p:sp>
      <p:sp>
        <p:nvSpPr>
          <p:cNvPr id="2" name="Slide Number Placeholder 1"/>
          <p:cNvSpPr>
            <a:spLocks noGrp="1"/>
          </p:cNvSpPr>
          <p:nvPr>
            <p:ph type="sldNum" sz="quarter" idx="12"/>
          </p:nvPr>
        </p:nvSpPr>
        <p:spPr>
          <a:xfrm>
            <a:off x="8555664" y="6629400"/>
            <a:ext cx="588336" cy="228600"/>
          </a:xfrm>
        </p:spPr>
        <p:txBody>
          <a:bodyPr/>
          <a:lstStyle/>
          <a:p>
            <a:pPr algn="ctr"/>
            <a:fld id="{4014BEA4-AD18-4991-B086-C96010AD8E6F}" type="slidenum">
              <a:rPr lang="en-US" smtClean="0"/>
              <a:pPr algn="ctr"/>
              <a:t>39</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6525</TotalTime>
  <Words>4241</Words>
  <Application>Microsoft Office PowerPoint</Application>
  <PresentationFormat>On-screen Show (4:3)</PresentationFormat>
  <Paragraphs>403</Paragraphs>
  <Slides>39</Slides>
  <Notes>37</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Solstice</vt:lpstr>
      <vt:lpstr>TELPAS for Spring 2013: Tips for Success</vt:lpstr>
      <vt:lpstr>Disclaimer</vt:lpstr>
      <vt:lpstr>Topics Covered</vt:lpstr>
      <vt:lpstr>Policy Update</vt:lpstr>
      <vt:lpstr>TELPAS Validity and Reliability Audit for Spring 2013</vt:lpstr>
      <vt:lpstr>Assessment Components for  K–1 and 2–12</vt:lpstr>
      <vt:lpstr>Holistically rated observational assessments</vt:lpstr>
      <vt:lpstr>Slide 8</vt:lpstr>
      <vt:lpstr>Key Dates</vt:lpstr>
      <vt:lpstr>Holistic Rating Training Requirements for K–12 Raters</vt:lpstr>
      <vt:lpstr>Grade Clusters</vt:lpstr>
      <vt:lpstr>Spring 2013 Online Training Components</vt:lpstr>
      <vt:lpstr>Training Certificates and Professional Development Hours</vt:lpstr>
      <vt:lpstr>Supplemental Support for Raters</vt:lpstr>
      <vt:lpstr>Criteria for Supplemental Support Providers</vt:lpstr>
      <vt:lpstr>Training of Supplemental Support Providers</vt:lpstr>
      <vt:lpstr>Basic Models for Providing Supplemental Support</vt:lpstr>
      <vt:lpstr>End Dates for Holistic Rating Training</vt:lpstr>
      <vt:lpstr>Grades 2–12 Writing </vt:lpstr>
      <vt:lpstr>Monitoring Course Completions and Performance on Calibration Activities</vt:lpstr>
      <vt:lpstr>User Lookup Tool</vt:lpstr>
      <vt:lpstr>Access to reports and statewide lookup </vt:lpstr>
      <vt:lpstr>Online reading tests for grades 2–12</vt:lpstr>
      <vt:lpstr>General Information</vt:lpstr>
      <vt:lpstr>TELPAS Online Reading Test</vt:lpstr>
      <vt:lpstr>Texas Assessment Management system: USE FOR telpas assessment activities</vt:lpstr>
      <vt:lpstr>Texas Assessment Management System</vt:lpstr>
      <vt:lpstr>User Roles</vt:lpstr>
      <vt:lpstr>Student Data Uploaded into the Assessment Management System</vt:lpstr>
      <vt:lpstr>Plan for Administration of Online Reading Tests and Entry of Holistic Rating Information</vt:lpstr>
      <vt:lpstr>Plan for Administration of Online Reading Tests and Entry of Holistic Rating Information</vt:lpstr>
      <vt:lpstr>Students Who Move</vt:lpstr>
      <vt:lpstr>Ensure Submission of Reading Test Information </vt:lpstr>
      <vt:lpstr>Ensure Submission of Holistic Rating Information </vt:lpstr>
      <vt:lpstr>Monitoring Reports in the Assessment Management System</vt:lpstr>
      <vt:lpstr>Final Data Verification Window</vt:lpstr>
      <vt:lpstr>Resources</vt:lpstr>
      <vt:lpstr>Opportunities for District Involvement</vt:lpstr>
      <vt:lpstr>Contact information</vt:lpstr>
    </vt:vector>
  </TitlesOfParts>
  <Company>Texas Education Agency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TELPAS 2012:What You Need to Know</dc:title>
  <dc:creator>Cristina G. Vazquez</dc:creator>
  <cp:lastModifiedBy>Cristina G. Vazquez</cp:lastModifiedBy>
  <cp:revision>501</cp:revision>
  <dcterms:created xsi:type="dcterms:W3CDTF">2011-11-29T18:37:06Z</dcterms:created>
  <dcterms:modified xsi:type="dcterms:W3CDTF">2012-12-06T17:11:00Z</dcterms:modified>
</cp:coreProperties>
</file>