
<file path=[Content_Types].xml><?xml version="1.0" encoding="utf-8"?>
<Types xmlns="http://schemas.openxmlformats.org/package/2006/content-types">
  <Default Extension="png" ContentType="image/png"/>
  <Default Extension="tmp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08" r:id="rId1"/>
  </p:sldMasterIdLst>
  <p:notesMasterIdLst>
    <p:notesMasterId r:id="rId21"/>
  </p:notesMasterIdLst>
  <p:handoutMasterIdLst>
    <p:handoutMasterId r:id="rId22"/>
  </p:handoutMasterIdLst>
  <p:sldIdLst>
    <p:sldId id="256" r:id="rId2"/>
    <p:sldId id="349" r:id="rId3"/>
    <p:sldId id="265" r:id="rId4"/>
    <p:sldId id="267" r:id="rId5"/>
    <p:sldId id="364" r:id="rId6"/>
    <p:sldId id="368" r:id="rId7"/>
    <p:sldId id="371" r:id="rId8"/>
    <p:sldId id="306" r:id="rId9"/>
    <p:sldId id="312" r:id="rId10"/>
    <p:sldId id="319" r:id="rId11"/>
    <p:sldId id="373" r:id="rId12"/>
    <p:sldId id="374" r:id="rId13"/>
    <p:sldId id="375" r:id="rId14"/>
    <p:sldId id="376" r:id="rId15"/>
    <p:sldId id="377" r:id="rId16"/>
    <p:sldId id="378" r:id="rId17"/>
    <p:sldId id="295" r:id="rId18"/>
    <p:sldId id="326" r:id="rId19"/>
    <p:sldId id="380" r:id="rId20"/>
  </p:sldIdLst>
  <p:sldSz cx="9144000" cy="6858000" type="screen4x3"/>
  <p:notesSz cx="7315200" cy="96012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33CCCC"/>
    <a:srgbClr val="00CC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342" autoAdjust="0"/>
    <p:restoredTop sz="94660"/>
  </p:normalViewPr>
  <p:slideViewPr>
    <p:cSldViewPr>
      <p:cViewPr varScale="1">
        <p:scale>
          <a:sx n="87" d="100"/>
          <a:sy n="87" d="100"/>
        </p:scale>
        <p:origin x="-1074" y="-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170238" cy="47942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4143375" y="0"/>
            <a:ext cx="3170238" cy="47942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79D5DE5-BD3C-4D62-BD54-05DB04610966}" type="datetimeFigureOut">
              <a:rPr lang="en-US" smtClean="0"/>
              <a:t>9/14/2017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9120188"/>
            <a:ext cx="3170238" cy="4794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4143375" y="9120188"/>
            <a:ext cx="3170238" cy="4794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A47C2C4-F261-435E-9369-6FA5E444755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2459962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169920" cy="480060"/>
          </a:xfrm>
          <a:prstGeom prst="rect">
            <a:avLst/>
          </a:prstGeom>
        </p:spPr>
        <p:txBody>
          <a:bodyPr vert="horz" lIns="96661" tIns="48331" rIns="96661" bIns="48331" rtlCol="0"/>
          <a:lstStyle>
            <a:lvl1pPr algn="l">
              <a:defRPr sz="13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4143587" y="0"/>
            <a:ext cx="3169920" cy="480060"/>
          </a:xfrm>
          <a:prstGeom prst="rect">
            <a:avLst/>
          </a:prstGeom>
        </p:spPr>
        <p:txBody>
          <a:bodyPr vert="horz" lIns="96661" tIns="48331" rIns="96661" bIns="48331" rtlCol="0"/>
          <a:lstStyle>
            <a:lvl1pPr algn="r">
              <a:defRPr sz="1300"/>
            </a:lvl1pPr>
          </a:lstStyle>
          <a:p>
            <a:fld id="{91236C5F-0C47-46DC-8CBD-60A444B84245}" type="datetimeFigureOut">
              <a:rPr lang="en-US" smtClean="0"/>
              <a:pPr/>
              <a:t>9/14/2017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257300" y="720725"/>
            <a:ext cx="4800600" cy="36004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6661" tIns="48331" rIns="96661" bIns="48331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31520" y="4560570"/>
            <a:ext cx="5852160" cy="4320540"/>
          </a:xfrm>
          <a:prstGeom prst="rect">
            <a:avLst/>
          </a:prstGeom>
        </p:spPr>
        <p:txBody>
          <a:bodyPr vert="horz" lIns="96661" tIns="48331" rIns="96661" bIns="48331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119474"/>
            <a:ext cx="3169920" cy="480060"/>
          </a:xfrm>
          <a:prstGeom prst="rect">
            <a:avLst/>
          </a:prstGeom>
        </p:spPr>
        <p:txBody>
          <a:bodyPr vert="horz" lIns="96661" tIns="48331" rIns="96661" bIns="48331" rtlCol="0" anchor="b"/>
          <a:lstStyle>
            <a:lvl1pPr algn="l">
              <a:defRPr sz="13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4143587" y="9119474"/>
            <a:ext cx="3169920" cy="480060"/>
          </a:xfrm>
          <a:prstGeom prst="rect">
            <a:avLst/>
          </a:prstGeom>
        </p:spPr>
        <p:txBody>
          <a:bodyPr vert="horz" lIns="96661" tIns="48331" rIns="96661" bIns="48331" rtlCol="0" anchor="b"/>
          <a:lstStyle>
            <a:lvl1pPr algn="r">
              <a:defRPr sz="1300"/>
            </a:lvl1pPr>
          </a:lstStyle>
          <a:p>
            <a:fld id="{FE7BACC5-A1F7-4959-88F3-28AE87B01ACE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2044345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1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0482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dirty="0" smtClean="0"/>
          </a:p>
        </p:txBody>
      </p:sp>
      <p:sp>
        <p:nvSpPr>
          <p:cNvPr id="20483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70686" indent="-296417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85671" indent="-237134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59939" indent="-237134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134208" indent="-237134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608476" indent="-237134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3082744" indent="-237134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557013" indent="-237134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4031280" indent="-237134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fld id="{BD5EB4A7-7658-40BC-ADF6-03B433F7682E}" type="slidenum">
              <a:rPr lang="en-US" smtClean="0"/>
              <a:pPr/>
              <a:t>3</a:t>
            </a:fld>
            <a:endParaRPr lang="en-US" dirty="0" smtClean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5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6626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dirty="0" smtClean="0"/>
          </a:p>
        </p:txBody>
      </p:sp>
      <p:sp>
        <p:nvSpPr>
          <p:cNvPr id="26627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70686" indent="-296417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85671" indent="-237134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59939" indent="-237134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134208" indent="-237134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608476" indent="-237134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3082744" indent="-237134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557013" indent="-237134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4031280" indent="-237134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fld id="{8815393E-4BDF-431F-AA23-AADDA8B54321}" type="slidenum">
              <a:rPr lang="en-US" smtClean="0"/>
              <a:pPr/>
              <a:t>4</a:t>
            </a:fld>
            <a:endParaRPr lang="en-US" dirty="0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/>
          <p:cNvSpPr txBox="1"/>
          <p:nvPr/>
        </p:nvSpPr>
        <p:spPr>
          <a:xfrm>
            <a:off x="1828800" y="3159760"/>
            <a:ext cx="457200" cy="1034129"/>
          </a:xfrm>
          <a:prstGeom prst="rect">
            <a:avLst/>
          </a:prstGeom>
          <a:noFill/>
        </p:spPr>
        <p:txBody>
          <a:bodyPr wrap="square" lIns="0" tIns="9144" rIns="0" bIns="9144" rtlCol="0" anchor="ctr" anchorCtr="0">
            <a:spAutoFit/>
          </a:bodyPr>
          <a:lstStyle/>
          <a:p>
            <a:r>
              <a:rPr lang="en-US" sz="6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{</a:t>
            </a:r>
            <a:endParaRPr lang="en-US" sz="66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77240" y="1219200"/>
            <a:ext cx="7543800" cy="2152650"/>
          </a:xfrm>
        </p:spPr>
        <p:txBody>
          <a:bodyPr>
            <a:noAutofit/>
          </a:bodyPr>
          <a:lstStyle>
            <a:lvl1pPr>
              <a:defRPr sz="6000">
                <a:solidFill>
                  <a:schemeClr val="tx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133600" y="3375491"/>
            <a:ext cx="6172200" cy="685800"/>
          </a:xfrm>
        </p:spPr>
        <p:txBody>
          <a:bodyPr anchor="ctr"/>
          <a:lstStyle>
            <a:lvl1pPr marL="0" indent="0" algn="l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15" name="Date Placeholder 1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092C66-A04E-442E-AC71-00C5D9F72D0A}" type="datetimeFigureOut">
              <a:rPr lang="en-US" smtClean="0"/>
              <a:pPr/>
              <a:t>9/14/2017</a:t>
            </a:fld>
            <a:endParaRPr lang="en-US" dirty="0"/>
          </a:p>
        </p:txBody>
      </p:sp>
      <p:sp>
        <p:nvSpPr>
          <p:cNvPr id="16" name="Slide Number Placeholder 1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E266D1CA-6845-43DB-8751-61C660B66A4C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13" name="Title 1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092C66-A04E-442E-AC71-00C5D9F72D0A}" type="datetimeFigureOut">
              <a:rPr lang="en-US" smtClean="0"/>
              <a:pPr/>
              <a:t>9/14/2017</a:t>
            </a:fld>
            <a:endParaRPr lang="en-US" dirty="0"/>
          </a:p>
        </p:txBody>
      </p:sp>
      <p:sp>
        <p:nvSpPr>
          <p:cNvPr id="15" name="Slide Number Placeholder 1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E266D1CA-6845-43DB-8751-61C660B66A4C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6" name="Footer Placeholder 15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/>
          <p:cNvSpPr txBox="1"/>
          <p:nvPr/>
        </p:nvSpPr>
        <p:spPr>
          <a:xfrm>
            <a:off x="4267200" y="4074497"/>
            <a:ext cx="457200" cy="1015663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r>
              <a:rPr lang="en-US" sz="6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{</a:t>
            </a:r>
            <a:endParaRPr lang="en-US" sz="66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0" y="4267368"/>
            <a:ext cx="3733800" cy="731520"/>
          </a:xfrm>
        </p:spPr>
        <p:txBody>
          <a:bodyPr anchor="ctr">
            <a:normAutofit/>
          </a:bodyPr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2" name="Date Placeholder 1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092C66-A04E-442E-AC71-00C5D9F72D0A}" type="datetimeFigureOut">
              <a:rPr lang="en-US" smtClean="0"/>
              <a:pPr/>
              <a:t>9/14/2017</a:t>
            </a:fld>
            <a:endParaRPr lang="en-US" dirty="0"/>
          </a:p>
        </p:txBody>
      </p:sp>
      <p:sp>
        <p:nvSpPr>
          <p:cNvPr id="13" name="Slide Number Placeholder 1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E266D1CA-6845-43DB-8751-61C660B66A4C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4" name="Footer Placeholder 13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2286000" y="1905000"/>
            <a:ext cx="6035040" cy="2350008"/>
          </a:xfrm>
        </p:spPr>
        <p:txBody>
          <a:bodyPr/>
          <a:lstStyle>
            <a:lvl1pPr marL="0" algn="l" defTabSz="914400" rtl="0" eaLnBrk="1" latinLnBrk="0" hangingPunct="1">
              <a:spcBef>
                <a:spcPct val="0"/>
              </a:spcBef>
              <a:buNone/>
              <a:defRPr lang="en-US" sz="5400" b="0" kern="1200" cap="none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092C66-A04E-442E-AC71-00C5D9F72D0A}" type="datetimeFigureOut">
              <a:rPr lang="en-US" smtClean="0"/>
              <a:pPr/>
              <a:t>9/14/2017</a:t>
            </a:fld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E266D1CA-6845-43DB-8751-61C660B66A4C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1" name="Title 10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sz="quarter" idx="13"/>
          </p:nvPr>
        </p:nvSpPr>
        <p:spPr>
          <a:xfrm>
            <a:off x="1344168" y="658368"/>
            <a:ext cx="3273552" cy="34290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Content Placeholder 6"/>
          <p:cNvSpPr>
            <a:spLocks noGrp="1"/>
          </p:cNvSpPr>
          <p:nvPr>
            <p:ph sz="quarter" idx="14"/>
          </p:nvPr>
        </p:nvSpPr>
        <p:spPr>
          <a:xfrm>
            <a:off x="5029200" y="658368"/>
            <a:ext cx="3273552" cy="343217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41120" y="661976"/>
            <a:ext cx="3273552" cy="639762"/>
          </a:xfrm>
        </p:spPr>
        <p:txBody>
          <a:bodyPr anchor="ctr">
            <a:noAutofit/>
          </a:bodyPr>
          <a:lstStyle>
            <a:lvl1pPr marL="0" indent="0">
              <a:buNone/>
              <a:defRPr sz="22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344168" y="1371600"/>
            <a:ext cx="3276600" cy="2743200"/>
          </a:xfrm>
        </p:spPr>
        <p:txBody>
          <a:bodyPr anchor="t"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29200" y="661976"/>
            <a:ext cx="3273552" cy="639762"/>
          </a:xfrm>
        </p:spPr>
        <p:txBody>
          <a:bodyPr anchor="ctr">
            <a:noAutofit/>
          </a:bodyPr>
          <a:lstStyle>
            <a:lvl1pPr marL="0" indent="0">
              <a:buNone/>
              <a:defRPr sz="22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29200" y="1371600"/>
            <a:ext cx="3273552" cy="2743200"/>
          </a:xfrm>
        </p:spPr>
        <p:txBody>
          <a:bodyPr anchor="t"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3" name="TextBox 12"/>
          <p:cNvSpPr txBox="1"/>
          <p:nvPr/>
        </p:nvSpPr>
        <p:spPr>
          <a:xfrm>
            <a:off x="1056640" y="520192"/>
            <a:ext cx="457200" cy="923330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r>
              <a:rPr lang="en-US" sz="6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{</a:t>
            </a:r>
            <a:endParaRPr lang="en-US" sz="6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4780280" y="520192"/>
            <a:ext cx="457200" cy="923330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r>
              <a:rPr lang="en-US" sz="6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{</a:t>
            </a:r>
            <a:endParaRPr lang="en-US" sz="6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</p:txBody>
      </p:sp>
      <p:sp>
        <p:nvSpPr>
          <p:cNvPr id="12" name="Title 1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092C66-A04E-442E-AC71-00C5D9F72D0A}" type="datetimeFigureOut">
              <a:rPr lang="en-US" smtClean="0"/>
              <a:pPr/>
              <a:t>9/14/2017</a:t>
            </a:fld>
            <a:endParaRPr lang="en-US" dirty="0"/>
          </a:p>
        </p:txBody>
      </p:sp>
      <p:sp>
        <p:nvSpPr>
          <p:cNvPr id="15" name="Slide Number Placeholder 1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E266D1CA-6845-43DB-8751-61C660B66A4C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6" name="Footer Placeholder 15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092C66-A04E-442E-AC71-00C5D9F72D0A}" type="datetimeFigureOut">
              <a:rPr lang="en-US" smtClean="0"/>
              <a:pPr/>
              <a:t>9/14/2017</a:t>
            </a:fld>
            <a:endParaRPr lang="en-US" dirty="0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E266D1CA-6845-43DB-8751-61C660B66A4C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092C66-A04E-442E-AC71-00C5D9F72D0A}" type="datetimeFigureOut">
              <a:rPr lang="en-US" smtClean="0"/>
              <a:pPr/>
              <a:t>9/14/2017</a:t>
            </a:fld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E266D1CA-6845-43DB-8751-61C660B66A4C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/>
          <p:cNvSpPr txBox="1"/>
          <p:nvPr/>
        </p:nvSpPr>
        <p:spPr>
          <a:xfrm>
            <a:off x="5328920" y="1774588"/>
            <a:ext cx="457200" cy="1231106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r>
              <a:rPr lang="en-US" sz="8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{</a:t>
            </a:r>
            <a:endParaRPr lang="en-US" sz="8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685801"/>
            <a:ext cx="4343400" cy="3429000"/>
          </a:xfrm>
        </p:spPr>
        <p:txBody>
          <a:bodyPr anchor="ctr"/>
          <a:lstStyle>
            <a:lvl1pPr>
              <a:defRPr sz="24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715000" y="685801"/>
            <a:ext cx="2590800" cy="3429000"/>
          </a:xfrm>
        </p:spPr>
        <p:txBody>
          <a:bodyPr anchor="ctr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5" name="Date Placeholder 1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092C66-A04E-442E-AC71-00C5D9F72D0A}" type="datetimeFigureOut">
              <a:rPr lang="en-US" smtClean="0"/>
              <a:pPr/>
              <a:t>9/14/2017</a:t>
            </a:fld>
            <a:endParaRPr lang="en-US" dirty="0"/>
          </a:p>
        </p:txBody>
      </p:sp>
      <p:sp>
        <p:nvSpPr>
          <p:cNvPr id="16" name="Slide Number Placeholder 1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E266D1CA-6845-43DB-8751-61C660B66A4C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8" name="Title 1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219200" y="612775"/>
            <a:ext cx="6705600" cy="2546985"/>
          </a:xfrm>
          <a:effectLst>
            <a:outerShdw blurRad="152400" dist="317500" dir="5400000" sx="90000" sy="-19000" rotWithShape="0">
              <a:prstClr val="black">
                <a:alpha val="15000"/>
              </a:prstClr>
            </a:outerShdw>
          </a:effectLst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743200" y="3453047"/>
            <a:ext cx="5029200" cy="720804"/>
          </a:xfrm>
        </p:spPr>
        <p:txBody>
          <a:bodyPr anchor="ctr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2435352" y="3331464"/>
            <a:ext cx="457200" cy="923330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r>
              <a:rPr lang="en-US" sz="6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{</a:t>
            </a:r>
            <a:endParaRPr lang="en-US" sz="6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</p:txBody>
      </p:sp>
      <p:sp>
        <p:nvSpPr>
          <p:cNvPr id="11" name="Title 10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13" name="Date Placeholder 1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092C66-A04E-442E-AC71-00C5D9F72D0A}" type="datetimeFigureOut">
              <a:rPr lang="en-US" smtClean="0"/>
              <a:pPr/>
              <a:t>9/14/2017</a:t>
            </a:fld>
            <a:endParaRPr lang="en-US" dirty="0"/>
          </a:p>
        </p:txBody>
      </p:sp>
      <p:sp>
        <p:nvSpPr>
          <p:cNvPr id="14" name="Slide Number Placeholder 1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E266D1CA-6845-43DB-8751-61C660B66A4C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5" name="Footer Placeholder 14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133600" y="685801"/>
            <a:ext cx="5791200" cy="3505199"/>
          </a:xfrm>
        </p:spPr>
        <p:txBody>
          <a:bodyPr vert="eaVert" anchor="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092C66-A04E-442E-AC71-00C5D9F72D0A}" type="datetimeFigureOut">
              <a:rPr lang="en-US" smtClean="0"/>
              <a:pPr/>
              <a:t>9/14/2017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66D1CA-6845-43DB-8751-61C660B66A4C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09600" y="609601"/>
            <a:ext cx="2133600" cy="51816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895600" y="685801"/>
            <a:ext cx="5029200" cy="4572000"/>
          </a:xfrm>
        </p:spPr>
        <p:txBody>
          <a:bodyPr vert="eaVert" anchor="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092C66-A04E-442E-AC71-00C5D9F72D0A}" type="datetimeFigureOut">
              <a:rPr lang="en-US" smtClean="0"/>
              <a:pPr/>
              <a:t>9/14/2017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66D1CA-6845-43DB-8751-61C660B66A4C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gradFill>
            <a:gsLst>
              <a:gs pos="0">
                <a:schemeClr val="accent6">
                  <a:lumMod val="50000"/>
                  <a:alpha val="36000"/>
                </a:schemeClr>
              </a:gs>
              <a:gs pos="100000">
                <a:schemeClr val="bg2">
                  <a:alpha val="1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Oval 7"/>
          <p:cNvSpPr/>
          <p:nvPr/>
        </p:nvSpPr>
        <p:spPr>
          <a:xfrm rot="19724275">
            <a:off x="1373221" y="1038440"/>
            <a:ext cx="7240620" cy="5706987"/>
          </a:xfrm>
          <a:prstGeom prst="ellipse">
            <a:avLst/>
          </a:prstGeom>
          <a:gradFill flip="none" rotWithShape="1">
            <a:gsLst>
              <a:gs pos="0">
                <a:schemeClr val="accent6">
                  <a:lumMod val="60000"/>
                  <a:lumOff val="40000"/>
                  <a:alpha val="7000"/>
                </a:schemeClr>
              </a:gs>
              <a:gs pos="58000">
                <a:schemeClr val="bg2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Oval 8"/>
          <p:cNvSpPr/>
          <p:nvPr/>
        </p:nvSpPr>
        <p:spPr>
          <a:xfrm rot="17656910">
            <a:off x="-274211" y="1165875"/>
            <a:ext cx="5538472" cy="4480459"/>
          </a:xfrm>
          <a:prstGeom prst="ellipse">
            <a:avLst/>
          </a:prstGeom>
          <a:gradFill flip="none" rotWithShape="1">
            <a:gsLst>
              <a:gs pos="0">
                <a:schemeClr val="accent6">
                  <a:lumMod val="60000"/>
                  <a:lumOff val="40000"/>
                  <a:alpha val="8000"/>
                </a:schemeClr>
              </a:gs>
              <a:gs pos="58000">
                <a:schemeClr val="bg2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 rot="19724275">
            <a:off x="3277955" y="116854"/>
            <a:ext cx="6479362" cy="4754757"/>
          </a:xfrm>
          <a:prstGeom prst="ellipse">
            <a:avLst/>
          </a:prstGeom>
          <a:gradFill flip="none" rotWithShape="1">
            <a:gsLst>
              <a:gs pos="0">
                <a:schemeClr val="accent6">
                  <a:lumMod val="60000"/>
                  <a:lumOff val="40000"/>
                  <a:alpha val="8000"/>
                </a:schemeClr>
              </a:gs>
              <a:gs pos="58000">
                <a:schemeClr val="bg2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777240" y="4876800"/>
            <a:ext cx="7543800" cy="914400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133600" y="685801"/>
            <a:ext cx="6096000" cy="365759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172200" y="6154738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r">
              <a:defRPr sz="1100">
                <a:solidFill>
                  <a:schemeClr val="tx1">
                    <a:alpha val="60000"/>
                  </a:schemeClr>
                </a:solidFill>
                <a:effectLst/>
              </a:defRPr>
            </a:lvl1pPr>
          </a:lstStyle>
          <a:p>
            <a:fld id="{F2092C66-A04E-442E-AC71-00C5D9F72D0A}" type="datetimeFigureOut">
              <a:rPr lang="en-US" smtClean="0"/>
              <a:pPr/>
              <a:t>9/14/2017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822960" y="6154738"/>
            <a:ext cx="4572000" cy="365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100">
                <a:solidFill>
                  <a:schemeClr val="tx1">
                    <a:alpha val="60000"/>
                  </a:schemeClr>
                </a:solidFill>
                <a:effectLst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22960" y="5842000"/>
            <a:ext cx="2133600" cy="304800"/>
          </a:xfrm>
          <a:prstGeom prst="rect">
            <a:avLst/>
          </a:prstGeom>
        </p:spPr>
        <p:txBody>
          <a:bodyPr vert="horz" lIns="91440" tIns="45720" rIns="91440" bIns="9144" rtlCol="0" anchor="b"/>
          <a:lstStyle>
            <a:lvl1pPr algn="l">
              <a:defRPr sz="1600">
                <a:solidFill>
                  <a:schemeClr val="tx1">
                    <a:alpha val="60000"/>
                  </a:schemeClr>
                </a:solidFill>
                <a:effectLst/>
              </a:defRPr>
            </a:lvl1pPr>
          </a:lstStyle>
          <a:p>
            <a:fld id="{E266D1CA-6845-43DB-8751-61C660B66A4C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6" r:id="rId8"/>
    <p:sldLayoutId id="2147483717" r:id="rId9"/>
    <p:sldLayoutId id="2147483718" r:id="rId10"/>
    <p:sldLayoutId id="2147483719" r:id="rId11"/>
  </p:sldLayoutIdLst>
  <p:txStyles>
    <p:titleStyle>
      <a:lvl1pPr algn="l" defTabSz="914400" rtl="0" eaLnBrk="1" latinLnBrk="0" hangingPunct="1">
        <a:spcBef>
          <a:spcPct val="0"/>
        </a:spcBef>
        <a:buNone/>
        <a:defRPr sz="4900" kern="1200">
          <a:solidFill>
            <a:schemeClr val="tx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74320" indent="-256032" algn="l" defTabSz="914400" rtl="0" eaLnBrk="1" latinLnBrk="0" hangingPunct="1">
        <a:spcBef>
          <a:spcPct val="20000"/>
        </a:spcBef>
        <a:spcAft>
          <a:spcPts val="0"/>
        </a:spcAft>
        <a:buSzPct val="60000"/>
        <a:buFont typeface="Wingdings" pitchFamily="2" charset="2"/>
        <a:buChar char=""/>
        <a:defRPr sz="2100" kern="1200">
          <a:solidFill>
            <a:schemeClr val="tx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+mn-lt"/>
          <a:ea typeface="+mn-ea"/>
          <a:cs typeface="+mn-cs"/>
        </a:defRPr>
      </a:lvl1pPr>
      <a:lvl2pPr marL="640080" indent="-256032" algn="l" defTabSz="914400" rtl="0" eaLnBrk="1" latinLnBrk="0" hangingPunct="1">
        <a:spcBef>
          <a:spcPct val="20000"/>
        </a:spcBef>
        <a:buSzPct val="60000"/>
        <a:buFont typeface="Wingdings" pitchFamily="2" charset="2"/>
        <a:buChar char=""/>
        <a:defRPr sz="1900" kern="1200">
          <a:solidFill>
            <a:schemeClr val="tx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+mn-lt"/>
          <a:ea typeface="+mn-ea"/>
          <a:cs typeface="+mn-cs"/>
        </a:defRPr>
      </a:lvl2pPr>
      <a:lvl3pPr marL="1005840" indent="-256032" algn="l" defTabSz="914400" rtl="0" eaLnBrk="1" latinLnBrk="0" hangingPunct="1">
        <a:spcBef>
          <a:spcPct val="20000"/>
        </a:spcBef>
        <a:buSzPct val="60000"/>
        <a:buFont typeface="Wingdings" pitchFamily="2" charset="2"/>
        <a:buChar char=""/>
        <a:defRPr sz="1700" kern="1200">
          <a:solidFill>
            <a:schemeClr val="tx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+mn-lt"/>
          <a:ea typeface="+mn-ea"/>
          <a:cs typeface="+mn-cs"/>
        </a:defRPr>
      </a:lvl3pPr>
      <a:lvl4pPr marL="1371600" indent="-256032" algn="l" defTabSz="914400" rtl="0" eaLnBrk="1" latinLnBrk="0" hangingPunct="1">
        <a:spcBef>
          <a:spcPct val="20000"/>
        </a:spcBef>
        <a:buSzPct val="60000"/>
        <a:buFont typeface="Wingdings" pitchFamily="2" charset="2"/>
        <a:buChar char=""/>
        <a:defRPr sz="1600" kern="1200">
          <a:solidFill>
            <a:schemeClr val="tx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+mn-lt"/>
          <a:ea typeface="+mn-ea"/>
          <a:cs typeface="+mn-cs"/>
        </a:defRPr>
      </a:lvl4pPr>
      <a:lvl5pPr marL="1645920" indent="-256032" algn="l" defTabSz="914400" rtl="0" eaLnBrk="1" latinLnBrk="0" hangingPunct="1">
        <a:spcBef>
          <a:spcPct val="20000"/>
        </a:spcBef>
        <a:buSzPct val="60000"/>
        <a:buFont typeface="Wingdings" pitchFamily="2" charset="2"/>
        <a:buChar char=""/>
        <a:defRPr sz="1500" kern="1200">
          <a:solidFill>
            <a:schemeClr val="tx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+mn-lt"/>
          <a:ea typeface="+mn-ea"/>
          <a:cs typeface="+mn-cs"/>
        </a:defRPr>
      </a:lvl5pPr>
      <a:lvl6pPr marL="1965960" indent="-256032" algn="l" defTabSz="914400" rtl="0" eaLnBrk="1" latinLnBrk="0" hangingPunct="1">
        <a:spcBef>
          <a:spcPct val="20000"/>
        </a:spcBef>
        <a:buSzPct val="60000"/>
        <a:buFont typeface="Wingdings" pitchFamily="2" charset="2"/>
        <a:buChar char=""/>
        <a:defRPr sz="1400" kern="1200">
          <a:solidFill>
            <a:schemeClr val="tx1"/>
          </a:solidFill>
          <a:effectLst>
            <a:outerShdw blurRad="38100" dist="38100" dir="2700000" algn="ctr" rotWithShape="0">
              <a:srgbClr val="000000">
                <a:alpha val="43000"/>
              </a:srgbClr>
            </a:outerShdw>
          </a:effectLst>
          <a:latin typeface="+mn-lt"/>
          <a:ea typeface="+mn-ea"/>
          <a:cs typeface="+mn-cs"/>
        </a:defRPr>
      </a:lvl6pPr>
      <a:lvl7pPr marL="2240280" indent="-256032" algn="l" defTabSz="914400" rtl="0" eaLnBrk="1" latinLnBrk="0" hangingPunct="1">
        <a:spcBef>
          <a:spcPct val="20000"/>
        </a:spcBef>
        <a:buSzPct val="60000"/>
        <a:buFont typeface="Wingdings" pitchFamily="2" charset="2"/>
        <a:buChar char=""/>
        <a:defRPr sz="1400" kern="1200">
          <a:solidFill>
            <a:schemeClr val="tx1"/>
          </a:solidFill>
          <a:effectLst>
            <a:outerShdw blurRad="38100" dist="38100" dir="2700000" algn="ctr" rotWithShape="0">
              <a:srgbClr val="000000">
                <a:alpha val="43000"/>
              </a:srgbClr>
            </a:outerShdw>
          </a:effectLst>
          <a:latin typeface="+mn-lt"/>
          <a:ea typeface="+mn-ea"/>
          <a:cs typeface="+mn-cs"/>
        </a:defRPr>
      </a:lvl7pPr>
      <a:lvl8pPr marL="2514600" indent="-256032" algn="l" defTabSz="914400" rtl="0" eaLnBrk="1" latinLnBrk="0" hangingPunct="1">
        <a:spcBef>
          <a:spcPct val="20000"/>
        </a:spcBef>
        <a:buSzPct val="60000"/>
        <a:buFont typeface="Wingdings" pitchFamily="2" charset="2"/>
        <a:buChar char=""/>
        <a:defRPr sz="1400" kern="1200">
          <a:solidFill>
            <a:schemeClr val="tx1"/>
          </a:solidFill>
          <a:effectLst>
            <a:outerShdw blurRad="38100" dist="38100" dir="2700000" algn="ctr" rotWithShape="0">
              <a:srgbClr val="000000">
                <a:alpha val="43000"/>
              </a:srgbClr>
            </a:outerShdw>
          </a:effectLst>
          <a:latin typeface="+mn-lt"/>
          <a:ea typeface="+mn-ea"/>
          <a:cs typeface="+mn-cs"/>
        </a:defRPr>
      </a:lvl8pPr>
      <a:lvl9pPr marL="2834640" indent="-256032" algn="l" defTabSz="914400" rtl="0" eaLnBrk="1" latinLnBrk="0" hangingPunct="1">
        <a:spcBef>
          <a:spcPct val="20000"/>
        </a:spcBef>
        <a:buSzPct val="60000"/>
        <a:buFont typeface="Wingdings" pitchFamily="2" charset="2"/>
        <a:buChar char=""/>
        <a:defRPr sz="1400" kern="1200">
          <a:solidFill>
            <a:schemeClr val="tx1"/>
          </a:solidFill>
          <a:effectLst>
            <a:outerShdw blurRad="38100" dist="38100" dir="2700000" algn="ctr" rotWithShape="0">
              <a:srgbClr val="000000">
                <a:alpha val="43000"/>
              </a:srgbClr>
            </a:outerShdw>
          </a:effectLst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tmp"/><Relationship Id="rId2" Type="http://schemas.openxmlformats.org/officeDocument/2006/relationships/image" Target="../media/image4.tmp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.tmp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tmp"/><Relationship Id="rId2" Type="http://schemas.openxmlformats.org/officeDocument/2006/relationships/image" Target="../media/image7.tmp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9.tmp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tmp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2.tmp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idx="4294967295"/>
          </p:nvPr>
        </p:nvSpPr>
        <p:spPr>
          <a:xfrm>
            <a:off x="1219200" y="2819400"/>
            <a:ext cx="7162800" cy="1752600"/>
          </a:xfrm>
        </p:spPr>
        <p:txBody>
          <a:bodyPr>
            <a:normAutofit fontScale="90000"/>
          </a:bodyPr>
          <a:lstStyle/>
          <a:p>
            <a:pPr algn="ctr"/>
            <a:r>
              <a:rPr lang="en-US" dirty="0" smtClean="0">
                <a:solidFill>
                  <a:srgbClr val="00CCFF"/>
                </a:solidFill>
              </a:rPr>
              <a:t/>
            </a:r>
            <a:br>
              <a:rPr lang="en-US" dirty="0" smtClean="0">
                <a:solidFill>
                  <a:srgbClr val="00CCFF"/>
                </a:solidFill>
              </a:rPr>
            </a:br>
            <a:r>
              <a:rPr lang="en-US" dirty="0">
                <a:solidFill>
                  <a:srgbClr val="00CCFF"/>
                </a:solidFill>
              </a:rPr>
              <a:t/>
            </a:r>
            <a:br>
              <a:rPr lang="en-US" dirty="0">
                <a:solidFill>
                  <a:srgbClr val="00CCFF"/>
                </a:solidFill>
              </a:rPr>
            </a:br>
            <a:r>
              <a:rPr lang="en-US" dirty="0" smtClean="0">
                <a:solidFill>
                  <a:srgbClr val="00CCFF"/>
                </a:solidFill>
              </a:rPr>
              <a:t/>
            </a:r>
            <a:br>
              <a:rPr lang="en-US" dirty="0" smtClean="0">
                <a:solidFill>
                  <a:srgbClr val="00CCFF"/>
                </a:solidFill>
              </a:rPr>
            </a:br>
            <a:r>
              <a:rPr lang="en-US" dirty="0" smtClean="0">
                <a:solidFill>
                  <a:srgbClr val="00CCFF"/>
                </a:solidFill>
              </a:rPr>
              <a:t/>
            </a:r>
            <a:br>
              <a:rPr lang="en-US" dirty="0" smtClean="0">
                <a:solidFill>
                  <a:srgbClr val="00CCFF"/>
                </a:solidFill>
              </a:rPr>
            </a:br>
            <a:r>
              <a:rPr dirty="0" err="1" smtClean="0">
                <a:solidFill>
                  <a:srgbClr val="00CCFF"/>
                </a:solidFill>
              </a:rPr>
              <a:t>CogAT</a:t>
            </a:r>
            <a:r>
              <a:rPr dirty="0" smtClean="0">
                <a:solidFill>
                  <a:srgbClr val="00CCFF"/>
                </a:solidFill>
              </a:rPr>
              <a:t> &amp; the </a:t>
            </a:r>
            <a:r>
              <a:rPr lang="en-US" dirty="0" smtClean="0">
                <a:solidFill>
                  <a:srgbClr val="00CCFF"/>
                </a:solidFill>
              </a:rPr>
              <a:t>WS</a:t>
            </a:r>
            <a:r>
              <a:rPr dirty="0" smtClean="0">
                <a:solidFill>
                  <a:srgbClr val="00CCFF"/>
                </a:solidFill>
              </a:rPr>
              <a:t>/</a:t>
            </a:r>
            <a:r>
              <a:rPr lang="en-US" dirty="0" smtClean="0">
                <a:solidFill>
                  <a:srgbClr val="00CCFF"/>
                </a:solidFill>
              </a:rPr>
              <a:t>FCS</a:t>
            </a:r>
            <a:r>
              <a:rPr dirty="0" smtClean="0">
                <a:solidFill>
                  <a:srgbClr val="00CCFF"/>
                </a:solidFill>
              </a:rPr>
              <a:t> </a:t>
            </a:r>
            <a:r>
              <a:rPr lang="en-US" dirty="0" smtClean="0">
                <a:solidFill>
                  <a:srgbClr val="00CCFF"/>
                </a:solidFill>
              </a:rPr>
              <a:t>Academically/Intellectually  Gifted </a:t>
            </a:r>
            <a:r>
              <a:rPr lang="en-US" dirty="0">
                <a:solidFill>
                  <a:srgbClr val="00CCFF"/>
                </a:solidFill>
              </a:rPr>
              <a:t>P</a:t>
            </a:r>
            <a:r>
              <a:rPr dirty="0" smtClean="0">
                <a:solidFill>
                  <a:srgbClr val="00CCFF"/>
                </a:solidFill>
              </a:rPr>
              <a:t>rogram</a:t>
            </a:r>
            <a:endParaRPr lang="en-US" dirty="0">
              <a:solidFill>
                <a:srgbClr val="00CCFF"/>
              </a:solidFill>
            </a:endParaRPr>
          </a:p>
        </p:txBody>
      </p:sp>
      <p:pic>
        <p:nvPicPr>
          <p:cNvPr id="4102" name="Picture 6" descr="Image result for testing clip art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" y="76200"/>
            <a:ext cx="2895600" cy="19268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2" descr="Winston-Salem/Forsyth County School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38939" y="4953000"/>
            <a:ext cx="2771775" cy="1466851"/>
          </a:xfrm>
          <a:prstGeom prst="rect">
            <a:avLst/>
          </a:prstGeom>
          <a:solidFill>
            <a:schemeClr val="tx1"/>
          </a:solidFill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152400" y="1143000"/>
            <a:ext cx="8991600" cy="5181600"/>
          </a:xfrm>
        </p:spPr>
        <p:txBody>
          <a:bodyPr>
            <a:noAutofit/>
          </a:bodyPr>
          <a:lstStyle/>
          <a:p>
            <a:pPr>
              <a:buFont typeface="Wingdings" pitchFamily="2" charset="2"/>
              <a:buChar char="§"/>
            </a:pPr>
            <a:r>
              <a:rPr lang="en-US" sz="2800" smtClean="0"/>
              <a:t>October 2, 3, and 4</a:t>
            </a:r>
            <a:r>
              <a:rPr lang="en-US" sz="2800" smtClean="0"/>
              <a:t>:  </a:t>
            </a:r>
            <a:r>
              <a:rPr lang="en-US" sz="2800" dirty="0" smtClean="0"/>
              <a:t>Administer </a:t>
            </a:r>
            <a:r>
              <a:rPr lang="en-US" sz="2800" dirty="0" err="1" smtClean="0"/>
              <a:t>CogAT</a:t>
            </a:r>
            <a:r>
              <a:rPr lang="en-US" sz="2800" dirty="0" smtClean="0"/>
              <a:t> in 2</a:t>
            </a:r>
            <a:r>
              <a:rPr lang="en-US" sz="2800" baseline="30000" dirty="0" smtClean="0"/>
              <a:t>nd</a:t>
            </a:r>
            <a:r>
              <a:rPr lang="en-US" sz="2800" dirty="0" smtClean="0"/>
              <a:t> grade classes </a:t>
            </a:r>
          </a:p>
          <a:p>
            <a:pPr marL="18288" indent="0">
              <a:buNone/>
            </a:pPr>
            <a:endParaRPr lang="en-US" sz="1200" dirty="0" smtClean="0"/>
          </a:p>
          <a:p>
            <a:pPr>
              <a:buFont typeface="Wingdings" pitchFamily="2" charset="2"/>
              <a:buChar char="§"/>
            </a:pPr>
            <a:r>
              <a:rPr lang="en-US" sz="2800" dirty="0" smtClean="0"/>
              <a:t>Students scoring 80</a:t>
            </a:r>
            <a:r>
              <a:rPr lang="en-US" sz="2800" baseline="30000" dirty="0" smtClean="0"/>
              <a:t>th</a:t>
            </a:r>
            <a:r>
              <a:rPr lang="en-US" sz="2800" dirty="0" smtClean="0"/>
              <a:t> percentile or higher are invited for ITBS screening during the school day in November </a:t>
            </a:r>
          </a:p>
          <a:p>
            <a:pPr marL="18288" indent="0">
              <a:buNone/>
            </a:pPr>
            <a:endParaRPr lang="en-US" sz="1200" dirty="0" smtClean="0"/>
          </a:p>
          <a:p>
            <a:pPr>
              <a:buFont typeface="Wingdings" pitchFamily="2" charset="2"/>
              <a:buChar char="§"/>
            </a:pPr>
            <a:r>
              <a:rPr lang="en-US" sz="2800" dirty="0" smtClean="0"/>
              <a:t>Some students may be identified as AIG from </a:t>
            </a:r>
            <a:r>
              <a:rPr lang="en-US" sz="2800" dirty="0" err="1" smtClean="0"/>
              <a:t>CogAT</a:t>
            </a:r>
            <a:r>
              <a:rPr lang="en-US" sz="2800" dirty="0" smtClean="0"/>
              <a:t> administration</a:t>
            </a:r>
          </a:p>
          <a:p>
            <a:pPr marL="18288" indent="0">
              <a:buNone/>
            </a:pPr>
            <a:endParaRPr lang="en-US" sz="1200" dirty="0" smtClean="0"/>
          </a:p>
          <a:p>
            <a:pPr>
              <a:buFont typeface="Wingdings" pitchFamily="2" charset="2"/>
              <a:buChar char="§"/>
            </a:pPr>
            <a:r>
              <a:rPr lang="en-US" sz="2800" dirty="0" smtClean="0"/>
              <a:t>ITBS results combined with CogAT will determine student eligibility for AIG, HAG, or re-screening opportunity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381000" y="0"/>
            <a:ext cx="8382000" cy="838200"/>
          </a:xfrm>
        </p:spPr>
        <p:txBody>
          <a:bodyPr>
            <a:noAutofit/>
          </a:bodyPr>
          <a:lstStyle/>
          <a:p>
            <a:pPr algn="ctr"/>
            <a:r>
              <a:rPr lang="en-US" sz="3500" b="1" dirty="0" smtClean="0">
                <a:solidFill>
                  <a:srgbClr val="00CCFF"/>
                </a:solidFill>
                <a:latin typeface="+mn-lt"/>
              </a:rPr>
              <a:t>Grade 2 Group Screening Process</a:t>
            </a:r>
            <a:endParaRPr lang="en-US" sz="3500" b="1" dirty="0">
              <a:solidFill>
                <a:srgbClr val="00CCFF"/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28129271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9" name="Rectangle 3"/>
          <p:cNvSpPr>
            <a:spLocks noGrp="1" noChangeArrowheads="1"/>
          </p:cNvSpPr>
          <p:nvPr>
            <p:ph idx="1"/>
          </p:nvPr>
        </p:nvSpPr>
        <p:spPr>
          <a:xfrm>
            <a:off x="457200" y="2057400"/>
            <a:ext cx="8305800" cy="4343400"/>
          </a:xfrm>
        </p:spPr>
        <p:txBody>
          <a:bodyPr>
            <a:normAutofit/>
          </a:bodyPr>
          <a:lstStyle/>
          <a:p>
            <a:pPr eaLnBrk="1" hangingPunct="1">
              <a:buFont typeface="Wingdings" pitchFamily="2" charset="2"/>
              <a:buChar char="§"/>
            </a:pPr>
            <a:r>
              <a:rPr lang="en-US" sz="2800" dirty="0" smtClean="0"/>
              <a:t>The purpose of the Cognitive Abilities Test (CogAT) is to serve as a screener to determine a student’s need for AG services </a:t>
            </a:r>
          </a:p>
          <a:p>
            <a:pPr marL="18288" indent="0" eaLnBrk="1" hangingPunct="1">
              <a:buNone/>
            </a:pPr>
            <a:endParaRPr lang="en-US" sz="1400" i="1" dirty="0" smtClean="0">
              <a:solidFill>
                <a:srgbClr val="00CCFF"/>
              </a:solidFill>
            </a:endParaRPr>
          </a:p>
          <a:p>
            <a:pPr eaLnBrk="1" hangingPunct="1">
              <a:buFont typeface="Wingdings" pitchFamily="2" charset="2"/>
              <a:buChar char="§"/>
            </a:pPr>
            <a:r>
              <a:rPr lang="en-US" sz="2800" b="1" dirty="0" err="1" smtClean="0"/>
              <a:t>CogAT</a:t>
            </a:r>
            <a:r>
              <a:rPr lang="en-US" sz="2800" dirty="0" smtClean="0"/>
              <a:t> </a:t>
            </a:r>
          </a:p>
          <a:p>
            <a:pPr lvl="1" eaLnBrk="1" hangingPunct="1">
              <a:buFont typeface="Wingdings" pitchFamily="2" charset="2"/>
              <a:buChar char="§"/>
            </a:pPr>
            <a:r>
              <a:rPr lang="en-US" sz="2800" dirty="0" smtClean="0"/>
              <a:t>CogAT is an </a:t>
            </a:r>
            <a:r>
              <a:rPr lang="en-US" sz="2800" i="1" dirty="0" smtClean="0"/>
              <a:t>ability </a:t>
            </a:r>
            <a:r>
              <a:rPr lang="en-US" sz="2800" dirty="0" smtClean="0"/>
              <a:t> measure. </a:t>
            </a:r>
          </a:p>
          <a:p>
            <a:pPr lvl="1" eaLnBrk="1" hangingPunct="1">
              <a:buFont typeface="Wingdings" pitchFamily="2" charset="2"/>
              <a:buChar char="§"/>
            </a:pPr>
            <a:r>
              <a:rPr lang="en-US" sz="2800" dirty="0" err="1" smtClean="0"/>
              <a:t>CogAT</a:t>
            </a:r>
            <a:r>
              <a:rPr lang="en-US" sz="2800" dirty="0" smtClean="0"/>
              <a:t> is used for AG identification in many NC districts.</a:t>
            </a:r>
          </a:p>
          <a:p>
            <a:pPr eaLnBrk="1" hangingPunct="1"/>
            <a:endParaRPr lang="en-US" dirty="0" smtClean="0"/>
          </a:p>
          <a:p>
            <a:pPr eaLnBrk="1" hangingPunct="1">
              <a:buFont typeface="Wingdings" pitchFamily="2" charset="2"/>
              <a:buNone/>
            </a:pPr>
            <a:endParaRPr lang="en-US" dirty="0" smtClean="0"/>
          </a:p>
          <a:p>
            <a:pPr lvl="1" eaLnBrk="1" hangingPunct="1">
              <a:buFont typeface="Wingdings" pitchFamily="2" charset="2"/>
              <a:buNone/>
            </a:pPr>
            <a:endParaRPr lang="en-US" dirty="0" smtClean="0"/>
          </a:p>
        </p:txBody>
      </p:sp>
      <p:sp>
        <p:nvSpPr>
          <p:cNvPr id="19458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533400"/>
            <a:ext cx="8077200" cy="1143000"/>
          </a:xfrm>
        </p:spPr>
        <p:txBody>
          <a:bodyPr>
            <a:normAutofit fontScale="90000"/>
          </a:bodyPr>
          <a:lstStyle/>
          <a:p>
            <a:pPr algn="ctr" eaLnBrk="1" hangingPunct="1"/>
            <a:r>
              <a:rPr lang="en-US" dirty="0" smtClean="0">
                <a:solidFill>
                  <a:srgbClr val="00CCFF"/>
                </a:solidFill>
              </a:rPr>
              <a:t>Basic Information </a:t>
            </a:r>
            <a:br>
              <a:rPr lang="en-US" dirty="0" smtClean="0">
                <a:solidFill>
                  <a:srgbClr val="00CCFF"/>
                </a:solidFill>
              </a:rPr>
            </a:br>
            <a:r>
              <a:rPr lang="en-US" dirty="0" smtClean="0">
                <a:solidFill>
                  <a:srgbClr val="00CCFF"/>
                </a:solidFill>
              </a:rPr>
              <a:t>about the CogAT	</a:t>
            </a:r>
          </a:p>
        </p:txBody>
      </p:sp>
    </p:spTree>
    <p:extLst>
      <p:ext uri="{BB962C8B-B14F-4D97-AF65-F5344CB8AC3E}">
        <p14:creationId xmlns:p14="http://schemas.microsoft.com/office/powerpoint/2010/main" val="19848716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3" name="Text Box 4"/>
          <p:cNvSpPr>
            <a:spLocks noGrp="1" noChangeArrowheads="1"/>
          </p:cNvSpPr>
          <p:nvPr>
            <p:ph idx="1"/>
          </p:nvPr>
        </p:nvSpPr>
        <p:spPr>
          <a:xfrm>
            <a:off x="1409700" y="685800"/>
            <a:ext cx="6096000" cy="3657599"/>
          </a:xfrm>
        </p:spPr>
        <p:txBody>
          <a:bodyPr/>
          <a:lstStyle/>
          <a:p>
            <a:pPr>
              <a:spcBef>
                <a:spcPct val="0"/>
              </a:spcBef>
              <a:buClrTx/>
              <a:buFontTx/>
              <a:buNone/>
            </a:pPr>
            <a:r>
              <a:rPr lang="en-US" dirty="0" smtClean="0"/>
              <a:t>	Intelligence Tests cover a much broader spectrum of abilities. </a:t>
            </a:r>
            <a:r>
              <a:rPr lang="en-US" i="1" dirty="0" smtClean="0"/>
              <a:t>CogAT</a:t>
            </a:r>
            <a:r>
              <a:rPr lang="en-US" dirty="0" smtClean="0"/>
              <a:t> focuses on the </a:t>
            </a:r>
            <a:r>
              <a:rPr lang="en-US" b="1" u="sng" dirty="0" smtClean="0">
                <a:solidFill>
                  <a:srgbClr val="33CCCC"/>
                </a:solidFill>
              </a:rPr>
              <a:t>cognitive processes </a:t>
            </a:r>
            <a:r>
              <a:rPr lang="en-US" dirty="0" smtClean="0"/>
              <a:t>most related to academic success in school.</a:t>
            </a:r>
          </a:p>
        </p:txBody>
      </p:sp>
      <p:sp>
        <p:nvSpPr>
          <p:cNvPr id="25602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274638"/>
            <a:ext cx="7467600" cy="1143000"/>
          </a:xfrm>
        </p:spPr>
        <p:txBody>
          <a:bodyPr/>
          <a:lstStyle/>
          <a:p>
            <a:pPr algn="ctr" eaLnBrk="1" hangingPunct="1"/>
            <a:r>
              <a:rPr lang="en-US" dirty="0" smtClean="0">
                <a:solidFill>
                  <a:srgbClr val="00CCFF"/>
                </a:solidFill>
              </a:rPr>
              <a:t>IQ versus Ability Tests</a:t>
            </a:r>
          </a:p>
        </p:txBody>
      </p:sp>
      <p:sp>
        <p:nvSpPr>
          <p:cNvPr id="25601" name="Rectangle 11"/>
          <p:cNvSpPr>
            <a:spLocks noGrp="1" noChangeArrowheads="1"/>
          </p:cNvSpPr>
          <p:nvPr>
            <p:ph type="sldNum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fld id="{041AC49D-E2D4-4C86-B8D6-6B481204E61C}" type="slidenum">
              <a:rPr lang="en-US" smtClean="0"/>
              <a:pPr eaLnBrk="1" hangingPunct="1"/>
              <a:t>4</a:t>
            </a:fld>
            <a:endParaRPr lang="en-US" dirty="0" smtClean="0"/>
          </a:p>
        </p:txBody>
      </p:sp>
      <p:sp>
        <p:nvSpPr>
          <p:cNvPr id="25604" name="Oval 5"/>
          <p:cNvSpPr>
            <a:spLocks noChangeArrowheads="1"/>
          </p:cNvSpPr>
          <p:nvPr/>
        </p:nvSpPr>
        <p:spPr bwMode="auto">
          <a:xfrm>
            <a:off x="2362200" y="3581400"/>
            <a:ext cx="4038600" cy="3124200"/>
          </a:xfrm>
          <a:prstGeom prst="ellipse">
            <a:avLst/>
          </a:prstGeom>
          <a:gradFill rotWithShape="1">
            <a:gsLst>
              <a:gs pos="0">
                <a:schemeClr val="bg1"/>
              </a:gs>
              <a:gs pos="100000">
                <a:schemeClr val="hlink"/>
              </a:gs>
            </a:gsLst>
            <a:path path="shape">
              <a:fillToRect l="50000" t="50000" r="50000" b="50000"/>
            </a:path>
          </a:gradFill>
          <a:ln w="9525">
            <a:solidFill>
              <a:srgbClr val="00CCFF"/>
            </a:solidFill>
            <a:round/>
            <a:headEnd/>
            <a:tailEnd/>
          </a:ln>
        </p:spPr>
        <p:txBody>
          <a:bodyPr wrap="none" anchor="ctr"/>
          <a:lstStyle/>
          <a:p>
            <a:pPr eaLnBrk="0" hangingPunct="0"/>
            <a:endParaRPr lang="en-US" dirty="0"/>
          </a:p>
        </p:txBody>
      </p:sp>
      <p:sp>
        <p:nvSpPr>
          <p:cNvPr id="25605" name="Oval 6"/>
          <p:cNvSpPr>
            <a:spLocks noChangeArrowheads="1"/>
          </p:cNvSpPr>
          <p:nvPr/>
        </p:nvSpPr>
        <p:spPr bwMode="auto">
          <a:xfrm>
            <a:off x="3352800" y="4632325"/>
            <a:ext cx="2090738" cy="1582738"/>
          </a:xfrm>
          <a:prstGeom prst="ellipse">
            <a:avLst/>
          </a:prstGeom>
          <a:gradFill rotWithShape="1">
            <a:gsLst>
              <a:gs pos="0">
                <a:schemeClr val="bg1"/>
              </a:gs>
              <a:gs pos="100000">
                <a:srgbClr val="33CCCC"/>
              </a:gs>
            </a:gsLst>
            <a:path path="shape">
              <a:fillToRect l="50000" t="50000" r="50000" b="50000"/>
            </a:path>
          </a:gradFill>
          <a:ln w="9525">
            <a:solidFill>
              <a:srgbClr val="008080"/>
            </a:solidFill>
            <a:round/>
            <a:headEnd/>
            <a:tailEnd/>
          </a:ln>
        </p:spPr>
        <p:txBody>
          <a:bodyPr wrap="none" anchor="ctr"/>
          <a:lstStyle/>
          <a:p>
            <a:pPr algn="ctr" eaLnBrk="0" hangingPunct="0"/>
            <a:r>
              <a:rPr lang="en-US" sz="2400" b="1" i="1" dirty="0">
                <a:latin typeface="Garamond" pitchFamily="18" charset="0"/>
              </a:rPr>
              <a:t>CogAT</a:t>
            </a:r>
          </a:p>
        </p:txBody>
      </p:sp>
      <p:sp>
        <p:nvSpPr>
          <p:cNvPr id="25606" name="WordArt 7"/>
          <p:cNvSpPr>
            <a:spLocks noChangeArrowheads="1" noChangeShapeType="1" noTextEdit="1"/>
          </p:cNvSpPr>
          <p:nvPr/>
        </p:nvSpPr>
        <p:spPr bwMode="auto">
          <a:xfrm>
            <a:off x="2819400" y="4114800"/>
            <a:ext cx="3276600" cy="1219200"/>
          </a:xfrm>
          <a:prstGeom prst="rect">
            <a:avLst/>
          </a:prstGeom>
        </p:spPr>
        <p:txBody>
          <a:bodyPr spcFirstLastPara="1" wrap="none" fromWordArt="1">
            <a:prstTxWarp prst="textArchUp">
              <a:avLst>
                <a:gd name="adj" fmla="val 12069588"/>
              </a:avLst>
            </a:prstTxWarp>
          </a:bodyPr>
          <a:lstStyle/>
          <a:p>
            <a:pPr algn="ctr"/>
            <a:r>
              <a:rPr lang="en-US" b="1" kern="10" dirty="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000000"/>
                </a:solidFill>
                <a:latin typeface="Garamond"/>
              </a:rPr>
              <a:t>Intelligence Test</a:t>
            </a:r>
          </a:p>
        </p:txBody>
      </p:sp>
    </p:spTree>
    <p:extLst>
      <p:ext uri="{BB962C8B-B14F-4D97-AF65-F5344CB8AC3E}">
        <p14:creationId xmlns:p14="http://schemas.microsoft.com/office/powerpoint/2010/main" val="1402757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762000" y="381000"/>
            <a:ext cx="7772400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4800" u="sng" dirty="0" smtClean="0">
                <a:solidFill>
                  <a:srgbClr val="00CCFF"/>
                </a:solidFill>
              </a:rPr>
              <a:t>Types of Verbal Questions</a:t>
            </a:r>
            <a:r>
              <a:rPr lang="en-US" sz="2400" dirty="0">
                <a:solidFill>
                  <a:srgbClr val="00CCFF"/>
                </a:solidFill>
              </a:rPr>
              <a:t/>
            </a:r>
            <a:br>
              <a:rPr lang="en-US" sz="2400" dirty="0">
                <a:solidFill>
                  <a:srgbClr val="00CCFF"/>
                </a:solidFill>
              </a:rPr>
            </a:br>
            <a:endParaRPr lang="en-US" sz="2400" dirty="0" smtClean="0">
              <a:solidFill>
                <a:srgbClr val="00CCFF"/>
              </a:solidFill>
            </a:endParaRPr>
          </a:p>
          <a:p>
            <a:endParaRPr lang="en-US" sz="2400" dirty="0" smtClean="0">
              <a:solidFill>
                <a:srgbClr val="00CCFF"/>
              </a:solidFill>
            </a:endParaRPr>
          </a:p>
          <a:p>
            <a:endParaRPr lang="en-US" sz="2400" dirty="0" smtClean="0">
              <a:solidFill>
                <a:srgbClr val="00CCFF"/>
              </a:solidFill>
            </a:endParaRPr>
          </a:p>
          <a:p>
            <a:endParaRPr lang="en-US" sz="2400" dirty="0">
              <a:solidFill>
                <a:srgbClr val="00CCFF"/>
              </a:solidFill>
            </a:endParaRPr>
          </a:p>
          <a:p>
            <a:endParaRPr lang="en-US" sz="2400" dirty="0" smtClean="0">
              <a:solidFill>
                <a:srgbClr val="00CCFF"/>
              </a:solidFill>
            </a:endParaRPr>
          </a:p>
          <a:p>
            <a:endParaRPr lang="en-US" sz="2400" dirty="0">
              <a:solidFill>
                <a:srgbClr val="00CCFF"/>
              </a:solidFill>
            </a:endParaRPr>
          </a:p>
          <a:p>
            <a:endParaRPr lang="en-US" sz="2400" dirty="0" smtClean="0">
              <a:solidFill>
                <a:srgbClr val="00CCFF"/>
              </a:solidFill>
            </a:endParaRPr>
          </a:p>
          <a:p>
            <a:endParaRPr lang="en-US" sz="2400" dirty="0">
              <a:solidFill>
                <a:srgbClr val="00CCFF"/>
              </a:solidFill>
            </a:endParaRPr>
          </a:p>
          <a:p>
            <a:endParaRPr lang="en-US" sz="2400" dirty="0" smtClean="0">
              <a:solidFill>
                <a:srgbClr val="00CCFF"/>
              </a:solidFill>
            </a:endParaRPr>
          </a:p>
          <a:p>
            <a:endParaRPr lang="en-US" sz="2400" dirty="0">
              <a:solidFill>
                <a:srgbClr val="00CCFF"/>
              </a:solidFill>
            </a:endParaRPr>
          </a:p>
        </p:txBody>
      </p:sp>
      <p:pic>
        <p:nvPicPr>
          <p:cNvPr id="3" name="Picture 2" descr="Screen Clippi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4800" y="1197429"/>
            <a:ext cx="5029200" cy="1905000"/>
          </a:xfrm>
          <a:prstGeom prst="rect">
            <a:avLst/>
          </a:prstGeom>
        </p:spPr>
      </p:pic>
      <p:pic>
        <p:nvPicPr>
          <p:cNvPr id="4" name="Picture 3" descr="Screen Clippi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33800" y="3200400"/>
            <a:ext cx="5138923" cy="1600200"/>
          </a:xfrm>
          <a:prstGeom prst="rect">
            <a:avLst/>
          </a:prstGeom>
        </p:spPr>
      </p:pic>
      <p:pic>
        <p:nvPicPr>
          <p:cNvPr id="5" name="Picture 4" descr="Screen Clippi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4909457"/>
            <a:ext cx="4942547" cy="167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426926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creen Clippi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3143" y="1090767"/>
            <a:ext cx="4800600" cy="1804833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533400" y="304800"/>
            <a:ext cx="77724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800" u="sng" dirty="0" smtClean="0">
                <a:solidFill>
                  <a:srgbClr val="00CCFF"/>
                </a:solidFill>
              </a:rPr>
              <a:t>Quantitative Questions</a:t>
            </a:r>
            <a:endParaRPr lang="en-US" sz="4800" u="sng" dirty="0">
              <a:solidFill>
                <a:srgbClr val="00CCFF"/>
              </a:solidFill>
            </a:endParaRPr>
          </a:p>
        </p:txBody>
      </p:sp>
      <p:pic>
        <p:nvPicPr>
          <p:cNvPr id="6" name="Picture 5" descr="Screen Clippi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00732" y="2996163"/>
            <a:ext cx="4534267" cy="1695580"/>
          </a:xfrm>
          <a:prstGeom prst="rect">
            <a:avLst/>
          </a:prstGeom>
        </p:spPr>
      </p:pic>
      <p:pic>
        <p:nvPicPr>
          <p:cNvPr id="7" name="Picture 6" descr="Screen Clippi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3143" y="4876800"/>
            <a:ext cx="4899419" cy="15837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068120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creen Clippi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5800" y="1371600"/>
            <a:ext cx="4648200" cy="12954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533400" y="304800"/>
            <a:ext cx="77724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800" u="sng" dirty="0" smtClean="0">
                <a:solidFill>
                  <a:srgbClr val="00CCFF"/>
                </a:solidFill>
              </a:rPr>
              <a:t>Nonverbal Questions</a:t>
            </a:r>
            <a:endParaRPr lang="en-US" sz="4800" u="sng" dirty="0">
              <a:solidFill>
                <a:srgbClr val="00CCFF"/>
              </a:solidFill>
            </a:endParaRPr>
          </a:p>
        </p:txBody>
      </p:sp>
      <p:pic>
        <p:nvPicPr>
          <p:cNvPr id="4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38600" y="2688771"/>
            <a:ext cx="4343400" cy="23431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" name="Picture 4" descr="Screen Clippi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5800" y="5031921"/>
            <a:ext cx="4648200" cy="15622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977862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3" name="Rectangle 3"/>
          <p:cNvSpPr>
            <a:spLocks noGrp="1" noChangeArrowheads="1"/>
          </p:cNvSpPr>
          <p:nvPr>
            <p:ph idx="1"/>
          </p:nvPr>
        </p:nvSpPr>
        <p:spPr>
          <a:xfrm>
            <a:off x="457200" y="914400"/>
            <a:ext cx="8534400" cy="4572000"/>
          </a:xfrm>
        </p:spPr>
        <p:txBody>
          <a:bodyPr/>
          <a:lstStyle/>
          <a:p>
            <a:pPr marL="550926" indent="-514350" eaLnBrk="1" hangingPunct="1">
              <a:buFont typeface="+mj-lt"/>
              <a:buAutoNum type="arabicPeriod"/>
            </a:pPr>
            <a:r>
              <a:rPr lang="en-US" sz="2800" dirty="0" smtClean="0">
                <a:latin typeface="Comic Sans MS" pitchFamily="66" charset="0"/>
              </a:rPr>
              <a:t>Help teachers adapt instructional goals, methods and materials to the individual needs of students</a:t>
            </a:r>
          </a:p>
          <a:p>
            <a:pPr marL="550926" indent="-514350" eaLnBrk="1" hangingPunct="1">
              <a:buFont typeface="+mj-lt"/>
              <a:buAutoNum type="arabicPeriod"/>
            </a:pPr>
            <a:r>
              <a:rPr lang="en-US" sz="2800" dirty="0" smtClean="0">
                <a:latin typeface="Comic Sans MS" pitchFamily="66" charset="0"/>
              </a:rPr>
              <a:t>Measure each student’s level of cognitive development</a:t>
            </a:r>
          </a:p>
          <a:p>
            <a:pPr marL="550926" indent="-514350" eaLnBrk="1" hangingPunct="1">
              <a:buFont typeface="+mj-lt"/>
              <a:buAutoNum type="arabicPeriod"/>
            </a:pPr>
            <a:r>
              <a:rPr lang="en-US" sz="2800" dirty="0" smtClean="0">
                <a:latin typeface="Comic Sans MS" pitchFamily="66" charset="0"/>
              </a:rPr>
              <a:t>Identify students whose level of academic achievement differ from what would be expected on their </a:t>
            </a:r>
            <a:r>
              <a:rPr lang="en-US" sz="2800" dirty="0" err="1" smtClean="0">
                <a:latin typeface="Comic Sans MS" pitchFamily="66" charset="0"/>
              </a:rPr>
              <a:t>CogAT</a:t>
            </a:r>
            <a:r>
              <a:rPr lang="en-US" sz="2800" dirty="0" smtClean="0">
                <a:latin typeface="Comic Sans MS" pitchFamily="66" charset="0"/>
              </a:rPr>
              <a:t> scores</a:t>
            </a:r>
          </a:p>
        </p:txBody>
      </p:sp>
      <p:sp>
        <p:nvSpPr>
          <p:cNvPr id="20482" name="Rectangle 2"/>
          <p:cNvSpPr>
            <a:spLocks noGrp="1" noChangeArrowheads="1"/>
          </p:cNvSpPr>
          <p:nvPr>
            <p:ph type="title"/>
          </p:nvPr>
        </p:nvSpPr>
        <p:spPr>
          <a:xfrm>
            <a:off x="838200" y="152400"/>
            <a:ext cx="7467600" cy="1143000"/>
          </a:xfrm>
        </p:spPr>
        <p:txBody>
          <a:bodyPr>
            <a:normAutofit fontScale="90000"/>
          </a:bodyPr>
          <a:lstStyle/>
          <a:p>
            <a:pPr algn="ctr" eaLnBrk="1" hangingPunct="1"/>
            <a:r>
              <a:rPr lang="en-US" sz="4000" dirty="0" smtClean="0">
                <a:solidFill>
                  <a:srgbClr val="33CCCC"/>
                </a:solidFill>
                <a:latin typeface="Elephant" pitchFamily="18" charset="0"/>
              </a:rPr>
              <a:t>Three Primary Uses of </a:t>
            </a:r>
            <a:br>
              <a:rPr lang="en-US" sz="4000" dirty="0" smtClean="0">
                <a:solidFill>
                  <a:srgbClr val="33CCCC"/>
                </a:solidFill>
                <a:latin typeface="Elephant" pitchFamily="18" charset="0"/>
              </a:rPr>
            </a:br>
            <a:r>
              <a:rPr lang="en-US" sz="4000" dirty="0" smtClean="0">
                <a:solidFill>
                  <a:srgbClr val="33CCCC"/>
                </a:solidFill>
                <a:latin typeface="Elephant" pitchFamily="18" charset="0"/>
              </a:rPr>
              <a:t>CogAT Scores</a:t>
            </a:r>
          </a:p>
        </p:txBody>
      </p:sp>
      <p:pic>
        <p:nvPicPr>
          <p:cNvPr id="3076" name="Picture 4" descr="https://encrypted-tbn3.gstatic.com/images?q=tbn:ANd9GcT_Ye8bg93seK7Co10vMWTScx0FGGku-iWVkOStv4ynO1aWXk2ZwA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82896" y="5114924"/>
            <a:ext cx="2628900" cy="17430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8" name="Picture 6" descr="https://encrypted-tbn3.gstatic.com/images?q=tbn:ANd9GcT_Ye8bg93seK7Co10vMWTScx0FGGku-iWVkOStv4ynO1aWXk2ZwA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53996" y="5114924"/>
            <a:ext cx="2628900" cy="17430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80" name="Picture 8" descr="https://encrypted-tbn3.gstatic.com/images?q=tbn:ANd9GcT_Ye8bg93seK7Co10vMWTScx0FGGku-iWVkOStv4ynO1aWXk2ZwA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25096" y="5114924"/>
            <a:ext cx="2628900" cy="17430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82" name="Picture 10" descr="https://encrypted-tbn3.gstatic.com/images?q=tbn:ANd9GcT_Ye8bg93seK7Co10vMWTScx0FGGku-iWVkOStv4ynO1aWXk2ZwA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5575" y="5114924"/>
            <a:ext cx="2628900" cy="17430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5" name="Rectangle 3"/>
          <p:cNvSpPr>
            <a:spLocks noGrp="1" noChangeArrowheads="1"/>
          </p:cNvSpPr>
          <p:nvPr>
            <p:ph idx="1"/>
          </p:nvPr>
        </p:nvSpPr>
        <p:spPr>
          <a:xfrm>
            <a:off x="609600" y="2057400"/>
            <a:ext cx="7848600" cy="3657599"/>
          </a:xfrm>
          <a:noFill/>
        </p:spPr>
        <p:txBody>
          <a:bodyPr>
            <a:noAutofit/>
          </a:bodyPr>
          <a:lstStyle/>
          <a:p>
            <a:pPr>
              <a:lnSpc>
                <a:spcPct val="90000"/>
              </a:lnSpc>
            </a:pPr>
            <a:r>
              <a:rPr lang="en-US" sz="2800" dirty="0" smtClean="0">
                <a:effectLst/>
              </a:rPr>
              <a:t>“Academically or intellectually gifted </a:t>
            </a:r>
            <a:r>
              <a:rPr lang="en-US" sz="2800" dirty="0" smtClean="0">
                <a:solidFill>
                  <a:srgbClr val="FFFF00"/>
                </a:solidFill>
                <a:effectLst/>
              </a:rPr>
              <a:t>students perform or show the potential to perform at substantially higher levels </a:t>
            </a:r>
            <a:r>
              <a:rPr lang="en-US" sz="2800" dirty="0" smtClean="0">
                <a:effectLst/>
              </a:rPr>
              <a:t>of accomplishment when compared with others of their age, experience, or environment.  Academically or intellectually gifted students exhibit high performance capability in …specific fields.</a:t>
            </a:r>
          </a:p>
          <a:p>
            <a:pPr algn="r">
              <a:lnSpc>
                <a:spcPct val="90000"/>
              </a:lnSpc>
              <a:buFont typeface="Wingdings" pitchFamily="2" charset="2"/>
              <a:buNone/>
            </a:pPr>
            <a:r>
              <a:rPr lang="en-US" sz="2800" dirty="0" smtClean="0">
                <a:effectLst/>
              </a:rPr>
              <a:t>~WSFCS, AIG parent handbook 2013</a:t>
            </a:r>
          </a:p>
        </p:txBody>
      </p:sp>
      <p:sp>
        <p:nvSpPr>
          <p:cNvPr id="8194" name="Rectangle 2"/>
          <p:cNvSpPr>
            <a:spLocks noGrp="1" noChangeArrowheads="1"/>
          </p:cNvSpPr>
          <p:nvPr>
            <p:ph type="title"/>
          </p:nvPr>
        </p:nvSpPr>
        <p:spPr>
          <a:xfrm>
            <a:off x="838200" y="457200"/>
            <a:ext cx="7543800" cy="914400"/>
          </a:xfrm>
          <a:noFill/>
        </p:spPr>
        <p:txBody>
          <a:bodyPr/>
          <a:lstStyle/>
          <a:p>
            <a:pPr algn="ctr"/>
            <a:r>
              <a:rPr lang="en-US" sz="3600" dirty="0" smtClean="0">
                <a:solidFill>
                  <a:srgbClr val="00CCFF"/>
                </a:solidFill>
                <a:effectLst/>
              </a:rPr>
              <a:t>WSFCS Definition of Academically/Intellectually Gifted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914400" y="228600"/>
            <a:ext cx="7467600" cy="1143000"/>
          </a:xfrm>
          <a:noFill/>
        </p:spPr>
        <p:txBody>
          <a:bodyPr anchor="b" anchorCtr="0">
            <a:normAutofit fontScale="90000"/>
          </a:bodyPr>
          <a:lstStyle/>
          <a:p>
            <a:pPr algn="ctr" eaLnBrk="1" hangingPunct="1"/>
            <a:r>
              <a:rPr lang="en-US" dirty="0" smtClean="0">
                <a:solidFill>
                  <a:srgbClr val="00CCFF"/>
                </a:solidFill>
                <a:effectLst/>
              </a:rPr>
              <a:t>WSFCS Program Description</a:t>
            </a:r>
          </a:p>
        </p:txBody>
      </p:sp>
      <p:sp>
        <p:nvSpPr>
          <p:cNvPr id="33795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457200" y="1600200"/>
            <a:ext cx="8686800" cy="4530725"/>
          </a:xfrm>
          <a:noFill/>
        </p:spPr>
        <p:txBody>
          <a:bodyPr/>
          <a:lstStyle/>
          <a:p>
            <a:pPr eaLnBrk="1" hangingPunct="1"/>
            <a:r>
              <a:rPr lang="en-US" sz="2900" dirty="0" smtClean="0">
                <a:effectLst/>
              </a:rPr>
              <a:t>We offer different levels of advanced instruction to meet the academic needs of students.</a:t>
            </a:r>
          </a:p>
          <a:p>
            <a:pPr lvl="1" eaLnBrk="1" hangingPunct="1"/>
            <a:r>
              <a:rPr lang="en-US" sz="2900" dirty="0" smtClean="0">
                <a:effectLst/>
              </a:rPr>
              <a:t>Academically Intellectually Gifted – AIG</a:t>
            </a:r>
          </a:p>
          <a:p>
            <a:pPr lvl="1" eaLnBrk="1" hangingPunct="1"/>
            <a:r>
              <a:rPr lang="en-US" sz="2900" dirty="0" smtClean="0">
                <a:effectLst/>
              </a:rPr>
              <a:t>Highly Academically Gifted – HAG</a:t>
            </a:r>
          </a:p>
          <a:p>
            <a:pPr eaLnBrk="1" hangingPunct="1"/>
            <a:r>
              <a:rPr lang="en-US" sz="2900" dirty="0" smtClean="0">
                <a:effectLst/>
              </a:rPr>
              <a:t>Start in elementary school and continue through high school</a:t>
            </a:r>
          </a:p>
          <a:p>
            <a:pPr eaLnBrk="1" hangingPunct="1"/>
            <a:r>
              <a:rPr lang="en-US" sz="2900" dirty="0" smtClean="0">
                <a:effectLst/>
              </a:rPr>
              <a:t>We emphasize academic achievement through student development in reflection and autonomy</a:t>
            </a:r>
          </a:p>
          <a:p>
            <a:pPr lvl="1" eaLnBrk="1" hangingPunct="1">
              <a:buFont typeface="Wingdings" pitchFamily="2" charset="2"/>
              <a:buNone/>
            </a:pPr>
            <a:endParaRPr lang="en-US" dirty="0" smtClean="0">
              <a:effectLst/>
            </a:endParaRPr>
          </a:p>
          <a:p>
            <a:pPr eaLnBrk="1" hangingPunct="1"/>
            <a:endParaRPr lang="en-US" dirty="0" smtClean="0">
              <a:effectLst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00150" y="-685800"/>
            <a:ext cx="6742113" cy="862647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39716566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/>
          <p:cNvGrpSpPr/>
          <p:nvPr/>
        </p:nvGrpSpPr>
        <p:grpSpPr>
          <a:xfrm>
            <a:off x="990600" y="1828800"/>
            <a:ext cx="7315200" cy="4242095"/>
            <a:chOff x="19048" y="582740"/>
            <a:chExt cx="2518960" cy="2692990"/>
          </a:xfrm>
        </p:grpSpPr>
        <p:sp>
          <p:nvSpPr>
            <p:cNvPr id="3" name="Rounded Rectangle 2"/>
            <p:cNvSpPr/>
            <p:nvPr/>
          </p:nvSpPr>
          <p:spPr>
            <a:xfrm>
              <a:off x="19048" y="582740"/>
              <a:ext cx="2518960" cy="2692990"/>
            </a:xfrm>
            <a:prstGeom prst="roundRect">
              <a:avLst>
                <a:gd name="adj" fmla="val 10000"/>
              </a:avLst>
            </a:prstGeom>
          </p:spPr>
          <p:style>
            <a:lnRef idx="2">
              <a:schemeClr val="accent1">
                <a:hueOff val="0"/>
                <a:satOff val="0"/>
                <a:lumOff val="0"/>
                <a:alphaOff val="0"/>
              </a:schemeClr>
            </a:lnRef>
            <a:fillRef idx="1">
              <a:schemeClr val="lt1">
                <a:alpha val="9000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9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4" name="Rounded Rectangle 4"/>
            <p:cNvSpPr/>
            <p:nvPr/>
          </p:nvSpPr>
          <p:spPr>
            <a:xfrm>
              <a:off x="70692" y="634384"/>
              <a:ext cx="2388599" cy="2463789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45720" tIns="45720" rIns="45720" bIns="45720" numCol="1" spcCol="1270" anchor="t" anchorCtr="0">
              <a:noAutofit/>
            </a:bodyPr>
            <a:lstStyle/>
            <a:p>
              <a:pPr marL="114300" lvl="1" indent="-114300" algn="l" defTabSz="53340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  <a:buChar char="••"/>
              </a:pPr>
              <a:r>
                <a:rPr lang="en-US" sz="2800" b="0" kern="1200" dirty="0" smtClean="0"/>
                <a:t>Aptitude </a:t>
              </a:r>
              <a:r>
                <a:rPr lang="en-US" sz="2800" b="0" kern="1200" dirty="0"/>
                <a:t>composite score is 95% or higher. </a:t>
              </a:r>
            </a:p>
            <a:p>
              <a:pPr marL="114300" lvl="1" indent="-114300" algn="l" defTabSz="53340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  <a:buChar char="••"/>
              </a:pPr>
              <a:endParaRPr lang="en-US" sz="2800" b="0" kern="1200" dirty="0"/>
            </a:p>
            <a:p>
              <a:pPr marL="114300" lvl="1" indent="-114300" algn="l" defTabSz="53340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  <a:buChar char="••"/>
              </a:pPr>
              <a:r>
                <a:rPr lang="en-US" sz="2800" b="0" kern="1200" dirty="0"/>
                <a:t>The sum of Aptitude and Achievement composite scores equals </a:t>
              </a:r>
              <a:r>
                <a:rPr lang="en-US" sz="2800" b="1" u="sng" kern="1200" dirty="0"/>
                <a:t>185</a:t>
              </a:r>
              <a:r>
                <a:rPr lang="en-US" sz="2800" b="0" kern="1200" dirty="0"/>
                <a:t> or higher.</a:t>
              </a:r>
            </a:p>
            <a:p>
              <a:pPr marL="114300" lvl="1" indent="-114300" algn="l" defTabSz="53340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  <a:buChar char="••"/>
              </a:pPr>
              <a:endParaRPr lang="en-US" sz="2800" b="0" kern="1200" dirty="0"/>
            </a:p>
            <a:p>
              <a:pPr marL="114300" lvl="1" indent="-114300" algn="l" defTabSz="53340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  <a:buChar char="••"/>
              </a:pPr>
              <a:r>
                <a:rPr lang="en-US" sz="2800" b="0" kern="1200" dirty="0"/>
                <a:t>The Achievement composite score is 95% or higher and the Aptitude composite score is 85% or higher. </a:t>
              </a:r>
            </a:p>
            <a:p>
              <a:pPr marL="114300" lvl="1" indent="-114300" algn="l" defTabSz="53340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  <a:buChar char="••"/>
              </a:pPr>
              <a:endParaRPr lang="en-US" sz="1200" b="0" kern="1200" dirty="0"/>
            </a:p>
            <a:p>
              <a:pPr marL="114300" lvl="1" indent="-114300" algn="l" defTabSz="53340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  <a:buChar char="••"/>
              </a:pPr>
              <a:endParaRPr lang="en-US" sz="1200" kern="1200" dirty="0"/>
            </a:p>
          </p:txBody>
        </p:sp>
      </p:grpSp>
      <p:sp>
        <p:nvSpPr>
          <p:cNvPr id="6" name="Rectangle 2"/>
          <p:cNvSpPr txBox="1">
            <a:spLocks noChangeArrowheads="1"/>
          </p:cNvSpPr>
          <p:nvPr/>
        </p:nvSpPr>
        <p:spPr>
          <a:xfrm>
            <a:off x="914400" y="228600"/>
            <a:ext cx="7467600" cy="1143000"/>
          </a:xfrm>
          <a:prstGeom prst="rect">
            <a:avLst/>
          </a:prstGeom>
          <a:noFill/>
        </p:spPr>
        <p:txBody>
          <a:bodyPr vert="horz" lIns="91440" tIns="45720" rIns="91440" bIns="45720" rtlCol="0" anchor="b" anchorCtr="0">
            <a:normAutofit fontScale="82500" lnSpcReduction="20000"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4900" kern="12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/>
            <a:r>
              <a:rPr lang="en-US" u="sng" dirty="0" smtClean="0">
                <a:solidFill>
                  <a:srgbClr val="00CCFF"/>
                </a:solidFill>
                <a:effectLst/>
              </a:rPr>
              <a:t>Academically/Intellectually Gifted Criteria</a:t>
            </a:r>
          </a:p>
        </p:txBody>
      </p:sp>
    </p:spTree>
    <p:extLst>
      <p:ext uri="{BB962C8B-B14F-4D97-AF65-F5344CB8AC3E}">
        <p14:creationId xmlns:p14="http://schemas.microsoft.com/office/powerpoint/2010/main" val="411956098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/>
          <p:cNvGrpSpPr/>
          <p:nvPr/>
        </p:nvGrpSpPr>
        <p:grpSpPr>
          <a:xfrm>
            <a:off x="914400" y="1828800"/>
            <a:ext cx="7696200" cy="3962400"/>
            <a:chOff x="4200981" y="594672"/>
            <a:chExt cx="2514138" cy="2687834"/>
          </a:xfrm>
        </p:grpSpPr>
        <p:sp>
          <p:nvSpPr>
            <p:cNvPr id="3" name="Rounded Rectangle 2"/>
            <p:cNvSpPr/>
            <p:nvPr/>
          </p:nvSpPr>
          <p:spPr>
            <a:xfrm>
              <a:off x="4200981" y="594672"/>
              <a:ext cx="2514138" cy="2687834"/>
            </a:xfrm>
            <a:prstGeom prst="roundRect">
              <a:avLst>
                <a:gd name="adj" fmla="val 10000"/>
              </a:avLst>
            </a:prstGeom>
          </p:spPr>
          <p:style>
            <a:lnRef idx="2">
              <a:schemeClr val="accent1">
                <a:hueOff val="0"/>
                <a:satOff val="0"/>
                <a:lumOff val="0"/>
                <a:alphaOff val="0"/>
              </a:schemeClr>
            </a:lnRef>
            <a:fillRef idx="1">
              <a:schemeClr val="lt1">
                <a:alpha val="9000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9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4" name="Rounded Rectangle 4"/>
            <p:cNvSpPr/>
            <p:nvPr/>
          </p:nvSpPr>
          <p:spPr>
            <a:xfrm>
              <a:off x="4275659" y="646218"/>
              <a:ext cx="2387916" cy="2481221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45720" tIns="45720" rIns="45720" bIns="45720" numCol="1" spcCol="1270" anchor="t" anchorCtr="0">
              <a:noAutofit/>
            </a:bodyPr>
            <a:lstStyle/>
            <a:p>
              <a:pPr marL="114300" lvl="1" indent="-114300" algn="l" defTabSz="53340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  <a:buChar char="••"/>
              </a:pPr>
              <a:endParaRPr lang="en-US" sz="1200" kern="1200" dirty="0"/>
            </a:p>
            <a:p>
              <a:pPr marL="114300" lvl="1" indent="-114300" algn="l" defTabSz="53340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  <a:buChar char="••"/>
              </a:pPr>
              <a:r>
                <a:rPr lang="en-US" sz="3200" kern="1200" dirty="0"/>
                <a:t>The sum of Aptitude and Achievement composite scores equals </a:t>
              </a:r>
              <a:r>
                <a:rPr lang="en-US" sz="3200" b="1" kern="1200" dirty="0"/>
                <a:t>196</a:t>
              </a:r>
              <a:r>
                <a:rPr lang="en-US" sz="3200" kern="1200" dirty="0"/>
                <a:t> or higher.</a:t>
              </a:r>
            </a:p>
            <a:p>
              <a:pPr marL="114300" lvl="1" indent="-114300" algn="l" defTabSz="53340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  <a:buChar char="••"/>
              </a:pPr>
              <a:endParaRPr lang="en-US" sz="3200" kern="1200" dirty="0"/>
            </a:p>
            <a:p>
              <a:pPr marL="114300" lvl="1" indent="-114300" algn="l" defTabSz="53340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  <a:buChar char="••"/>
              </a:pPr>
              <a:r>
                <a:rPr lang="en-US" sz="3200" kern="1200" dirty="0"/>
                <a:t>The Aptitude composite is 99% and the Achievement composite is 96%</a:t>
              </a:r>
            </a:p>
            <a:p>
              <a:pPr marL="114300" lvl="1" indent="-114300" algn="l" defTabSz="53340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  <a:buChar char="••"/>
              </a:pPr>
              <a:endParaRPr lang="en-US" sz="1200" kern="1200" dirty="0"/>
            </a:p>
            <a:p>
              <a:pPr marL="57150" lvl="1" indent="-57150" algn="l" defTabSz="44450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  <a:buChar char="••"/>
              </a:pPr>
              <a:endParaRPr lang="en-US" sz="1000" kern="1200" dirty="0"/>
            </a:p>
          </p:txBody>
        </p:sp>
      </p:grpSp>
      <p:sp>
        <p:nvSpPr>
          <p:cNvPr id="5" name="Rectangle 2"/>
          <p:cNvSpPr txBox="1">
            <a:spLocks noChangeArrowheads="1"/>
          </p:cNvSpPr>
          <p:nvPr/>
        </p:nvSpPr>
        <p:spPr>
          <a:xfrm>
            <a:off x="914400" y="228600"/>
            <a:ext cx="7467600" cy="1143000"/>
          </a:xfrm>
          <a:prstGeom prst="rect">
            <a:avLst/>
          </a:prstGeom>
          <a:noFill/>
        </p:spPr>
        <p:txBody>
          <a:bodyPr vert="horz" lIns="91440" tIns="45720" rIns="91440" bIns="45720" rtlCol="0" anchor="b" anchorCtr="0">
            <a:normAutofit fontScale="82500" lnSpcReduction="20000"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4900" kern="12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/>
            <a:r>
              <a:rPr lang="en-US" u="sng" dirty="0" smtClean="0">
                <a:solidFill>
                  <a:srgbClr val="00CCFF"/>
                </a:solidFill>
                <a:effectLst/>
              </a:rPr>
              <a:t>Highly Academically Gifted Criteria</a:t>
            </a:r>
          </a:p>
        </p:txBody>
      </p:sp>
    </p:spTree>
    <p:extLst>
      <p:ext uri="{BB962C8B-B14F-4D97-AF65-F5344CB8AC3E}">
        <p14:creationId xmlns:p14="http://schemas.microsoft.com/office/powerpoint/2010/main" val="21758373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/>
          <p:cNvGrpSpPr/>
          <p:nvPr/>
        </p:nvGrpSpPr>
        <p:grpSpPr>
          <a:xfrm>
            <a:off x="694316" y="1981200"/>
            <a:ext cx="7687684" cy="4038600"/>
            <a:chOff x="0" y="4743733"/>
            <a:chExt cx="2514674" cy="2688413"/>
          </a:xfrm>
        </p:grpSpPr>
        <p:sp>
          <p:nvSpPr>
            <p:cNvPr id="3" name="Rounded Rectangle 2"/>
            <p:cNvSpPr/>
            <p:nvPr/>
          </p:nvSpPr>
          <p:spPr>
            <a:xfrm>
              <a:off x="0" y="4743733"/>
              <a:ext cx="2514674" cy="2688413"/>
            </a:xfrm>
            <a:prstGeom prst="roundRect">
              <a:avLst>
                <a:gd name="adj" fmla="val 10000"/>
              </a:avLst>
            </a:prstGeom>
          </p:spPr>
          <p:style>
            <a:lnRef idx="2">
              <a:schemeClr val="accent1">
                <a:hueOff val="0"/>
                <a:satOff val="0"/>
                <a:lumOff val="0"/>
                <a:alphaOff val="0"/>
              </a:schemeClr>
            </a:lnRef>
            <a:fillRef idx="1">
              <a:schemeClr val="lt1">
                <a:alpha val="9000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9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4" name="Rounded Rectangle 4"/>
            <p:cNvSpPr/>
            <p:nvPr/>
          </p:nvSpPr>
          <p:spPr>
            <a:xfrm>
              <a:off x="51557" y="4946632"/>
              <a:ext cx="2313565" cy="2433956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41910" tIns="41910" rIns="41910" bIns="41910" numCol="1" spcCol="1270" anchor="t" anchorCtr="0">
              <a:noAutofit/>
            </a:bodyPr>
            <a:lstStyle/>
            <a:p>
              <a:pPr marL="57150" lvl="1" indent="-57150" algn="l" defTabSz="48895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  <a:buChar char="••"/>
              </a:pPr>
              <a:r>
                <a:rPr lang="en-US" sz="2800" kern="1200" dirty="0"/>
                <a:t>The sum of Aptitude composite score and Achievement subtest (reading/written or math) score equals 185 or higher. </a:t>
              </a:r>
            </a:p>
            <a:p>
              <a:pPr marL="57150" lvl="1" indent="-57150" algn="l" defTabSz="48895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  <a:buChar char="••"/>
              </a:pPr>
              <a:endParaRPr lang="en-US" sz="2800" kern="1200" dirty="0"/>
            </a:p>
            <a:p>
              <a:pPr marL="57150" lvl="1" indent="-57150" algn="l" defTabSz="48895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  <a:buChar char="••"/>
              </a:pPr>
              <a:r>
                <a:rPr lang="en-US" sz="2800" kern="1200" dirty="0"/>
                <a:t>The Achievement subtest score is 95% or higher and the Aptitude composite score is 85% or higher . </a:t>
              </a:r>
            </a:p>
            <a:p>
              <a:pPr marL="114300" lvl="1" indent="-114300" algn="l" defTabSz="53340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  <a:buChar char="••"/>
              </a:pPr>
              <a:endParaRPr lang="en-US" sz="1200" kern="1200" dirty="0"/>
            </a:p>
            <a:p>
              <a:pPr marL="114300" lvl="1" indent="-114300" algn="l" defTabSz="53340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  <a:buChar char="••"/>
              </a:pPr>
              <a:endParaRPr lang="en-US" sz="1200" kern="1200" dirty="0"/>
            </a:p>
          </p:txBody>
        </p:sp>
      </p:grpSp>
      <p:sp>
        <p:nvSpPr>
          <p:cNvPr id="5" name="Rectangle 2"/>
          <p:cNvSpPr txBox="1">
            <a:spLocks noChangeArrowheads="1"/>
          </p:cNvSpPr>
          <p:nvPr/>
        </p:nvSpPr>
        <p:spPr>
          <a:xfrm>
            <a:off x="914400" y="228600"/>
            <a:ext cx="7467600" cy="1371600"/>
          </a:xfrm>
          <a:prstGeom prst="rect">
            <a:avLst/>
          </a:prstGeom>
          <a:noFill/>
        </p:spPr>
        <p:txBody>
          <a:bodyPr vert="horz" lIns="91440" tIns="45720" rIns="91440" bIns="45720" rtlCol="0" anchor="b" anchorCtr="0">
            <a:normAutofit fontScale="67500" lnSpcReduction="20000"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4900" kern="12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/>
            <a:r>
              <a:rPr lang="en-US" u="sng" dirty="0" smtClean="0">
                <a:solidFill>
                  <a:srgbClr val="00CCFF"/>
                </a:solidFill>
                <a:effectLst/>
              </a:rPr>
              <a:t>Single Subject Academically/Intellectually Gifted Criteria</a:t>
            </a:r>
          </a:p>
        </p:txBody>
      </p:sp>
    </p:spTree>
    <p:extLst>
      <p:ext uri="{BB962C8B-B14F-4D97-AF65-F5344CB8AC3E}">
        <p14:creationId xmlns:p14="http://schemas.microsoft.com/office/powerpoint/2010/main" val="60136851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/>
          <p:cNvGrpSpPr/>
          <p:nvPr/>
        </p:nvGrpSpPr>
        <p:grpSpPr>
          <a:xfrm>
            <a:off x="1219200" y="1905000"/>
            <a:ext cx="6477000" cy="4267200"/>
            <a:chOff x="4201011" y="4796682"/>
            <a:chExt cx="2514113" cy="2687818"/>
          </a:xfrm>
        </p:grpSpPr>
        <p:sp>
          <p:nvSpPr>
            <p:cNvPr id="3" name="Rounded Rectangle 2"/>
            <p:cNvSpPr/>
            <p:nvPr/>
          </p:nvSpPr>
          <p:spPr>
            <a:xfrm>
              <a:off x="4201011" y="4796682"/>
              <a:ext cx="2514113" cy="2687818"/>
            </a:xfrm>
            <a:prstGeom prst="roundRect">
              <a:avLst>
                <a:gd name="adj" fmla="val 10000"/>
              </a:avLst>
            </a:prstGeom>
          </p:spPr>
          <p:style>
            <a:lnRef idx="2">
              <a:schemeClr val="accent1">
                <a:hueOff val="0"/>
                <a:satOff val="0"/>
                <a:lumOff val="0"/>
                <a:alphaOff val="0"/>
              </a:schemeClr>
            </a:lnRef>
            <a:fillRef idx="1">
              <a:schemeClr val="lt1">
                <a:alpha val="9000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9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4" name="Rounded Rectangle 4"/>
            <p:cNvSpPr/>
            <p:nvPr/>
          </p:nvSpPr>
          <p:spPr>
            <a:xfrm>
              <a:off x="4319323" y="4988669"/>
              <a:ext cx="2344256" cy="2444285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45720" tIns="45720" rIns="45720" bIns="45720" numCol="1" spcCol="1270" anchor="t" anchorCtr="0">
              <a:noAutofit/>
            </a:bodyPr>
            <a:lstStyle/>
            <a:p>
              <a:pPr marL="114300" lvl="1" indent="-114300" algn="l" defTabSz="53340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  <a:buChar char="••"/>
              </a:pPr>
              <a:endParaRPr lang="en-US" sz="1200" kern="1200" dirty="0"/>
            </a:p>
            <a:p>
              <a:pPr marL="114300" lvl="1" indent="-114300" algn="l" defTabSz="53340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  <a:buChar char="••"/>
              </a:pPr>
              <a:endParaRPr lang="en-US" sz="1200" kern="1200" dirty="0"/>
            </a:p>
            <a:p>
              <a:pPr marL="114300" lvl="1" indent="-114300" algn="l" defTabSz="53340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  <a:buChar char="••"/>
              </a:pPr>
              <a:r>
                <a:rPr lang="en-US" sz="3200" kern="1200" dirty="0"/>
                <a:t>The Aptitude composite score is 98% or 99% and Achievement composite score is less than 85%.</a:t>
              </a:r>
            </a:p>
            <a:p>
              <a:pPr marL="114300" lvl="1" indent="-114300" algn="l" defTabSz="53340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  <a:buChar char="••"/>
              </a:pPr>
              <a:endParaRPr lang="en-US" sz="1200" kern="1200" dirty="0"/>
            </a:p>
            <a:p>
              <a:pPr marL="114300" lvl="1" indent="-114300" algn="l" defTabSz="53340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  <a:buChar char="••"/>
              </a:pPr>
              <a:endParaRPr lang="en-US" sz="1200" kern="1200" dirty="0"/>
            </a:p>
            <a:p>
              <a:pPr marL="57150" lvl="1" indent="-57150" algn="l" defTabSz="44450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  <a:buChar char="••"/>
              </a:pPr>
              <a:endParaRPr lang="en-US" sz="1000" kern="1200" dirty="0"/>
            </a:p>
          </p:txBody>
        </p:sp>
      </p:grpSp>
      <p:sp>
        <p:nvSpPr>
          <p:cNvPr id="5" name="Rectangle 2"/>
          <p:cNvSpPr txBox="1">
            <a:spLocks noChangeArrowheads="1"/>
          </p:cNvSpPr>
          <p:nvPr/>
        </p:nvSpPr>
        <p:spPr>
          <a:xfrm>
            <a:off x="914400" y="228600"/>
            <a:ext cx="7467600" cy="1143000"/>
          </a:xfrm>
          <a:prstGeom prst="rect">
            <a:avLst/>
          </a:prstGeom>
          <a:noFill/>
        </p:spPr>
        <p:txBody>
          <a:bodyPr vert="horz" lIns="91440" tIns="45720" rIns="91440" bIns="45720" rtlCol="0" anchor="b" anchorCtr="0">
            <a:normAutofit fontScale="90000"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4900" kern="12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/>
            <a:r>
              <a:rPr lang="en-US" u="sng" dirty="0" smtClean="0">
                <a:solidFill>
                  <a:srgbClr val="00CCFF"/>
                </a:solidFill>
                <a:effectLst/>
              </a:rPr>
              <a:t>Intellectually Gifted Criteria</a:t>
            </a:r>
          </a:p>
        </p:txBody>
      </p:sp>
    </p:spTree>
    <p:extLst>
      <p:ext uri="{BB962C8B-B14F-4D97-AF65-F5344CB8AC3E}">
        <p14:creationId xmlns:p14="http://schemas.microsoft.com/office/powerpoint/2010/main" val="1527154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143000" y="2057400"/>
            <a:ext cx="6858000" cy="31085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800" b="1" dirty="0" smtClean="0"/>
              <a:t>AG</a:t>
            </a:r>
            <a:r>
              <a:rPr lang="en-US" sz="2800" dirty="0"/>
              <a:t>: Aptitude composite or any subtest </a:t>
            </a:r>
            <a:r>
              <a:rPr lang="en-US" sz="2800" dirty="0" smtClean="0"/>
              <a:t>score must be at least 80% AND </a:t>
            </a:r>
            <a:r>
              <a:rPr lang="en-US" sz="2800" dirty="0"/>
              <a:t>Achievement composite or </a:t>
            </a:r>
            <a:r>
              <a:rPr lang="en-US" sz="2800" dirty="0" smtClean="0"/>
              <a:t>subtest must be at least 90%.</a:t>
            </a:r>
          </a:p>
          <a:p>
            <a:endParaRPr lang="en-US" sz="2800" dirty="0"/>
          </a:p>
          <a:p>
            <a:r>
              <a:rPr lang="en-US" sz="2800" b="1" dirty="0"/>
              <a:t>HAG</a:t>
            </a:r>
            <a:r>
              <a:rPr lang="en-US" sz="2800" dirty="0"/>
              <a:t>: Sum of Aptitude and Achievement composite scores = 193-195. </a:t>
            </a:r>
          </a:p>
        </p:txBody>
      </p:sp>
      <p:sp>
        <p:nvSpPr>
          <p:cNvPr id="3" name="Rectangle 2"/>
          <p:cNvSpPr txBox="1">
            <a:spLocks noChangeArrowheads="1"/>
          </p:cNvSpPr>
          <p:nvPr/>
        </p:nvSpPr>
        <p:spPr>
          <a:xfrm>
            <a:off x="914400" y="228600"/>
            <a:ext cx="7467600" cy="1143000"/>
          </a:xfrm>
          <a:prstGeom prst="rect">
            <a:avLst/>
          </a:prstGeom>
          <a:noFill/>
        </p:spPr>
        <p:txBody>
          <a:bodyPr vert="horz" lIns="91440" tIns="45720" rIns="91440" bIns="45720" rtlCol="0" anchor="b" anchorCtr="0">
            <a:normAutofit fontScale="97500"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4900" kern="12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/>
            <a:r>
              <a:rPr lang="en-US" u="sng" dirty="0" smtClean="0">
                <a:solidFill>
                  <a:srgbClr val="00CCFF"/>
                </a:solidFill>
                <a:effectLst/>
              </a:rPr>
              <a:t>Rescreening Opportunities</a:t>
            </a:r>
          </a:p>
        </p:txBody>
      </p:sp>
    </p:spTree>
    <p:extLst>
      <p:ext uri="{BB962C8B-B14F-4D97-AF65-F5344CB8AC3E}">
        <p14:creationId xmlns:p14="http://schemas.microsoft.com/office/powerpoint/2010/main" val="398370762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729" name="Title 1"/>
          <p:cNvSpPr>
            <a:spLocks noGrp="1"/>
          </p:cNvSpPr>
          <p:nvPr>
            <p:ph type="title" idx="4294967295"/>
          </p:nvPr>
        </p:nvSpPr>
        <p:spPr>
          <a:xfrm>
            <a:off x="838200" y="228600"/>
            <a:ext cx="7467600" cy="1143000"/>
          </a:xfrm>
        </p:spPr>
        <p:txBody>
          <a:bodyPr/>
          <a:lstStyle/>
          <a:p>
            <a:pPr algn="ctr"/>
            <a:r>
              <a:rPr lang="en-US" u="sng" dirty="0" smtClean="0">
                <a:solidFill>
                  <a:srgbClr val="00CCFF"/>
                </a:solidFill>
              </a:rPr>
              <a:t>Independent </a:t>
            </a:r>
            <a:r>
              <a:rPr lang="en-US" u="sng" dirty="0">
                <a:solidFill>
                  <a:srgbClr val="00CCFF"/>
                </a:solidFill>
              </a:rPr>
              <a:t>Evaluations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4294967295"/>
          </p:nvPr>
        </p:nvSpPr>
        <p:spPr>
          <a:xfrm>
            <a:off x="457200" y="1295400"/>
            <a:ext cx="8686800" cy="5334000"/>
          </a:xfrm>
        </p:spPr>
        <p:txBody>
          <a:bodyPr>
            <a:normAutofit/>
          </a:bodyPr>
          <a:lstStyle/>
          <a:p>
            <a:pPr marL="457200" lvl="1" indent="0">
              <a:lnSpc>
                <a:spcPct val="80000"/>
              </a:lnSpc>
              <a:buNone/>
            </a:pPr>
            <a:endParaRPr lang="en-US" sz="2000" dirty="0" smtClean="0"/>
          </a:p>
          <a:p>
            <a:pPr marL="971550" lvl="1" indent="-514350">
              <a:lnSpc>
                <a:spcPct val="80000"/>
              </a:lnSpc>
              <a:buFont typeface="Calibri" pitchFamily="34" charset="0"/>
              <a:buAutoNum type="arabicPeriod"/>
            </a:pPr>
            <a:r>
              <a:rPr lang="en-US" sz="2400" dirty="0" smtClean="0"/>
              <a:t>Student must score at or above the 80</a:t>
            </a:r>
            <a:r>
              <a:rPr lang="en-US" sz="2400" baseline="30000" dirty="0" smtClean="0"/>
              <a:t>th</a:t>
            </a:r>
            <a:r>
              <a:rPr lang="en-US" sz="2400" dirty="0" smtClean="0"/>
              <a:t> percentile on a standardized aptitude test AND at or above the 90</a:t>
            </a:r>
            <a:r>
              <a:rPr lang="en-US" sz="2400" baseline="30000" dirty="0" smtClean="0"/>
              <a:t>th</a:t>
            </a:r>
            <a:r>
              <a:rPr lang="en-US" sz="2400" dirty="0" smtClean="0"/>
              <a:t> percentile on a standardized achievement test.</a:t>
            </a:r>
          </a:p>
          <a:p>
            <a:pPr marL="971550" lvl="1" indent="-514350">
              <a:lnSpc>
                <a:spcPct val="80000"/>
              </a:lnSpc>
              <a:buFont typeface="Calibri" pitchFamily="34" charset="0"/>
              <a:buAutoNum type="arabicPeriod"/>
            </a:pPr>
            <a:r>
              <a:rPr lang="en-US" sz="2400" dirty="0" smtClean="0"/>
              <a:t>Parent </a:t>
            </a:r>
            <a:r>
              <a:rPr lang="en-US" sz="2400" dirty="0"/>
              <a:t>requests AG-2 form from AIG coordinator</a:t>
            </a:r>
          </a:p>
          <a:p>
            <a:pPr marL="971550" lvl="1" indent="-514350">
              <a:lnSpc>
                <a:spcPct val="80000"/>
              </a:lnSpc>
              <a:buFont typeface="Calibri" pitchFamily="34" charset="0"/>
              <a:buAutoNum type="arabicPeriod"/>
            </a:pPr>
            <a:r>
              <a:rPr lang="en-US" sz="2400" dirty="0"/>
              <a:t>Parent locates private psychologist and has them complete </a:t>
            </a:r>
            <a:r>
              <a:rPr lang="en-US" sz="2400" dirty="0" smtClean="0"/>
              <a:t>AG-2 form PRIOR </a:t>
            </a:r>
            <a:r>
              <a:rPr lang="en-US" sz="2400" dirty="0"/>
              <a:t>to evaluation</a:t>
            </a:r>
          </a:p>
          <a:p>
            <a:pPr marL="971550" lvl="1" indent="-514350">
              <a:lnSpc>
                <a:spcPct val="80000"/>
              </a:lnSpc>
              <a:buFont typeface="Calibri" pitchFamily="34" charset="0"/>
              <a:buAutoNum type="arabicPeriod"/>
            </a:pPr>
            <a:r>
              <a:rPr lang="en-US" sz="2400" dirty="0"/>
              <a:t>AG-2 form should be submitted PRIOR to submission of results</a:t>
            </a:r>
          </a:p>
          <a:p>
            <a:pPr marL="971550" lvl="1" indent="-514350">
              <a:lnSpc>
                <a:spcPct val="80000"/>
              </a:lnSpc>
              <a:buFont typeface="Calibri" pitchFamily="34" charset="0"/>
              <a:buAutoNum type="arabicPeriod"/>
            </a:pPr>
            <a:r>
              <a:rPr lang="en-US" sz="2400" dirty="0"/>
              <a:t>Parent may choose </a:t>
            </a:r>
            <a:r>
              <a:rPr lang="en-US" sz="2400" dirty="0" smtClean="0"/>
              <a:t>whether or </a:t>
            </a:r>
            <a:r>
              <a:rPr lang="en-US" sz="2400" dirty="0"/>
              <a:t>not to release scores (AG-2 is record that they sought </a:t>
            </a:r>
            <a:r>
              <a:rPr lang="en-US" sz="2400" dirty="0" smtClean="0"/>
              <a:t>evaluation)</a:t>
            </a:r>
            <a:endParaRPr lang="en-US" sz="2400" dirty="0"/>
          </a:p>
          <a:p>
            <a:pPr marL="971550" lvl="1" indent="-514350">
              <a:lnSpc>
                <a:spcPct val="80000"/>
              </a:lnSpc>
              <a:buFont typeface="Calibri" pitchFamily="34" charset="0"/>
              <a:buAutoNum type="arabicPeriod"/>
            </a:pPr>
            <a:r>
              <a:rPr lang="en-US" sz="2400" dirty="0"/>
              <a:t>AIG coordinator keeps in </a:t>
            </a:r>
            <a:r>
              <a:rPr lang="en-US" sz="2400" dirty="0" smtClean="0"/>
              <a:t>cumulative </a:t>
            </a:r>
            <a:r>
              <a:rPr lang="en-US" sz="2400" dirty="0"/>
              <a:t>folder and cross-references</a:t>
            </a:r>
          </a:p>
          <a:p>
            <a:pPr>
              <a:lnSpc>
                <a:spcPct val="80000"/>
              </a:lnSpc>
            </a:pPr>
            <a:r>
              <a:rPr lang="en-US" sz="2400" dirty="0">
                <a:solidFill>
                  <a:srgbClr val="00CCFF"/>
                </a:solidFill>
                <a:effectLst/>
              </a:rPr>
              <a:t>No student can take same screening instrument (form/level) within 12-month period… if this is violated, results are invalid and must wait 12-months to be eligible to re-screen</a:t>
            </a:r>
          </a:p>
          <a:p>
            <a:pPr marL="971550" lvl="1" indent="-514350">
              <a:lnSpc>
                <a:spcPct val="80000"/>
              </a:lnSpc>
              <a:buFontTx/>
              <a:buNone/>
            </a:pPr>
            <a:endParaRPr lang="en-US" sz="2000" dirty="0"/>
          </a:p>
          <a:p>
            <a:pPr marL="971550" lvl="1" indent="-514350">
              <a:lnSpc>
                <a:spcPct val="80000"/>
              </a:lnSpc>
              <a:buFontTx/>
              <a:buNone/>
            </a:pPr>
            <a:endParaRPr lang="en-US" sz="2000" dirty="0"/>
          </a:p>
        </p:txBody>
      </p:sp>
    </p:spTree>
  </p:cSld>
  <p:clrMapOvr>
    <a:masterClrMapping/>
  </p:clrMapOvr>
  <p:transition>
    <p:random/>
  </p:transition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0" y="274638"/>
            <a:ext cx="9067800" cy="1143000"/>
          </a:xfrm>
          <a:noFill/>
        </p:spPr>
        <p:txBody>
          <a:bodyPr anchor="b" anchorCtr="0">
            <a:normAutofit fontScale="90000"/>
          </a:bodyPr>
          <a:lstStyle/>
          <a:p>
            <a:pPr algn="ctr" eaLnBrk="1" hangingPunct="1"/>
            <a:r>
              <a:rPr lang="en-US" dirty="0" smtClean="0">
                <a:solidFill>
                  <a:srgbClr val="00CCFF"/>
                </a:solidFill>
                <a:effectLst/>
              </a:rPr>
              <a:t>Elementary Program – AG</a:t>
            </a:r>
            <a:br>
              <a:rPr lang="en-US" dirty="0" smtClean="0">
                <a:solidFill>
                  <a:srgbClr val="00CCFF"/>
                </a:solidFill>
                <a:effectLst/>
              </a:rPr>
            </a:br>
            <a:r>
              <a:rPr lang="en-US" dirty="0" smtClean="0">
                <a:solidFill>
                  <a:srgbClr val="00CCFF"/>
                </a:solidFill>
                <a:effectLst/>
              </a:rPr>
              <a:t>Third through Fifth Grade</a:t>
            </a:r>
          </a:p>
        </p:txBody>
      </p:sp>
      <p:sp>
        <p:nvSpPr>
          <p:cNvPr id="40963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0" y="1600200"/>
            <a:ext cx="8991600" cy="4525963"/>
          </a:xfrm>
          <a:noFill/>
        </p:spPr>
        <p:txBody>
          <a:bodyPr>
            <a:normAutofit lnSpcReduction="10000"/>
          </a:bodyPr>
          <a:lstStyle/>
          <a:p>
            <a:pPr eaLnBrk="1" hangingPunct="1"/>
            <a:r>
              <a:rPr lang="en-US" sz="3600" dirty="0" smtClean="0">
                <a:effectLst/>
              </a:rPr>
              <a:t>Minimally, AG students receive…</a:t>
            </a:r>
          </a:p>
          <a:p>
            <a:pPr lvl="1" eaLnBrk="1" hangingPunct="1"/>
            <a:r>
              <a:rPr lang="en-US" sz="3200" dirty="0" smtClean="0">
                <a:effectLst/>
              </a:rPr>
              <a:t>45 minutes of AG instruction daily (math or reading=90 minutes for both subjects)</a:t>
            </a:r>
          </a:p>
          <a:p>
            <a:pPr lvl="1" eaLnBrk="1" hangingPunct="1"/>
            <a:r>
              <a:rPr lang="en-US" sz="3200" dirty="0" smtClean="0">
                <a:effectLst/>
              </a:rPr>
              <a:t>in a separate classroom</a:t>
            </a:r>
          </a:p>
          <a:p>
            <a:pPr lvl="1" eaLnBrk="1" hangingPunct="1"/>
            <a:r>
              <a:rPr lang="en-US" sz="3200" dirty="0" smtClean="0">
                <a:effectLst/>
              </a:rPr>
              <a:t>Reading and mathematics</a:t>
            </a:r>
          </a:p>
          <a:p>
            <a:pPr lvl="1" eaLnBrk="1" hangingPunct="1"/>
            <a:r>
              <a:rPr lang="en-US" sz="3200" dirty="0" smtClean="0">
                <a:effectLst/>
              </a:rPr>
              <a:t>AIG licensed teacher</a:t>
            </a:r>
          </a:p>
          <a:p>
            <a:pPr lvl="1" eaLnBrk="1" hangingPunct="1"/>
            <a:r>
              <a:rPr lang="en-US" sz="3200" dirty="0" smtClean="0">
                <a:effectLst/>
              </a:rPr>
              <a:t>Content is one or more years above grade level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3" name="Rectangle 3"/>
          <p:cNvSpPr>
            <a:spLocks noGrp="1" noChangeArrowheads="1"/>
          </p:cNvSpPr>
          <p:nvPr>
            <p:ph idx="1"/>
          </p:nvPr>
        </p:nvSpPr>
        <p:spPr>
          <a:xfrm>
            <a:off x="457200" y="914400"/>
            <a:ext cx="8534400" cy="4572000"/>
          </a:xfrm>
        </p:spPr>
        <p:txBody>
          <a:bodyPr/>
          <a:lstStyle/>
          <a:p>
            <a:pPr marL="36576" indent="0" algn="ctr" eaLnBrk="1" hangingPunct="1">
              <a:buNone/>
            </a:pPr>
            <a:r>
              <a:rPr lang="en-US" sz="2800" dirty="0" err="1" smtClean="0">
                <a:latin typeface="Comic Sans MS" pitchFamily="66" charset="0"/>
              </a:rPr>
              <a:t>Chrissy</a:t>
            </a:r>
            <a:r>
              <a:rPr lang="en-US" sz="2800" dirty="0" smtClean="0">
                <a:latin typeface="Comic Sans MS" pitchFamily="66" charset="0"/>
              </a:rPr>
              <a:t> </a:t>
            </a:r>
            <a:r>
              <a:rPr lang="en-US" sz="2800" dirty="0" err="1" smtClean="0">
                <a:latin typeface="Comic Sans MS" pitchFamily="66" charset="0"/>
              </a:rPr>
              <a:t>Sergiacomi</a:t>
            </a:r>
            <a:endParaRPr lang="en-US" sz="2800" dirty="0" smtClean="0">
              <a:latin typeface="Comic Sans MS" pitchFamily="66" charset="0"/>
            </a:endParaRPr>
          </a:p>
          <a:p>
            <a:pPr marL="36576" indent="0" algn="ctr" eaLnBrk="1" hangingPunct="1">
              <a:buNone/>
            </a:pPr>
            <a:r>
              <a:rPr lang="en-US" sz="2800" dirty="0" smtClean="0">
                <a:latin typeface="Comic Sans MS" pitchFamily="66" charset="0"/>
              </a:rPr>
              <a:t>School Counselor</a:t>
            </a:r>
          </a:p>
          <a:p>
            <a:pPr marL="36576" indent="0" algn="ctr" eaLnBrk="1" hangingPunct="1">
              <a:buNone/>
            </a:pPr>
            <a:r>
              <a:rPr lang="en-US" sz="2800" dirty="0" smtClean="0">
                <a:latin typeface="Comic Sans MS" pitchFamily="66" charset="0"/>
              </a:rPr>
              <a:t>AIG Referral Coordinator</a:t>
            </a:r>
          </a:p>
          <a:p>
            <a:pPr marL="36576" indent="0" algn="ctr" eaLnBrk="1" hangingPunct="1">
              <a:buNone/>
            </a:pPr>
            <a:endParaRPr lang="en-US" sz="2800" dirty="0">
              <a:latin typeface="Comic Sans MS" pitchFamily="66" charset="0"/>
            </a:endParaRPr>
          </a:p>
          <a:p>
            <a:pPr marL="36576" indent="0" algn="ctr" eaLnBrk="1" hangingPunct="1">
              <a:buNone/>
            </a:pPr>
            <a:r>
              <a:rPr lang="en-US" sz="2800" dirty="0" smtClean="0">
                <a:latin typeface="Comic Sans MS" pitchFamily="66" charset="0"/>
              </a:rPr>
              <a:t>774-4646</a:t>
            </a:r>
          </a:p>
          <a:p>
            <a:pPr marL="36576" indent="0" algn="ctr" eaLnBrk="1" hangingPunct="1">
              <a:buNone/>
            </a:pPr>
            <a:r>
              <a:rPr lang="en-US" sz="2800" dirty="0" smtClean="0">
                <a:latin typeface="Comic Sans MS" pitchFamily="66" charset="0"/>
              </a:rPr>
              <a:t>cmsergiacomi@wsfcs.k12.nc.us</a:t>
            </a:r>
          </a:p>
        </p:txBody>
      </p:sp>
      <p:sp>
        <p:nvSpPr>
          <p:cNvPr id="20482" name="Rectangle 2"/>
          <p:cNvSpPr>
            <a:spLocks noGrp="1" noChangeArrowheads="1"/>
          </p:cNvSpPr>
          <p:nvPr>
            <p:ph type="title"/>
          </p:nvPr>
        </p:nvSpPr>
        <p:spPr>
          <a:xfrm>
            <a:off x="838200" y="152400"/>
            <a:ext cx="7467600" cy="1143000"/>
          </a:xfrm>
        </p:spPr>
        <p:txBody>
          <a:bodyPr>
            <a:normAutofit/>
          </a:bodyPr>
          <a:lstStyle/>
          <a:p>
            <a:pPr algn="ctr" eaLnBrk="1" hangingPunct="1"/>
            <a:r>
              <a:rPr lang="en-US" sz="4000" dirty="0" smtClean="0">
                <a:solidFill>
                  <a:srgbClr val="33CCCC"/>
                </a:solidFill>
                <a:latin typeface="Elephant" pitchFamily="18" charset="0"/>
              </a:rPr>
              <a:t>Questions?</a:t>
            </a:r>
          </a:p>
        </p:txBody>
      </p:sp>
      <p:pic>
        <p:nvPicPr>
          <p:cNvPr id="3076" name="Picture 4" descr="https://encrypted-tbn3.gstatic.com/images?q=tbn:ANd9GcT_Ye8bg93seK7Co10vMWTScx0FGGku-iWVkOStv4ynO1aWXk2ZwA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82896" y="5114924"/>
            <a:ext cx="2628900" cy="17430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8" name="Picture 6" descr="https://encrypted-tbn3.gstatic.com/images?q=tbn:ANd9GcT_Ye8bg93seK7Co10vMWTScx0FGGku-iWVkOStv4ynO1aWXk2ZwA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53996" y="5114924"/>
            <a:ext cx="2628900" cy="17430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80" name="Picture 8" descr="https://encrypted-tbn3.gstatic.com/images?q=tbn:ANd9GcT_Ye8bg93seK7Co10vMWTScx0FGGku-iWVkOStv4ynO1aWXk2ZwA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25096" y="5114924"/>
            <a:ext cx="2628900" cy="17430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82" name="Picture 10" descr="https://encrypted-tbn3.gstatic.com/images?q=tbn:ANd9GcT_Ye8bg93seK7Co10vMWTScx0FGGku-iWVkOStv4ynO1aWXk2ZwA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5575" y="5114924"/>
            <a:ext cx="2628900" cy="17430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22111313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Elemental">
  <a:themeElements>
    <a:clrScheme name="Elemental">
      <a:dk1>
        <a:sysClr val="windowText" lastClr="000000"/>
      </a:dk1>
      <a:lt1>
        <a:sysClr val="window" lastClr="FFFFFF"/>
      </a:lt1>
      <a:dk2>
        <a:srgbClr val="242852"/>
      </a:dk2>
      <a:lt2>
        <a:srgbClr val="ACCBF9"/>
      </a:lt2>
      <a:accent1>
        <a:srgbClr val="629DD1"/>
      </a:accent1>
      <a:accent2>
        <a:srgbClr val="297FD5"/>
      </a:accent2>
      <a:accent3>
        <a:srgbClr val="7F8FA9"/>
      </a:accent3>
      <a:accent4>
        <a:srgbClr val="4A66AC"/>
      </a:accent4>
      <a:accent5>
        <a:srgbClr val="5AA2AE"/>
      </a:accent5>
      <a:accent6>
        <a:srgbClr val="9D90A0"/>
      </a:accent6>
      <a:hlink>
        <a:srgbClr val="9454C3"/>
      </a:hlink>
      <a:folHlink>
        <a:srgbClr val="3EBBF0"/>
      </a:folHlink>
    </a:clrScheme>
    <a:fontScheme name="Elemental">
      <a:majorFont>
        <a:latin typeface="Palatino Linotype"/>
        <a:ea typeface=""/>
        <a:cs typeface=""/>
        <a:font script="Jpan" typeface="HGS明朝E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Palatino Linotype"/>
        <a:ea typeface=""/>
        <a:cs typeface=""/>
        <a:font script="Jpan" typeface="HGS明朝E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Elemental">
      <a:fillStyleLst>
        <a:solidFill>
          <a:schemeClr val="phClr"/>
        </a:solidFill>
        <a:gradFill rotWithShape="1">
          <a:gsLst>
            <a:gs pos="0">
              <a:schemeClr val="phClr">
                <a:tint val="90000"/>
              </a:schemeClr>
            </a:gs>
            <a:gs pos="48000">
              <a:schemeClr val="phClr">
                <a:tint val="54000"/>
                <a:satMod val="140000"/>
              </a:schemeClr>
            </a:gs>
            <a:gs pos="100000">
              <a:schemeClr val="phClr">
                <a:tint val="24000"/>
                <a:satMod val="260000"/>
              </a:schemeClr>
            </a:gs>
          </a:gsLst>
          <a:lin ang="16200000" scaled="1"/>
        </a:gradFill>
        <a:gradFill rotWithShape="1">
          <a:gsLst>
            <a:gs pos="0">
              <a:schemeClr val="phClr"/>
            </a:gs>
            <a:gs pos="100000">
              <a:schemeClr val="phClr">
                <a:shade val="48000"/>
                <a:satMod val="180000"/>
                <a:lumMod val="94000"/>
              </a:schemeClr>
            </a:gs>
            <a:gs pos="100000">
              <a:schemeClr val="phClr">
                <a:shade val="48000"/>
                <a:satMod val="180000"/>
                <a:lumMod val="94000"/>
              </a:schemeClr>
            </a:gs>
          </a:gsLst>
          <a:lin ang="4140000" scaled="1"/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2857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12700" dir="5400000" sx="102000" sy="102000" rotWithShape="0">
              <a:srgbClr val="000000">
                <a:alpha val="32000"/>
              </a:srgbClr>
            </a:outerShdw>
          </a:effectLst>
        </a:effectStyle>
        <a:effectStyle>
          <a:effectLst>
            <a:outerShdw blurRad="762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glow" dir="tl">
              <a:rot lat="0" lon="0" rev="19800000"/>
            </a:lightRig>
          </a:scene3d>
          <a:sp3d prstMaterial="metal">
            <a:bevelT w="38100" h="38100"/>
          </a:sp3d>
        </a:effectStyle>
        <a:effectStyle>
          <a:effectLst>
            <a:outerShdw blurRad="114300" dist="114300" dir="5400000" rotWithShape="0">
              <a:srgbClr val="000000">
                <a:alpha val="7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9800000"/>
            </a:lightRig>
          </a:scene3d>
          <a:sp3d prstMaterial="plastic">
            <a:bevelT w="50800"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5000"/>
              </a:schemeClr>
            </a:gs>
            <a:gs pos="100000">
              <a:schemeClr val="phClr">
                <a:shade val="40000"/>
                <a:satMod val="180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14000"/>
                <a:satMod val="280000"/>
              </a:schemeClr>
              <a:schemeClr val="phClr">
                <a:tint val="60000"/>
                <a:satMod val="120000"/>
              </a:schemeClr>
            </a:duotone>
          </a:blip>
          <a:stretch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822</TotalTime>
  <Words>626</Words>
  <Application>Microsoft Office PowerPoint</Application>
  <PresentationFormat>On-screen Show (4:3)</PresentationFormat>
  <Paragraphs>93</Paragraphs>
  <Slides>19</Slides>
  <Notes>2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19</vt:i4>
      </vt:variant>
    </vt:vector>
  </HeadingPairs>
  <TitlesOfParts>
    <vt:vector size="20" baseType="lpstr">
      <vt:lpstr>Elemental</vt:lpstr>
      <vt:lpstr>    CogAT &amp; the WS/FCS Academically/Intellectually  Gifted Program</vt:lpstr>
      <vt:lpstr>Grade 2 Group Screening Process</vt:lpstr>
      <vt:lpstr>Basic Information  about the CogAT </vt:lpstr>
      <vt:lpstr>IQ versus Ability Tests</vt:lpstr>
      <vt:lpstr>PowerPoint Presentation</vt:lpstr>
      <vt:lpstr>PowerPoint Presentation</vt:lpstr>
      <vt:lpstr>PowerPoint Presentation</vt:lpstr>
      <vt:lpstr>Three Primary Uses of  CogAT Scores</vt:lpstr>
      <vt:lpstr>WSFCS Definition of Academically/Intellectually Gifted</vt:lpstr>
      <vt:lpstr>WSFCS Program Description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Independent Evaluations</vt:lpstr>
      <vt:lpstr>Elementary Program – AG Third through Fifth Grade</vt:lpstr>
      <vt:lpstr>Questions?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PBWilkins</dc:creator>
  <cp:lastModifiedBy>Sergiacomi, Christine M</cp:lastModifiedBy>
  <cp:revision>135</cp:revision>
  <cp:lastPrinted>2013-12-03T22:35:10Z</cp:lastPrinted>
  <dcterms:created xsi:type="dcterms:W3CDTF">2012-10-14T22:17:04Z</dcterms:created>
  <dcterms:modified xsi:type="dcterms:W3CDTF">2017-09-14T23:28:28Z</dcterms:modified>
</cp:coreProperties>
</file>