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Override PartName="/ppt/slides/slide55.xml" ContentType="application/vnd.openxmlformats-officedocument.presentationml.slide+xml"/>
  <Override PartName="/ppt/slides/slide237.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88.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slides/slide191.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s/slide209.xml" ContentType="application/vnd.openxmlformats-officedocument.presentationml.slide+xml"/>
  <Override PartName="/ppt/slides/slide2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s/slide216.xml" ContentType="application/vnd.openxmlformats-officedocument.presentationml.slide+xml"/>
  <Override PartName="/ppt/slides/slide234.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23.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35.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0"/>
  </p:notesMasterIdLst>
  <p:sldIdLst>
    <p:sldId id="256" r:id="rId2"/>
    <p:sldId id="257" r:id="rId3"/>
    <p:sldId id="260" r:id="rId4"/>
    <p:sldId id="259" r:id="rId5"/>
    <p:sldId id="261" r:id="rId6"/>
    <p:sldId id="267" r:id="rId7"/>
    <p:sldId id="262" r:id="rId8"/>
    <p:sldId id="268" r:id="rId9"/>
    <p:sldId id="521" r:id="rId10"/>
    <p:sldId id="522" r:id="rId11"/>
    <p:sldId id="274" r:id="rId12"/>
    <p:sldId id="279" r:id="rId13"/>
    <p:sldId id="266" r:id="rId14"/>
    <p:sldId id="270" r:id="rId15"/>
    <p:sldId id="269" r:id="rId16"/>
    <p:sldId id="271" r:id="rId17"/>
    <p:sldId id="272" r:id="rId18"/>
    <p:sldId id="278" r:id="rId19"/>
    <p:sldId id="275" r:id="rId20"/>
    <p:sldId id="276" r:id="rId21"/>
    <p:sldId id="280" r:id="rId22"/>
    <p:sldId id="281" r:id="rId23"/>
    <p:sldId id="277" r:id="rId24"/>
    <p:sldId id="282" r:id="rId25"/>
    <p:sldId id="523" r:id="rId26"/>
    <p:sldId id="286" r:id="rId27"/>
    <p:sldId id="289" r:id="rId28"/>
    <p:sldId id="283" r:id="rId29"/>
    <p:sldId id="300" r:id="rId30"/>
    <p:sldId id="301" r:id="rId31"/>
    <p:sldId id="320" r:id="rId32"/>
    <p:sldId id="524" r:id="rId33"/>
    <p:sldId id="302" r:id="rId34"/>
    <p:sldId id="303" r:id="rId35"/>
    <p:sldId id="304" r:id="rId36"/>
    <p:sldId id="511" r:id="rId37"/>
    <p:sldId id="517" r:id="rId38"/>
    <p:sldId id="518" r:id="rId39"/>
    <p:sldId id="519" r:id="rId40"/>
    <p:sldId id="520" r:id="rId41"/>
    <p:sldId id="512" r:id="rId42"/>
    <p:sldId id="513" r:id="rId43"/>
    <p:sldId id="525" r:id="rId44"/>
    <p:sldId id="514" r:id="rId45"/>
    <p:sldId id="515" r:id="rId46"/>
    <p:sldId id="516" r:id="rId47"/>
    <p:sldId id="305" r:id="rId48"/>
    <p:sldId id="321" r:id="rId49"/>
    <p:sldId id="306" r:id="rId50"/>
    <p:sldId id="322" r:id="rId51"/>
    <p:sldId id="307" r:id="rId52"/>
    <p:sldId id="308" r:id="rId53"/>
    <p:sldId id="309" r:id="rId54"/>
    <p:sldId id="310" r:id="rId55"/>
    <p:sldId id="323" r:id="rId56"/>
    <p:sldId id="324" r:id="rId57"/>
    <p:sldId id="311" r:id="rId58"/>
    <p:sldId id="325" r:id="rId59"/>
    <p:sldId id="526" r:id="rId60"/>
    <p:sldId id="312" r:id="rId61"/>
    <p:sldId id="313" r:id="rId62"/>
    <p:sldId id="314" r:id="rId63"/>
    <p:sldId id="315" r:id="rId64"/>
    <p:sldId id="326" r:id="rId65"/>
    <p:sldId id="327" r:id="rId66"/>
    <p:sldId id="328" r:id="rId67"/>
    <p:sldId id="316" r:id="rId68"/>
    <p:sldId id="329" r:id="rId69"/>
    <p:sldId id="527" r:id="rId70"/>
    <p:sldId id="317" r:id="rId71"/>
    <p:sldId id="318" r:id="rId72"/>
    <p:sldId id="319" r:id="rId73"/>
    <p:sldId id="331" r:id="rId74"/>
    <p:sldId id="373" r:id="rId75"/>
    <p:sldId id="332" r:id="rId76"/>
    <p:sldId id="374" r:id="rId77"/>
    <p:sldId id="334" r:id="rId78"/>
    <p:sldId id="335" r:id="rId79"/>
    <p:sldId id="336" r:id="rId80"/>
    <p:sldId id="376" r:id="rId81"/>
    <p:sldId id="375" r:id="rId82"/>
    <p:sldId id="337" r:id="rId83"/>
    <p:sldId id="338" r:id="rId84"/>
    <p:sldId id="377" r:id="rId85"/>
    <p:sldId id="528" r:id="rId86"/>
    <p:sldId id="378" r:id="rId87"/>
    <p:sldId id="340" r:id="rId88"/>
    <p:sldId id="341" r:id="rId89"/>
    <p:sldId id="342" r:id="rId90"/>
    <p:sldId id="343" r:id="rId91"/>
    <p:sldId id="379" r:id="rId92"/>
    <p:sldId id="344" r:id="rId93"/>
    <p:sldId id="380" r:id="rId94"/>
    <p:sldId id="529" r:id="rId95"/>
    <p:sldId id="381" r:id="rId96"/>
    <p:sldId id="346" r:id="rId97"/>
    <p:sldId id="347" r:id="rId98"/>
    <p:sldId id="348" r:id="rId99"/>
    <p:sldId id="349" r:id="rId100"/>
    <p:sldId id="382" r:id="rId101"/>
    <p:sldId id="383" r:id="rId102"/>
    <p:sldId id="350" r:id="rId103"/>
    <p:sldId id="384" r:id="rId104"/>
    <p:sldId id="385" r:id="rId105"/>
    <p:sldId id="531" r:id="rId106"/>
    <p:sldId id="530" r:id="rId107"/>
    <p:sldId id="352" r:id="rId108"/>
    <p:sldId id="353" r:id="rId109"/>
    <p:sldId id="354" r:id="rId110"/>
    <p:sldId id="355" r:id="rId111"/>
    <p:sldId id="386" r:id="rId112"/>
    <p:sldId id="387" r:id="rId113"/>
    <p:sldId id="388" r:id="rId114"/>
    <p:sldId id="356" r:id="rId115"/>
    <p:sldId id="392" r:id="rId116"/>
    <p:sldId id="532" r:id="rId117"/>
    <p:sldId id="389" r:id="rId118"/>
    <p:sldId id="358" r:id="rId119"/>
    <p:sldId id="359" r:id="rId120"/>
    <p:sldId id="360" r:id="rId121"/>
    <p:sldId id="361" r:id="rId122"/>
    <p:sldId id="393" r:id="rId123"/>
    <p:sldId id="394" r:id="rId124"/>
    <p:sldId id="395" r:id="rId125"/>
    <p:sldId id="396" r:id="rId126"/>
    <p:sldId id="362" r:id="rId127"/>
    <p:sldId id="397" r:id="rId128"/>
    <p:sldId id="398" r:id="rId129"/>
    <p:sldId id="399" r:id="rId130"/>
    <p:sldId id="400" r:id="rId131"/>
    <p:sldId id="364" r:id="rId132"/>
    <p:sldId id="365" r:id="rId133"/>
    <p:sldId id="366" r:id="rId134"/>
    <p:sldId id="401" r:id="rId135"/>
    <p:sldId id="433" r:id="rId136"/>
    <p:sldId id="367" r:id="rId137"/>
    <p:sldId id="434" r:id="rId138"/>
    <p:sldId id="368" r:id="rId139"/>
    <p:sldId id="435" r:id="rId140"/>
    <p:sldId id="436" r:id="rId141"/>
    <p:sldId id="437" r:id="rId142"/>
    <p:sldId id="438" r:id="rId143"/>
    <p:sldId id="370" r:id="rId144"/>
    <p:sldId id="371" r:id="rId145"/>
    <p:sldId id="372" r:id="rId146"/>
    <p:sldId id="402" r:id="rId147"/>
    <p:sldId id="439" r:id="rId148"/>
    <p:sldId id="403" r:id="rId149"/>
    <p:sldId id="440" r:id="rId150"/>
    <p:sldId id="441" r:id="rId151"/>
    <p:sldId id="442" r:id="rId152"/>
    <p:sldId id="533" r:id="rId153"/>
    <p:sldId id="405" r:id="rId154"/>
    <p:sldId id="406" r:id="rId155"/>
    <p:sldId id="407" r:id="rId156"/>
    <p:sldId id="443" r:id="rId157"/>
    <p:sldId id="420" r:id="rId158"/>
    <p:sldId id="421" r:id="rId159"/>
    <p:sldId id="444" r:id="rId160"/>
    <p:sldId id="534" r:id="rId161"/>
    <p:sldId id="422" r:id="rId162"/>
    <p:sldId id="423" r:id="rId163"/>
    <p:sldId id="424" r:id="rId164"/>
    <p:sldId id="425" r:id="rId165"/>
    <p:sldId id="456" r:id="rId166"/>
    <p:sldId id="457" r:id="rId167"/>
    <p:sldId id="458" r:id="rId168"/>
    <p:sldId id="459" r:id="rId169"/>
    <p:sldId id="460" r:id="rId170"/>
    <p:sldId id="445" r:id="rId171"/>
    <p:sldId id="535" r:id="rId172"/>
    <p:sldId id="461" r:id="rId173"/>
    <p:sldId id="462" r:id="rId174"/>
    <p:sldId id="447" r:id="rId175"/>
    <p:sldId id="448" r:id="rId176"/>
    <p:sldId id="449" r:id="rId177"/>
    <p:sldId id="450" r:id="rId178"/>
    <p:sldId id="463" r:id="rId179"/>
    <p:sldId id="451" r:id="rId180"/>
    <p:sldId id="464" r:id="rId181"/>
    <p:sldId id="465" r:id="rId182"/>
    <p:sldId id="536" r:id="rId183"/>
    <p:sldId id="466" r:id="rId184"/>
    <p:sldId id="537" r:id="rId185"/>
    <p:sldId id="453" r:id="rId186"/>
    <p:sldId id="454" r:id="rId187"/>
    <p:sldId id="455" r:id="rId188"/>
    <p:sldId id="432" r:id="rId189"/>
    <p:sldId id="538" r:id="rId190"/>
    <p:sldId id="539" r:id="rId191"/>
    <p:sldId id="540" r:id="rId192"/>
    <p:sldId id="541" r:id="rId193"/>
    <p:sldId id="542" r:id="rId194"/>
    <p:sldId id="543" r:id="rId195"/>
    <p:sldId id="544" r:id="rId196"/>
    <p:sldId id="545" r:id="rId197"/>
    <p:sldId id="546" r:id="rId198"/>
    <p:sldId id="547" r:id="rId199"/>
    <p:sldId id="548" r:id="rId200"/>
    <p:sldId id="549" r:id="rId201"/>
    <p:sldId id="550" r:id="rId202"/>
    <p:sldId id="551" r:id="rId203"/>
    <p:sldId id="552" r:id="rId204"/>
    <p:sldId id="553" r:id="rId205"/>
    <p:sldId id="554" r:id="rId206"/>
    <p:sldId id="555" r:id="rId207"/>
    <p:sldId id="556" r:id="rId208"/>
    <p:sldId id="557" r:id="rId209"/>
    <p:sldId id="558" r:id="rId210"/>
    <p:sldId id="559" r:id="rId211"/>
    <p:sldId id="560" r:id="rId212"/>
    <p:sldId id="561" r:id="rId213"/>
    <p:sldId id="562" r:id="rId214"/>
    <p:sldId id="563" r:id="rId215"/>
    <p:sldId id="564" r:id="rId216"/>
    <p:sldId id="565" r:id="rId217"/>
    <p:sldId id="566" r:id="rId218"/>
    <p:sldId id="567" r:id="rId219"/>
    <p:sldId id="568" r:id="rId220"/>
    <p:sldId id="569" r:id="rId221"/>
    <p:sldId id="570" r:id="rId222"/>
    <p:sldId id="571" r:id="rId223"/>
    <p:sldId id="572" r:id="rId224"/>
    <p:sldId id="573" r:id="rId225"/>
    <p:sldId id="574" r:id="rId226"/>
    <p:sldId id="575" r:id="rId227"/>
    <p:sldId id="576" r:id="rId228"/>
    <p:sldId id="577" r:id="rId229"/>
    <p:sldId id="578" r:id="rId230"/>
    <p:sldId id="579" r:id="rId231"/>
    <p:sldId id="580" r:id="rId232"/>
    <p:sldId id="581" r:id="rId233"/>
    <p:sldId id="582" r:id="rId234"/>
    <p:sldId id="583" r:id="rId235"/>
    <p:sldId id="584" r:id="rId236"/>
    <p:sldId id="585" r:id="rId237"/>
    <p:sldId id="586" r:id="rId238"/>
    <p:sldId id="587" r:id="rId2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470" y="-6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notesMaster" Target="notesMasters/notesMaster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viewProps" Target="viewProp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08F136-0FDE-431E-8A77-6D7F48F70AE0}" type="datetimeFigureOut">
              <a:rPr lang="en-US" smtClean="0"/>
              <a:pPr/>
              <a:t>2/1/2011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2B63A9-38B4-4EA9-B760-4418B93183BF}"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2B63A9-38B4-4EA9-B760-4418B93183BF}"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2B63A9-38B4-4EA9-B760-4418B93183BF}"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7CBF8A2-0588-4F38-817C-DE93121FF454}" type="datetimeFigureOut">
              <a:rPr lang="en-US" smtClean="0"/>
              <a:pPr/>
              <a:t>2/1/2011</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FA37903-F596-429C-8B35-9D5A7CBAFDE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7CBF8A2-0588-4F38-817C-DE93121FF454}" type="datetimeFigureOut">
              <a:rPr lang="en-US" smtClean="0"/>
              <a:pPr/>
              <a:t>2/1/2011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FA37903-F596-429C-8B35-9D5A7CBAFDEA}"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7CBF8A2-0588-4F38-817C-DE93121FF454}" type="datetimeFigureOut">
              <a:rPr lang="en-US" smtClean="0"/>
              <a:pPr/>
              <a:t>2/1/2011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FA37903-F596-429C-8B35-9D5A7CBAFDEA}"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7CBF8A2-0588-4F38-817C-DE93121FF454}" type="datetimeFigureOut">
              <a:rPr lang="en-US" smtClean="0"/>
              <a:pPr/>
              <a:t>2/1/2011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FA37903-F596-429C-8B35-9D5A7CBAFDEA}"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7CBF8A2-0588-4F38-817C-DE93121FF454}" type="datetimeFigureOut">
              <a:rPr lang="en-US" smtClean="0"/>
              <a:pPr/>
              <a:t>2/1/2011</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BFA37903-F596-429C-8B35-9D5A7CBAFDEA}"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7CBF8A2-0588-4F38-817C-DE93121FF454}" type="datetimeFigureOut">
              <a:rPr lang="en-US" smtClean="0"/>
              <a:pPr/>
              <a:t>2/1/2011</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BFA37903-F596-429C-8B35-9D5A7CBAFDEA}"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7CBF8A2-0588-4F38-817C-DE93121FF454}" type="datetimeFigureOut">
              <a:rPr lang="en-US" smtClean="0"/>
              <a:pPr/>
              <a:t>2/1/2011</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BFA37903-F596-429C-8B35-9D5A7CBAFDE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7CBF8A2-0588-4F38-817C-DE93121FF454}" type="datetimeFigureOut">
              <a:rPr lang="en-US" smtClean="0"/>
              <a:pPr/>
              <a:t>2/1/2011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FA37903-F596-429C-8B35-9D5A7CBAFDEA}"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7CBF8A2-0588-4F38-817C-DE93121FF454}" type="datetimeFigureOut">
              <a:rPr lang="en-US" smtClean="0"/>
              <a:pPr/>
              <a:t>2/1/2011</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FA37903-F596-429C-8B35-9D5A7CBAFDEA}"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7CBF8A2-0588-4F38-817C-DE93121FF454}" type="datetimeFigureOut">
              <a:rPr lang="en-US" smtClean="0"/>
              <a:pPr/>
              <a:t>2/1/2011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FA37903-F596-429C-8B35-9D5A7CBAFDE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7CBF8A2-0588-4F38-817C-DE93121FF454}" type="datetimeFigureOut">
              <a:rPr lang="en-US" smtClean="0"/>
              <a:pPr/>
              <a:t>2/1/2011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FA37903-F596-429C-8B35-9D5A7CBAFDE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7CBF8A2-0588-4F38-817C-DE93121FF454}" type="datetimeFigureOut">
              <a:rPr lang="en-US" smtClean="0"/>
              <a:pPr/>
              <a:t>2/1/2011</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FA37903-F596-429C-8B35-9D5A7CBAFDE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NWSC Math Cohort Meeting</a:t>
            </a:r>
            <a:endParaRPr lang="en-US" dirty="0"/>
          </a:p>
        </p:txBody>
      </p:sp>
      <p:sp>
        <p:nvSpPr>
          <p:cNvPr id="3" name="Subtitle 2"/>
          <p:cNvSpPr>
            <a:spLocks noGrp="1"/>
          </p:cNvSpPr>
          <p:nvPr>
            <p:ph type="subTitle" idx="1"/>
          </p:nvPr>
        </p:nvSpPr>
        <p:spPr/>
        <p:txBody>
          <a:bodyPr/>
          <a:lstStyle/>
          <a:p>
            <a:r>
              <a:rPr lang="en-US" dirty="0" smtClean="0"/>
              <a:t>February</a:t>
            </a:r>
          </a:p>
          <a:p>
            <a:r>
              <a:rPr lang="en-US" dirty="0" smtClean="0"/>
              <a:t>2011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3949891"/>
          </a:xfrm>
        </p:spPr>
        <p:txBody>
          <a:bodyPr>
            <a:normAutofit/>
          </a:bodyPr>
          <a:lstStyle/>
          <a:p>
            <a:pPr>
              <a:buNone/>
            </a:pPr>
            <a:endParaRPr lang="en-US" dirty="0" smtClean="0"/>
          </a:p>
          <a:p>
            <a:r>
              <a:rPr lang="en-US" dirty="0" smtClean="0"/>
              <a:t>Noni J Bamberger</a:t>
            </a:r>
          </a:p>
          <a:p>
            <a:r>
              <a:rPr lang="en-US" dirty="0" smtClean="0"/>
              <a:t>Christine Oberdorf</a:t>
            </a:r>
          </a:p>
          <a:p>
            <a:r>
              <a:rPr lang="en-US" dirty="0" smtClean="0"/>
              <a:t>Karren Schultz-Ferrell</a:t>
            </a:r>
          </a:p>
          <a:p>
            <a:pPr>
              <a:buNone/>
            </a:pPr>
            <a:endParaRPr lang="en-US" dirty="0" smtClean="0"/>
          </a:p>
          <a:p>
            <a:pPr>
              <a:buNone/>
            </a:pPr>
            <a:r>
              <a:rPr lang="en-US" dirty="0" smtClean="0"/>
              <a:t>Publisher: Heinemann 2010</a:t>
            </a:r>
          </a:p>
          <a:p>
            <a:pPr>
              <a:buNone/>
            </a:pPr>
            <a:endParaRPr lang="en-US" dirty="0" smtClean="0"/>
          </a:p>
          <a:p>
            <a:pPr>
              <a:buNone/>
            </a:pPr>
            <a:r>
              <a:rPr lang="en-US" dirty="0" smtClean="0"/>
              <a:t>www.heinemann.com</a:t>
            </a:r>
          </a:p>
          <a:p>
            <a:pPr>
              <a:buNone/>
            </a:pPr>
            <a:endParaRPr lang="en-US" dirty="0" smtClean="0"/>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2400" dirty="0" smtClean="0"/>
              <a:t>From Misunderstanding to Deep Understanding</a:t>
            </a:r>
            <a:br>
              <a:rPr lang="en-US" sz="2400" dirty="0" smtClean="0"/>
            </a:br>
            <a:r>
              <a:rPr lang="en-US" sz="2400" dirty="0" smtClean="0"/>
              <a:t>PreK-5</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3949891"/>
          </a:xfrm>
        </p:spPr>
        <p:txBody>
          <a:bodyPr>
            <a:normAutofit lnSpcReduction="10000"/>
          </a:bodyPr>
          <a:lstStyle/>
          <a:p>
            <a:pPr>
              <a:buNone/>
            </a:pPr>
            <a:r>
              <a:rPr lang="en-US" dirty="0" smtClean="0"/>
              <a:t>PreK and Elementary educators are by and large nurturing and supportive and have students interest in mind.</a:t>
            </a:r>
          </a:p>
          <a:p>
            <a:pPr>
              <a:buNone/>
            </a:pPr>
            <a:r>
              <a:rPr lang="en-US" dirty="0" smtClean="0"/>
              <a:t>We want the students to enjoy learning and end each year with all the skills and concepts they should have.</a:t>
            </a:r>
          </a:p>
          <a:p>
            <a:pPr>
              <a:buNone/>
            </a:pPr>
            <a:r>
              <a:rPr lang="en-US" dirty="0" smtClean="0"/>
              <a:t>But these positive characteristics sometimes lead us to unwittingly encourage some serious error patterns, misconceptions, and overgeneralizations.</a:t>
            </a: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2400" dirty="0" smtClean="0"/>
              <a:t>From Misunderstanding to Deep Understanding</a:t>
            </a:r>
            <a:br>
              <a:rPr lang="en-US" sz="2400" dirty="0" smtClean="0"/>
            </a:br>
            <a:r>
              <a:rPr lang="en-US" sz="2400" dirty="0" smtClean="0"/>
              <a:t>PreK-5</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721291"/>
          </a:xfrm>
        </p:spPr>
        <p:txBody>
          <a:bodyPr>
            <a:normAutofit fontScale="92500" lnSpcReduction="10000"/>
          </a:bodyPr>
          <a:lstStyle/>
          <a:p>
            <a:pPr marL="624078" indent="-514350">
              <a:lnSpc>
                <a:spcPct val="150000"/>
              </a:lnSpc>
              <a:buSzPct val="80000"/>
              <a:buFont typeface="+mj-lt"/>
              <a:buAutoNum type="arabicParenR"/>
            </a:pPr>
            <a:r>
              <a:rPr lang="en-US" dirty="0" smtClean="0"/>
              <a:t>*Number and Operations</a:t>
            </a:r>
          </a:p>
          <a:p>
            <a:pPr marL="624078" indent="-514350">
              <a:lnSpc>
                <a:spcPct val="150000"/>
              </a:lnSpc>
              <a:buSzPct val="80000"/>
              <a:buFont typeface="+mj-lt"/>
              <a:buAutoNum type="arabicParenR"/>
            </a:pPr>
            <a:r>
              <a:rPr lang="en-US" dirty="0" smtClean="0"/>
              <a:t>*Algebra</a:t>
            </a:r>
          </a:p>
          <a:p>
            <a:pPr marL="624078" indent="-514350">
              <a:lnSpc>
                <a:spcPct val="150000"/>
              </a:lnSpc>
              <a:buSzPct val="80000"/>
              <a:buFont typeface="+mj-lt"/>
              <a:buAutoNum type="arabicParenR"/>
            </a:pPr>
            <a:r>
              <a:rPr lang="en-US" dirty="0" smtClean="0"/>
              <a:t>*Geometry</a:t>
            </a:r>
          </a:p>
          <a:p>
            <a:pPr marL="624078" indent="-514350">
              <a:lnSpc>
                <a:spcPct val="150000"/>
              </a:lnSpc>
              <a:buSzPct val="80000"/>
              <a:buFont typeface="+mj-lt"/>
              <a:buAutoNum type="arabicParenR"/>
            </a:pPr>
            <a:r>
              <a:rPr lang="en-US" dirty="0" smtClean="0"/>
              <a:t>*Measurement</a:t>
            </a:r>
          </a:p>
          <a:p>
            <a:pPr marL="624078" indent="-514350">
              <a:lnSpc>
                <a:spcPct val="150000"/>
              </a:lnSpc>
              <a:buSzPct val="80000"/>
              <a:buFont typeface="+mj-lt"/>
              <a:buAutoNum type="arabicParenR"/>
            </a:pPr>
            <a:r>
              <a:rPr lang="en-US" dirty="0" smtClean="0"/>
              <a:t>Data Analysis and Probability</a:t>
            </a:r>
          </a:p>
          <a:p>
            <a:pPr marL="624078" indent="-514350">
              <a:lnSpc>
                <a:spcPct val="150000"/>
              </a:lnSpc>
              <a:buSzPct val="80000"/>
              <a:buFont typeface="+mj-lt"/>
              <a:buAutoNum type="arabicParenR"/>
            </a:pPr>
            <a:r>
              <a:rPr lang="en-US" dirty="0" smtClean="0"/>
              <a:t>Assessing Children’s Mathematical Progress</a:t>
            </a:r>
          </a:p>
        </p:txBody>
      </p:sp>
      <p:sp>
        <p:nvSpPr>
          <p:cNvPr id="3" name="Title 2"/>
          <p:cNvSpPr>
            <a:spLocks noGrp="1"/>
          </p:cNvSpPr>
          <p:nvPr>
            <p:ph type="title"/>
          </p:nvPr>
        </p:nvSpPr>
        <p:spPr>
          <a:xfrm>
            <a:off x="457200" y="274638"/>
            <a:ext cx="8229600" cy="2087562"/>
          </a:xfrm>
        </p:spPr>
        <p:txBody>
          <a:bodyPr>
            <a:normAutofit/>
          </a:bodyPr>
          <a:lstStyle/>
          <a:p>
            <a:r>
              <a:rPr lang="en-US" sz="5400" dirty="0" smtClean="0"/>
              <a:t>Math Misconceptions</a:t>
            </a:r>
            <a:r>
              <a:rPr lang="en-US" dirty="0" smtClean="0"/>
              <a:t/>
            </a:r>
            <a:br>
              <a:rPr lang="en-US" dirty="0" smtClean="0"/>
            </a:br>
            <a:r>
              <a:rPr lang="en-US" sz="2400" dirty="0" smtClean="0"/>
              <a:t>From Misunderstanding to Deep Understanding</a:t>
            </a:r>
            <a:br>
              <a:rPr lang="en-US" sz="2400" dirty="0" smtClean="0"/>
            </a:br>
            <a:r>
              <a:rPr lang="en-US" sz="2400" dirty="0" smtClean="0"/>
              <a:t>PreK-5</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721291"/>
          </a:xfrm>
        </p:spPr>
        <p:txBody>
          <a:bodyPr>
            <a:normAutofit/>
          </a:bodyPr>
          <a:lstStyle/>
          <a:p>
            <a:pPr marL="624078" indent="-514350">
              <a:lnSpc>
                <a:spcPct val="110000"/>
              </a:lnSpc>
              <a:buSzPct val="80000"/>
              <a:buNone/>
            </a:pPr>
            <a:r>
              <a:rPr lang="en-US" sz="2400" b="1" dirty="0" smtClean="0">
                <a:solidFill>
                  <a:schemeClr val="accent2"/>
                </a:solidFill>
              </a:rPr>
              <a:t>* Counting with Number Words</a:t>
            </a:r>
          </a:p>
          <a:p>
            <a:pPr marL="624078" indent="-514350">
              <a:lnSpc>
                <a:spcPct val="110000"/>
              </a:lnSpc>
              <a:buSzPct val="80000"/>
              <a:buNone/>
            </a:pPr>
            <a:r>
              <a:rPr lang="en-US" sz="2400" b="1" dirty="0" smtClean="0">
                <a:solidFill>
                  <a:schemeClr val="accent2"/>
                </a:solidFill>
              </a:rPr>
              <a:t>* Thinking Addition Means “Join Together” and Subtraction Means “Take Away”</a:t>
            </a:r>
          </a:p>
          <a:p>
            <a:pPr marL="624078" indent="-514350">
              <a:lnSpc>
                <a:spcPct val="110000"/>
              </a:lnSpc>
              <a:buSzPct val="80000"/>
              <a:buNone/>
            </a:pPr>
            <a:r>
              <a:rPr lang="en-US" sz="2400" b="1" dirty="0" smtClean="0">
                <a:solidFill>
                  <a:schemeClr val="accent2"/>
                </a:solidFill>
              </a:rPr>
              <a:t>* Renaming and Regrouping When Adding and Subtracting Two-Digit Numbers</a:t>
            </a:r>
          </a:p>
          <a:p>
            <a:pPr marL="624078" indent="-514350">
              <a:lnSpc>
                <a:spcPct val="110000"/>
              </a:lnSpc>
              <a:buSzPct val="80000"/>
              <a:buNone/>
            </a:pPr>
            <a:r>
              <a:rPr lang="en-US" sz="2400" b="1" dirty="0" smtClean="0">
                <a:solidFill>
                  <a:schemeClr val="accent2"/>
                </a:solidFill>
              </a:rPr>
              <a:t>* Misapplying Addition and Subtraction Strategies to Multiplication and Division</a:t>
            </a:r>
          </a:p>
          <a:p>
            <a:pPr marL="624078" indent="-514350">
              <a:lnSpc>
                <a:spcPct val="110000"/>
              </a:lnSpc>
              <a:buSzPct val="80000"/>
              <a:buNone/>
            </a:pPr>
            <a:endParaRPr lang="en-US" sz="2400" b="1" dirty="0" smtClean="0">
              <a:solidFill>
                <a:schemeClr val="accent2"/>
              </a:solidFill>
            </a:endParaRPr>
          </a:p>
          <a:p>
            <a:pPr marL="624078" indent="-514350">
              <a:lnSpc>
                <a:spcPct val="150000"/>
              </a:lnSpc>
              <a:buSzPct val="80000"/>
              <a:buNone/>
            </a:pPr>
            <a:endParaRPr lang="en-US" sz="2400" b="1" dirty="0" smtClean="0">
              <a:solidFill>
                <a:schemeClr val="accent2"/>
              </a:solidFill>
            </a:endParaRPr>
          </a:p>
        </p:txBody>
      </p:sp>
      <p:sp>
        <p:nvSpPr>
          <p:cNvPr id="3" name="Title 2"/>
          <p:cNvSpPr>
            <a:spLocks noGrp="1"/>
          </p:cNvSpPr>
          <p:nvPr>
            <p:ph type="title"/>
          </p:nvPr>
        </p:nvSpPr>
        <p:spPr>
          <a:xfrm>
            <a:off x="457200" y="274638"/>
            <a:ext cx="8229600" cy="2087562"/>
          </a:xfrm>
        </p:spPr>
        <p:txBody>
          <a:bodyPr>
            <a:normAutofit/>
          </a:bodyPr>
          <a:lstStyle/>
          <a:p>
            <a:r>
              <a:rPr lang="en-US" sz="5400" dirty="0" smtClean="0"/>
              <a:t>Math Misconceptions</a:t>
            </a:r>
            <a:r>
              <a:rPr lang="en-US" dirty="0" smtClean="0"/>
              <a:t/>
            </a:r>
            <a:br>
              <a:rPr lang="en-US" dirty="0" smtClean="0"/>
            </a:br>
            <a:r>
              <a:rPr lang="en-US" sz="3600" dirty="0" smtClean="0"/>
              <a:t>Number and Operations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721291"/>
          </a:xfrm>
        </p:spPr>
        <p:txBody>
          <a:bodyPr>
            <a:normAutofit/>
          </a:bodyPr>
          <a:lstStyle/>
          <a:p>
            <a:pPr marL="624078" indent="-514350">
              <a:lnSpc>
                <a:spcPct val="110000"/>
              </a:lnSpc>
              <a:buSzPct val="80000"/>
              <a:buNone/>
            </a:pPr>
            <a:r>
              <a:rPr lang="en-US" sz="2400" b="1" dirty="0" smtClean="0">
                <a:solidFill>
                  <a:schemeClr val="accent2"/>
                </a:solidFill>
              </a:rPr>
              <a:t>* Multiplying Two-Digit Factors by Two-Digit Factors</a:t>
            </a:r>
          </a:p>
          <a:p>
            <a:pPr marL="624078" indent="-514350">
              <a:lnSpc>
                <a:spcPct val="110000"/>
              </a:lnSpc>
              <a:buSzPct val="80000"/>
              <a:buNone/>
            </a:pPr>
            <a:r>
              <a:rPr lang="en-US" sz="2400" b="1" dirty="0" smtClean="0">
                <a:solidFill>
                  <a:schemeClr val="accent2"/>
                </a:solidFill>
              </a:rPr>
              <a:t>* Understanding the Division Algorithm</a:t>
            </a:r>
          </a:p>
          <a:p>
            <a:pPr marL="624078" indent="-514350">
              <a:lnSpc>
                <a:spcPct val="110000"/>
              </a:lnSpc>
              <a:buSzPct val="80000"/>
              <a:buNone/>
            </a:pPr>
            <a:r>
              <a:rPr lang="en-US" sz="2400" b="1" dirty="0" smtClean="0">
                <a:solidFill>
                  <a:schemeClr val="accent2"/>
                </a:solidFill>
              </a:rPr>
              <a:t>* Understanding Fractions</a:t>
            </a:r>
          </a:p>
          <a:p>
            <a:pPr marL="624078" indent="-514350">
              <a:lnSpc>
                <a:spcPct val="110000"/>
              </a:lnSpc>
              <a:buSzPct val="80000"/>
              <a:buNone/>
            </a:pPr>
            <a:r>
              <a:rPr lang="en-US" sz="2400" b="1" dirty="0" smtClean="0">
                <a:solidFill>
                  <a:schemeClr val="accent2"/>
                </a:solidFill>
              </a:rPr>
              <a:t>* Adding and Subtracting Fractions</a:t>
            </a:r>
          </a:p>
          <a:p>
            <a:pPr marL="624078" indent="-514350">
              <a:lnSpc>
                <a:spcPct val="110000"/>
              </a:lnSpc>
              <a:buSzPct val="80000"/>
              <a:buNone/>
            </a:pPr>
            <a:r>
              <a:rPr lang="en-US" sz="2400" b="1" dirty="0" smtClean="0">
                <a:solidFill>
                  <a:schemeClr val="accent2"/>
                </a:solidFill>
              </a:rPr>
              <a:t>* Representing, Ordering, and Adding/Subtracting Decimals</a:t>
            </a:r>
          </a:p>
          <a:p>
            <a:pPr marL="624078" indent="-514350">
              <a:lnSpc>
                <a:spcPct val="110000"/>
              </a:lnSpc>
              <a:buSzPct val="80000"/>
              <a:buNone/>
            </a:pPr>
            <a:endParaRPr lang="en-US" sz="2400" b="1" dirty="0" smtClean="0">
              <a:solidFill>
                <a:schemeClr val="accent2"/>
              </a:solidFill>
            </a:endParaRPr>
          </a:p>
          <a:p>
            <a:pPr marL="624078" indent="-514350">
              <a:lnSpc>
                <a:spcPct val="150000"/>
              </a:lnSpc>
              <a:buSzPct val="80000"/>
              <a:buNone/>
            </a:pPr>
            <a:endParaRPr lang="en-US" sz="2400" b="1" dirty="0" smtClean="0">
              <a:solidFill>
                <a:schemeClr val="accent2"/>
              </a:solidFill>
            </a:endParaRPr>
          </a:p>
        </p:txBody>
      </p:sp>
      <p:sp>
        <p:nvSpPr>
          <p:cNvPr id="3" name="Title 2"/>
          <p:cNvSpPr>
            <a:spLocks noGrp="1"/>
          </p:cNvSpPr>
          <p:nvPr>
            <p:ph type="title"/>
          </p:nvPr>
        </p:nvSpPr>
        <p:spPr>
          <a:xfrm>
            <a:off x="457200" y="274638"/>
            <a:ext cx="8229600" cy="2087562"/>
          </a:xfrm>
        </p:spPr>
        <p:txBody>
          <a:bodyPr>
            <a:normAutofit/>
          </a:bodyPr>
          <a:lstStyle/>
          <a:p>
            <a:r>
              <a:rPr lang="en-US" sz="5400" dirty="0" smtClean="0"/>
              <a:t>Math Misconceptions</a:t>
            </a:r>
            <a:r>
              <a:rPr lang="en-US" dirty="0" smtClean="0"/>
              <a:t/>
            </a:r>
            <a:br>
              <a:rPr lang="en-US" dirty="0" smtClean="0"/>
            </a:br>
            <a:r>
              <a:rPr lang="en-US" sz="3600" dirty="0" smtClean="0"/>
              <a:t>Number and Operations (continued)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3949891"/>
          </a:xfrm>
        </p:spPr>
        <p:txBody>
          <a:bodyPr>
            <a:normAutofit fontScale="62500" lnSpcReduction="200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t>Five principles of Counting [Gelman and Gallistel (1986)]</a:t>
            </a:r>
          </a:p>
          <a:p>
            <a:pPr marL="624078" indent="-514350">
              <a:lnSpc>
                <a:spcPct val="150000"/>
              </a:lnSpc>
              <a:buSzPct val="80000"/>
              <a:buNone/>
            </a:pPr>
            <a:r>
              <a:rPr lang="en-US" sz="2200" dirty="0" smtClean="0">
                <a:solidFill>
                  <a:schemeClr val="accent2"/>
                </a:solidFill>
              </a:rPr>
              <a:t>1) One-one principle. Each item to be counted has a “name,” and we count each item only once during the counting process</a:t>
            </a:r>
          </a:p>
          <a:p>
            <a:pPr marL="624078" indent="-514350">
              <a:lnSpc>
                <a:spcPct val="150000"/>
              </a:lnSpc>
              <a:buSzPct val="80000"/>
              <a:buNone/>
            </a:pPr>
            <a:r>
              <a:rPr lang="en-US" sz="2200" dirty="0" smtClean="0">
                <a:solidFill>
                  <a:schemeClr val="accent2"/>
                </a:solidFill>
              </a:rPr>
              <a:t>2) Stable order principle. Every time the number words are used to count a set of items, the order of the number words does not change.</a:t>
            </a:r>
          </a:p>
          <a:p>
            <a:pPr marL="624078" indent="-514350">
              <a:lnSpc>
                <a:spcPct val="150000"/>
              </a:lnSpc>
              <a:buSzPct val="80000"/>
              <a:buNone/>
            </a:pPr>
            <a:r>
              <a:rPr lang="en-US" sz="2200" dirty="0" smtClean="0">
                <a:solidFill>
                  <a:schemeClr val="accent2"/>
                </a:solidFill>
              </a:rPr>
              <a:t>3) Cardinal principle. The last number counted represents the number of items in the set of objects.</a:t>
            </a:r>
          </a:p>
          <a:p>
            <a:pPr marL="624078" indent="-514350">
              <a:lnSpc>
                <a:spcPct val="150000"/>
              </a:lnSpc>
              <a:buSzPct val="80000"/>
              <a:buNone/>
            </a:pPr>
            <a:r>
              <a:rPr lang="en-US" sz="2200" dirty="0" smtClean="0">
                <a:solidFill>
                  <a:schemeClr val="accent2"/>
                </a:solidFill>
              </a:rPr>
              <a:t>4) Abstraction principle. “Anything” can be counted and not all the “anythings” need to be of the same type.</a:t>
            </a:r>
          </a:p>
          <a:p>
            <a:pPr marL="624078" indent="-514350">
              <a:lnSpc>
                <a:spcPct val="150000"/>
              </a:lnSpc>
              <a:buSzPct val="80000"/>
              <a:buNone/>
            </a:pPr>
            <a:r>
              <a:rPr lang="en-US" sz="2200" dirty="0" smtClean="0">
                <a:solidFill>
                  <a:schemeClr val="accent2"/>
                </a:solidFill>
              </a:rPr>
              <a:t>5) Order-irrelevance principle. We can start to count with any object in </a:t>
            </a:r>
            <a:r>
              <a:rPr lang="en-US" sz="2200" smtClean="0">
                <a:solidFill>
                  <a:schemeClr val="accent2"/>
                </a:solidFill>
              </a:rPr>
              <a:t>a set </a:t>
            </a:r>
            <a:r>
              <a:rPr lang="en-US" sz="2200" dirty="0" smtClean="0">
                <a:solidFill>
                  <a:schemeClr val="accent2"/>
                </a:solidFill>
              </a:rPr>
              <a:t>of objects; we don’t have to count form left to right.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Counting with Number Words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3949891"/>
          </a:xfrm>
        </p:spPr>
        <p:txBody>
          <a:bodyPr>
            <a:normAutofit fontScale="92500" lnSpcReduction="10000"/>
          </a:bodyPr>
          <a:lstStyle/>
          <a:p>
            <a:pPr marL="624078" indent="-514350">
              <a:lnSpc>
                <a:spcPct val="150000"/>
              </a:lnSpc>
              <a:buSzPct val="80000"/>
              <a:buNone/>
            </a:pPr>
            <a:r>
              <a:rPr lang="en-US" i="1" dirty="0" smtClean="0"/>
              <a:t>What to Do</a:t>
            </a:r>
          </a:p>
          <a:p>
            <a:pPr marL="624078" indent="-514350">
              <a:buSzPct val="80000"/>
              <a:buNone/>
            </a:pPr>
            <a:r>
              <a:rPr lang="en-US" sz="2400" dirty="0" smtClean="0">
                <a:solidFill>
                  <a:schemeClr val="accent2"/>
                </a:solidFill>
              </a:rPr>
              <a:t>* Ask students to skip-count from different numbers.</a:t>
            </a:r>
          </a:p>
          <a:p>
            <a:pPr marL="624078" indent="-514350">
              <a:buSzPct val="80000"/>
              <a:buNone/>
            </a:pPr>
            <a:r>
              <a:rPr lang="en-US" sz="2400" dirty="0" smtClean="0">
                <a:solidFill>
                  <a:schemeClr val="accent2"/>
                </a:solidFill>
              </a:rPr>
              <a:t>* Read counting books. (In </a:t>
            </a:r>
            <a:r>
              <a:rPr lang="en-US" sz="2400" i="1" dirty="0" smtClean="0">
                <a:solidFill>
                  <a:schemeClr val="accent2"/>
                </a:solidFill>
              </a:rPr>
              <a:t>Moira’s Birthday </a:t>
            </a:r>
            <a:r>
              <a:rPr lang="en-US" sz="2400" dirty="0" smtClean="0">
                <a:solidFill>
                  <a:schemeClr val="accent2"/>
                </a:solidFill>
              </a:rPr>
              <a:t>by Robert Munsch for instance, students can count to 200 in a variety of ways since 200 kids are invited to Moira’s party.)</a:t>
            </a:r>
          </a:p>
          <a:p>
            <a:pPr marL="624078" indent="-514350">
              <a:buSzPct val="80000"/>
              <a:buNone/>
            </a:pPr>
            <a:r>
              <a:rPr lang="en-US" sz="2400" dirty="0" smtClean="0">
                <a:solidFill>
                  <a:schemeClr val="accent2"/>
                </a:solidFill>
              </a:rPr>
              <a:t>* Support students in applying critical-thinking skills to the counting sequence by presenting number-logic riddles. When students are familiar with format of logic riddles, allow them to create riddles for classmates to solve.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900" dirty="0" smtClean="0"/>
              <a:t>Activities to </a:t>
            </a:r>
            <a:r>
              <a:rPr lang="en-US" sz="4900" i="1" dirty="0" smtClean="0"/>
              <a:t>Undo</a:t>
            </a:r>
            <a:r>
              <a:rPr lang="en-US" sz="4900" dirty="0" smtClean="0"/>
              <a:t> Math Misconceptions</a:t>
            </a:r>
            <a:r>
              <a:rPr lang="en-US" dirty="0" smtClean="0"/>
              <a:t/>
            </a:r>
            <a:br>
              <a:rPr lang="en-US" dirty="0" smtClean="0"/>
            </a:br>
            <a:r>
              <a:rPr lang="en-US" sz="3600" dirty="0" smtClean="0"/>
              <a:t>Counting Grades 3-5</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3949891"/>
          </a:xfrm>
        </p:spPr>
        <p:txBody>
          <a:bodyPr>
            <a:normAutofit fontScale="925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Encourage students to create number logic riddles for three-digit through seven-digit numbers, depending on students’ grade level.</a:t>
            </a:r>
          </a:p>
          <a:p>
            <a:pPr marL="624078" indent="-514350">
              <a:buSzPct val="80000"/>
              <a:buNone/>
            </a:pPr>
            <a:r>
              <a:rPr lang="en-US" sz="2400" dirty="0" smtClean="0">
                <a:solidFill>
                  <a:schemeClr val="accent2"/>
                </a:solidFill>
              </a:rPr>
              <a:t>* Provide small groups of students with a large box of objects to count. Challenge students to determine a way to count the objects in the box. Each group must have a different way of counting. When the task is complete, ask each group to present its counting strategy and to justify why the method is efficient.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900" dirty="0" smtClean="0"/>
              <a:t>Activities to </a:t>
            </a:r>
            <a:r>
              <a:rPr lang="en-US" sz="4900" i="1" dirty="0" smtClean="0"/>
              <a:t>Undo</a:t>
            </a:r>
            <a:r>
              <a:rPr lang="en-US" sz="4900" dirty="0" smtClean="0"/>
              <a:t> Math Misconceptions</a:t>
            </a:r>
            <a:r>
              <a:rPr lang="en-US" dirty="0" smtClean="0"/>
              <a:t/>
            </a:r>
            <a:br>
              <a:rPr lang="en-US" dirty="0" smtClean="0"/>
            </a:br>
            <a:r>
              <a:rPr lang="en-US" sz="3600" dirty="0" smtClean="0"/>
              <a:t>Counting Grades 3-5</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Present opportunities for students to count both common and decimal fractions.</a:t>
            </a:r>
          </a:p>
          <a:p>
            <a:pPr marL="624078" indent="-514350">
              <a:buSzPct val="80000"/>
              <a:buNone/>
            </a:pPr>
            <a:r>
              <a:rPr lang="en-US" sz="2400" dirty="0" smtClean="0">
                <a:solidFill>
                  <a:schemeClr val="accent2"/>
                </a:solidFill>
              </a:rPr>
              <a:t>* Provide experiences for students in which they place either common fractions or decimal fractions on a number line. This exercise also supports students’ understanding of relative magnitude (the size relationship one number has with another).</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900" dirty="0" smtClean="0"/>
              <a:t>Activities to </a:t>
            </a:r>
            <a:r>
              <a:rPr lang="en-US" sz="4900" i="1" dirty="0" smtClean="0"/>
              <a:t>Undo</a:t>
            </a:r>
            <a:r>
              <a:rPr lang="en-US" sz="4900" dirty="0" smtClean="0"/>
              <a:t> Math Misconceptions</a:t>
            </a:r>
            <a:r>
              <a:rPr lang="en-US" dirty="0" smtClean="0"/>
              <a:t/>
            </a:r>
            <a:br>
              <a:rPr lang="en-US" dirty="0" smtClean="0"/>
            </a:br>
            <a:r>
              <a:rPr lang="en-US" sz="3600" dirty="0" smtClean="0"/>
              <a:t>Counting Grades 3-5</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Is the student able to count using a variety of strategies?</a:t>
            </a:r>
          </a:p>
          <a:p>
            <a:pPr marL="624078" indent="-514350">
              <a:buSzPct val="80000"/>
              <a:buNone/>
            </a:pPr>
            <a:r>
              <a:rPr lang="en-US" sz="2400" dirty="0" smtClean="0">
                <a:solidFill>
                  <a:schemeClr val="accent2"/>
                </a:solidFill>
              </a:rPr>
              <a:t>* Does the student use logical thinking skills effectively to solve riddles about counting?</a:t>
            </a:r>
          </a:p>
          <a:p>
            <a:pPr marL="624078" indent="-514350">
              <a:buSzPct val="80000"/>
              <a:buNone/>
            </a:pPr>
            <a:r>
              <a:rPr lang="en-US" sz="2400" dirty="0" smtClean="0">
                <a:solidFill>
                  <a:schemeClr val="accent2"/>
                </a:solidFill>
              </a:rPr>
              <a:t>* Do students use reasoning to justify why their method of counting is the most efficient for counting a large amount of objects?</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900" dirty="0" smtClean="0"/>
              <a:t>Activities to </a:t>
            </a:r>
            <a:r>
              <a:rPr lang="en-US" sz="4900" i="1" dirty="0" smtClean="0"/>
              <a:t>Undo </a:t>
            </a:r>
            <a:r>
              <a:rPr lang="en-US" sz="4900" dirty="0" smtClean="0"/>
              <a:t>Math Misconceptions</a:t>
            </a:r>
            <a:r>
              <a:rPr lang="en-US" dirty="0" smtClean="0"/>
              <a:t/>
            </a:r>
            <a:br>
              <a:rPr lang="en-US" dirty="0" smtClean="0"/>
            </a:br>
            <a:r>
              <a:rPr lang="en-US" sz="3600" dirty="0" smtClean="0"/>
              <a:t>Counting Grades 3-5</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common path games can help students develop their understanding of the one-one counting principle?</a:t>
            </a:r>
          </a:p>
          <a:p>
            <a:pPr marL="624078" indent="-514350">
              <a:buSzPct val="80000"/>
              <a:buNone/>
            </a:pPr>
            <a:r>
              <a:rPr lang="en-US" sz="2400" dirty="0" smtClean="0">
                <a:solidFill>
                  <a:schemeClr val="accent2"/>
                </a:solidFill>
              </a:rPr>
              <a:t>2) What additional activities or strategies can you use to help your students become successful counters?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300" dirty="0" smtClean="0"/>
              <a:t>Counting with Number Words</a:t>
            </a:r>
            <a:endParaRPr lang="en-US" sz="33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 (five) minutes to </a:t>
            </a:r>
            <a:r>
              <a:rPr lang="en-US" sz="4400" i="1" dirty="0" smtClean="0">
                <a:solidFill>
                  <a:schemeClr val="accent2"/>
                </a:solidFill>
              </a:rPr>
              <a:t>mark</a:t>
            </a:r>
            <a:r>
              <a:rPr lang="en-US" sz="4400" dirty="0" smtClean="0">
                <a:solidFill>
                  <a:schemeClr val="accent2"/>
                </a:solidFill>
              </a:rPr>
              <a:t> the places in your materials where students work on counting.</a:t>
            </a:r>
          </a:p>
        </p:txBody>
      </p:sp>
      <p:sp>
        <p:nvSpPr>
          <p:cNvPr id="3" name="Title 2"/>
          <p:cNvSpPr>
            <a:spLocks noGrp="1"/>
          </p:cNvSpPr>
          <p:nvPr>
            <p:ph type="title"/>
          </p:nvPr>
        </p:nvSpPr>
        <p:spPr>
          <a:xfrm>
            <a:off x="457200" y="274638"/>
            <a:ext cx="8229600" cy="1782762"/>
          </a:xfrm>
        </p:spPr>
        <p:txBody>
          <a:bodyPr>
            <a:normAutofit fontScale="90000"/>
          </a:bodyPr>
          <a:lstStyle/>
          <a:p>
            <a:r>
              <a:rPr lang="en-US" sz="4900" dirty="0" smtClean="0"/>
              <a:t>Activities to </a:t>
            </a:r>
            <a:r>
              <a:rPr lang="en-US" sz="4900" i="1" dirty="0" smtClean="0"/>
              <a:t>Undo </a:t>
            </a:r>
            <a:r>
              <a:rPr lang="en-US" sz="4900" dirty="0" smtClean="0"/>
              <a:t>Math Misconceptions</a:t>
            </a:r>
            <a:r>
              <a:rPr lang="en-US" dirty="0" smtClean="0"/>
              <a:t/>
            </a:r>
            <a:br>
              <a:rPr lang="en-US" dirty="0" smtClean="0"/>
            </a:br>
            <a:r>
              <a:rPr lang="en-US" sz="3300" dirty="0" smtClean="0"/>
              <a:t>Counting Grades 3-5</a:t>
            </a:r>
            <a:endParaRPr lang="en-US" sz="33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3949891"/>
          </a:xfrm>
        </p:spPr>
        <p:txBody>
          <a:bodyPr>
            <a:normAutofit fontScale="925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t>Problem Types – Basis of Cognitively Guided Instruction</a:t>
            </a:r>
          </a:p>
          <a:p>
            <a:pPr marL="624078" indent="-514350">
              <a:lnSpc>
                <a:spcPct val="150000"/>
              </a:lnSpc>
              <a:buSzPct val="80000"/>
              <a:buNone/>
            </a:pPr>
            <a:r>
              <a:rPr lang="en-US" sz="2200" dirty="0" smtClean="0"/>
              <a:t>[Carpenter and Moser 1983; Carpenter, Carey, and Kouba 1990]</a:t>
            </a:r>
          </a:p>
          <a:p>
            <a:pPr marL="624078" indent="-514350">
              <a:lnSpc>
                <a:spcPct val="150000"/>
              </a:lnSpc>
              <a:buSzPct val="80000"/>
              <a:buNone/>
            </a:pPr>
            <a:r>
              <a:rPr lang="en-US" sz="2200" dirty="0" smtClean="0">
                <a:solidFill>
                  <a:schemeClr val="accent2"/>
                </a:solidFill>
              </a:rPr>
              <a:t>1) Join problems.</a:t>
            </a:r>
          </a:p>
          <a:p>
            <a:pPr marL="624078" indent="-514350">
              <a:lnSpc>
                <a:spcPct val="150000"/>
              </a:lnSpc>
              <a:buSzPct val="80000"/>
              <a:buNone/>
            </a:pPr>
            <a:r>
              <a:rPr lang="en-US" sz="2200" dirty="0" smtClean="0">
                <a:solidFill>
                  <a:schemeClr val="accent2"/>
                </a:solidFill>
              </a:rPr>
              <a:t>2) Separate problems.</a:t>
            </a:r>
          </a:p>
          <a:p>
            <a:pPr marL="624078" indent="-514350">
              <a:lnSpc>
                <a:spcPct val="150000"/>
              </a:lnSpc>
              <a:buSzPct val="80000"/>
              <a:buNone/>
            </a:pPr>
            <a:r>
              <a:rPr lang="en-US" sz="2200" dirty="0" smtClean="0">
                <a:solidFill>
                  <a:schemeClr val="accent2"/>
                </a:solidFill>
              </a:rPr>
              <a:t>3) Part-Part-Whole problems.</a:t>
            </a:r>
          </a:p>
          <a:p>
            <a:pPr marL="624078" indent="-514350">
              <a:lnSpc>
                <a:spcPct val="150000"/>
              </a:lnSpc>
              <a:buSzPct val="80000"/>
              <a:buNone/>
            </a:pPr>
            <a:r>
              <a:rPr lang="en-US" sz="2200" dirty="0" smtClean="0">
                <a:solidFill>
                  <a:schemeClr val="accent2"/>
                </a:solidFill>
              </a:rPr>
              <a:t>4) Compare problems.</a:t>
            </a:r>
          </a:p>
          <a:p>
            <a:pPr marL="624078" indent="-514350">
              <a:lnSpc>
                <a:spcPct val="150000"/>
              </a:lnSpc>
              <a:buSzPct val="80000"/>
              <a:buNone/>
            </a:pPr>
            <a:endParaRPr lang="en-US" sz="22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Thinking Addition Means “Join Together” and Subtraction Means “Take Away”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Before using symbols, provide students with various materials that can be used to create part-whole representations of numbers (bi-colored counters, connecting cubes, teddy bear counters, Cuisenaire Rods).</a:t>
            </a:r>
          </a:p>
          <a:p>
            <a:pPr marL="624078" indent="-514350">
              <a:buSzPct val="80000"/>
              <a:buNone/>
            </a:pPr>
            <a:r>
              <a:rPr lang="en-US" sz="2400" dirty="0" smtClean="0">
                <a:solidFill>
                  <a:schemeClr val="accent2"/>
                </a:solidFill>
              </a:rPr>
              <a:t>* Use correct terminology for the addition and subtraction signs (+ plus) and (– minus).</a:t>
            </a:r>
          </a:p>
          <a:p>
            <a:pPr marL="624078" indent="-514350">
              <a:buSzPct val="80000"/>
              <a:buNone/>
            </a:pPr>
            <a:r>
              <a:rPr lang="en-US" sz="2400" dirty="0" smtClean="0">
                <a:solidFill>
                  <a:schemeClr val="accent2"/>
                </a:solidFill>
              </a:rPr>
              <a:t>* Provide students with opportunities to solve story problems that include all four problem types: join, separate, part-part-total.</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900" dirty="0" smtClean="0"/>
              <a:t>Activities to </a:t>
            </a:r>
            <a:r>
              <a:rPr lang="en-US" sz="4900" i="1" dirty="0" smtClean="0"/>
              <a:t>Undo </a:t>
            </a:r>
            <a:r>
              <a:rPr lang="en-US" sz="4900" dirty="0" smtClean="0"/>
              <a:t>Math Misconceptions</a:t>
            </a:r>
            <a:r>
              <a:rPr lang="en-US" dirty="0" smtClean="0"/>
              <a:t/>
            </a:r>
            <a:br>
              <a:rPr lang="en-US" dirty="0" smtClean="0"/>
            </a:br>
            <a:r>
              <a:rPr lang="en-US" sz="2700" dirty="0" smtClean="0"/>
              <a:t>Addition and Subtraction Concepts Grades 3-5</a:t>
            </a:r>
            <a:endParaRPr lang="en-US" sz="33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Provide manipulatives to model story problems, along with symbolically recording what they do.</a:t>
            </a:r>
          </a:p>
          <a:p>
            <a:pPr marL="624078" indent="-514350">
              <a:buSzPct val="80000"/>
              <a:buNone/>
            </a:pPr>
            <a:r>
              <a:rPr lang="en-US" sz="2400" dirty="0" smtClean="0">
                <a:solidFill>
                  <a:schemeClr val="accent2"/>
                </a:solidFill>
              </a:rPr>
              <a:t>* Have students share their strategies they used to get their answers, reinforcing correct terminology.</a:t>
            </a:r>
          </a:p>
          <a:p>
            <a:pPr marL="624078" indent="-514350">
              <a:buSzPct val="80000"/>
              <a:buNone/>
            </a:pPr>
            <a:r>
              <a:rPr lang="en-US" sz="2400" dirty="0" smtClean="0">
                <a:solidFill>
                  <a:schemeClr val="accent2"/>
                </a:solidFill>
              </a:rPr>
              <a:t>* Use dominoes to have students model part-whole addition number sentences.</a:t>
            </a:r>
          </a:p>
          <a:p>
            <a:pPr marL="624078" indent="-514350">
              <a:buSzPct val="80000"/>
              <a:buNone/>
            </a:pPr>
            <a:r>
              <a:rPr lang="en-US" sz="2400" dirty="0" smtClean="0">
                <a:solidFill>
                  <a:schemeClr val="accent2"/>
                </a:solidFill>
              </a:rPr>
              <a:t>* Use classroom routines to generate meaningful comparative subtraction problems.</a:t>
            </a:r>
          </a:p>
          <a:p>
            <a:pPr marL="624078" indent="-514350">
              <a:buSzPct val="80000"/>
              <a:buNone/>
            </a:pPr>
            <a:r>
              <a:rPr lang="en-US" sz="2400" dirty="0" smtClean="0">
                <a:solidFill>
                  <a:schemeClr val="accent2"/>
                </a:solidFill>
              </a:rPr>
              <a:t>* Have students generate their own story problems.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900" dirty="0" smtClean="0"/>
              <a:t>Activities to </a:t>
            </a:r>
            <a:r>
              <a:rPr lang="en-US" sz="4900" i="1" dirty="0" smtClean="0"/>
              <a:t>Undo </a:t>
            </a:r>
            <a:r>
              <a:rPr lang="en-US" sz="4900" dirty="0" smtClean="0"/>
              <a:t>Math Misconceptions</a:t>
            </a:r>
            <a:r>
              <a:rPr lang="en-US" dirty="0" smtClean="0"/>
              <a:t/>
            </a:r>
            <a:br>
              <a:rPr lang="en-US" dirty="0" smtClean="0"/>
            </a:br>
            <a:r>
              <a:rPr lang="en-US" sz="2700" dirty="0" smtClean="0"/>
              <a:t>Addition and Subtraction Concepts Grades 3-5</a:t>
            </a:r>
            <a:endParaRPr lang="en-US" sz="33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When students share their equations, listen for the correct use of “minus” and “plus.”</a:t>
            </a:r>
          </a:p>
          <a:p>
            <a:pPr marL="624078" indent="-514350">
              <a:buSzPct val="80000"/>
              <a:buNone/>
            </a:pPr>
            <a:r>
              <a:rPr lang="en-US" sz="2400" dirty="0" smtClean="0">
                <a:solidFill>
                  <a:schemeClr val="accent2"/>
                </a:solidFill>
              </a:rPr>
              <a:t>* When students solve comparison subtraction story problems, look to see if students create two sets. Then look to see if they use an appropriate strategy to determine how many more or fewer one set is compared to the other.</a:t>
            </a:r>
          </a:p>
          <a:p>
            <a:pPr marL="624078" indent="-514350">
              <a:buSzPct val="80000"/>
              <a:buNone/>
            </a:pPr>
            <a:r>
              <a:rPr lang="en-US" sz="2400" dirty="0" smtClean="0">
                <a:solidFill>
                  <a:schemeClr val="accent2"/>
                </a:solidFill>
              </a:rPr>
              <a:t>* When students generate their own stories, look to see if they are developing a variety of problems based on the types and structures taught.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900" dirty="0" smtClean="0"/>
              <a:t>Activities to </a:t>
            </a:r>
            <a:r>
              <a:rPr lang="en-US" sz="4900" i="1" dirty="0" smtClean="0"/>
              <a:t>Undo </a:t>
            </a:r>
            <a:r>
              <a:rPr lang="en-US" sz="4900" dirty="0" smtClean="0"/>
              <a:t>Math Misconceptions</a:t>
            </a:r>
            <a:r>
              <a:rPr lang="en-US" dirty="0" smtClean="0"/>
              <a:t/>
            </a:r>
            <a:br>
              <a:rPr lang="en-US" dirty="0" smtClean="0"/>
            </a:br>
            <a:r>
              <a:rPr lang="en-US" sz="2700" dirty="0" smtClean="0"/>
              <a:t>Addition and Subtraction Concepts Grades 3-5</a:t>
            </a:r>
            <a:endParaRPr lang="en-US" sz="33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manipulatives do you currently have to reinforce the idea of part-whole for addition and subtraction?</a:t>
            </a:r>
          </a:p>
          <a:p>
            <a:pPr marL="624078" indent="-514350">
              <a:buSzPct val="80000"/>
              <a:buNone/>
            </a:pPr>
            <a:r>
              <a:rPr lang="en-US" sz="2400" dirty="0" smtClean="0">
                <a:solidFill>
                  <a:schemeClr val="accent2"/>
                </a:solidFill>
              </a:rPr>
              <a:t>2) How might you communicate to families the way you’ll be teaching the concepts so that misconceptions and overgeneralizations about addition and subtraction do not occur?</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6000" dirty="0" smtClean="0"/>
              <a:t>Math Misconceptions</a:t>
            </a:r>
            <a:r>
              <a:rPr lang="en-US" sz="3600" dirty="0" smtClean="0"/>
              <a:t/>
            </a:r>
            <a:br>
              <a:rPr lang="en-US" sz="3600" dirty="0" smtClean="0"/>
            </a:br>
            <a:r>
              <a:rPr lang="en-US" sz="3200" dirty="0" smtClean="0"/>
              <a:t>Thinking Addition Means “Join Together” and Subtraction Means “Take Away”</a:t>
            </a:r>
            <a:endParaRPr lang="en-US" sz="33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addition and subtraction concepts.</a:t>
            </a:r>
          </a:p>
        </p:txBody>
      </p:sp>
      <p:sp>
        <p:nvSpPr>
          <p:cNvPr id="3" name="Title 2"/>
          <p:cNvSpPr>
            <a:spLocks noGrp="1"/>
          </p:cNvSpPr>
          <p:nvPr>
            <p:ph type="title"/>
          </p:nvPr>
        </p:nvSpPr>
        <p:spPr>
          <a:xfrm>
            <a:off x="457200" y="274638"/>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000" dirty="0" smtClean="0"/>
              <a:t>Addition and Subtraction Concepts Grades 3-5</a:t>
            </a:r>
            <a:endParaRPr lang="en-US" sz="3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“When children focus on following the steps taught traditionally, they usually pay no attention to the quantities and don’t even consider whether or not their answers make sense.” [Richardson 1999, 100]</a:t>
            </a:r>
          </a:p>
          <a:p>
            <a:pPr marL="624078" indent="-514350">
              <a:lnSpc>
                <a:spcPct val="150000"/>
              </a:lnSpc>
              <a:buSzPct val="80000"/>
              <a:buNone/>
            </a:pPr>
            <a:r>
              <a:rPr lang="en-US" sz="2200" dirty="0" smtClean="0">
                <a:solidFill>
                  <a:schemeClr val="accent2"/>
                </a:solidFill>
              </a:rPr>
              <a:t>* Teaching so that students can understand the traditional algorithm seems to be a real challenge.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Renaming and Regrouping When Adding and Subtracting Two-Digit Numbers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200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For students to understand place value, they need to connect the concept of grouping by tens with the procedure of how to record numerals based on this system of counting.</a:t>
            </a:r>
          </a:p>
          <a:p>
            <a:pPr marL="624078" indent="-514350">
              <a:lnSpc>
                <a:spcPct val="150000"/>
              </a:lnSpc>
              <a:buSzPct val="80000"/>
              <a:buNone/>
            </a:pPr>
            <a:r>
              <a:rPr lang="en-US" sz="2200" dirty="0" smtClean="0">
                <a:solidFill>
                  <a:schemeClr val="accent2"/>
                </a:solidFill>
              </a:rPr>
              <a:t>* Counting is fundamental to constructing an understanding of base-ten concepts and procedures.</a:t>
            </a:r>
          </a:p>
          <a:p>
            <a:pPr marL="624078" indent="-514350">
              <a:lnSpc>
                <a:spcPct val="150000"/>
              </a:lnSpc>
              <a:buSzPct val="80000"/>
              <a:buNone/>
            </a:pPr>
            <a:r>
              <a:rPr lang="en-US" sz="2200" dirty="0" smtClean="0">
                <a:solidFill>
                  <a:schemeClr val="accent2"/>
                </a:solidFill>
              </a:rPr>
              <a:t>* Models that are both proportional and groupable should be used before models that are proportional but not groupable.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Renaming and Regrouping When Adding and Subtracting Two-Digit Numbers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77500" lnSpcReduction="20000"/>
          </a:bodyPr>
          <a:lstStyle/>
          <a:p>
            <a:pPr marL="624078" indent="-514350">
              <a:lnSpc>
                <a:spcPct val="150000"/>
              </a:lnSpc>
              <a:buSzPct val="80000"/>
              <a:buNone/>
            </a:pPr>
            <a:r>
              <a:rPr lang="en-US" sz="3100" i="1" dirty="0" smtClean="0"/>
              <a:t>What the Research Says (continued)</a:t>
            </a:r>
          </a:p>
          <a:p>
            <a:pPr marL="624078" indent="-514350">
              <a:lnSpc>
                <a:spcPct val="150000"/>
              </a:lnSpc>
              <a:buSzPct val="80000"/>
              <a:buNone/>
            </a:pPr>
            <a:r>
              <a:rPr lang="en-US" sz="2500" dirty="0" smtClean="0">
                <a:solidFill>
                  <a:schemeClr val="accent2"/>
                </a:solidFill>
              </a:rPr>
              <a:t>* “Given the opportunity, children can and do invent increasingly efficient mental-arithmetic procedures when they see a connection between their existing, count-by-tens knowledge and addition by ten.” (Baroody and Standifer 1993, 92)</a:t>
            </a:r>
          </a:p>
          <a:p>
            <a:pPr marL="624078" indent="-514350">
              <a:lnSpc>
                <a:spcPct val="150000"/>
              </a:lnSpc>
              <a:buSzPct val="80000"/>
              <a:buNone/>
            </a:pPr>
            <a:r>
              <a:rPr lang="en-US" sz="2400" dirty="0" smtClean="0">
                <a:solidFill>
                  <a:schemeClr val="accent2"/>
                </a:solidFill>
              </a:rPr>
              <a:t>* Many mathematics educators recommend spending a good deal of time with manipulative models while simultaneously practicing mental computation before putting pencil to paper to solve expressions (Baroody and Standifer 1993, 92).</a:t>
            </a: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Renaming and Regrouping When Adding and Subtracting Two-Digit Numbers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Have students use their understanding of counting by ones to group larger quantities, making it easier to count up or back to determine a sum or a difference.</a:t>
            </a:r>
          </a:p>
          <a:p>
            <a:pPr marL="624078" indent="-514350">
              <a:buSzPct val="80000"/>
              <a:buNone/>
            </a:pPr>
            <a:r>
              <a:rPr lang="en-US" sz="2400" dirty="0" smtClean="0">
                <a:solidFill>
                  <a:schemeClr val="accent2"/>
                </a:solidFill>
              </a:rPr>
              <a:t>* Have students use a five-hundreds chart to look for patterns, and determine simple sums and differences by moving around the chart.</a:t>
            </a:r>
          </a:p>
          <a:p>
            <a:pPr marL="624078" indent="-514350">
              <a:buSzPct val="80000"/>
              <a:buNone/>
            </a:pPr>
            <a:r>
              <a:rPr lang="en-US" sz="2400" dirty="0" smtClean="0">
                <a:solidFill>
                  <a:schemeClr val="accent2"/>
                </a:solidFill>
              </a:rPr>
              <a:t>* Use estimation activities so students get regular practice estimating quantities and then determining the actual amount by grouping by hundreds and tens to see how many.</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Place Value: Addition and Subtraction of Two-Digit Numerals Grades 3-5</a:t>
            </a:r>
            <a:endParaRPr lang="en-US" sz="31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Have students share their solutions and the strategies that they used to get their answers.</a:t>
            </a:r>
          </a:p>
          <a:p>
            <a:pPr marL="624078" indent="-514350">
              <a:buSzPct val="80000"/>
              <a:buNone/>
            </a:pPr>
            <a:r>
              <a:rPr lang="en-US" sz="2400" dirty="0" smtClean="0">
                <a:solidFill>
                  <a:schemeClr val="accent2"/>
                </a:solidFill>
              </a:rPr>
              <a:t>* Play games that require students to bundle, connect, or place objects together when there are ten of the object. Have students record the quantity of hundreds, tens and ones and the number that this represents.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Place Value: Addition and Subtraction of Two-Digit Numerals Grades 3-5</a:t>
            </a:r>
            <a:endParaRPr lang="en-US" sz="31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Give students a three-digit number and have them represent, either through modeling, pictures, or symbols, all of the ways to show this number using hundreds, tens and ones only.</a:t>
            </a:r>
          </a:p>
          <a:p>
            <a:pPr marL="624078" indent="-514350">
              <a:buSzPct val="80000"/>
              <a:buNone/>
            </a:pPr>
            <a:r>
              <a:rPr lang="en-US" sz="2400" dirty="0" smtClean="0">
                <a:solidFill>
                  <a:schemeClr val="accent2"/>
                </a:solidFill>
              </a:rPr>
              <a:t>* Have students use whatever strategy is </a:t>
            </a:r>
            <a:r>
              <a:rPr lang="en-US" sz="2400" i="1" dirty="0" smtClean="0">
                <a:solidFill>
                  <a:schemeClr val="accent2"/>
                </a:solidFill>
              </a:rPr>
              <a:t>efficient</a:t>
            </a:r>
            <a:r>
              <a:rPr lang="en-US" sz="2400" dirty="0" smtClean="0">
                <a:solidFill>
                  <a:schemeClr val="accent2"/>
                </a:solidFill>
              </a:rPr>
              <a:t> and </a:t>
            </a:r>
            <a:r>
              <a:rPr lang="en-US" sz="2400" i="1" dirty="0" smtClean="0">
                <a:solidFill>
                  <a:schemeClr val="accent2"/>
                </a:solidFill>
              </a:rPr>
              <a:t>effective</a:t>
            </a:r>
            <a:r>
              <a:rPr lang="en-US" sz="2400" dirty="0" smtClean="0">
                <a:solidFill>
                  <a:schemeClr val="accent2"/>
                </a:solidFill>
              </a:rPr>
              <a:t> in getting a sum or difference as long as it makes sense to them</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Place Value: Addition and Subtraction of Two-Digit Numerals Grades 3-5</a:t>
            </a:r>
            <a:endParaRPr lang="en-US" sz="31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146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Do students understand the value of each digit rather than looking at the digit in isolation?</a:t>
            </a:r>
          </a:p>
          <a:p>
            <a:pPr marL="624078" indent="-514350">
              <a:buSzPct val="80000"/>
              <a:buNone/>
            </a:pPr>
            <a:r>
              <a:rPr lang="en-US" sz="2400" dirty="0" smtClean="0">
                <a:solidFill>
                  <a:schemeClr val="accent2"/>
                </a:solidFill>
              </a:rPr>
              <a:t>* Are students able to compose and decompose numbers?</a:t>
            </a:r>
          </a:p>
          <a:p>
            <a:pPr marL="624078" indent="-514350">
              <a:buSzPct val="80000"/>
              <a:buNone/>
            </a:pPr>
            <a:r>
              <a:rPr lang="en-US" sz="2400" dirty="0" smtClean="0">
                <a:solidFill>
                  <a:schemeClr val="accent2"/>
                </a:solidFill>
              </a:rPr>
              <a:t>* Do students see addition and subtraction as inverse operations?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Place Value: Addition and Subtraction of Two-Digit Numerals Grades 3-5</a:t>
            </a:r>
            <a:endParaRPr lang="en-US" sz="31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hundreds-chart activities help students better understand two-digit numbers?</a:t>
            </a:r>
          </a:p>
          <a:p>
            <a:pPr marL="624078" indent="-514350">
              <a:buSzPct val="80000"/>
              <a:buNone/>
            </a:pPr>
            <a:r>
              <a:rPr lang="en-US" sz="2400" dirty="0" smtClean="0">
                <a:solidFill>
                  <a:schemeClr val="accent2"/>
                </a:solidFill>
              </a:rPr>
              <a:t>2) What manipulative materials help students add and subtract? How can you use them?</a:t>
            </a:r>
          </a:p>
          <a:p>
            <a:pPr marL="624078" indent="-514350">
              <a:buSzPct val="80000"/>
              <a:buNone/>
            </a:pPr>
            <a:r>
              <a:rPr lang="en-US" sz="2400" dirty="0" smtClean="0">
                <a:solidFill>
                  <a:schemeClr val="accent2"/>
                </a:solidFill>
              </a:rPr>
              <a:t>3) How can you use estimation activities to reinforce ideas of tens and ones?</a:t>
            </a:r>
          </a:p>
          <a:p>
            <a:pPr marL="624078" indent="-514350">
              <a:buSzPct val="80000"/>
              <a:buNone/>
            </a:pPr>
            <a:r>
              <a:rPr lang="en-US" sz="2400" dirty="0" smtClean="0">
                <a:solidFill>
                  <a:schemeClr val="accent2"/>
                </a:solidFill>
              </a:rPr>
              <a:t>4) What research supports your instruction of place value, addition, and subtraction?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800" dirty="0" smtClean="0"/>
              <a:t>Math Misconceptions</a:t>
            </a:r>
            <a:r>
              <a:rPr lang="en-US" sz="3600" dirty="0" smtClean="0"/>
              <a:t/>
            </a:r>
            <a:br>
              <a:rPr lang="en-US" sz="3600" dirty="0" smtClean="0"/>
            </a:br>
            <a:r>
              <a:rPr lang="en-US" sz="3200" dirty="0" smtClean="0"/>
              <a:t>Renaming and Regrouping When Adding and Subtracting Two-Digit Numbers</a:t>
            </a:r>
            <a:endParaRPr lang="en-US" sz="33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two-digit place value concepts.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Place Value: Addition and Subtraction of Two-Digit Numerals Grades 3-5</a:t>
            </a:r>
            <a:endParaRPr lang="en-US" sz="3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In grades 3-5, multiplicative reasoning emerges and should be discussed and developed through the study of many different mathematical topics. Students’ understanding of the base-ten number system is deepened as they come to understand its multiplicative structure. That is, 484 is 4 x 100 plus 8 x 10 plus 4 x 1 as well as a collection of 484 individual objects (NCTM PSSM 2000, [144]).</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Misapplying Addition and Subtraction Strategies to Multiplication and Division</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14600"/>
            <a:ext cx="8229600" cy="3949891"/>
          </a:xfrm>
        </p:spPr>
        <p:txBody>
          <a:bodyPr>
            <a:normAutofit/>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Number Lines - Use number lines (rulers, yardsticks, and meter sticks) to model multiplication and division situations.</a:t>
            </a:r>
          </a:p>
          <a:p>
            <a:pPr marL="624078" indent="-514350">
              <a:buSzPct val="80000"/>
              <a:buNone/>
            </a:pPr>
            <a:r>
              <a:rPr lang="en-US" sz="2400" dirty="0" smtClean="0">
                <a:solidFill>
                  <a:schemeClr val="accent2"/>
                </a:solidFill>
              </a:rPr>
              <a:t>* Equal groupings – Making equal groups to model multiplication allows students to create equal sets and reinforces the notion that all sets are the same size.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5334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900" dirty="0" smtClean="0"/>
              <a:t>Multiplication and Division Concepts Grades 3-5</a:t>
            </a:r>
            <a:endParaRPr lang="en-US" sz="29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4114800"/>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Partial Products and Partial Quotients – The partial products strategy emphasizes the importance of place value when multiplying whole numbers and provides an alternative algorithm that emphasizes the whole number rather than isolated digits within a number.</a:t>
            </a:r>
          </a:p>
          <a:p>
            <a:pPr marL="624078" indent="-514350">
              <a:buSzPct val="80000"/>
              <a:buNone/>
            </a:pPr>
            <a:r>
              <a:rPr lang="en-US" sz="2400" dirty="0" smtClean="0">
                <a:solidFill>
                  <a:schemeClr val="accent2"/>
                </a:solidFill>
              </a:rPr>
              <a:t>* The same can be done by pulling out equal groups for division and then finding the total quotient by adding all of the partials.</a:t>
            </a:r>
          </a:p>
        </p:txBody>
      </p:sp>
      <p:sp>
        <p:nvSpPr>
          <p:cNvPr id="3" name="Title 2"/>
          <p:cNvSpPr>
            <a:spLocks noGrp="1"/>
          </p:cNvSpPr>
          <p:nvPr>
            <p:ph type="title"/>
          </p:nvPr>
        </p:nvSpPr>
        <p:spPr>
          <a:xfrm>
            <a:off x="457200" y="5334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900" dirty="0" smtClean="0"/>
              <a:t>Multiplication and Division Concepts Grades 3-5</a:t>
            </a:r>
            <a:endParaRPr lang="en-US" sz="29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4114800"/>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Area Model of Multiplication – By using an area model in conjunction with a rounding strategy, students see the value of the rounded product and how it compares to the actual product.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5334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900" dirty="0" smtClean="0"/>
              <a:t>Multiplication and Division Concepts Grades 3-5</a:t>
            </a:r>
            <a:endParaRPr lang="en-US" sz="29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All groups must be the same size when solving multiplication and division problems.</a:t>
            </a:r>
          </a:p>
          <a:p>
            <a:pPr marL="624078" indent="-514350">
              <a:buSzPct val="80000"/>
              <a:buNone/>
            </a:pPr>
            <a:r>
              <a:rPr lang="en-US" sz="2400" dirty="0" smtClean="0">
                <a:solidFill>
                  <a:schemeClr val="accent2"/>
                </a:solidFill>
              </a:rPr>
              <a:t>* Adjustments made to any one group (for ease of computation) must also be applied to all groups when solving multiplication and division problems.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2900" dirty="0" smtClean="0"/>
              <a:t>Multiplication and Division Concepts Grades 3-5</a:t>
            </a:r>
            <a:endParaRPr lang="en-US" sz="29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Which multiplication and division strategies maintain the emphasis of place value? </a:t>
            </a:r>
          </a:p>
          <a:p>
            <a:pPr marL="624078" indent="-514350">
              <a:buSzPct val="80000"/>
              <a:buNone/>
            </a:pPr>
            <a:r>
              <a:rPr lang="en-US" sz="2400" dirty="0" smtClean="0">
                <a:solidFill>
                  <a:schemeClr val="accent2"/>
                </a:solidFill>
              </a:rPr>
              <a:t>      Which do not?</a:t>
            </a:r>
          </a:p>
          <a:p>
            <a:pPr marL="624078" indent="-514350">
              <a:buSzPct val="80000"/>
              <a:buNone/>
            </a:pPr>
            <a:r>
              <a:rPr lang="en-US" sz="2400" dirty="0" smtClean="0">
                <a:solidFill>
                  <a:schemeClr val="accent2"/>
                </a:solidFill>
              </a:rPr>
              <a:t>2) When teaching multiplication and division, how do you decide which models and representations to use so that students understand the multiplicative concept?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800" dirty="0" smtClean="0"/>
              <a:t>Math Misconceptions</a:t>
            </a:r>
            <a:r>
              <a:rPr lang="en-US" sz="3200" dirty="0" smtClean="0"/>
              <a:t/>
            </a:r>
            <a:br>
              <a:rPr lang="en-US" sz="3200" dirty="0" smtClean="0"/>
            </a:br>
            <a:r>
              <a:rPr lang="en-US" sz="3200" dirty="0" smtClean="0"/>
              <a:t>Misapplying Addition and Subtraction Strategies to Multiplication and Division</a:t>
            </a:r>
            <a:endParaRPr lang="en-US" sz="29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multiplication and division concepts.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2900" dirty="0" smtClean="0"/>
              <a:t>Multiplication and Division Concepts Grades 3-5</a:t>
            </a:r>
            <a:endParaRPr lang="en-US" sz="29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Children spend a good deal of time learning and then practicing multi-digit addition. Consequently, it’s not uncommon that they combine algorithms when they do not have a complete understanding of place value (decomposing numbers) as well as what it means to multiply.</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Multiplying Two-Digit Factors by Two-Digit Factors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85000" lnSpcReduction="100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Ruth Stavy and Dina Tirosh, in </a:t>
            </a:r>
            <a:r>
              <a:rPr lang="en-US" sz="2200" i="1" dirty="0" smtClean="0">
                <a:solidFill>
                  <a:schemeClr val="accent2"/>
                </a:solidFill>
              </a:rPr>
              <a:t>How Students (Mis-)Understand Science and Mathematics </a:t>
            </a:r>
            <a:r>
              <a:rPr lang="en-US" sz="2200" dirty="0" smtClean="0">
                <a:solidFill>
                  <a:schemeClr val="accent2"/>
                </a:solidFill>
              </a:rPr>
              <a:t>(2000), attribute some errors as based on “intuitive rules.” Schemas about concepts and procedures are formed by students. Without a firm understanding of new content, students return to “relevant intuitive rules” that they have come to rely on. They may not make sense in the specific situation that they are now in, but unless new knowledge makes sense these rules persist.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Multiplying Two-Digit Factors by Two-Digit Factors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Jae-Meen Baek spent time with students in six classrooms in grades Grades 3-5 to observe the different algorithms that were invented, as well as to see whether students were utilizing the traditional algorithm. Since none of the teachers taught rules or formal algorithms to students, many developed procedures that made sense to them. </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Multiplying Two-Digit Factors by Two-Digit Factors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“Many children in the study developed their invented algorithms for multi-digit multiplication problems in a sequence from direct modeling to complete number to partitioning numbers into non-decade numbers to partitioning numbers into decade numbers” (Baek 1998, 160).</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Multiplying Two-Digit Factors by Two-Digit Factors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Not only does this observation lead one to believe that multi-digit multiplication algorithms can be invented by students, but it also leads one to believe that when this is done, students have a clearer understanding of how to multiply.</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Multiplying Two-Digit Factors by Two-Digit Factors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600" cy="4102291"/>
          </a:xfrm>
        </p:spPr>
        <p:txBody>
          <a:bodyPr>
            <a:normAutofit fontScale="925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Before doing any computation have students estimate the product based on the numbers in the expression. Any strategy (front-end, rounding, compatible numbers) can be used to determine this estimate.</a:t>
            </a:r>
          </a:p>
          <a:p>
            <a:pPr marL="624078" indent="-514350">
              <a:buSzPct val="80000"/>
              <a:buNone/>
            </a:pPr>
            <a:r>
              <a:rPr lang="en-US" sz="2400" dirty="0" smtClean="0">
                <a:solidFill>
                  <a:schemeClr val="accent2"/>
                </a:solidFill>
              </a:rPr>
              <a:t>* Have students “expand” the factors of the multiplication expression.</a:t>
            </a:r>
          </a:p>
          <a:p>
            <a:pPr marL="624078" indent="-514350">
              <a:buSzPct val="80000"/>
              <a:buNone/>
            </a:pPr>
            <a:r>
              <a:rPr lang="en-US" sz="2400" dirty="0" smtClean="0">
                <a:solidFill>
                  <a:schemeClr val="accent2"/>
                </a:solidFill>
              </a:rPr>
              <a:t>	34 x 27 = (30 + 4) x (20 + 7) or</a:t>
            </a:r>
          </a:p>
          <a:p>
            <a:pPr marL="624078" indent="-514350">
              <a:buSzPct val="80000"/>
              <a:buNone/>
            </a:pPr>
            <a:r>
              <a:rPr lang="en-US" sz="2400" dirty="0" smtClean="0">
                <a:solidFill>
                  <a:schemeClr val="accent2"/>
                </a:solidFill>
              </a:rPr>
              <a:t>			= (34 x 20) + (34 x 7) or</a:t>
            </a:r>
          </a:p>
          <a:p>
            <a:pPr marL="624078" indent="-514350">
              <a:buSzPct val="80000"/>
              <a:buNone/>
            </a:pPr>
            <a:r>
              <a:rPr lang="en-US" sz="2400" dirty="0" smtClean="0">
                <a:solidFill>
                  <a:schemeClr val="accent2"/>
                </a:solidFill>
              </a:rPr>
              <a:t>			= (30 x 27) + (4 x 27)</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5334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800" dirty="0" smtClean="0"/>
              <a:t>Multiplication: Two-Digit by Two-Digit Grades 3-5</a:t>
            </a:r>
            <a:endParaRPr lang="en-US" sz="28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4114800"/>
          </a:xfrm>
        </p:spPr>
        <p:txBody>
          <a:bodyPr>
            <a:normAutofit lnSpcReduction="100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Try three ways to see if different results will be achieved.</a:t>
            </a:r>
          </a:p>
          <a:p>
            <a:pPr marL="624078" indent="-514350">
              <a:buSzPct val="80000"/>
              <a:buNone/>
            </a:pPr>
            <a:r>
              <a:rPr lang="en-US" sz="2400" dirty="0" smtClean="0">
                <a:solidFill>
                  <a:schemeClr val="accent2"/>
                </a:solidFill>
              </a:rPr>
              <a:t>	</a:t>
            </a:r>
            <a:r>
              <a:rPr lang="en-US" sz="2000" dirty="0" smtClean="0">
                <a:solidFill>
                  <a:schemeClr val="accent2"/>
                </a:solidFill>
              </a:rPr>
              <a:t>1) Build an array that matches the expression using either base-ten blocks or centimeter grid paper.</a:t>
            </a:r>
          </a:p>
          <a:p>
            <a:pPr marL="624078" indent="-514350">
              <a:buSzPct val="80000"/>
              <a:buNone/>
            </a:pPr>
            <a:endParaRPr lang="en-US" sz="2000" dirty="0" smtClean="0">
              <a:solidFill>
                <a:schemeClr val="accent2"/>
              </a:solidFill>
            </a:endParaRPr>
          </a:p>
          <a:p>
            <a:pPr marL="624078" indent="-514350">
              <a:buSzPct val="80000"/>
              <a:buNone/>
            </a:pPr>
            <a:r>
              <a:rPr lang="en-US" sz="2000" dirty="0" smtClean="0">
                <a:solidFill>
                  <a:schemeClr val="accent2"/>
                </a:solidFill>
              </a:rPr>
              <a:t>	2) Dissect the array by comparing it with the expanded form of the expression so students can see all of the different factors and partial products that will form from a two-digit by two-digit expression.</a:t>
            </a:r>
          </a:p>
          <a:p>
            <a:pPr marL="624078" indent="-514350">
              <a:buSzPct val="80000"/>
              <a:buNone/>
            </a:pPr>
            <a:r>
              <a:rPr lang="en-US" sz="2000" dirty="0" smtClean="0">
                <a:solidFill>
                  <a:schemeClr val="accent2"/>
                </a:solidFill>
              </a:rPr>
              <a:t>	</a:t>
            </a:r>
          </a:p>
        </p:txBody>
      </p:sp>
      <p:sp>
        <p:nvSpPr>
          <p:cNvPr id="3" name="Title 2"/>
          <p:cNvSpPr>
            <a:spLocks noGrp="1"/>
          </p:cNvSpPr>
          <p:nvPr>
            <p:ph type="title"/>
          </p:nvPr>
        </p:nvSpPr>
        <p:spPr>
          <a:xfrm>
            <a:off x="457200" y="5334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800" dirty="0" smtClean="0"/>
              <a:t>Multiplication: Two-Digit by Two-Digit Grades 3-5</a:t>
            </a:r>
            <a:endParaRPr lang="en-US" sz="2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4114800"/>
          </a:xfrm>
        </p:spPr>
        <p:txBody>
          <a:bodyPr>
            <a:normAutofit lnSpcReduction="100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Try three ways to see if different results will be achieved.</a:t>
            </a:r>
          </a:p>
          <a:p>
            <a:pPr marL="624078" indent="-514350">
              <a:buSzPct val="80000"/>
              <a:buNone/>
            </a:pPr>
            <a:r>
              <a:rPr lang="en-US" sz="2400" dirty="0" smtClean="0">
                <a:solidFill>
                  <a:schemeClr val="accent2"/>
                </a:solidFill>
              </a:rPr>
              <a:t>	</a:t>
            </a:r>
            <a:r>
              <a:rPr lang="en-US" sz="2000" dirty="0" smtClean="0">
                <a:solidFill>
                  <a:schemeClr val="accent2"/>
                </a:solidFill>
              </a:rPr>
              <a:t> 3) If it’s the first expanded form that’s used, have students explain where the 30x20 part of the array can be found and label this as 30x20=600. then have the students explain where the 4x2=80 part of the array can be found and label this. Do this for the 30x7 part and the 4x7 part. </a:t>
            </a:r>
          </a:p>
          <a:p>
            <a:pPr marL="624078" indent="-514350">
              <a:buSzPct val="80000"/>
              <a:buNone/>
            </a:pPr>
            <a:r>
              <a:rPr lang="en-US" sz="2400" dirty="0" smtClean="0">
                <a:solidFill>
                  <a:schemeClr val="accent2"/>
                </a:solidFill>
              </a:rPr>
              <a:t>* Try another expression and work on it as a whole group before having students do this either independently or with a partner.</a:t>
            </a:r>
            <a:r>
              <a:rPr lang="en-US" sz="2000" dirty="0" smtClean="0">
                <a:solidFill>
                  <a:schemeClr val="accent2"/>
                </a:solidFill>
              </a:rPr>
              <a:t>	</a:t>
            </a:r>
          </a:p>
        </p:txBody>
      </p:sp>
      <p:sp>
        <p:nvSpPr>
          <p:cNvPr id="3" name="Title 2"/>
          <p:cNvSpPr>
            <a:spLocks noGrp="1"/>
          </p:cNvSpPr>
          <p:nvPr>
            <p:ph type="title"/>
          </p:nvPr>
        </p:nvSpPr>
        <p:spPr>
          <a:xfrm>
            <a:off x="457200" y="5334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800" dirty="0" smtClean="0"/>
              <a:t>Multiplication: Two-Digit by Two-Digit Grades 3-5</a:t>
            </a:r>
            <a:endParaRPr lang="en-US"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As students work through your chosen activities, look to see if they are using a strategy that is both </a:t>
            </a:r>
            <a:r>
              <a:rPr lang="en-US" sz="2400" i="1" dirty="0" smtClean="0">
                <a:solidFill>
                  <a:schemeClr val="accent2"/>
                </a:solidFill>
              </a:rPr>
              <a:t>efficient</a:t>
            </a:r>
            <a:r>
              <a:rPr lang="en-US" sz="2400" dirty="0" smtClean="0">
                <a:solidFill>
                  <a:schemeClr val="accent2"/>
                </a:solidFill>
              </a:rPr>
              <a:t> and </a:t>
            </a:r>
            <a:r>
              <a:rPr lang="en-US" sz="2400" i="1" dirty="0" smtClean="0">
                <a:solidFill>
                  <a:schemeClr val="accent2"/>
                </a:solidFill>
              </a:rPr>
              <a:t>effective</a:t>
            </a:r>
            <a:r>
              <a:rPr lang="en-US" sz="2400" dirty="0" smtClean="0">
                <a:solidFill>
                  <a:schemeClr val="accent2"/>
                </a:solidFill>
              </a:rPr>
              <a:t>. Also, be sure to ask students to explain how they know that they have used all of the digits in each of the factors as they’ve multiplied.</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2800" dirty="0" smtClean="0"/>
              <a:t>Multiplication: Two-Digit by Two-Digit Grades 3-5</a:t>
            </a:r>
            <a:endParaRPr lang="en-US" sz="28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are some other common errors students make when multiplying multi-digit numbers?</a:t>
            </a:r>
          </a:p>
          <a:p>
            <a:pPr marL="624078" indent="-514350">
              <a:buSzPct val="80000"/>
              <a:buNone/>
            </a:pPr>
            <a:r>
              <a:rPr lang="en-US" sz="2400" dirty="0" smtClean="0">
                <a:solidFill>
                  <a:schemeClr val="accent2"/>
                </a:solidFill>
              </a:rPr>
              <a:t>2) What are some effective strategies that you’ve used to help students understand why their procedures aren’t yielding the correct answers?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4400" dirty="0" smtClean="0"/>
              <a:t>Math Misconceptions</a:t>
            </a:r>
            <a:r>
              <a:rPr lang="en-US" sz="2800" dirty="0" smtClean="0"/>
              <a:t/>
            </a:r>
            <a:br>
              <a:rPr lang="en-US" sz="2800" dirty="0" smtClean="0"/>
            </a:br>
            <a:r>
              <a:rPr lang="en-US" sz="2800" dirty="0" smtClean="0"/>
              <a:t>Multiplying Two-Digit Factors by Two-Digit Factors</a:t>
            </a:r>
            <a:endParaRPr lang="en-US" sz="28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2286000"/>
            <a:ext cx="8534400" cy="3949891"/>
          </a:xfrm>
        </p:spPr>
        <p:txBody>
          <a:bodyPr>
            <a:normAutofit/>
          </a:bodyPr>
          <a:lstStyle/>
          <a:p>
            <a:pPr marL="624078" indent="-514350" algn="ctr">
              <a:buSzPct val="80000"/>
              <a:buNone/>
            </a:pPr>
            <a:endParaRPr lang="en-US" sz="2400" dirty="0" smtClean="0">
              <a:solidFill>
                <a:schemeClr val="accent2"/>
              </a:solidFill>
            </a:endParaRPr>
          </a:p>
          <a:p>
            <a:pPr marL="624078" indent="-514350" algn="ctr">
              <a:buSzPct val="80000"/>
              <a:buNone/>
            </a:pPr>
            <a:r>
              <a:rPr lang="en-US" sz="4000" dirty="0" smtClean="0">
                <a:solidFill>
                  <a:schemeClr val="accent2"/>
                </a:solidFill>
              </a:rPr>
              <a:t>Take the next 5-8 minutes to </a:t>
            </a:r>
            <a:r>
              <a:rPr lang="en-US" sz="4000" i="1" dirty="0" smtClean="0">
                <a:solidFill>
                  <a:schemeClr val="accent2"/>
                </a:solidFill>
              </a:rPr>
              <a:t>mark</a:t>
            </a:r>
            <a:r>
              <a:rPr lang="en-US" sz="4000" dirty="0" smtClean="0">
                <a:solidFill>
                  <a:schemeClr val="accent2"/>
                </a:solidFill>
              </a:rPr>
              <a:t> the places in your materials where students work on two-digit by two-digit multiplication.</a:t>
            </a:r>
          </a:p>
        </p:txBody>
      </p:sp>
      <p:sp>
        <p:nvSpPr>
          <p:cNvPr id="3" name="Title 2"/>
          <p:cNvSpPr>
            <a:spLocks noGrp="1"/>
          </p:cNvSpPr>
          <p:nvPr>
            <p:ph type="title"/>
          </p:nvPr>
        </p:nvSpPr>
        <p:spPr>
          <a:xfrm>
            <a:off x="457200" y="457200"/>
            <a:ext cx="8229600" cy="1782762"/>
          </a:xfrm>
        </p:spPr>
        <p:txBody>
          <a:bodyPr>
            <a:normAutofit fontScale="90000"/>
          </a:bodyPr>
          <a:lstStyle/>
          <a:p>
            <a:r>
              <a:rPr lang="en-US" sz="4900" dirty="0" smtClean="0"/>
              <a:t>Activities to </a:t>
            </a:r>
            <a:r>
              <a:rPr lang="en-US" sz="4900" i="1" dirty="0" smtClean="0"/>
              <a:t>Undo </a:t>
            </a:r>
            <a:r>
              <a:rPr lang="en-US" sz="4900" dirty="0" smtClean="0"/>
              <a:t>Math Misconceptions</a:t>
            </a:r>
            <a:r>
              <a:rPr lang="en-US" sz="3200" dirty="0" smtClean="0"/>
              <a:t/>
            </a:r>
            <a:br>
              <a:rPr lang="en-US" sz="3200" dirty="0" smtClean="0"/>
            </a:br>
            <a:r>
              <a:rPr lang="en-US" sz="2800" dirty="0" smtClean="0"/>
              <a:t>Multiplication: Two-Digit by Two-Digit Grades 3-5</a:t>
            </a:r>
            <a:endParaRPr lang="en-US"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“The traditional long-division algorithm is difficult for many students. Many never master it in elementary school and fewer develop meaning for the procedure or the answer” (Silver, Shapiro, and Deutsch 1993).</a:t>
            </a:r>
          </a:p>
          <a:p>
            <a:pPr marL="624078" indent="-514350">
              <a:lnSpc>
                <a:spcPct val="150000"/>
              </a:lnSpc>
              <a:buSzPct val="80000"/>
              <a:buNone/>
            </a:pPr>
            <a:r>
              <a:rPr lang="en-US" sz="2200" dirty="0" smtClean="0">
                <a:solidFill>
                  <a:schemeClr val="accent2"/>
                </a:solidFill>
              </a:rPr>
              <a:t>* First reason – the procedure contains so many steps, and for each step students need to get an exact answer in the quotient.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Understanding the Division Algorithm</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Second reason – the algorithm treats the dividend as a set of digits rather than an entire numeral. Students are taught to ignore place value as they routinely work through a procedure they don’t necessarily understand.</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Understanding the Division Algorithm</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2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Encourage students to estimate the quotient using their mental multiplication skills so they have a sense of whether their answer is reasonable.</a:t>
            </a:r>
          </a:p>
          <a:p>
            <a:pPr marL="624078" indent="-514350">
              <a:buSzPct val="80000"/>
              <a:buNone/>
            </a:pPr>
            <a:r>
              <a:rPr lang="en-US" sz="2400" dirty="0" smtClean="0">
                <a:solidFill>
                  <a:schemeClr val="accent2"/>
                </a:solidFill>
              </a:rPr>
              <a:t>* Before using symbols, provide students with a story problem that is meaningful to them.</a:t>
            </a:r>
          </a:p>
          <a:p>
            <a:pPr marL="624078" indent="-514350">
              <a:buSzPct val="80000"/>
              <a:buNone/>
            </a:pPr>
            <a:r>
              <a:rPr lang="en-US" sz="2400" dirty="0" smtClean="0">
                <a:solidFill>
                  <a:schemeClr val="accent2"/>
                </a:solidFill>
              </a:rPr>
              <a:t>* Provide students with manipulatives to model the story that is given, but also have them symbolically record what they’ve done.</a:t>
            </a:r>
          </a:p>
          <a:p>
            <a:pPr marL="624078" indent="-514350">
              <a:buSzPct val="80000"/>
              <a:buNone/>
            </a:pPr>
            <a:r>
              <a:rPr lang="en-US" sz="2400" dirty="0" smtClean="0">
                <a:solidFill>
                  <a:schemeClr val="accent2"/>
                </a:solidFill>
              </a:rPr>
              <a:t>* Ask students to share the strategies they used to get their answers and discuss whether their answers make sense.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Division Algorithm Grades 3-5</a:t>
            </a:r>
            <a:endParaRPr lang="en-US" sz="31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“Try out” someone’s procedure that is both </a:t>
            </a:r>
            <a:r>
              <a:rPr lang="en-US" sz="2400" i="1" dirty="0" smtClean="0">
                <a:solidFill>
                  <a:schemeClr val="accent2"/>
                </a:solidFill>
              </a:rPr>
              <a:t>efficient</a:t>
            </a:r>
            <a:r>
              <a:rPr lang="en-US" sz="2400" dirty="0" smtClean="0">
                <a:solidFill>
                  <a:schemeClr val="accent2"/>
                </a:solidFill>
              </a:rPr>
              <a:t> and </a:t>
            </a:r>
            <a:r>
              <a:rPr lang="en-US" sz="2400" i="1" dirty="0" smtClean="0">
                <a:solidFill>
                  <a:schemeClr val="accent2"/>
                </a:solidFill>
              </a:rPr>
              <a:t>effective</a:t>
            </a:r>
            <a:r>
              <a:rPr lang="en-US" sz="2400" dirty="0" smtClean="0">
                <a:solidFill>
                  <a:schemeClr val="accent2"/>
                </a:solidFill>
              </a:rPr>
              <a:t> to see if students are able to use this same strategy.</a:t>
            </a:r>
          </a:p>
          <a:p>
            <a:pPr marL="624078" indent="-514350">
              <a:buSzPct val="80000"/>
              <a:buNone/>
            </a:pPr>
            <a:r>
              <a:rPr lang="en-US" sz="2400" dirty="0" smtClean="0">
                <a:solidFill>
                  <a:schemeClr val="accent2"/>
                </a:solidFill>
              </a:rPr>
              <a:t>* Use number-sense activities to foster mental computation and an understanding of how to use multiples of ten to arrive at answers.</a:t>
            </a:r>
          </a:p>
          <a:p>
            <a:pPr marL="624078" indent="-514350">
              <a:buSzPct val="80000"/>
              <a:buNone/>
            </a:pPr>
            <a:r>
              <a:rPr lang="en-US" sz="2400" dirty="0" smtClean="0">
                <a:solidFill>
                  <a:schemeClr val="accent2"/>
                </a:solidFill>
              </a:rPr>
              <a:t>* Look at ways to adjust numbers to make them easier to use for computing.</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 Division Algorithm Grades 3-5</a:t>
            </a:r>
            <a:endParaRPr lang="en-US" sz="31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146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Check to see if students have a procedure that will always work.</a:t>
            </a:r>
          </a:p>
          <a:p>
            <a:pPr marL="624078" indent="-514350">
              <a:buSzPct val="80000"/>
              <a:buNone/>
            </a:pPr>
            <a:r>
              <a:rPr lang="en-US" sz="2400" dirty="0" smtClean="0">
                <a:solidFill>
                  <a:schemeClr val="accent2"/>
                </a:solidFill>
              </a:rPr>
              <a:t>* As students use their own division algorithm, make sure that they can articulate why it works and how they know their answer makes sense.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 Division Algorithm Grades 3-5</a:t>
            </a:r>
            <a:endParaRPr lang="en-US" sz="31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How do you help students move from representing a division problem with manipulatives to using a paper-and-pencil algorithm?</a:t>
            </a:r>
          </a:p>
          <a:p>
            <a:pPr marL="624078" indent="-514350">
              <a:buSzPct val="80000"/>
              <a:buNone/>
            </a:pPr>
            <a:r>
              <a:rPr lang="en-US" sz="2400" dirty="0" smtClean="0">
                <a:solidFill>
                  <a:schemeClr val="accent2"/>
                </a:solidFill>
              </a:rPr>
              <a:t>2) How do you get a student who has an effective but inefficient algorithm to adopt one that is more efficient?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6000" dirty="0" smtClean="0"/>
              <a:t>Math Misconceptions</a:t>
            </a:r>
            <a:r>
              <a:rPr lang="en-US" dirty="0" smtClean="0"/>
              <a:t/>
            </a:r>
            <a:br>
              <a:rPr lang="en-US" dirty="0" smtClean="0"/>
            </a:br>
            <a:r>
              <a:rPr lang="en-US" sz="3600" dirty="0" smtClean="0"/>
              <a:t>Understanding the Division Algorithm</a:t>
            </a:r>
            <a:endParaRPr lang="en-US" sz="33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a:bodyPr>
          <a:lstStyle/>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division algorithms.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 Division Algorithm Grades 3-5</a:t>
            </a:r>
            <a:endParaRPr lang="en-US" sz="32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85000" lnSpcReduction="200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Sherman, Richardson, and Yard (2005) suggest several reasons for student difficulties in learning about fractional concepts and skills:</a:t>
            </a:r>
          </a:p>
          <a:p>
            <a:pPr marL="624078" indent="-514350">
              <a:lnSpc>
                <a:spcPct val="150000"/>
              </a:lnSpc>
              <a:buSzPct val="80000"/>
              <a:buNone/>
            </a:pPr>
            <a:r>
              <a:rPr lang="en-US" sz="2200" dirty="0" smtClean="0">
                <a:solidFill>
                  <a:schemeClr val="accent2"/>
                </a:solidFill>
              </a:rPr>
              <a:t>* They memorize procedures and rules before they have developed a conceptual understanding of the related concepts.</a:t>
            </a:r>
          </a:p>
          <a:p>
            <a:pPr marL="624078" indent="-514350">
              <a:lnSpc>
                <a:spcPct val="150000"/>
              </a:lnSpc>
              <a:buSzPct val="80000"/>
              <a:buNone/>
            </a:pPr>
            <a:r>
              <a:rPr lang="en-US" sz="2200" dirty="0" smtClean="0">
                <a:solidFill>
                  <a:schemeClr val="accent2"/>
                </a:solidFill>
              </a:rPr>
              <a:t>* Early instruction in mathematics focuses on whole numbers so children over-generalize what they know about whole-number computation and apply this knowledge to fractions.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Understanding Fractions</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572000"/>
          </a:xfrm>
        </p:spPr>
        <p:txBody>
          <a:bodyPr>
            <a:normAutofit fontScale="55000" lnSpcReduction="20000"/>
          </a:bodyPr>
          <a:lstStyle/>
          <a:p>
            <a:pPr marL="624078" indent="-514350">
              <a:lnSpc>
                <a:spcPct val="150000"/>
              </a:lnSpc>
              <a:buSzPct val="80000"/>
              <a:buNone/>
            </a:pPr>
            <a:r>
              <a:rPr lang="en-US" sz="4400" i="1" dirty="0" smtClean="0"/>
              <a:t>What the Research Says</a:t>
            </a:r>
          </a:p>
          <a:p>
            <a:pPr marL="624078" indent="-514350">
              <a:lnSpc>
                <a:spcPct val="150000"/>
              </a:lnSpc>
              <a:buSzPct val="80000"/>
              <a:buNone/>
            </a:pPr>
            <a:r>
              <a:rPr lang="en-US" sz="3300" dirty="0" smtClean="0">
                <a:solidFill>
                  <a:schemeClr val="accent2"/>
                </a:solidFill>
              </a:rPr>
              <a:t>Sherman, Richardson, and Yard (2005) suggest several reasons for student difficulties in learning about fractional concepts and skills:</a:t>
            </a:r>
          </a:p>
          <a:p>
            <a:pPr marL="624078" indent="-514350">
              <a:lnSpc>
                <a:spcPct val="150000"/>
              </a:lnSpc>
              <a:buSzPct val="80000"/>
              <a:buNone/>
            </a:pPr>
            <a:r>
              <a:rPr lang="en-US" sz="3300" dirty="0" smtClean="0">
                <a:solidFill>
                  <a:schemeClr val="accent2"/>
                </a:solidFill>
              </a:rPr>
              <a:t>* Estimating rational numbers is more difficult than estimating whole numbers.</a:t>
            </a:r>
          </a:p>
          <a:p>
            <a:pPr marL="624078" indent="-514350">
              <a:lnSpc>
                <a:spcPct val="150000"/>
              </a:lnSpc>
              <a:buSzPct val="80000"/>
              <a:buNone/>
            </a:pPr>
            <a:r>
              <a:rPr lang="en-US" sz="3300" dirty="0" smtClean="0">
                <a:solidFill>
                  <a:schemeClr val="accent2"/>
                </a:solidFill>
              </a:rPr>
              <a:t>* Recording fractional notation is difficult and confusing for students if they do not yet understand what the top and bottom numbers represent. Knowing which is the numerator and which is the denominator and what those numbers mean is critical.</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Understanding Fractions</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572000"/>
          </a:xfrm>
        </p:spPr>
        <p:txBody>
          <a:bodyPr>
            <a:normAutofit fontScale="92500"/>
          </a:bodyPr>
          <a:lstStyle/>
          <a:p>
            <a:pPr marL="624078" indent="-514350">
              <a:lnSpc>
                <a:spcPct val="150000"/>
              </a:lnSpc>
              <a:buSzPct val="80000"/>
              <a:buNone/>
            </a:pPr>
            <a:r>
              <a:rPr lang="en-US" sz="3100" i="1" dirty="0" smtClean="0"/>
              <a:t>What the Research Says</a:t>
            </a:r>
          </a:p>
          <a:p>
            <a:pPr marL="624078" indent="-514350">
              <a:lnSpc>
                <a:spcPct val="150000"/>
              </a:lnSpc>
              <a:buSzPct val="80000"/>
              <a:buNone/>
            </a:pPr>
            <a:r>
              <a:rPr lang="en-US" sz="2400" dirty="0" smtClean="0">
                <a:solidFill>
                  <a:schemeClr val="accent2"/>
                </a:solidFill>
              </a:rPr>
              <a:t>Chapin and Johnson (2000) list four critical interpretations of fractions necessary for computing successfully:</a:t>
            </a:r>
          </a:p>
          <a:p>
            <a:pPr marL="624078" indent="-514350">
              <a:lnSpc>
                <a:spcPct val="150000"/>
              </a:lnSpc>
              <a:buSzPct val="80000"/>
              <a:buNone/>
            </a:pPr>
            <a:r>
              <a:rPr lang="en-US" sz="2400" dirty="0" smtClean="0">
                <a:solidFill>
                  <a:schemeClr val="accent2"/>
                </a:solidFill>
              </a:rPr>
              <a:t>1) Part of a whole or parts of a set.</a:t>
            </a:r>
          </a:p>
          <a:p>
            <a:pPr marL="624078" indent="-514350">
              <a:lnSpc>
                <a:spcPct val="150000"/>
              </a:lnSpc>
              <a:buSzPct val="80000"/>
              <a:buNone/>
            </a:pPr>
            <a:r>
              <a:rPr lang="en-US" sz="2400" dirty="0" smtClean="0">
                <a:solidFill>
                  <a:schemeClr val="accent2"/>
                </a:solidFill>
              </a:rPr>
              <a:t>2) Fractions as a result of dividing two numbers.</a:t>
            </a:r>
          </a:p>
          <a:p>
            <a:pPr marL="624078" indent="-514350">
              <a:lnSpc>
                <a:spcPct val="150000"/>
              </a:lnSpc>
              <a:buSzPct val="80000"/>
              <a:buNone/>
            </a:pPr>
            <a:r>
              <a:rPr lang="en-US" sz="2400" dirty="0" smtClean="0">
                <a:solidFill>
                  <a:schemeClr val="accent2"/>
                </a:solidFill>
              </a:rPr>
              <a:t>3) Fractions as the ratio of two quantities.</a:t>
            </a:r>
          </a:p>
          <a:p>
            <a:pPr marL="624078" indent="-514350">
              <a:lnSpc>
                <a:spcPct val="150000"/>
              </a:lnSpc>
              <a:buSzPct val="80000"/>
              <a:buNone/>
            </a:pPr>
            <a:r>
              <a:rPr lang="en-US" sz="2400" dirty="0" smtClean="0">
                <a:solidFill>
                  <a:schemeClr val="accent2"/>
                </a:solidFill>
              </a:rPr>
              <a:t>4) Fractions as operators.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Understanding Fractions</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2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Provide students multiple opportunities to share various objects that support them in thinking more flexibly about fractions. Present nontraditional shapes (such as triangles) for students to divide.</a:t>
            </a:r>
          </a:p>
          <a:p>
            <a:pPr marL="624078" indent="-514350">
              <a:buSzPct val="80000"/>
              <a:buNone/>
            </a:pPr>
            <a:r>
              <a:rPr lang="en-US" sz="2400" dirty="0" smtClean="0">
                <a:solidFill>
                  <a:schemeClr val="accent2"/>
                </a:solidFill>
              </a:rPr>
              <a:t>* Involve students in discussions following their work with fractions. Introduce fraction vocabulary and talk about fractional parts rather than fractional symbolism. Then expect students to explain what the symbolic representation means.</a:t>
            </a:r>
          </a:p>
          <a:p>
            <a:pPr marL="624078" indent="-514350">
              <a:buSzPct val="80000"/>
              <a:buNone/>
            </a:pPr>
            <a:r>
              <a:rPr lang="en-US" sz="2400" dirty="0" smtClean="0">
                <a:solidFill>
                  <a:schemeClr val="accent2"/>
                </a:solidFill>
              </a:rPr>
              <a:t>* Encourage students to “fair share” a grid outline in different ways.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Fractions Grades 3-5</a:t>
            </a:r>
            <a:endParaRPr lang="en-US" sz="31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Provide opportunities for students to solve word problems involving both area and set models of fractions.</a:t>
            </a:r>
          </a:p>
          <a:p>
            <a:pPr marL="624078" indent="-514350">
              <a:buSzPct val="80000"/>
              <a:buNone/>
            </a:pPr>
            <a:r>
              <a:rPr lang="en-US" sz="2400" dirty="0" smtClean="0">
                <a:solidFill>
                  <a:schemeClr val="accent2"/>
                </a:solidFill>
              </a:rPr>
              <a:t>* Provide students with opportunities to develop understandings about fractional concepts in a variety of real-life connections. Reach beyond the “pizza” connection.</a:t>
            </a:r>
          </a:p>
          <a:p>
            <a:pPr marL="624078" indent="-514350">
              <a:buSzPct val="80000"/>
              <a:buNone/>
            </a:pPr>
            <a:r>
              <a:rPr lang="en-US" sz="2400" dirty="0" smtClean="0">
                <a:solidFill>
                  <a:schemeClr val="accent2"/>
                </a:solidFill>
              </a:rPr>
              <a:t>* Present sharing problems that include the “set” model of fractions to help students establish important connections with many real-world uses of fractions.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Fractions Grades 3-5</a:t>
            </a:r>
            <a:endParaRPr lang="en-US" sz="31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Provide opportunities for students to explore fractions such as sixths and eighths. Their understandings about “halving” will help them as they work with a variety of fractions.</a:t>
            </a:r>
          </a:p>
          <a:p>
            <a:pPr marL="624078" indent="-514350">
              <a:buSzPct val="80000"/>
              <a:buNone/>
            </a:pPr>
            <a:r>
              <a:rPr lang="en-US" sz="2400" dirty="0" smtClean="0">
                <a:solidFill>
                  <a:schemeClr val="accent2"/>
                </a:solidFill>
              </a:rPr>
              <a:t>* Count fractional parts with students so they see how multiple parts compare to the whole.</a:t>
            </a: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Fractions Grades 3-5</a:t>
            </a:r>
            <a:endParaRPr lang="en-US" sz="31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146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Are students able to fairly share an area in different ways?</a:t>
            </a:r>
          </a:p>
          <a:p>
            <a:pPr marL="624078" indent="-514350">
              <a:buSzPct val="80000"/>
              <a:buNone/>
            </a:pPr>
            <a:r>
              <a:rPr lang="en-US" sz="2400" dirty="0" smtClean="0">
                <a:solidFill>
                  <a:schemeClr val="accent2"/>
                </a:solidFill>
              </a:rPr>
              <a:t>* Are students able to divide a variety of shapes or objects accurately?</a:t>
            </a:r>
          </a:p>
          <a:p>
            <a:pPr marL="624078" indent="-514350">
              <a:buSzPct val="80000"/>
              <a:buNone/>
            </a:pPr>
            <a:r>
              <a:rPr lang="en-US" sz="2400" dirty="0" smtClean="0">
                <a:solidFill>
                  <a:schemeClr val="accent2"/>
                </a:solidFill>
              </a:rPr>
              <a:t>* Are students able to represent fractional parts in a variety of nontraditional ways?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Fractions Grades 3-5</a:t>
            </a:r>
            <a:endParaRPr lang="en-US" sz="31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specific difficulty have your students had or what overgeneralization have they made about fractions? Discuss this misconception with members of your teaching team or with an instructional support teacher.</a:t>
            </a:r>
          </a:p>
          <a:p>
            <a:pPr marL="624078" indent="-514350">
              <a:buSzPct val="80000"/>
              <a:buNone/>
            </a:pPr>
            <a:r>
              <a:rPr lang="en-US" sz="2400" dirty="0" smtClean="0">
                <a:solidFill>
                  <a:schemeClr val="accent2"/>
                </a:solidFill>
              </a:rPr>
              <a:t>2) How will you plan instruction so that students can develop a better understanding of this fractional concept?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4900" dirty="0" smtClean="0"/>
              <a:t>Math Misconceptions</a:t>
            </a:r>
            <a:r>
              <a:rPr lang="en-US" dirty="0" smtClean="0"/>
              <a:t/>
            </a:r>
            <a:br>
              <a:rPr lang="en-US" dirty="0" smtClean="0"/>
            </a:br>
            <a:r>
              <a:rPr lang="en-US" sz="3300" dirty="0" smtClean="0"/>
              <a:t>Understanding Fractions</a:t>
            </a:r>
            <a:endParaRPr lang="en-US" sz="33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3622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fraction concepts.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Fractions Grades 3-5</a:t>
            </a:r>
            <a:endParaRPr lang="en-US" sz="32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“In terms of instructional approaches, lessons are too often focused on procedures and memorizing rules rather than on developing conceptual foundations prior to skill building” (Sherman, Richardson, and Yard 2005, 139).</a:t>
            </a:r>
          </a:p>
          <a:p>
            <a:pPr marL="624078" indent="-514350">
              <a:lnSpc>
                <a:spcPct val="150000"/>
              </a:lnSpc>
              <a:buSzPct val="80000"/>
              <a:buNone/>
            </a:pPr>
            <a:r>
              <a:rPr lang="en-US" sz="2200" dirty="0" smtClean="0">
                <a:solidFill>
                  <a:schemeClr val="accent2"/>
                </a:solidFill>
              </a:rPr>
              <a:t>* Many researchers have concluded that the complex topic of fractions is more challenging for elementary students than any other area of mathematics (Bezuk and Bieck 1993).</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 Adding and Subtracting Fractions</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Before students study how to add and subtract fractions, they need to understand the meaning of fractions through various models, as well as how to use the language of fractions.</a:t>
            </a:r>
          </a:p>
          <a:p>
            <a:pPr marL="624078" indent="-514350">
              <a:lnSpc>
                <a:spcPct val="150000"/>
              </a:lnSpc>
              <a:buSzPct val="80000"/>
              <a:buNone/>
            </a:pPr>
            <a:r>
              <a:rPr lang="en-US" sz="2200" dirty="0" smtClean="0">
                <a:solidFill>
                  <a:schemeClr val="accent2"/>
                </a:solidFill>
              </a:rPr>
              <a:t>* Watanabe (2002, 457) delineates three models frequently used in elementary materials – the linear model, the area model, and the discrete (set) model.</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 Adding and Subtracting Fractions</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85000" lnSpcReduction="200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Van de Walle (2007) provides some important “big ideas” that students must understand for computational understanding:</a:t>
            </a:r>
          </a:p>
          <a:p>
            <a:pPr marL="624078" indent="-514350">
              <a:lnSpc>
                <a:spcPct val="150000"/>
              </a:lnSpc>
              <a:buSzPct val="80000"/>
              <a:buNone/>
            </a:pPr>
            <a:r>
              <a:rPr lang="en-US" sz="2200" dirty="0" smtClean="0">
                <a:solidFill>
                  <a:schemeClr val="accent2"/>
                </a:solidFill>
              </a:rPr>
              <a:t>* Fractional parts are equal-size portions or equal shares of a whole or unit. They don’t necessarily look alike.</a:t>
            </a:r>
          </a:p>
          <a:p>
            <a:pPr marL="624078" indent="-514350">
              <a:lnSpc>
                <a:spcPct val="150000"/>
              </a:lnSpc>
              <a:buSzPct val="80000"/>
              <a:buNone/>
            </a:pPr>
            <a:r>
              <a:rPr lang="en-US" sz="2200" dirty="0" smtClean="0">
                <a:solidFill>
                  <a:schemeClr val="accent2"/>
                </a:solidFill>
              </a:rPr>
              <a:t>* The special names for the numbers that make up a fraction tell how many equal-size parts make up the whole (the denominator) and how many of the fractional parts are being considered (the numerator).</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 Adding and Subtracting Fractions</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The National Mathematics Advisory Panel (2008) notes that one key instructional strategy to link conceptual and procedural knowledge of fractions is the ability to represent fractions on a number line.</a:t>
            </a:r>
          </a:p>
          <a:p>
            <a:pPr marL="624078" indent="-514350">
              <a:lnSpc>
                <a:spcPct val="150000"/>
              </a:lnSpc>
              <a:buSzPct val="80000"/>
              <a:buNone/>
            </a:pPr>
            <a:endParaRPr lang="en-US" sz="22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 Adding and Subtracting Fractions</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Allow students to create their own materials or draw their own representations when adding and subtracting fractions.</a:t>
            </a:r>
          </a:p>
          <a:p>
            <a:pPr marL="624078" indent="-514350">
              <a:buSzPct val="80000"/>
              <a:buNone/>
            </a:pPr>
            <a:r>
              <a:rPr lang="en-US" sz="2400" dirty="0" smtClean="0">
                <a:solidFill>
                  <a:schemeClr val="accent2"/>
                </a:solidFill>
              </a:rPr>
              <a:t>* Introduce activities in which children count by fractions. Begin by using manipulatives with which children are already familiar—pattern blocks, for example.</a:t>
            </a:r>
          </a:p>
          <a:p>
            <a:pPr marL="624078" indent="-514350">
              <a:buSzPct val="80000"/>
              <a:buNone/>
            </a:pPr>
            <a:r>
              <a:rPr lang="en-US" sz="2400" dirty="0" smtClean="0">
                <a:solidFill>
                  <a:schemeClr val="accent2"/>
                </a:solidFill>
              </a:rPr>
              <a:t>* Have students use fraction pieces to count by halves, thirds, fourths, sixths, eighths, and even twelfths. If they get good at this, have them combine fraction strips.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Adding and Subtracting Fractions Grades 3-5</a:t>
            </a:r>
            <a:endParaRPr lang="en-US" sz="31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Introduce story problems that reinforce what it means to add and subtract fractions. Don’t have students record the equation until they have shared their strategies for getting their answers. Ask “What do you notice about how fractions are added or subtracted when the denominators are the same?”</a:t>
            </a:r>
          </a:p>
          <a:p>
            <a:pPr marL="624078" indent="-514350">
              <a:buSzPct val="80000"/>
              <a:buNone/>
            </a:pPr>
            <a:r>
              <a:rPr lang="en-US" sz="2400" dirty="0" smtClean="0">
                <a:solidFill>
                  <a:schemeClr val="accent2"/>
                </a:solidFill>
              </a:rPr>
              <a:t>* Give students opportunities to compare fractions. This opportunity to visualize the value of a fraction will help in making sense of the computation when finding sums and differences.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Adding and Subtracting Fractions Grades 3-5</a:t>
            </a:r>
            <a:endParaRPr lang="en-US" sz="31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Use the number line to represent fractions, compare the magnitude of fractions, and to add or subtract fractions with like denominators.</a:t>
            </a:r>
          </a:p>
          <a:p>
            <a:pPr marL="624078" indent="-514350">
              <a:buSzPct val="80000"/>
              <a:buNone/>
            </a:pPr>
            <a:r>
              <a:rPr lang="en-US" sz="2400" dirty="0" smtClean="0">
                <a:solidFill>
                  <a:schemeClr val="accent2"/>
                </a:solidFill>
              </a:rPr>
              <a:t>* Reveal patterns on the multiplication chart as an example of equivalent fractions.</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Adding and Subtracting Fractions Grades 3-5</a:t>
            </a:r>
            <a:endParaRPr lang="en-US" sz="31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The denominator names the total number of pieces needed to form the whole.</a:t>
            </a:r>
          </a:p>
          <a:p>
            <a:pPr marL="624078" indent="-514350">
              <a:buSzPct val="80000"/>
              <a:buNone/>
            </a:pPr>
            <a:r>
              <a:rPr lang="en-US" sz="2400" dirty="0" smtClean="0">
                <a:solidFill>
                  <a:schemeClr val="accent2"/>
                </a:solidFill>
              </a:rPr>
              <a:t>* The numerator indicates a specific number of pieces of the unit.</a:t>
            </a:r>
          </a:p>
          <a:p>
            <a:pPr marL="624078" indent="-514350">
              <a:buSzPct val="80000"/>
              <a:buNone/>
            </a:pPr>
            <a:r>
              <a:rPr lang="en-US" sz="2400" dirty="0" smtClean="0">
                <a:solidFill>
                  <a:schemeClr val="accent2"/>
                </a:solidFill>
              </a:rPr>
              <a:t>* While the numerator changes when adding and subtracting fractions with like denominators, the denominator remains the same in the sum or difference.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Adding and Subtracting Fractions Grades 3-5</a:t>
            </a:r>
            <a:endParaRPr lang="en-US" sz="31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big ideas about fractions must students understand before they are able to build a conceptual knowledge of equivalence?</a:t>
            </a:r>
          </a:p>
          <a:p>
            <a:pPr marL="624078" indent="-514350">
              <a:buSzPct val="80000"/>
              <a:buNone/>
            </a:pPr>
            <a:r>
              <a:rPr lang="en-US" sz="2400" dirty="0" smtClean="0">
                <a:solidFill>
                  <a:schemeClr val="accent2"/>
                </a:solidFill>
              </a:rPr>
              <a:t>2) What opportunities or supports can you use to empower students to manipulate values by using their own number sense rather than simply relying on procedures?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4900" dirty="0" smtClean="0"/>
              <a:t>Math Misconceptions</a:t>
            </a:r>
            <a:r>
              <a:rPr lang="en-US" dirty="0" smtClean="0"/>
              <a:t/>
            </a:r>
            <a:br>
              <a:rPr lang="en-US" dirty="0" smtClean="0"/>
            </a:br>
            <a:r>
              <a:rPr lang="en-US" sz="3300" dirty="0" smtClean="0"/>
              <a:t>Adding and Subtracting Fractions</a:t>
            </a:r>
            <a:endParaRPr lang="en-US" sz="33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a:bodyPr>
          <a:lstStyle/>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adding and subtracting fractions.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100" dirty="0" smtClean="0"/>
              <a:t>Adding and Subtracting Fractions Grades 3-5</a:t>
            </a:r>
            <a:endParaRPr lang="en-US" sz="31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77500" lnSpcReduction="200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300" dirty="0" smtClean="0">
                <a:solidFill>
                  <a:schemeClr val="accent2"/>
                </a:solidFill>
              </a:rPr>
              <a:t>* A simple yet powerful introduction to decimals is to ask students to represent two related decimal numbers using several representative models (Van de Walle and Lovin 2006).</a:t>
            </a:r>
          </a:p>
          <a:p>
            <a:pPr marL="624078" indent="-514350">
              <a:lnSpc>
                <a:spcPct val="150000"/>
              </a:lnSpc>
              <a:buSzPct val="80000"/>
              <a:buNone/>
            </a:pPr>
            <a:r>
              <a:rPr lang="en-US" sz="2300" dirty="0" smtClean="0">
                <a:solidFill>
                  <a:schemeClr val="accent2"/>
                </a:solidFill>
              </a:rPr>
              <a:t>* Chapin and Johnson (2000) state, “Finding examples of decimals, explaining what the decimal numeral means in the context of its use, indicating the general value of the decimal numeral, and then stating what two whole numbers the decimal is between helps students recognize that the decimal amount is the sum of a whole number and a number less than one.”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2700" dirty="0" smtClean="0"/>
              <a:t>Representing, Ordering, and Adding/Subtracting Decimals</a:t>
            </a:r>
            <a:endParaRPr lang="en-US" sz="27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300" dirty="0" smtClean="0">
                <a:solidFill>
                  <a:schemeClr val="accent2"/>
                </a:solidFill>
              </a:rPr>
              <a:t>* The Chapin and Johnson (2000) approach reaffirms the importance of avoiding “naked” mathematics and instead teaching mathematics skills and concepts with a context.</a:t>
            </a:r>
          </a:p>
          <a:p>
            <a:pPr marL="624078" indent="-514350">
              <a:lnSpc>
                <a:spcPct val="150000"/>
              </a:lnSpc>
              <a:buSzPct val="80000"/>
              <a:buNone/>
            </a:pPr>
            <a:r>
              <a:rPr lang="en-US" sz="2300" dirty="0" smtClean="0">
                <a:solidFill>
                  <a:schemeClr val="accent2"/>
                </a:solidFill>
              </a:rPr>
              <a:t>* Decimal number sense should be a focus during instruction so that students recognize an unreasonable answer (Sherman, Richardson, and Yard 2005).</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2700" dirty="0" smtClean="0"/>
              <a:t>Representing, Ordering, and Adding/Subtracting Decimals</a:t>
            </a:r>
            <a:endParaRPr lang="en-US" sz="27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Correctly name the decimal fraction. When a decimal fraction is read correctly, the name reinforces the place value of each digit. Prevent students from getting into the habit of saying “six point three” rather than “six and three-tenths” when reading a decimal fraction.</a:t>
            </a:r>
          </a:p>
          <a:p>
            <a:pPr marL="624078" indent="-514350">
              <a:buSzPct val="80000"/>
              <a:buNone/>
            </a:pPr>
            <a:r>
              <a:rPr lang="en-US" sz="2400" dirty="0" smtClean="0">
                <a:solidFill>
                  <a:schemeClr val="accent2"/>
                </a:solidFill>
              </a:rPr>
              <a:t>* Use a variety of concrete models to represent decimal fractions. Students need multiple representations for decimal fractions.</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700" dirty="0" smtClean="0"/>
              <a:t>Representing Decimals Grades 3-5</a:t>
            </a:r>
            <a:endParaRPr lang="en-US" sz="27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Provide opportunities to reinforce place value. With experience, students will recognize the relationship among adjacent values and see that moving to the left (by one digit) means ten times larger and moving to the right denotes one-tenth of the value. Additionally, students must have opportunities to recognize that a value can be named using different units.</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700" dirty="0" smtClean="0"/>
              <a:t>Representing Decimals Grades 3-5</a:t>
            </a:r>
            <a:endParaRPr lang="en-US" sz="2700"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800" dirty="0" smtClean="0">
                <a:solidFill>
                  <a:schemeClr val="accent2"/>
                </a:solidFill>
              </a:rPr>
              <a:t>* Students verbalize the decimal fraction correctly.</a:t>
            </a:r>
          </a:p>
          <a:p>
            <a:pPr marL="624078" indent="-514350">
              <a:buSzPct val="80000"/>
              <a:buNone/>
            </a:pPr>
            <a:r>
              <a:rPr lang="en-US" sz="2800" dirty="0" smtClean="0">
                <a:solidFill>
                  <a:schemeClr val="accent2"/>
                </a:solidFill>
              </a:rPr>
              <a:t>* Students are able to state the value of a specific digit within a decimal fraction.</a:t>
            </a:r>
          </a:p>
          <a:p>
            <a:pPr marL="624078" indent="-514350">
              <a:buSzPct val="80000"/>
              <a:buNone/>
            </a:pPr>
            <a:r>
              <a:rPr lang="en-US" sz="2800" dirty="0" smtClean="0">
                <a:solidFill>
                  <a:schemeClr val="accent2"/>
                </a:solidFill>
              </a:rPr>
              <a:t>* Students can construct more than one visual representation for a decimal number.</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2700" dirty="0" smtClean="0"/>
              <a:t>Representing Decimals Grades 3-5</a:t>
            </a:r>
            <a:endParaRPr lang="en-US" sz="27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How can you reinforce the notion that the quantity represented by a digit is the product of its face value and its place value?</a:t>
            </a:r>
          </a:p>
          <a:p>
            <a:pPr marL="624078" indent="-514350">
              <a:buSzPct val="80000"/>
              <a:buNone/>
            </a:pPr>
            <a:r>
              <a:rPr lang="en-US" sz="2400" dirty="0" smtClean="0">
                <a:solidFill>
                  <a:schemeClr val="accent2"/>
                </a:solidFill>
              </a:rPr>
              <a:t>2) What comparisons would you expect students to identify between operations with whole numbers and operations with decimals numbers?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6000" dirty="0" smtClean="0"/>
              <a:t>Math Misconceptions</a:t>
            </a:r>
            <a:r>
              <a:rPr lang="en-US" dirty="0" smtClean="0"/>
              <a:t/>
            </a:r>
            <a:br>
              <a:rPr lang="en-US" dirty="0" smtClean="0"/>
            </a:br>
            <a:r>
              <a:rPr lang="en-US" sz="3600" dirty="0" smtClean="0"/>
              <a:t>Representing, Ordering, and Adding/Subtracting Decimals</a:t>
            </a:r>
            <a:endParaRPr lang="en-US" sz="33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representing decimals.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2800" dirty="0" smtClean="0"/>
              <a:t>Representing Decimals Grades 3-5</a:t>
            </a:r>
            <a:endParaRPr lang="en-US" sz="2800"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600" cy="3949891"/>
          </a:xfrm>
        </p:spPr>
        <p:txBody>
          <a:bodyPr>
            <a:normAutofit fontScale="92500" lnSpcReduction="10000"/>
          </a:bodyPr>
          <a:lstStyle/>
          <a:p>
            <a:pPr marL="624078" indent="-514350" algn="ctr">
              <a:buSzPct val="80000"/>
              <a:buNone/>
            </a:pPr>
            <a:r>
              <a:rPr lang="en-US" sz="3200" dirty="0" smtClean="0">
                <a:solidFill>
                  <a:schemeClr val="accent2"/>
                </a:solidFill>
              </a:rPr>
              <a:t>Working in Groups of 3,                       take the packet of Number and Operations Activities. Go through the Activities, talking, taking notes, planning how activities of this sort might be used in conjunction with your curriculum materials.                   Discuss how these activities can                         </a:t>
            </a:r>
            <a:r>
              <a:rPr lang="en-US" sz="3200" i="1" dirty="0" smtClean="0">
                <a:solidFill>
                  <a:schemeClr val="accent2"/>
                </a:solidFill>
              </a:rPr>
              <a:t>Undo</a:t>
            </a:r>
            <a:r>
              <a:rPr lang="en-US" sz="3200" dirty="0" smtClean="0">
                <a:solidFill>
                  <a:schemeClr val="accent2"/>
                </a:solidFill>
              </a:rPr>
              <a:t> Misconceptions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600" dirty="0" smtClean="0"/>
              <a:t>Number and Operations</a:t>
            </a:r>
            <a:endParaRPr lang="en-US" sz="36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721291"/>
          </a:xfrm>
        </p:spPr>
        <p:txBody>
          <a:bodyPr>
            <a:normAutofit/>
          </a:bodyPr>
          <a:lstStyle/>
          <a:p>
            <a:pPr marL="624078" indent="-514350">
              <a:lnSpc>
                <a:spcPct val="110000"/>
              </a:lnSpc>
              <a:buSzPct val="80000"/>
              <a:buNone/>
            </a:pPr>
            <a:r>
              <a:rPr lang="en-US" sz="3200" b="1" dirty="0" smtClean="0">
                <a:solidFill>
                  <a:schemeClr val="accent2"/>
                </a:solidFill>
              </a:rPr>
              <a:t>* Understanding Patterns</a:t>
            </a:r>
          </a:p>
          <a:p>
            <a:pPr marL="624078" indent="-514350">
              <a:lnSpc>
                <a:spcPct val="110000"/>
              </a:lnSpc>
              <a:buSzPct val="80000"/>
              <a:buNone/>
            </a:pPr>
            <a:r>
              <a:rPr lang="en-US" sz="3200" b="1" dirty="0" smtClean="0">
                <a:solidFill>
                  <a:schemeClr val="accent2"/>
                </a:solidFill>
              </a:rPr>
              <a:t>* Meaning of Equals</a:t>
            </a:r>
          </a:p>
          <a:p>
            <a:pPr marL="624078" indent="-514350">
              <a:lnSpc>
                <a:spcPct val="110000"/>
              </a:lnSpc>
              <a:buSzPct val="80000"/>
              <a:buNone/>
            </a:pPr>
            <a:r>
              <a:rPr lang="en-US" sz="3200" b="1" dirty="0" smtClean="0">
                <a:solidFill>
                  <a:schemeClr val="accent2"/>
                </a:solidFill>
              </a:rPr>
              <a:t>* Identifying Functional Relationships</a:t>
            </a:r>
          </a:p>
          <a:p>
            <a:pPr marL="624078" indent="-514350">
              <a:lnSpc>
                <a:spcPct val="110000"/>
              </a:lnSpc>
              <a:buSzPct val="80000"/>
              <a:buNone/>
            </a:pPr>
            <a:r>
              <a:rPr lang="en-US" sz="3200" b="1" dirty="0" smtClean="0">
                <a:solidFill>
                  <a:schemeClr val="accent2"/>
                </a:solidFill>
              </a:rPr>
              <a:t>* Interpreting Variables</a:t>
            </a:r>
          </a:p>
          <a:p>
            <a:pPr marL="624078" indent="-514350">
              <a:lnSpc>
                <a:spcPct val="110000"/>
              </a:lnSpc>
              <a:buSzPct val="80000"/>
              <a:buNone/>
            </a:pPr>
            <a:r>
              <a:rPr lang="en-US" sz="3200" b="1" dirty="0" smtClean="0">
                <a:solidFill>
                  <a:schemeClr val="accent2"/>
                </a:solidFill>
              </a:rPr>
              <a:t>* Algebraic Relationships</a:t>
            </a:r>
          </a:p>
          <a:p>
            <a:pPr marL="624078" indent="-514350">
              <a:lnSpc>
                <a:spcPct val="110000"/>
              </a:lnSpc>
              <a:buSzPct val="80000"/>
              <a:buNone/>
            </a:pPr>
            <a:endParaRPr lang="en-US" sz="2400" b="1" dirty="0" smtClean="0">
              <a:solidFill>
                <a:schemeClr val="accent2"/>
              </a:solidFill>
            </a:endParaRPr>
          </a:p>
          <a:p>
            <a:pPr marL="624078" indent="-514350">
              <a:lnSpc>
                <a:spcPct val="150000"/>
              </a:lnSpc>
              <a:buSzPct val="80000"/>
              <a:buNone/>
            </a:pPr>
            <a:endParaRPr lang="en-US" sz="2400" b="1" dirty="0" smtClean="0">
              <a:solidFill>
                <a:schemeClr val="accent2"/>
              </a:solidFill>
            </a:endParaRPr>
          </a:p>
        </p:txBody>
      </p:sp>
      <p:sp>
        <p:nvSpPr>
          <p:cNvPr id="3" name="Title 2"/>
          <p:cNvSpPr>
            <a:spLocks noGrp="1"/>
          </p:cNvSpPr>
          <p:nvPr>
            <p:ph type="title"/>
          </p:nvPr>
        </p:nvSpPr>
        <p:spPr>
          <a:xfrm>
            <a:off x="457200" y="274638"/>
            <a:ext cx="8229600" cy="2087562"/>
          </a:xfrm>
        </p:spPr>
        <p:txBody>
          <a:bodyPr>
            <a:normAutofit/>
          </a:bodyPr>
          <a:lstStyle/>
          <a:p>
            <a:r>
              <a:rPr lang="en-US" sz="5400" dirty="0" smtClean="0"/>
              <a:t>Math Misconceptions</a:t>
            </a:r>
            <a:r>
              <a:rPr lang="en-US" dirty="0" smtClean="0"/>
              <a:t/>
            </a:r>
            <a:br>
              <a:rPr lang="en-US" dirty="0" smtClean="0"/>
            </a:br>
            <a:r>
              <a:rPr lang="en-US" sz="3600" dirty="0" smtClean="0"/>
              <a:t>Algebra</a:t>
            </a: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fontScale="925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“When students identify patterns furnished by the teacher, books, or the classroom environment or when they memorize—store various patterns and recall them—they internalize the concept of pattern and realize that it is the same irrespective of the changes in the periodic themes  that create different patterns.”                                   (Hershkowitz and Markovits 2000, 169)</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Understanding Patterns</a:t>
            </a:r>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sz="3200" i="1" dirty="0" smtClean="0"/>
              <a:t>What to Do </a:t>
            </a:r>
          </a:p>
          <a:p>
            <a:pPr marL="624078" indent="-514350">
              <a:buSzPct val="80000"/>
              <a:buNone/>
            </a:pPr>
            <a:r>
              <a:rPr lang="en-US" sz="2600" dirty="0" smtClean="0">
                <a:solidFill>
                  <a:schemeClr val="accent2"/>
                </a:solidFill>
              </a:rPr>
              <a:t>* As the study of patterns begins, be sure to make students aware that there are patterns that repeat as well as patterns that grow.</a:t>
            </a:r>
          </a:p>
          <a:p>
            <a:pPr marL="624078" indent="-514350">
              <a:buSzPct val="80000"/>
              <a:buNone/>
            </a:pPr>
            <a:r>
              <a:rPr lang="en-US" sz="2600" dirty="0" smtClean="0">
                <a:solidFill>
                  <a:schemeClr val="accent2"/>
                </a:solidFill>
              </a:rPr>
              <a:t>* Use cubes, links, square tiles, and other manipulatives to show challenging repeating patterns that students can identify, extend, and then create their own.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Patterns Grades 3-5</a:t>
            </a:r>
            <a:endParaRPr lang="en-US" sz="31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4102291"/>
          </a:xfrm>
        </p:spPr>
        <p:txBody>
          <a:bodyPr>
            <a:normAutofit lnSpcReduction="10000"/>
          </a:bodyPr>
          <a:lstStyle/>
          <a:p>
            <a:pPr marL="624078" indent="-514350">
              <a:lnSpc>
                <a:spcPct val="150000"/>
              </a:lnSpc>
              <a:buSzPct val="80000"/>
              <a:buNone/>
            </a:pPr>
            <a:r>
              <a:rPr lang="en-US" sz="3000" i="1" dirty="0" smtClean="0"/>
              <a:t>What to Do (continued)</a:t>
            </a:r>
            <a:endParaRPr lang="en-US" sz="3000" dirty="0" smtClean="0">
              <a:solidFill>
                <a:schemeClr val="accent2"/>
              </a:solidFill>
            </a:endParaRPr>
          </a:p>
          <a:p>
            <a:pPr marL="624078" indent="-514350">
              <a:buSzPct val="80000"/>
              <a:buNone/>
            </a:pPr>
            <a:r>
              <a:rPr lang="en-US" sz="2800" dirty="0" smtClean="0">
                <a:solidFill>
                  <a:schemeClr val="accent2"/>
                </a:solidFill>
              </a:rPr>
              <a:t>* Present students with materials they see every day and ask them to look for patterns within these things.</a:t>
            </a:r>
          </a:p>
          <a:p>
            <a:pPr marL="624078" indent="-514350">
              <a:buSzPct val="80000"/>
              <a:buNone/>
            </a:pPr>
            <a:r>
              <a:rPr lang="en-US" sz="2800" dirty="0" smtClean="0">
                <a:solidFill>
                  <a:schemeClr val="accent2"/>
                </a:solidFill>
              </a:rPr>
              <a:t>* Expose students to patterns that appear in nature and within their environment.</a:t>
            </a:r>
          </a:p>
          <a:p>
            <a:pPr marL="624078" indent="-514350">
              <a:buSzPct val="80000"/>
              <a:buNone/>
            </a:pPr>
            <a:r>
              <a:rPr lang="en-US" sz="2800" dirty="0" smtClean="0">
                <a:solidFill>
                  <a:schemeClr val="accent2"/>
                </a:solidFill>
              </a:rPr>
              <a:t>* Introduce games and activities in which students need to use patterns in order to complete a task or win a game.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Patterns Grades 3-5</a:t>
            </a:r>
            <a:endParaRPr lang="en-US" sz="3100"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4102291"/>
          </a:xfrm>
        </p:spPr>
        <p:txBody>
          <a:bodyPr>
            <a:normAutofit fontScale="85000" lnSpcReduction="10000"/>
          </a:bodyPr>
          <a:lstStyle/>
          <a:p>
            <a:pPr marL="624078" indent="-514350">
              <a:lnSpc>
                <a:spcPct val="150000"/>
              </a:lnSpc>
              <a:buSzPct val="80000"/>
              <a:buNone/>
            </a:pPr>
            <a:r>
              <a:rPr lang="en-US" sz="3000" i="1" dirty="0" smtClean="0"/>
              <a:t>What to Do (continued)</a:t>
            </a:r>
            <a:endParaRPr lang="en-US" sz="3000" dirty="0" smtClean="0">
              <a:solidFill>
                <a:schemeClr val="accent2"/>
              </a:solidFill>
            </a:endParaRPr>
          </a:p>
          <a:p>
            <a:pPr marL="624078" indent="-514350">
              <a:buSzPct val="80000"/>
              <a:buNone/>
            </a:pPr>
            <a:r>
              <a:rPr lang="en-US" sz="2800" dirty="0" smtClean="0">
                <a:solidFill>
                  <a:schemeClr val="accent2"/>
                </a:solidFill>
              </a:rPr>
              <a:t>* Examine each multiplication sequence for patterns that repeat (both in the ones place and in the tens place). For example: 3, 6, 9, 12, 15, 18, 21, 24, 27, 30, 33, 36, 39, 42, 45, 48, and so on. The “pattern unit” in ones place is: 3, 6, 9, 2, 5, 8, 1, 4, 7, 0. The “pattern unit” in the tens place is: 0, 0, 0, 1, 1, 1, 2, 2, 2, 3, 3, 3, 3, 4, 4, 4, and so on. Students can make predictions about what will come next in the ones and tens place and then extend this to include the hundreds place.</a:t>
            </a: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Patterns Grades 3-5</a:t>
            </a:r>
            <a:endParaRPr lang="en-US" sz="31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sz="3200" i="1" dirty="0" smtClean="0"/>
              <a:t>What to Do (continued)</a:t>
            </a:r>
          </a:p>
          <a:p>
            <a:pPr marL="624078" indent="-514350">
              <a:buSzPct val="80000"/>
              <a:buNone/>
            </a:pPr>
            <a:r>
              <a:rPr lang="en-US" sz="2900" dirty="0" smtClean="0">
                <a:solidFill>
                  <a:schemeClr val="accent2"/>
                </a:solidFill>
              </a:rPr>
              <a:t>* Students should use a 1-1000 chart to extend the idea of noting patterns that they’ve begun looking at in the early primary grades with a 1-100 chart. </a:t>
            </a:r>
          </a:p>
          <a:p>
            <a:pPr marL="624078" indent="-514350">
              <a:buSzPct val="80000"/>
              <a:buNone/>
            </a:pPr>
            <a:r>
              <a:rPr lang="en-US" sz="2900" dirty="0" smtClean="0">
                <a:solidFill>
                  <a:schemeClr val="accent2"/>
                </a:solidFill>
              </a:rPr>
              <a:t>* Introduce games and activities that require students to use patterns in order to complete the task and win the game.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Patterns Grades 3-5</a:t>
            </a:r>
            <a:endParaRPr lang="en-US" sz="3100"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1"/>
            <a:ext cx="8229600" cy="3733800"/>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600" dirty="0" smtClean="0">
                <a:solidFill>
                  <a:schemeClr val="accent2"/>
                </a:solidFill>
              </a:rPr>
              <a:t>* Students are able to describe or name the core unit or pattern core of a repeating pattern.</a:t>
            </a:r>
          </a:p>
          <a:p>
            <a:pPr marL="624078" indent="-514350">
              <a:buSzPct val="80000"/>
              <a:buNone/>
            </a:pPr>
            <a:r>
              <a:rPr lang="en-US" sz="2600" dirty="0" smtClean="0">
                <a:solidFill>
                  <a:schemeClr val="accent2"/>
                </a:solidFill>
              </a:rPr>
              <a:t>* Students are able to extend a repeating pattern that has a somewhat simple core pattern (AB, ABC, AAB, ABB, …).</a:t>
            </a:r>
          </a:p>
          <a:p>
            <a:pPr marL="624078" indent="-514350">
              <a:buSzPct val="80000"/>
              <a:buNone/>
            </a:pPr>
            <a:r>
              <a:rPr lang="en-US" sz="2600" dirty="0" smtClean="0">
                <a:solidFill>
                  <a:schemeClr val="accent2"/>
                </a:solidFill>
              </a:rPr>
              <a:t>* Students are able to create a repeating pattern and extend it.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Patterns Grades 3-5</a:t>
            </a:r>
            <a:endParaRPr lang="en-US" sz="31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sz="3600" i="1" dirty="0" smtClean="0"/>
              <a:t>Questions to Ponder</a:t>
            </a:r>
          </a:p>
          <a:p>
            <a:pPr marL="624078" indent="-514350">
              <a:buSzPct val="80000"/>
              <a:buNone/>
            </a:pPr>
            <a:r>
              <a:rPr lang="en-US" sz="3200" dirty="0" smtClean="0">
                <a:solidFill>
                  <a:schemeClr val="accent2"/>
                </a:solidFill>
              </a:rPr>
              <a:t>1) Where in your academic curriculum do you introduce and reinforce patterns?</a:t>
            </a:r>
          </a:p>
          <a:p>
            <a:pPr marL="624078" indent="-514350">
              <a:buSzPct val="80000"/>
              <a:buNone/>
            </a:pPr>
            <a:r>
              <a:rPr lang="en-US" sz="3200" dirty="0" smtClean="0">
                <a:solidFill>
                  <a:schemeClr val="accent2"/>
                </a:solidFill>
              </a:rPr>
              <a:t>2) How do you reinforce repeating and growing patterns with your students?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600" dirty="0" smtClean="0"/>
              <a:t>Understanding Patterns</a:t>
            </a:r>
            <a:endParaRPr lang="en-US" sz="3300"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fontScale="92500" lnSpcReduction="10000"/>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ideas about repeating and growing patterns.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Patterns Grades 3-5</a:t>
            </a:r>
            <a:endParaRPr lang="en-US" sz="32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925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Teachers and curriculum materials view arithmetic and algebra as distinct and different. This impedes student understanding of critical ideas such as equality, and they encounter difficulties in later grades.</a:t>
            </a:r>
          </a:p>
          <a:p>
            <a:pPr marL="624078" indent="-514350">
              <a:lnSpc>
                <a:spcPct val="150000"/>
              </a:lnSpc>
              <a:buSzPct val="80000"/>
              <a:buNone/>
            </a:pPr>
            <a:r>
              <a:rPr lang="en-US" sz="2200" dirty="0" smtClean="0">
                <a:solidFill>
                  <a:schemeClr val="accent2"/>
                </a:solidFill>
              </a:rPr>
              <a:t>* A nonmathematical sense of equals sign is “one of the major stumbling blocks for students when they move from arithmetic to algebra” (Falkner, Levi, and Carpenter 1999).</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Meaning of Equals</a:t>
            </a:r>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925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500" dirty="0" smtClean="0">
                <a:solidFill>
                  <a:schemeClr val="accent2"/>
                </a:solidFill>
              </a:rPr>
              <a:t>* We must be sure that students understand that a balance must exist on either side of the equals sign—that it represents the relationship of equality.</a:t>
            </a:r>
          </a:p>
          <a:p>
            <a:pPr marL="624078" indent="-514350">
              <a:lnSpc>
                <a:spcPct val="150000"/>
              </a:lnSpc>
              <a:buSzPct val="80000"/>
              <a:buNone/>
            </a:pPr>
            <a:r>
              <a:rPr lang="en-US" sz="2500" dirty="0" smtClean="0">
                <a:solidFill>
                  <a:schemeClr val="accent2"/>
                </a:solidFill>
              </a:rPr>
              <a:t>* “A concerted effort over an extended period of time is required to establish appropriate notions of equality” (Falkner, Levi, and Carpenter 1999, 233).</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Meaning of Equals</a:t>
            </a:r>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4102291"/>
          </a:xfrm>
        </p:spPr>
        <p:txBody>
          <a:bodyPr>
            <a:normAutofit fontScale="92500" lnSpcReduction="10000"/>
          </a:bodyPr>
          <a:lstStyle/>
          <a:p>
            <a:pPr marL="624078" indent="-514350">
              <a:lnSpc>
                <a:spcPct val="150000"/>
              </a:lnSpc>
              <a:buSzPct val="80000"/>
              <a:buNone/>
            </a:pPr>
            <a:r>
              <a:rPr lang="en-US" sz="3200" i="1" dirty="0" smtClean="0"/>
              <a:t>What to Do </a:t>
            </a:r>
          </a:p>
          <a:p>
            <a:pPr marL="624078" indent="-514350">
              <a:buSzPct val="80000"/>
              <a:buNone/>
            </a:pPr>
            <a:r>
              <a:rPr lang="en-US" dirty="0" smtClean="0">
                <a:solidFill>
                  <a:schemeClr val="accent2"/>
                </a:solidFill>
              </a:rPr>
              <a:t>* Provide multiple part-whole experiences to strengthen number sense.</a:t>
            </a:r>
          </a:p>
          <a:p>
            <a:pPr marL="624078" indent="-514350">
              <a:buSzPct val="80000"/>
              <a:buNone/>
            </a:pPr>
            <a:r>
              <a:rPr lang="en-US" dirty="0" smtClean="0">
                <a:solidFill>
                  <a:schemeClr val="accent2"/>
                </a:solidFill>
              </a:rPr>
              <a:t>* Allow students to represent two-digit numbers in a variety of ways using connecting cubes.</a:t>
            </a:r>
          </a:p>
          <a:p>
            <a:pPr marL="624078" indent="-514350">
              <a:buSzPct val="80000"/>
              <a:buNone/>
            </a:pPr>
            <a:r>
              <a:rPr lang="en-US" dirty="0" smtClean="0">
                <a:solidFill>
                  <a:schemeClr val="accent2"/>
                </a:solidFill>
              </a:rPr>
              <a:t>* Provide pairs of students with a two-pan balance and weighted teddy bear counters to explore equality. Encourage students to create multiple equations using the relationship among the bears.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Equals Sign and Equality Grades 3-5</a:t>
            </a:r>
            <a:endParaRPr lang="en-US" sz="31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lnSpcReduction="10000"/>
          </a:bodyPr>
          <a:lstStyle/>
          <a:p>
            <a:pPr marL="624078" indent="-514350">
              <a:lnSpc>
                <a:spcPct val="150000"/>
              </a:lnSpc>
              <a:buSzPct val="80000"/>
              <a:buNone/>
            </a:pPr>
            <a:r>
              <a:rPr lang="en-US" sz="3000" i="1" dirty="0" smtClean="0"/>
              <a:t>What to Do (Continued)</a:t>
            </a:r>
          </a:p>
          <a:p>
            <a:pPr marL="624078" indent="-514350">
              <a:buSzPct val="80000"/>
              <a:buNone/>
            </a:pPr>
            <a:r>
              <a:rPr lang="en-US" sz="2800" dirty="0" smtClean="0">
                <a:solidFill>
                  <a:schemeClr val="accent2"/>
                </a:solidFill>
              </a:rPr>
              <a:t>* Provide opportunities for students to explore with a number balance. This manipulative helps students develop an understanding of equality and inequality, number comparisons, addition, and subtraction. Symbolically representing the number balance equation connects the concrete to the more abstract.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Equal Sign and Equality Grades 3-5</a:t>
            </a:r>
            <a:endParaRPr lang="en-US" sz="3100"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lnSpcReduction="10000"/>
          </a:bodyPr>
          <a:lstStyle/>
          <a:p>
            <a:pPr marL="624078" indent="-514350">
              <a:lnSpc>
                <a:spcPct val="150000"/>
              </a:lnSpc>
              <a:buSzPct val="80000"/>
              <a:buNone/>
            </a:pPr>
            <a:r>
              <a:rPr lang="en-US" sz="3000" i="1" dirty="0" smtClean="0"/>
              <a:t>What to Do (Continued)</a:t>
            </a:r>
          </a:p>
          <a:p>
            <a:pPr marL="624078" indent="-514350">
              <a:buSzPct val="80000"/>
              <a:buNone/>
            </a:pPr>
            <a:r>
              <a:rPr lang="en-US" sz="2800" dirty="0" smtClean="0">
                <a:solidFill>
                  <a:schemeClr val="accent2"/>
                </a:solidFill>
              </a:rPr>
              <a:t>* Provide student experiences in which they create equivalent representations  using Cuisenaire Rods. For example, assign a value of 10 to the orange rod. Then ask students to find different ways to represent that value with different rods, such as 10 white rods are as long as one orange rod.</a:t>
            </a:r>
          </a:p>
          <a:p>
            <a:pPr marL="624078" indent="-514350">
              <a:buSzPct val="80000"/>
              <a:buNone/>
            </a:pPr>
            <a:endParaRPr lang="en-US" sz="28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Equal Sign and Equality Grades 3-5</a:t>
            </a:r>
            <a:endParaRPr lang="en-US" sz="3100"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sz="3200" i="1" dirty="0" smtClean="0"/>
              <a:t>What to Do (Continued)</a:t>
            </a:r>
          </a:p>
          <a:p>
            <a:pPr marL="624078" indent="-514350">
              <a:buSzPct val="80000"/>
              <a:buNone/>
            </a:pPr>
            <a:r>
              <a:rPr lang="en-US" sz="2600" dirty="0" smtClean="0">
                <a:solidFill>
                  <a:schemeClr val="accent2"/>
                </a:solidFill>
              </a:rPr>
              <a:t>* Let students explore unknowns in equations by placing number squares to make an equation true.</a:t>
            </a:r>
          </a:p>
          <a:p>
            <a:pPr marL="624078" indent="-514350">
              <a:buSzPct val="80000"/>
              <a:buNone/>
            </a:pPr>
            <a:r>
              <a:rPr lang="en-US" sz="2600" dirty="0" smtClean="0">
                <a:solidFill>
                  <a:schemeClr val="accent2"/>
                </a:solidFill>
              </a:rPr>
              <a:t>* Ask “Is this true?” regularly and present equations that are recorded in nontraditional ways (7=2+5 or 11+3=20-6). Expect students to support their answer with an explanation.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Equal Sign and Equality Grades 3-5</a:t>
            </a:r>
            <a:endParaRPr lang="en-US" sz="3100"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600" cy="4102291"/>
          </a:xfrm>
        </p:spPr>
        <p:txBody>
          <a:bodyPr>
            <a:normAutofit lnSpcReduction="10000"/>
          </a:bodyPr>
          <a:lstStyle/>
          <a:p>
            <a:pPr marL="624078" indent="-514350">
              <a:lnSpc>
                <a:spcPct val="150000"/>
              </a:lnSpc>
              <a:buSzPct val="80000"/>
              <a:buNone/>
            </a:pPr>
            <a:r>
              <a:rPr lang="en-US" sz="3200" i="1" dirty="0" smtClean="0"/>
              <a:t>What to Look For</a:t>
            </a:r>
          </a:p>
          <a:p>
            <a:pPr marL="624078" indent="-514350">
              <a:buSzPct val="80000"/>
              <a:buNone/>
            </a:pPr>
            <a:r>
              <a:rPr lang="en-US" sz="3000" dirty="0" smtClean="0">
                <a:solidFill>
                  <a:schemeClr val="accent2"/>
                </a:solidFill>
              </a:rPr>
              <a:t>* Are students able to represent numbers in different ways?</a:t>
            </a:r>
          </a:p>
          <a:p>
            <a:pPr marL="624078" indent="-514350">
              <a:buSzPct val="80000"/>
              <a:buNone/>
            </a:pPr>
            <a:r>
              <a:rPr lang="en-US" sz="3000" dirty="0" smtClean="0">
                <a:solidFill>
                  <a:schemeClr val="accent2"/>
                </a:solidFill>
              </a:rPr>
              <a:t>* Are students able to demonstrate a variety of representations of different numbers?</a:t>
            </a:r>
          </a:p>
          <a:p>
            <a:pPr marL="624078" indent="-514350">
              <a:buSzPct val="80000"/>
              <a:buNone/>
            </a:pPr>
            <a:r>
              <a:rPr lang="en-US" sz="3000" dirty="0" smtClean="0">
                <a:solidFill>
                  <a:schemeClr val="accent2"/>
                </a:solidFill>
              </a:rPr>
              <a:t>* Are students able to represent equations in a variety of nontraditional ways?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2133600"/>
          </a:xfrm>
        </p:spPr>
        <p:txBody>
          <a:bodyPr>
            <a:normAutofit/>
          </a:bodyPr>
          <a:lstStyle/>
          <a:p>
            <a:r>
              <a:rPr lang="en-US" sz="4400" dirty="0" smtClean="0"/>
              <a:t>Activities to </a:t>
            </a:r>
            <a:r>
              <a:rPr lang="en-US" sz="4400" i="1" dirty="0" smtClean="0"/>
              <a:t>Undo </a:t>
            </a:r>
            <a:r>
              <a:rPr lang="en-US" sz="4400" dirty="0" smtClean="0"/>
              <a:t>Math Misconceptions</a:t>
            </a:r>
            <a:r>
              <a:rPr lang="en-US" sz="3100" dirty="0" smtClean="0"/>
              <a:t/>
            </a:r>
            <a:br>
              <a:rPr lang="en-US" sz="3100" dirty="0" smtClean="0"/>
            </a:br>
            <a:r>
              <a:rPr lang="en-US" sz="3200" dirty="0" smtClean="0"/>
              <a:t>Equals Sign and Equality Grades 3-5</a:t>
            </a:r>
            <a:endParaRPr lang="en-US" sz="32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407091"/>
          </a:xfrm>
        </p:spPr>
        <p:txBody>
          <a:bodyPr>
            <a:normAutofit fontScale="92500" lnSpcReduction="10000"/>
          </a:bodyPr>
          <a:lstStyle/>
          <a:p>
            <a:pPr marL="624078" indent="-514350">
              <a:lnSpc>
                <a:spcPct val="150000"/>
              </a:lnSpc>
              <a:buSzPct val="80000"/>
              <a:buNone/>
            </a:pPr>
            <a:r>
              <a:rPr lang="en-US" sz="3200" i="1" dirty="0" smtClean="0"/>
              <a:t>Questions to Ponder</a:t>
            </a:r>
          </a:p>
          <a:p>
            <a:pPr marL="624078" indent="-514350">
              <a:buSzPct val="80000"/>
              <a:buNone/>
            </a:pPr>
            <a:r>
              <a:rPr lang="en-US" sz="2800" dirty="0" smtClean="0">
                <a:solidFill>
                  <a:schemeClr val="accent2"/>
                </a:solidFill>
              </a:rPr>
              <a:t>1) “Is it true?” is one strategy you can use to help your students understand the meaning of the equals sign. Create several examples of number sentences your students could discuss. How well can they discuss and demonstrate true or untrue?</a:t>
            </a:r>
          </a:p>
          <a:p>
            <a:pPr marL="624078" indent="-514350">
              <a:buSzPct val="80000"/>
              <a:buNone/>
            </a:pPr>
            <a:r>
              <a:rPr lang="en-US" sz="2800" dirty="0" smtClean="0">
                <a:solidFill>
                  <a:schemeClr val="accent2"/>
                </a:solidFill>
              </a:rPr>
              <a:t>2) What other instructional experiences can you introduce that will help your students better understand the equals sign represents the relationship of equality?</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dirty="0" smtClean="0"/>
              <a:t>Meaning of </a:t>
            </a:r>
            <a:r>
              <a:rPr lang="en-US" sz="3600" dirty="0" smtClean="0"/>
              <a:t>Equals</a:t>
            </a:r>
            <a:endParaRPr lang="en-US" sz="3300"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600" cy="4178491"/>
          </a:xfrm>
        </p:spPr>
        <p:txBody>
          <a:bodyPr>
            <a:normAutofit fontScale="77500" lnSpcReduction="20000"/>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ideas about the equals sign and equality.</a:t>
            </a:r>
          </a:p>
          <a:p>
            <a:pPr marL="624078" indent="-514350" algn="ctr">
              <a:buSzPct val="80000"/>
              <a:buNone/>
            </a:pPr>
            <a:r>
              <a:rPr lang="en-US" sz="4400" dirty="0" smtClean="0">
                <a:solidFill>
                  <a:schemeClr val="accent2"/>
                </a:solidFill>
              </a:rPr>
              <a:t>Also use this time to share what you remember about the September 2010 Cohort Meeting and the presentation on Equality.</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 Equals Sign and Equality Grades 3-5</a:t>
            </a:r>
            <a:endParaRPr lang="en-US" sz="3200"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a:ln>
            <a:solidFill>
              <a:schemeClr val="bg1"/>
            </a:solidFill>
          </a:ln>
        </p:spPr>
        <p:txBody>
          <a:bodyPr>
            <a:normAutofit fontScale="92500" lnSpcReduction="20000"/>
          </a:bodyPr>
          <a:lstStyle/>
          <a:p>
            <a:pPr marL="624078" indent="-514350">
              <a:lnSpc>
                <a:spcPct val="150000"/>
              </a:lnSpc>
              <a:buSzPct val="80000"/>
              <a:buNone/>
            </a:pPr>
            <a:r>
              <a:rPr lang="en-US" sz="3200" i="1" dirty="0" smtClean="0"/>
              <a:t>What the Research Says</a:t>
            </a:r>
          </a:p>
          <a:p>
            <a:pPr marL="624078" indent="-514350">
              <a:lnSpc>
                <a:spcPct val="150000"/>
              </a:lnSpc>
              <a:buSzPct val="80000"/>
              <a:buNone/>
            </a:pPr>
            <a:r>
              <a:rPr lang="en-US" sz="2400" dirty="0" smtClean="0">
                <a:solidFill>
                  <a:schemeClr val="accent2"/>
                </a:solidFill>
              </a:rPr>
              <a:t>* NCTM  (2000) defines two specific expectations for grades Grades 3-5 students with regard to understanding patterns, relations, and functions:</a:t>
            </a:r>
          </a:p>
          <a:p>
            <a:pPr marL="880110" lvl="1" indent="-514350">
              <a:lnSpc>
                <a:spcPct val="150000"/>
              </a:lnSpc>
              <a:buClrTx/>
              <a:buSzPct val="80000"/>
              <a:buFont typeface="Wingdings" pitchFamily="2" charset="2"/>
              <a:buChar char="q"/>
            </a:pPr>
            <a:r>
              <a:rPr lang="en-US" sz="2000" dirty="0" smtClean="0">
                <a:solidFill>
                  <a:schemeClr val="accent2"/>
                </a:solidFill>
              </a:rPr>
              <a:t>Describe, extend, and make generalizations about geometric and numeric patterns.</a:t>
            </a:r>
          </a:p>
          <a:p>
            <a:pPr marL="880110" lvl="1" indent="-514350">
              <a:lnSpc>
                <a:spcPct val="150000"/>
              </a:lnSpc>
              <a:buClrTx/>
              <a:buSzPct val="80000"/>
              <a:buFont typeface="Wingdings" pitchFamily="2" charset="2"/>
              <a:buChar char="q"/>
            </a:pPr>
            <a:r>
              <a:rPr lang="en-US" sz="2000" dirty="0" smtClean="0">
                <a:solidFill>
                  <a:schemeClr val="accent2"/>
                </a:solidFill>
              </a:rPr>
              <a:t>Represent and analyze patterns and functions using words, tables, and graphs.</a:t>
            </a:r>
          </a:p>
          <a:p>
            <a:pPr marL="624078" indent="-514350">
              <a:lnSpc>
                <a:spcPct val="150000"/>
              </a:lnSpc>
              <a:buSzPct val="80000"/>
              <a:buNone/>
            </a:pPr>
            <a:r>
              <a:rPr lang="en-US" sz="2400" dirty="0" smtClean="0">
                <a:solidFill>
                  <a:schemeClr val="accent2"/>
                </a:solidFill>
              </a:rPr>
              <a:t>	</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Identifying Functional Relationships</a:t>
            </a:r>
            <a:endParaRPr lang="en-US" sz="3200"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fontScale="92500" lnSpcReduction="10000"/>
          </a:bodyPr>
          <a:lstStyle/>
          <a:p>
            <a:pPr marL="624078" indent="-514350">
              <a:lnSpc>
                <a:spcPct val="150000"/>
              </a:lnSpc>
              <a:buSzPct val="80000"/>
              <a:buNone/>
            </a:pPr>
            <a:r>
              <a:rPr lang="en-US" sz="3500" i="1" dirty="0" smtClean="0"/>
              <a:t>What the Research Says (continued)</a:t>
            </a:r>
          </a:p>
          <a:p>
            <a:pPr marL="624078" indent="-514350">
              <a:lnSpc>
                <a:spcPct val="150000"/>
              </a:lnSpc>
              <a:buSzPct val="80000"/>
              <a:buNone/>
            </a:pPr>
            <a:r>
              <a:rPr lang="en-US" sz="2400" dirty="0" smtClean="0">
                <a:solidFill>
                  <a:schemeClr val="accent2"/>
                </a:solidFill>
              </a:rPr>
              <a:t>* The inclusion of “words, tables, and graphs” emphasizes the notion that students need experiences with multiple representations of functional patterns.</a:t>
            </a:r>
          </a:p>
          <a:p>
            <a:pPr marL="624078" indent="-514350">
              <a:lnSpc>
                <a:spcPct val="150000"/>
              </a:lnSpc>
              <a:buSzPct val="80000"/>
              <a:buNone/>
            </a:pPr>
            <a:r>
              <a:rPr lang="en-US" sz="2400" dirty="0" smtClean="0">
                <a:solidFill>
                  <a:schemeClr val="accent2"/>
                </a:solidFill>
              </a:rPr>
              <a:t>* “It is important to see that each representation is a way of looking at the function, yet each provides a different way of looking at or thinking about the  function” (Van de Walle 2007).</a:t>
            </a: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Identifying Functional Relationships</a:t>
            </a:r>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fontScale="92500" lnSpcReduction="10000"/>
          </a:bodyPr>
          <a:lstStyle/>
          <a:p>
            <a:pPr marL="624078" indent="-514350">
              <a:lnSpc>
                <a:spcPct val="150000"/>
              </a:lnSpc>
              <a:buSzPct val="80000"/>
              <a:buNone/>
            </a:pPr>
            <a:r>
              <a:rPr lang="en-US" sz="3500" i="1" dirty="0" smtClean="0"/>
              <a:t>What the Research Says (continued)</a:t>
            </a:r>
          </a:p>
          <a:p>
            <a:pPr marL="624078" indent="-514350">
              <a:lnSpc>
                <a:spcPct val="150000"/>
              </a:lnSpc>
              <a:buSzPct val="80000"/>
              <a:buNone/>
            </a:pPr>
            <a:r>
              <a:rPr lang="en-US" sz="2400" dirty="0" smtClean="0">
                <a:solidFill>
                  <a:schemeClr val="accent2"/>
                </a:solidFill>
              </a:rPr>
              <a:t>* Teachers must expose students to a variety of methods of communicating functional relationships, including physical models, pictorial models, symbolic models, and verbal models.</a:t>
            </a:r>
          </a:p>
          <a:p>
            <a:pPr marL="624078" indent="-514350">
              <a:lnSpc>
                <a:spcPct val="150000"/>
              </a:lnSpc>
              <a:buSzPct val="80000"/>
              <a:buNone/>
            </a:pPr>
            <a:r>
              <a:rPr lang="en-US" sz="2400" dirty="0" smtClean="0">
                <a:solidFill>
                  <a:schemeClr val="accent2"/>
                </a:solidFill>
              </a:rPr>
              <a:t>* Providing varied representations gives students a comprehensive look at this component of algebraic thinking.</a:t>
            </a: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Identifying Functional Relationships</a:t>
            </a:r>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sz="3200" i="1" dirty="0" smtClean="0"/>
              <a:t>What to Do </a:t>
            </a:r>
          </a:p>
          <a:p>
            <a:pPr marL="624078" indent="-514350">
              <a:buSzPct val="80000"/>
              <a:buNone/>
            </a:pPr>
            <a:r>
              <a:rPr lang="en-US" sz="2600" dirty="0" smtClean="0">
                <a:solidFill>
                  <a:schemeClr val="accent2"/>
                </a:solidFill>
              </a:rPr>
              <a:t>* Provide opportunities for students to explore growing patterns. Growing patterns are precursors to functional relationships (in a functional relationship, any step can be determined by a step number, without calculating all the steps in between). Students observe the step-by-step progression of a recursive pattern and continue the sequence.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Functions Grades 3-5</a:t>
            </a:r>
            <a:endParaRPr lang="en-US" sz="3100"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286000"/>
            <a:ext cx="8229600" cy="3949891"/>
          </a:xfrm>
        </p:spPr>
        <p:txBody>
          <a:bodyPr>
            <a:normAutofit/>
          </a:bodyPr>
          <a:lstStyle/>
          <a:p>
            <a:pPr marL="624078" indent="-514350">
              <a:lnSpc>
                <a:spcPct val="150000"/>
              </a:lnSpc>
              <a:buSzPct val="80000"/>
              <a:buNone/>
            </a:pPr>
            <a:r>
              <a:rPr lang="en-US" sz="3200" i="1" dirty="0" smtClean="0"/>
              <a:t>What to Do (continued)</a:t>
            </a:r>
          </a:p>
          <a:p>
            <a:pPr marL="624078" indent="-514350">
              <a:buSzPct val="80000"/>
              <a:buNone/>
            </a:pPr>
            <a:r>
              <a:rPr lang="en-US" sz="2600" dirty="0" smtClean="0">
                <a:solidFill>
                  <a:schemeClr val="accent2"/>
                </a:solidFill>
              </a:rPr>
              <a:t>*</a:t>
            </a:r>
            <a:r>
              <a:rPr lang="en-US" sz="2800" dirty="0" smtClean="0">
                <a:solidFill>
                  <a:schemeClr val="accent2"/>
                </a:solidFill>
              </a:rPr>
              <a:t> Choose a meaningful context for functional relationships</a:t>
            </a:r>
            <a:r>
              <a:rPr lang="en-US" sz="2600" dirty="0" smtClean="0">
                <a:solidFill>
                  <a:schemeClr val="accent2"/>
                </a:solidFill>
              </a:rPr>
              <a:t>.</a:t>
            </a:r>
          </a:p>
          <a:p>
            <a:pPr marL="624078" indent="-514350">
              <a:buSzPct val="80000"/>
              <a:buNone/>
            </a:pPr>
            <a:r>
              <a:rPr lang="en-US" sz="2600" dirty="0" smtClean="0">
                <a:solidFill>
                  <a:schemeClr val="accent2"/>
                </a:solidFill>
              </a:rPr>
              <a:t>	-</a:t>
            </a:r>
            <a:r>
              <a:rPr lang="en-US" sz="2200" i="1" dirty="0" smtClean="0">
                <a:solidFill>
                  <a:schemeClr val="accent2"/>
                </a:solidFill>
              </a:rPr>
              <a:t>Money spent on candy</a:t>
            </a:r>
          </a:p>
          <a:p>
            <a:pPr marL="624078" indent="-514350">
              <a:buSzPct val="80000"/>
              <a:buNone/>
            </a:pPr>
            <a:r>
              <a:rPr lang="en-US" sz="2200" i="1" dirty="0" smtClean="0">
                <a:solidFill>
                  <a:schemeClr val="accent2"/>
                </a:solidFill>
              </a:rPr>
              <a:t>	-Ingredients needed for a recipe</a:t>
            </a:r>
          </a:p>
          <a:p>
            <a:pPr marL="624078" indent="-514350">
              <a:buSzPct val="80000"/>
              <a:buNone/>
            </a:pPr>
            <a:r>
              <a:rPr lang="en-US" sz="2200" i="1" dirty="0" smtClean="0">
                <a:solidFill>
                  <a:schemeClr val="accent2"/>
                </a:solidFill>
              </a:rPr>
              <a:t>	-Time required to finish a race</a:t>
            </a:r>
          </a:p>
          <a:p>
            <a:pPr marL="624078" indent="-514350">
              <a:buSzPct val="80000"/>
              <a:buNone/>
            </a:pPr>
            <a:r>
              <a:rPr lang="en-US" sz="2200" i="1" dirty="0" smtClean="0">
                <a:solidFill>
                  <a:schemeClr val="accent2"/>
                </a:solidFill>
              </a:rPr>
              <a:t>	-Fuel needed for a vacation</a:t>
            </a:r>
            <a:endParaRPr lang="en-US" sz="22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Functions Grades 3-5</a:t>
            </a:r>
            <a:endParaRPr lang="en-US" sz="3100"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sz="3200" i="1" dirty="0" smtClean="0"/>
              <a:t>What to Do (continued)</a:t>
            </a:r>
          </a:p>
          <a:p>
            <a:pPr marL="624078" indent="-514350">
              <a:buSzPct val="80000"/>
              <a:buNone/>
            </a:pPr>
            <a:r>
              <a:rPr lang="en-US" sz="2600" dirty="0" smtClean="0">
                <a:solidFill>
                  <a:schemeClr val="accent2"/>
                </a:solidFill>
              </a:rPr>
              <a:t>* Allow students to construct physical models of functional relationships using tiles, toothpicks, connecting cubes, or other hands-on materials. The act of placing toothpicks in a specified pattern or connecting cubes in a sequence can provide insight into the relationship between the two variables.</a:t>
            </a: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Foundation Ideas for Functions Grades 3-5</a:t>
            </a:r>
            <a:endParaRPr lang="en-US" sz="3100"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sz="3200" i="1" dirty="0" smtClean="0"/>
              <a:t>What to Do (continued)</a:t>
            </a:r>
          </a:p>
          <a:p>
            <a:pPr marL="624078" indent="-514350">
              <a:buSzPct val="80000"/>
              <a:buNone/>
            </a:pPr>
            <a:r>
              <a:rPr lang="en-US" sz="2600" dirty="0" smtClean="0">
                <a:solidFill>
                  <a:schemeClr val="accent2"/>
                </a:solidFill>
              </a:rPr>
              <a:t>* Compare physical models with pictorial or symbolic representations.</a:t>
            </a:r>
          </a:p>
          <a:p>
            <a:pPr marL="624078" indent="-514350">
              <a:buSzPct val="80000"/>
              <a:buNone/>
            </a:pPr>
            <a:r>
              <a:rPr lang="en-US" sz="2600" dirty="0" smtClean="0">
                <a:solidFill>
                  <a:schemeClr val="accent2"/>
                </a:solidFill>
              </a:rPr>
              <a:t>* Model the language of the dependent relationship and encourage students to describe the relationship.</a:t>
            </a:r>
          </a:p>
          <a:p>
            <a:pPr marL="624078" indent="-514350">
              <a:buSzPct val="80000"/>
              <a:buNone/>
            </a:pPr>
            <a:r>
              <a:rPr lang="en-US" sz="2600" dirty="0" smtClean="0">
                <a:solidFill>
                  <a:schemeClr val="accent2"/>
                </a:solidFill>
              </a:rPr>
              <a:t>	</a:t>
            </a:r>
            <a:r>
              <a:rPr lang="en-US" sz="2000" dirty="0" smtClean="0">
                <a:solidFill>
                  <a:schemeClr val="accent2"/>
                </a:solidFill>
              </a:rPr>
              <a:t>-The amount of money I spend depends on how much candy I buy.</a:t>
            </a:r>
          </a:p>
          <a:p>
            <a:pPr marL="624078" indent="-514350">
              <a:buSzPct val="80000"/>
              <a:buNone/>
            </a:pPr>
            <a:r>
              <a:rPr lang="en-US" sz="2000" dirty="0" smtClean="0">
                <a:solidFill>
                  <a:schemeClr val="accent2"/>
                </a:solidFill>
              </a:rPr>
              <a:t>	-The amount of fuel we use is directly related to the miles traveled.</a:t>
            </a:r>
          </a:p>
          <a:p>
            <a:pPr marL="624078" indent="-514350">
              <a:buSzPct val="80000"/>
              <a:buNone/>
            </a:pPr>
            <a:endParaRPr lang="en-US" sz="26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Functions Grades 3-5</a:t>
            </a:r>
            <a:endParaRPr lang="en-US" sz="3100"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sz="3200" i="1" dirty="0" smtClean="0"/>
              <a:t>What to Do (continued)</a:t>
            </a:r>
          </a:p>
          <a:p>
            <a:pPr marL="624078" indent="-514350">
              <a:buSzPct val="80000"/>
              <a:buNone/>
            </a:pPr>
            <a:r>
              <a:rPr lang="en-US" sz="2400" dirty="0" smtClean="0">
                <a:solidFill>
                  <a:schemeClr val="accent2"/>
                </a:solidFill>
              </a:rPr>
              <a:t>* Reinforce number sense through estimation. When students are able to articulate the intuitive understanding of the relationship, they may estimate and solve the function simultaneously. Estimation may also help a student more readily recognize an error.</a:t>
            </a:r>
          </a:p>
          <a:p>
            <a:pPr marL="624078" indent="-514350">
              <a:buSzPct val="80000"/>
              <a:buNone/>
            </a:pPr>
            <a:r>
              <a:rPr lang="en-US" sz="2400" dirty="0" smtClean="0">
                <a:solidFill>
                  <a:schemeClr val="accent2"/>
                </a:solidFill>
              </a:rPr>
              <a:t>* Have students graph the relationships revealed in a function as a visual picture while learning about rates of change.</a:t>
            </a: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Functions Grades 3-5</a:t>
            </a:r>
            <a:endParaRPr lang="en-US" sz="3100"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146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Students test their rule for the pattern among many terms to confirm their rule is correct.</a:t>
            </a:r>
          </a:p>
          <a:p>
            <a:pPr marL="624078" indent="-514350">
              <a:buSzPct val="80000"/>
              <a:buNone/>
            </a:pPr>
            <a:r>
              <a:rPr lang="en-US" sz="2400" dirty="0" smtClean="0">
                <a:solidFill>
                  <a:schemeClr val="accent2"/>
                </a:solidFill>
              </a:rPr>
              <a:t>* Students are able to describe a rule verbally as well as pictorially.</a:t>
            </a:r>
          </a:p>
          <a:p>
            <a:pPr marL="624078" indent="-514350">
              <a:buSzPct val="80000"/>
              <a:buNone/>
            </a:pPr>
            <a:r>
              <a:rPr lang="en-US" sz="2400" dirty="0" smtClean="0">
                <a:solidFill>
                  <a:schemeClr val="accent2"/>
                </a:solidFill>
              </a:rPr>
              <a:t>* Students can extend increasing and decreasing patterns.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Functions Grades 3-5</a:t>
            </a:r>
            <a:endParaRPr lang="en-US" sz="3100"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sz="2800" i="1" dirty="0" smtClean="0"/>
              <a:t>Questions to Ponder</a:t>
            </a:r>
          </a:p>
          <a:p>
            <a:pPr marL="624078" indent="-514350">
              <a:buSzPct val="80000"/>
              <a:buNone/>
            </a:pPr>
            <a:r>
              <a:rPr lang="en-US" sz="2400" dirty="0" smtClean="0">
                <a:solidFill>
                  <a:schemeClr val="accent2"/>
                </a:solidFill>
              </a:rPr>
              <a:t>1) What varied representations can be used to illustrate a functional relationship?</a:t>
            </a:r>
          </a:p>
          <a:p>
            <a:pPr marL="624078" indent="-514350">
              <a:buSzPct val="80000"/>
              <a:buNone/>
            </a:pPr>
            <a:r>
              <a:rPr lang="en-US" sz="2400" dirty="0" smtClean="0">
                <a:solidFill>
                  <a:schemeClr val="accent2"/>
                </a:solidFill>
              </a:rPr>
              <a:t>2) Using the sequence of triangles or other combinations of geometric figures, what questions can you pose to students to assess their current level of understanding?</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200" dirty="0" smtClean="0"/>
              <a:t>Identifying Functional Relationships</a:t>
            </a:r>
            <a:endParaRPr lang="en-US" sz="3200"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 minutes to </a:t>
            </a:r>
            <a:r>
              <a:rPr lang="en-US" sz="4400" i="1" dirty="0" smtClean="0">
                <a:solidFill>
                  <a:schemeClr val="accent2"/>
                </a:solidFill>
              </a:rPr>
              <a:t>mark</a:t>
            </a:r>
            <a:r>
              <a:rPr lang="en-US" sz="4400" dirty="0" smtClean="0">
                <a:solidFill>
                  <a:schemeClr val="accent2"/>
                </a:solidFill>
              </a:rPr>
              <a:t> the places in your materials where students work on patterns and functional relationships.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Functions Grades 3-5</a:t>
            </a:r>
            <a:endParaRPr lang="en-US" sz="3200"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“Students may have difficulty if they view algebra as generalized arithmetic. Arithmetic and algebra use the same symbols and signs but interpret them differently” (Billstein, Libeskind, and Lott 2007, 40).</a:t>
            </a:r>
          </a:p>
          <a:p>
            <a:pPr marL="624078" indent="-514350">
              <a:lnSpc>
                <a:spcPct val="150000"/>
              </a:lnSpc>
              <a:buSzPct val="80000"/>
              <a:buNone/>
            </a:pPr>
            <a:r>
              <a:rPr lang="en-US" sz="2200" dirty="0" smtClean="0">
                <a:solidFill>
                  <a:schemeClr val="accent2"/>
                </a:solidFill>
              </a:rPr>
              <a:t>* This can be very confusing to students, particularly if their arithmetic concepts and skills are weak.</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Interpreting Variables</a:t>
            </a:r>
            <a:endParaRPr lang="en-US"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“Many students think that all variables are letters that stand for numbers. Yet the values a variable takes are not always numbers, even in high school mathematics” (Usiskin 1988, 10).</a:t>
            </a:r>
          </a:p>
          <a:p>
            <a:pPr marL="624078" indent="-514350">
              <a:lnSpc>
                <a:spcPct val="150000"/>
              </a:lnSpc>
              <a:buSzPct val="80000"/>
              <a:buNone/>
            </a:pPr>
            <a:r>
              <a:rPr lang="en-US" sz="2200" dirty="0" smtClean="0">
                <a:solidFill>
                  <a:schemeClr val="accent2"/>
                </a:solidFill>
              </a:rPr>
              <a:t>* In middle school a variable can be used to represent identifying points on polygons.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Interpreting Variables</a:t>
            </a:r>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In high school logic, </a:t>
            </a:r>
            <a:r>
              <a:rPr lang="en-US" sz="2200" i="1" dirty="0" smtClean="0">
                <a:solidFill>
                  <a:schemeClr val="accent2"/>
                </a:solidFill>
              </a:rPr>
              <a:t>p</a:t>
            </a:r>
            <a:r>
              <a:rPr lang="en-US" sz="2200" dirty="0" smtClean="0">
                <a:solidFill>
                  <a:schemeClr val="accent2"/>
                </a:solidFill>
              </a:rPr>
              <a:t> and </a:t>
            </a:r>
            <a:r>
              <a:rPr lang="en-US" sz="2200" i="1" dirty="0" smtClean="0">
                <a:solidFill>
                  <a:schemeClr val="accent2"/>
                </a:solidFill>
              </a:rPr>
              <a:t>q</a:t>
            </a:r>
            <a:r>
              <a:rPr lang="en-US" sz="2200" dirty="0" smtClean="0">
                <a:solidFill>
                  <a:schemeClr val="accent2"/>
                </a:solidFill>
              </a:rPr>
              <a:t> are used to stand for propositions.</a:t>
            </a:r>
            <a:endParaRPr lang="en-US" sz="2200" i="1" dirty="0" smtClean="0">
              <a:solidFill>
                <a:schemeClr val="accent2"/>
              </a:solidFill>
            </a:endParaRPr>
          </a:p>
          <a:p>
            <a:pPr marL="624078" indent="-514350">
              <a:lnSpc>
                <a:spcPct val="150000"/>
              </a:lnSpc>
              <a:buSzPct val="80000"/>
              <a:buNone/>
            </a:pPr>
            <a:r>
              <a:rPr lang="en-US" sz="2200" dirty="0" smtClean="0">
                <a:solidFill>
                  <a:schemeClr val="accent2"/>
                </a:solidFill>
              </a:rPr>
              <a:t>* The idea that a letter can replace a number only is a misconception many students have—one that is supported by educators who view problems like 5+x=12 as algebra, but 5+   =12 as arithmetic.</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Interpreting Variables</a:t>
            </a:r>
            <a:endParaRPr lang="en-US" dirty="0"/>
          </a:p>
        </p:txBody>
      </p:sp>
      <p:sp>
        <p:nvSpPr>
          <p:cNvPr id="6" name="Rectangle 5"/>
          <p:cNvSpPr/>
          <p:nvPr/>
        </p:nvSpPr>
        <p:spPr>
          <a:xfrm>
            <a:off x="4953000" y="5410200"/>
            <a:ext cx="228600" cy="228600"/>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In elementary grades letters appear as abbreviations. The letter </a:t>
            </a:r>
            <a:r>
              <a:rPr lang="en-US" sz="2200" i="1" dirty="0" smtClean="0">
                <a:solidFill>
                  <a:schemeClr val="accent2"/>
                </a:solidFill>
              </a:rPr>
              <a:t>m</a:t>
            </a:r>
            <a:r>
              <a:rPr lang="en-US" sz="2200" dirty="0" smtClean="0">
                <a:solidFill>
                  <a:schemeClr val="accent2"/>
                </a:solidFill>
              </a:rPr>
              <a:t> is used to represent the word </a:t>
            </a:r>
            <a:r>
              <a:rPr lang="en-US" sz="2200" i="1" dirty="0" smtClean="0">
                <a:solidFill>
                  <a:schemeClr val="accent2"/>
                </a:solidFill>
              </a:rPr>
              <a:t>meter</a:t>
            </a:r>
            <a:r>
              <a:rPr lang="en-US" sz="2200" dirty="0" smtClean="0">
                <a:solidFill>
                  <a:schemeClr val="accent2"/>
                </a:solidFill>
              </a:rPr>
              <a:t>.</a:t>
            </a:r>
            <a:endParaRPr lang="en-US" sz="2200" i="1" dirty="0" smtClean="0">
              <a:solidFill>
                <a:schemeClr val="accent2"/>
              </a:solidFill>
            </a:endParaRPr>
          </a:p>
          <a:p>
            <a:pPr marL="624078" indent="-514350">
              <a:lnSpc>
                <a:spcPct val="150000"/>
              </a:lnSpc>
              <a:buSzPct val="80000"/>
              <a:buNone/>
            </a:pPr>
            <a:r>
              <a:rPr lang="en-US" sz="2200" dirty="0" smtClean="0">
                <a:solidFill>
                  <a:schemeClr val="accent2"/>
                </a:solidFill>
              </a:rPr>
              <a:t>* And even when students realize that a letter is being used to replace a numerical value, many still assume this is a unique value rather than a general number (Kuchemann 1981).</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Interpreting Variables</a:t>
            </a:r>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sz="3200" i="1" dirty="0" smtClean="0"/>
              <a:t>What to Do </a:t>
            </a:r>
          </a:p>
          <a:p>
            <a:pPr marL="624078" indent="-514350">
              <a:buSzPct val="80000"/>
              <a:buNone/>
            </a:pPr>
            <a:r>
              <a:rPr lang="en-US" sz="2400" dirty="0" smtClean="0">
                <a:solidFill>
                  <a:schemeClr val="accent2"/>
                </a:solidFill>
              </a:rPr>
              <a:t>* Have students identify the elements in a repeating pattern with letters of the alphabet as well as other descriptors. Students will probably already know how to do this, but reinforce that a circle, square, triangle core unit may also be called an ABC pattern.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Variables Grades 3-5</a:t>
            </a:r>
            <a:endParaRPr lang="en-US" sz="3100"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sz="3200" i="1" dirty="0" smtClean="0"/>
              <a:t>What to Do (continued)</a:t>
            </a:r>
          </a:p>
          <a:p>
            <a:pPr marL="624078" indent="-514350">
              <a:buSzPct val="80000"/>
              <a:buNone/>
            </a:pPr>
            <a:r>
              <a:rPr lang="en-US" sz="2400" dirty="0" smtClean="0">
                <a:solidFill>
                  <a:schemeClr val="accent2"/>
                </a:solidFill>
              </a:rPr>
              <a:t>* Label polygons with letters identifying each vertex of the shape. Middle school students aren’t confused when they see this and neither should third- through fifth-grade students. When learning about angles in geometry class it seems perfectly sensible to have fifth graders identify these angles with letters that correspond.</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Variables Grades 3-5</a:t>
            </a:r>
            <a:endParaRPr lang="en-US" sz="3100"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sz="3200" i="1" dirty="0" smtClean="0"/>
              <a:t>What to Do (continued)</a:t>
            </a:r>
          </a:p>
          <a:p>
            <a:pPr marL="624078" indent="-514350">
              <a:buSzPct val="80000"/>
              <a:buNone/>
            </a:pPr>
            <a:r>
              <a:rPr lang="en-US" sz="2400" dirty="0" smtClean="0">
                <a:solidFill>
                  <a:schemeClr val="accent2"/>
                </a:solidFill>
              </a:rPr>
              <a:t>* Have students look for places where a letter is used to represent some word. “Mathematical Equations” can be created in which students replace the letter with a word that makes the equation true.</a:t>
            </a:r>
          </a:p>
          <a:p>
            <a:pPr marL="624078" indent="-514350">
              <a:buSzPct val="80000"/>
              <a:buNone/>
            </a:pPr>
            <a:r>
              <a:rPr lang="en-US" sz="2400" dirty="0" smtClean="0">
                <a:solidFill>
                  <a:schemeClr val="accent2"/>
                </a:solidFill>
              </a:rPr>
              <a:t>* Begin replacing the “box” in an arithmetic equation with a letter.</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Variables Grades 3-5</a:t>
            </a:r>
            <a:endParaRPr lang="en-US" sz="3100"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4102291"/>
          </a:xfrm>
        </p:spPr>
        <p:txBody>
          <a:bodyPr>
            <a:normAutofit/>
          </a:bodyPr>
          <a:lstStyle/>
          <a:p>
            <a:pPr marL="624078" indent="-514350">
              <a:lnSpc>
                <a:spcPct val="150000"/>
              </a:lnSpc>
              <a:buSzPct val="80000"/>
              <a:buNone/>
            </a:pPr>
            <a:r>
              <a:rPr lang="en-US" sz="3500" i="1" dirty="0" smtClean="0"/>
              <a:t>What to Do (continued)</a:t>
            </a:r>
          </a:p>
          <a:p>
            <a:pPr marL="624078" indent="-514350">
              <a:buSzPct val="80000"/>
              <a:buNone/>
            </a:pPr>
            <a:r>
              <a:rPr lang="en-US" sz="2400" dirty="0" smtClean="0">
                <a:solidFill>
                  <a:schemeClr val="accent2"/>
                </a:solidFill>
              </a:rPr>
              <a:t>* Point out how letters are used in formulas that are being learned. Before students learn formulas to determine the area and perimeter of polygons or the volume of solid figures, they should know the words that the letters represent.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Variables Grades 3-5</a:t>
            </a:r>
            <a:endParaRPr lang="en-US" sz="3100"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4330891"/>
          </a:xfrm>
        </p:spPr>
        <p:txBody>
          <a:bodyPr>
            <a:normAutofit/>
          </a:bodyPr>
          <a:lstStyle/>
          <a:p>
            <a:pPr marL="624078" indent="-514350">
              <a:lnSpc>
                <a:spcPct val="150000"/>
              </a:lnSpc>
              <a:buSzPct val="80000"/>
              <a:buNone/>
            </a:pPr>
            <a:r>
              <a:rPr lang="en-US" sz="3200" i="1" dirty="0" smtClean="0"/>
              <a:t>What to Look For</a:t>
            </a:r>
          </a:p>
          <a:p>
            <a:pPr marL="624078" indent="-514350">
              <a:buSzPct val="80000"/>
              <a:buNone/>
            </a:pPr>
            <a:r>
              <a:rPr lang="en-US" sz="2400" dirty="0" smtClean="0">
                <a:solidFill>
                  <a:schemeClr val="accent2"/>
                </a:solidFill>
              </a:rPr>
              <a:t>* Students aren’t just looking at the digits and the sign and then following the sign. Be sure they are trying to make sense of the open expression.</a:t>
            </a:r>
          </a:p>
          <a:p>
            <a:pPr marL="624078" indent="-514350">
              <a:buSzPct val="80000"/>
              <a:buNone/>
            </a:pPr>
            <a:r>
              <a:rPr lang="en-US" sz="2400" dirty="0" smtClean="0">
                <a:solidFill>
                  <a:schemeClr val="accent2"/>
                </a:solidFill>
              </a:rPr>
              <a:t>* Students are using a letter to label things that might have been assigned a numeral (length of a rectangle).</a:t>
            </a:r>
          </a:p>
          <a:p>
            <a:pPr marL="624078" indent="-514350">
              <a:buSzPct val="80000"/>
              <a:buNone/>
            </a:pPr>
            <a:r>
              <a:rPr lang="en-US" sz="2400" dirty="0" smtClean="0">
                <a:solidFill>
                  <a:schemeClr val="accent2"/>
                </a:solidFill>
              </a:rPr>
              <a:t>* Students can use a number balance to determine the missing addend or sum.</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Variables Grades 3-5</a:t>
            </a:r>
            <a:endParaRPr lang="en-US" sz="3100"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4102291"/>
          </a:xfrm>
        </p:spPr>
        <p:txBody>
          <a:bodyPr>
            <a:normAutofit/>
          </a:bodyPr>
          <a:lstStyle/>
          <a:p>
            <a:pPr marL="624078" indent="-514350">
              <a:lnSpc>
                <a:spcPct val="150000"/>
              </a:lnSpc>
              <a:buSzPct val="80000"/>
              <a:buNone/>
            </a:pPr>
            <a:r>
              <a:rPr lang="en-US" sz="2800" i="1" dirty="0" smtClean="0"/>
              <a:t>Questions to Ponder</a:t>
            </a:r>
          </a:p>
          <a:p>
            <a:pPr marL="624078" indent="-514350">
              <a:buSzPct val="80000"/>
              <a:buNone/>
            </a:pPr>
            <a:r>
              <a:rPr lang="en-US" sz="2400" dirty="0" smtClean="0">
                <a:solidFill>
                  <a:schemeClr val="accent2"/>
                </a:solidFill>
              </a:rPr>
              <a:t>1) What manipulatives could you use to help young students understand how to solve for a missing number?</a:t>
            </a:r>
          </a:p>
          <a:p>
            <a:pPr marL="624078" indent="-514350">
              <a:buSzPct val="80000"/>
              <a:buNone/>
            </a:pPr>
            <a:r>
              <a:rPr lang="en-US" sz="2400" dirty="0" smtClean="0">
                <a:solidFill>
                  <a:schemeClr val="accent2"/>
                </a:solidFill>
              </a:rPr>
              <a:t>2) Once formulas have been introduced into the curriculum, how can you help students see the different uses for variables?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200" dirty="0" smtClean="0"/>
              <a:t>Interpreting Variables</a:t>
            </a:r>
            <a:endParaRPr lang="en-US" sz="3200"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variables.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Variables Grades 3-5</a:t>
            </a:r>
            <a:endParaRPr lang="en-US" sz="3200"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25000" lnSpcReduction="20000"/>
          </a:bodyPr>
          <a:lstStyle/>
          <a:p>
            <a:pPr marL="624078" indent="-514350">
              <a:lnSpc>
                <a:spcPct val="150000"/>
              </a:lnSpc>
              <a:buSzPct val="80000"/>
              <a:buNone/>
            </a:pPr>
            <a:r>
              <a:rPr lang="en-US" sz="11200" i="1" dirty="0" smtClean="0"/>
              <a:t>What the Research Says</a:t>
            </a:r>
          </a:p>
          <a:p>
            <a:pPr marL="624078" indent="-514350">
              <a:lnSpc>
                <a:spcPct val="150000"/>
              </a:lnSpc>
              <a:buSzPct val="80000"/>
              <a:buNone/>
            </a:pPr>
            <a:r>
              <a:rPr lang="en-US" sz="8800" dirty="0" smtClean="0">
                <a:solidFill>
                  <a:schemeClr val="accent2"/>
                </a:solidFill>
              </a:rPr>
              <a:t>* NCTM  (2000) says “instructional programs from prekindergarten through grade 12 should enable all students to:</a:t>
            </a:r>
          </a:p>
          <a:p>
            <a:pPr marL="880110" lvl="1" indent="-514350">
              <a:lnSpc>
                <a:spcPct val="150000"/>
              </a:lnSpc>
              <a:buClrTx/>
              <a:buSzPct val="80000"/>
              <a:buFont typeface="Wingdings" pitchFamily="2" charset="2"/>
              <a:buChar char="q"/>
            </a:pPr>
            <a:r>
              <a:rPr lang="en-US" sz="6400" dirty="0" smtClean="0">
                <a:solidFill>
                  <a:schemeClr val="accent2"/>
                </a:solidFill>
              </a:rPr>
              <a:t>create and use representations to organize, record, and communicate mathematical ideas</a:t>
            </a:r>
          </a:p>
          <a:p>
            <a:pPr marL="880110" lvl="1" indent="-514350">
              <a:lnSpc>
                <a:spcPct val="150000"/>
              </a:lnSpc>
              <a:buClrTx/>
              <a:buSzPct val="80000"/>
              <a:buFont typeface="Wingdings" pitchFamily="2" charset="2"/>
              <a:buChar char="q"/>
            </a:pPr>
            <a:r>
              <a:rPr lang="en-US" sz="6400" dirty="0" smtClean="0">
                <a:solidFill>
                  <a:schemeClr val="accent2"/>
                </a:solidFill>
              </a:rPr>
              <a:t>select, apply, and translate [from] among mathematical representations to solve problems</a:t>
            </a:r>
          </a:p>
          <a:p>
            <a:pPr marL="880110" lvl="1" indent="-514350">
              <a:lnSpc>
                <a:spcPct val="150000"/>
              </a:lnSpc>
              <a:buClrTx/>
              <a:buSzPct val="80000"/>
              <a:buFont typeface="Wingdings" pitchFamily="2" charset="2"/>
              <a:buChar char="q"/>
            </a:pPr>
            <a:r>
              <a:rPr lang="en-US" sz="6400" dirty="0" smtClean="0">
                <a:solidFill>
                  <a:schemeClr val="accent2"/>
                </a:solidFill>
              </a:rPr>
              <a:t>use representations to model and interpret physical, social, and mathematical phenomena”</a:t>
            </a:r>
          </a:p>
          <a:p>
            <a:pPr marL="624078" indent="-514350">
              <a:lnSpc>
                <a:spcPct val="150000"/>
              </a:lnSpc>
              <a:buSzPct val="80000"/>
              <a:buNone/>
            </a:pPr>
            <a:r>
              <a:rPr lang="en-US" sz="2200" dirty="0" smtClean="0">
                <a:solidFill>
                  <a:schemeClr val="accent2"/>
                </a:solidFill>
              </a:rPr>
              <a: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Algebraic Representations</a:t>
            </a:r>
            <a:endParaRPr lang="en-US" sz="3200"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25000" lnSpcReduction="20000"/>
          </a:bodyPr>
          <a:lstStyle/>
          <a:p>
            <a:pPr marL="624078" indent="-514350">
              <a:lnSpc>
                <a:spcPct val="150000"/>
              </a:lnSpc>
              <a:buSzPct val="80000"/>
              <a:buNone/>
            </a:pPr>
            <a:r>
              <a:rPr lang="en-US" sz="12800" i="1" dirty="0" smtClean="0"/>
              <a:t>What the Research Says (continued)</a:t>
            </a:r>
          </a:p>
          <a:p>
            <a:pPr marL="624078" indent="-514350">
              <a:lnSpc>
                <a:spcPct val="150000"/>
              </a:lnSpc>
              <a:buSzPct val="80000"/>
              <a:buNone/>
            </a:pPr>
            <a:r>
              <a:rPr lang="en-US" sz="8800" dirty="0" smtClean="0">
                <a:solidFill>
                  <a:schemeClr val="accent2"/>
                </a:solidFill>
              </a:rPr>
              <a:t>* It is critical that students have numerous opportunities to represent problem solving using concrete and pictorial representations before using abstract representations.</a:t>
            </a:r>
          </a:p>
          <a:p>
            <a:pPr marL="624078" indent="-514350">
              <a:lnSpc>
                <a:spcPct val="150000"/>
              </a:lnSpc>
              <a:buSzPct val="80000"/>
              <a:buNone/>
            </a:pPr>
            <a:r>
              <a:rPr lang="en-US" sz="8800" dirty="0" smtClean="0">
                <a:solidFill>
                  <a:schemeClr val="accent2"/>
                </a:solidFill>
              </a:rPr>
              <a:t>* Ennis and Witeck (2007) propose that using abstract representations such as numbers and equations requires a deep understanding of a topic.</a:t>
            </a:r>
          </a:p>
          <a:p>
            <a:pPr marL="624078" indent="-514350">
              <a:lnSpc>
                <a:spcPct val="150000"/>
              </a:lnSpc>
              <a:buSzPct val="80000"/>
              <a:buNone/>
            </a:pPr>
            <a:r>
              <a:rPr lang="en-US" sz="2400" dirty="0" smtClean="0">
                <a:solidFill>
                  <a:schemeClr val="accent2"/>
                </a:solidFill>
              </a:rPr>
              <a:t>*</a:t>
            </a:r>
          </a:p>
          <a:p>
            <a:pPr marL="624078" indent="-514350">
              <a:lnSpc>
                <a:spcPct val="150000"/>
              </a:lnSpc>
              <a:buSzPct val="80000"/>
              <a:buNone/>
            </a:pPr>
            <a:endParaRPr lang="en-US" sz="2400" dirty="0" smtClean="0">
              <a:solidFill>
                <a:schemeClr val="accent2"/>
              </a:solidFill>
            </a:endParaRPr>
          </a:p>
          <a:p>
            <a:pPr marL="624078" indent="-514350">
              <a:lnSpc>
                <a:spcPct val="150000"/>
              </a:lnSpc>
              <a:buSzPct val="80000"/>
              <a:buNone/>
            </a:pPr>
            <a:endParaRPr lang="en-US" sz="2400" dirty="0" smtClean="0">
              <a:solidFill>
                <a:schemeClr val="accent2"/>
              </a:solidFill>
            </a:endParaRPr>
          </a:p>
          <a:p>
            <a:pPr marL="624078" indent="-514350">
              <a:lnSpc>
                <a:spcPct val="150000"/>
              </a:lnSpc>
              <a:buSzPct val="80000"/>
              <a:buNone/>
            </a:pPr>
            <a:endParaRPr lang="en-US" sz="8800" dirty="0" smtClean="0">
              <a:solidFill>
                <a:schemeClr val="accent2"/>
              </a:solidFill>
            </a:endParaRPr>
          </a:p>
          <a:p>
            <a:pPr marL="624078" indent="-514350">
              <a:lnSpc>
                <a:spcPct val="150000"/>
              </a:lnSpc>
              <a:buSzPct val="80000"/>
              <a:buNone/>
            </a:pPr>
            <a:r>
              <a:rPr lang="en-US" sz="2200" dirty="0" smtClean="0">
                <a:solidFill>
                  <a:schemeClr val="accent2"/>
                </a:solidFill>
              </a:rPr>
              <a: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Algebraic Representations</a:t>
            </a:r>
            <a:endParaRPr lang="en-US" sz="3200"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25000" lnSpcReduction="20000"/>
          </a:bodyPr>
          <a:lstStyle/>
          <a:p>
            <a:pPr marL="624078" indent="-514350">
              <a:lnSpc>
                <a:spcPct val="150000"/>
              </a:lnSpc>
              <a:buSzPct val="80000"/>
              <a:buNone/>
            </a:pPr>
            <a:r>
              <a:rPr lang="en-US" sz="12000" i="1" dirty="0" smtClean="0"/>
              <a:t>What the Research Says (continued)</a:t>
            </a:r>
          </a:p>
          <a:p>
            <a:pPr marL="624078" indent="-514350">
              <a:lnSpc>
                <a:spcPct val="150000"/>
              </a:lnSpc>
              <a:buSzPct val="80000"/>
              <a:buNone/>
            </a:pPr>
            <a:r>
              <a:rPr lang="en-US" sz="8000" dirty="0" smtClean="0">
                <a:solidFill>
                  <a:schemeClr val="accent2"/>
                </a:solidFill>
              </a:rPr>
              <a:t>* Moving students too quickly to abstract representations encourages them to perform certain procedures by rote without understanding why these procedures work or what they mean.</a:t>
            </a:r>
          </a:p>
          <a:p>
            <a:pPr marL="624078" indent="-514350">
              <a:lnSpc>
                <a:spcPct val="150000"/>
              </a:lnSpc>
              <a:buSzPct val="80000"/>
              <a:buNone/>
            </a:pPr>
            <a:r>
              <a:rPr lang="en-US" sz="8000" dirty="0" smtClean="0">
                <a:solidFill>
                  <a:schemeClr val="accent2"/>
                </a:solidFill>
              </a:rPr>
              <a:t>* “However, we would be negligent as well if we did not help students make the connection between ideas and equations and see how equations can help us solve problems and visualize ideas” (Ennis and Witeck 2007).</a:t>
            </a:r>
          </a:p>
          <a:p>
            <a:pPr marL="624078" indent="-514350">
              <a:lnSpc>
                <a:spcPct val="150000"/>
              </a:lnSpc>
              <a:buSzPct val="80000"/>
              <a:buNone/>
            </a:pPr>
            <a:r>
              <a:rPr lang="en-US" sz="2400" dirty="0" smtClean="0">
                <a:solidFill>
                  <a:schemeClr val="accent2"/>
                </a:solidFill>
              </a:rPr>
              <a:t>*</a:t>
            </a:r>
          </a:p>
          <a:p>
            <a:pPr marL="624078" indent="-514350">
              <a:lnSpc>
                <a:spcPct val="150000"/>
              </a:lnSpc>
              <a:buSzPct val="80000"/>
              <a:buNone/>
            </a:pPr>
            <a:endParaRPr lang="en-US" sz="2400" dirty="0" smtClean="0">
              <a:solidFill>
                <a:schemeClr val="accent2"/>
              </a:solidFill>
            </a:endParaRPr>
          </a:p>
          <a:p>
            <a:pPr marL="624078" indent="-514350">
              <a:lnSpc>
                <a:spcPct val="150000"/>
              </a:lnSpc>
              <a:buSzPct val="80000"/>
              <a:buNone/>
            </a:pPr>
            <a:endParaRPr lang="en-US" sz="2400" dirty="0" smtClean="0">
              <a:solidFill>
                <a:schemeClr val="accent2"/>
              </a:solidFill>
            </a:endParaRPr>
          </a:p>
          <a:p>
            <a:pPr marL="624078" indent="-514350">
              <a:lnSpc>
                <a:spcPct val="150000"/>
              </a:lnSpc>
              <a:buSzPct val="80000"/>
              <a:buNone/>
            </a:pPr>
            <a:endParaRPr lang="en-US" sz="8800" dirty="0" smtClean="0">
              <a:solidFill>
                <a:schemeClr val="accent2"/>
              </a:solidFill>
            </a:endParaRPr>
          </a:p>
          <a:p>
            <a:pPr marL="624078" indent="-514350">
              <a:lnSpc>
                <a:spcPct val="150000"/>
              </a:lnSpc>
              <a:buSzPct val="80000"/>
              <a:buNone/>
            </a:pPr>
            <a:r>
              <a:rPr lang="en-US" sz="2200" dirty="0" smtClean="0">
                <a:solidFill>
                  <a:schemeClr val="accent2"/>
                </a:solidFill>
              </a:rPr>
              <a: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 </a:t>
            </a:r>
            <a:r>
              <a:rPr lang="en-US" sz="3200" dirty="0" smtClean="0"/>
              <a:t>Algebraic Representations</a:t>
            </a:r>
            <a:endParaRPr lang="en-US" sz="3200"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25000" lnSpcReduction="20000"/>
          </a:bodyPr>
          <a:lstStyle/>
          <a:p>
            <a:pPr marL="624078" indent="-514350">
              <a:lnSpc>
                <a:spcPct val="150000"/>
              </a:lnSpc>
              <a:buSzPct val="80000"/>
              <a:buNone/>
            </a:pPr>
            <a:r>
              <a:rPr lang="en-US" sz="11200" i="1" dirty="0" smtClean="0"/>
              <a:t>What the Research Says (continued)</a:t>
            </a:r>
          </a:p>
          <a:p>
            <a:pPr marL="624078" indent="-514350">
              <a:lnSpc>
                <a:spcPct val="150000"/>
              </a:lnSpc>
              <a:buSzPct val="80000"/>
              <a:buNone/>
            </a:pPr>
            <a:r>
              <a:rPr lang="en-US" sz="8800" dirty="0" smtClean="0">
                <a:solidFill>
                  <a:schemeClr val="accent2"/>
                </a:solidFill>
              </a:rPr>
              <a:t>* Choosing from a variety of representations (concrete, pictorial, equations) helps students understand that some representations are more useful than others when solving a particular problem.</a:t>
            </a:r>
          </a:p>
          <a:p>
            <a:pPr marL="624078" indent="-514350">
              <a:lnSpc>
                <a:spcPct val="150000"/>
              </a:lnSpc>
              <a:buSzPct val="80000"/>
              <a:buNone/>
            </a:pPr>
            <a:r>
              <a:rPr lang="en-US" sz="8800" dirty="0" smtClean="0">
                <a:solidFill>
                  <a:schemeClr val="accent2"/>
                </a:solidFill>
              </a:rPr>
              <a:t>* “Little understanding is being developed when a representation is used in a procedural way (Van de Walle and Lovin 2006).</a:t>
            </a:r>
          </a:p>
          <a:p>
            <a:pPr marL="624078" indent="-514350">
              <a:lnSpc>
                <a:spcPct val="150000"/>
              </a:lnSpc>
              <a:buSzPct val="80000"/>
              <a:buNone/>
            </a:pPr>
            <a:r>
              <a:rPr lang="en-US" sz="2400" dirty="0" smtClean="0">
                <a:solidFill>
                  <a:schemeClr val="accent2"/>
                </a:solidFill>
              </a:rPr>
              <a:t>*</a:t>
            </a:r>
          </a:p>
          <a:p>
            <a:pPr marL="624078" indent="-514350">
              <a:lnSpc>
                <a:spcPct val="150000"/>
              </a:lnSpc>
              <a:buSzPct val="80000"/>
              <a:buNone/>
            </a:pPr>
            <a:endParaRPr lang="en-US" sz="2400" dirty="0" smtClean="0">
              <a:solidFill>
                <a:schemeClr val="accent2"/>
              </a:solidFill>
            </a:endParaRPr>
          </a:p>
          <a:p>
            <a:pPr marL="624078" indent="-514350">
              <a:lnSpc>
                <a:spcPct val="150000"/>
              </a:lnSpc>
              <a:buSzPct val="80000"/>
              <a:buNone/>
            </a:pPr>
            <a:endParaRPr lang="en-US" sz="2400" dirty="0" smtClean="0">
              <a:solidFill>
                <a:schemeClr val="accent2"/>
              </a:solidFill>
            </a:endParaRPr>
          </a:p>
          <a:p>
            <a:pPr marL="624078" indent="-514350">
              <a:lnSpc>
                <a:spcPct val="150000"/>
              </a:lnSpc>
              <a:buSzPct val="80000"/>
              <a:buNone/>
            </a:pPr>
            <a:endParaRPr lang="en-US" sz="8800" dirty="0" smtClean="0">
              <a:solidFill>
                <a:schemeClr val="accent2"/>
              </a:solidFill>
            </a:endParaRPr>
          </a:p>
          <a:p>
            <a:pPr marL="624078" indent="-514350">
              <a:lnSpc>
                <a:spcPct val="150000"/>
              </a:lnSpc>
              <a:buSzPct val="80000"/>
              <a:buNone/>
            </a:pPr>
            <a:r>
              <a:rPr lang="en-US" sz="2200" dirty="0" smtClean="0">
                <a:solidFill>
                  <a:schemeClr val="accent2"/>
                </a:solidFill>
              </a:rPr>
              <a: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Algebraic Representations</a:t>
            </a:r>
            <a:endParaRPr lang="en-US" sz="3200"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25000" lnSpcReduction="20000"/>
          </a:bodyPr>
          <a:lstStyle/>
          <a:p>
            <a:pPr marL="624078" indent="-514350">
              <a:lnSpc>
                <a:spcPct val="150000"/>
              </a:lnSpc>
              <a:buSzPct val="80000"/>
              <a:buNone/>
            </a:pPr>
            <a:r>
              <a:rPr lang="en-US" sz="11200" i="1" dirty="0" smtClean="0"/>
              <a:t>What the Research Says (continued)</a:t>
            </a:r>
          </a:p>
          <a:p>
            <a:pPr marL="624078" indent="-514350">
              <a:lnSpc>
                <a:spcPct val="150000"/>
              </a:lnSpc>
              <a:buSzPct val="80000"/>
              <a:buNone/>
            </a:pPr>
            <a:r>
              <a:rPr lang="en-US" sz="8800" dirty="0" smtClean="0">
                <a:solidFill>
                  <a:schemeClr val="accent2"/>
                </a:solidFill>
              </a:rPr>
              <a:t>* By encouraging students to use a representation in a way that makes sense to them, we allow them to think and reflect about the mathematical idea involved in solving the problem.</a:t>
            </a:r>
          </a:p>
          <a:p>
            <a:pPr marL="624078" indent="-514350">
              <a:lnSpc>
                <a:spcPct val="150000"/>
              </a:lnSpc>
              <a:buSzPct val="80000"/>
              <a:buNone/>
            </a:pPr>
            <a:r>
              <a:rPr lang="en-US" sz="2400" dirty="0" smtClean="0">
                <a:solidFill>
                  <a:schemeClr val="accent2"/>
                </a:solidFill>
              </a:rPr>
              <a:t>*</a:t>
            </a:r>
          </a:p>
          <a:p>
            <a:pPr marL="624078" indent="-514350">
              <a:lnSpc>
                <a:spcPct val="150000"/>
              </a:lnSpc>
              <a:buSzPct val="80000"/>
              <a:buNone/>
            </a:pPr>
            <a:endParaRPr lang="en-US" sz="2400" dirty="0" smtClean="0">
              <a:solidFill>
                <a:schemeClr val="accent2"/>
              </a:solidFill>
            </a:endParaRPr>
          </a:p>
          <a:p>
            <a:pPr marL="624078" indent="-514350">
              <a:lnSpc>
                <a:spcPct val="150000"/>
              </a:lnSpc>
              <a:buSzPct val="80000"/>
              <a:buNone/>
            </a:pPr>
            <a:endParaRPr lang="en-US" sz="2400" dirty="0" smtClean="0">
              <a:solidFill>
                <a:schemeClr val="accent2"/>
              </a:solidFill>
            </a:endParaRPr>
          </a:p>
          <a:p>
            <a:pPr marL="624078" indent="-514350">
              <a:lnSpc>
                <a:spcPct val="150000"/>
              </a:lnSpc>
              <a:buSzPct val="80000"/>
              <a:buNone/>
            </a:pPr>
            <a:endParaRPr lang="en-US" sz="8800" dirty="0" smtClean="0">
              <a:solidFill>
                <a:schemeClr val="accent2"/>
              </a:solidFill>
            </a:endParaRPr>
          </a:p>
          <a:p>
            <a:pPr marL="624078" indent="-514350">
              <a:lnSpc>
                <a:spcPct val="150000"/>
              </a:lnSpc>
              <a:buSzPct val="80000"/>
              <a:buNone/>
            </a:pPr>
            <a:r>
              <a:rPr lang="en-US" sz="2200" dirty="0" smtClean="0">
                <a:solidFill>
                  <a:schemeClr val="accent2"/>
                </a:solidFill>
              </a:rPr>
              <a: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Algebraic Representations</a:t>
            </a:r>
            <a:endParaRPr lang="en-US" sz="3200"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Provide opportunities for students to explore, and then talk about, a variety of manipulatives. Model the correct vocabulary that is specific to each manipulative. Plan lessons in which students use these manipulatives.</a:t>
            </a:r>
          </a:p>
          <a:p>
            <a:pPr marL="624078" indent="-514350">
              <a:buSzPct val="80000"/>
              <a:buNone/>
            </a:pPr>
            <a:r>
              <a:rPr lang="en-US" sz="2400" dirty="0" smtClean="0">
                <a:solidFill>
                  <a:schemeClr val="accent2"/>
                </a:solidFill>
              </a:rPr>
              <a:t>* Encourage students’ use of multiple representations. Create and model an environment in which all explanations and representations are honored and respected.</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Algebraic Representation Grades 3-5</a:t>
            </a:r>
            <a:endParaRPr lang="en-US" sz="3100"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Allow students to freely select from different representations to use in solving any problem. Initially, model conventional ways of representing mathematical situations, but eventually allow students opportunities to choose representations that they are comfortable using. Knowing which type of representation is useful in which situation is an important milestone in mathematical understanding and reasoning for students.</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Algebraic Representation Grades 3-5</a:t>
            </a:r>
            <a:endParaRPr lang="en-US" sz="3100"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fontScale="92500" lnSpcReduction="10000"/>
          </a:bodyPr>
          <a:lstStyle/>
          <a:p>
            <a:pPr marL="624078" indent="-514350">
              <a:lnSpc>
                <a:spcPct val="150000"/>
              </a:lnSpc>
              <a:buSzPct val="80000"/>
              <a:buNone/>
            </a:pPr>
            <a:r>
              <a:rPr lang="en-US" sz="2800" i="1" dirty="0" smtClean="0"/>
              <a:t>What to Do (continued)</a:t>
            </a:r>
          </a:p>
          <a:p>
            <a:pPr marL="624078" indent="-514350">
              <a:buSzPct val="80000"/>
              <a:buNone/>
            </a:pPr>
            <a:r>
              <a:rPr lang="en-US" sz="2500" dirty="0" smtClean="0">
                <a:solidFill>
                  <a:schemeClr val="accent2"/>
                </a:solidFill>
              </a:rPr>
              <a:t>* Ask students to explain and show how they are thinking about a problem during and following a problem-solving task. When students hear how others use representations to show how they are thinking about a mathematical idea, it helps them to consider other perspectives. Communicating their thinking requires students to reflect on their problem solving and reasoning; listening to students’ explanations enables teachers to determine what students know and can do at any point in time.</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Algebraic Representation Grades 3-5</a:t>
            </a:r>
            <a:endParaRPr lang="en-US" sz="3100"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Provide opportunities for students to solve many open-ended tasks with a representation they have chosen. Follow these problem-solving tasks with classroom discussions.</a:t>
            </a:r>
          </a:p>
          <a:p>
            <a:pPr marL="624078" indent="-514350">
              <a:buSzPct val="80000"/>
              <a:buNone/>
            </a:pPr>
            <a:r>
              <a:rPr lang="en-US" sz="2400" dirty="0" smtClean="0">
                <a:solidFill>
                  <a:schemeClr val="accent2"/>
                </a:solidFill>
              </a:rPr>
              <a:t>* Model for students how to record their way of solving a problem using numbers. Be sure to record the students’ methods both horizontally and vertically.</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Algebraic Representation Grades 3-5</a:t>
            </a:r>
            <a:endParaRPr lang="en-US" sz="3100"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sz="2800" i="1" dirty="0" smtClean="0"/>
              <a:t>What to Do (continued)</a:t>
            </a:r>
          </a:p>
          <a:p>
            <a:pPr marL="624078" indent="-514350">
              <a:buSzPct val="80000"/>
              <a:buNone/>
            </a:pPr>
            <a:r>
              <a:rPr lang="en-US" sz="2400" dirty="0" smtClean="0">
                <a:solidFill>
                  <a:schemeClr val="accent2"/>
                </a:solidFill>
              </a:rPr>
              <a:t>* Observe when students use a representation to determine if they understand representation and how to use it effectively to solve the problem.</a:t>
            </a:r>
          </a:p>
          <a:p>
            <a:pPr marL="624078" indent="-514350">
              <a:buSzPct val="80000"/>
              <a:buNone/>
            </a:pPr>
            <a:r>
              <a:rPr lang="en-US" sz="2400" dirty="0" smtClean="0">
                <a:solidFill>
                  <a:schemeClr val="accent2"/>
                </a:solidFill>
              </a:rPr>
              <a:t>* Use literature to engage students in problem solving and ask them to represent their solutions in a representation that makes sense to them.</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Algebraic Representation Grades 3-5</a:t>
            </a:r>
            <a:endParaRPr lang="en-US" sz="3100"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41784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Students’ flexibility in their use of representations to show their thinking.</a:t>
            </a:r>
          </a:p>
          <a:p>
            <a:pPr marL="624078" indent="-514350">
              <a:buSzPct val="80000"/>
              <a:buNone/>
            </a:pPr>
            <a:r>
              <a:rPr lang="en-US" sz="2400" dirty="0" smtClean="0">
                <a:solidFill>
                  <a:schemeClr val="accent2"/>
                </a:solidFill>
              </a:rPr>
              <a:t>* Student use of appropriate vocabulary in describing a strategy or representation.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 Algebraic Representation Grades 3-5</a:t>
            </a:r>
            <a:endParaRPr lang="en-US" sz="3100" dirty="0"/>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fontScale="92500"/>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Why is it important to model many ways to use representations? Why is it important for students to explain and show how they used a representation to communicate their thinking about how to solve a problem?</a:t>
            </a:r>
          </a:p>
          <a:p>
            <a:pPr marL="624078" indent="-514350">
              <a:buSzPct val="80000"/>
              <a:buNone/>
            </a:pPr>
            <a:r>
              <a:rPr lang="en-US" sz="2400" dirty="0" smtClean="0">
                <a:solidFill>
                  <a:schemeClr val="accent2"/>
                </a:solidFill>
              </a:rPr>
              <a:t>2) Think about the types of representations your students are now using. Do they use the same representation for every problem? Do they choose one representation over another one because it more efficient in helping them think about the task?</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600" dirty="0" smtClean="0"/>
              <a:t> </a:t>
            </a:r>
            <a:r>
              <a:rPr lang="en-US" sz="3200" dirty="0" smtClean="0"/>
              <a:t>Algebraic Representation</a:t>
            </a:r>
            <a:endParaRPr lang="en-US" sz="3200"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2286000"/>
            <a:ext cx="8229600" cy="3949891"/>
          </a:xfrm>
        </p:spPr>
        <p:txBody>
          <a:bodyPr>
            <a:normAutofit fontScale="92500" lnSpcReduction="10000"/>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algebraic representations for their problem solving.</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 Algebraic Representation Grades 3-5</a:t>
            </a:r>
            <a:endParaRPr lang="en-US" sz="3200"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2667000"/>
            <a:ext cx="8229600" cy="3949891"/>
          </a:xfrm>
        </p:spPr>
        <p:txBody>
          <a:bodyPr>
            <a:normAutofit fontScale="92500" lnSpcReduction="10000"/>
          </a:bodyPr>
          <a:lstStyle/>
          <a:p>
            <a:pPr marL="624078" indent="-514350" algn="ctr">
              <a:buSzPct val="80000"/>
              <a:buNone/>
            </a:pPr>
            <a:r>
              <a:rPr lang="en-US" sz="3200" dirty="0" smtClean="0">
                <a:solidFill>
                  <a:schemeClr val="accent2"/>
                </a:solidFill>
              </a:rPr>
              <a:t>Working in Groups of 3,                       take the packet of Algebra, Patterns, and Functions Activities. Go through the Activities, talking, taking notes, planning how activities of this sort might be used in conjunction with your curriculum materials.                   Discuss how these activities can                         </a:t>
            </a:r>
            <a:r>
              <a:rPr lang="en-US" sz="3200" i="1" dirty="0" smtClean="0">
                <a:solidFill>
                  <a:schemeClr val="accent2"/>
                </a:solidFill>
              </a:rPr>
              <a:t>Undo</a:t>
            </a:r>
            <a:r>
              <a:rPr lang="en-US" sz="3200" dirty="0" smtClean="0">
                <a:solidFill>
                  <a:schemeClr val="accent2"/>
                </a:solidFill>
              </a:rPr>
              <a:t> Misconceptions</a:t>
            </a:r>
          </a:p>
        </p:txBody>
      </p:sp>
      <p:sp>
        <p:nvSpPr>
          <p:cNvPr id="3" name="Title 2"/>
          <p:cNvSpPr>
            <a:spLocks noGrp="1"/>
          </p:cNvSpPr>
          <p:nvPr>
            <p:ph type="title"/>
          </p:nvPr>
        </p:nvSpPr>
        <p:spPr>
          <a:xfrm>
            <a:off x="457200" y="457200"/>
            <a:ext cx="8229600" cy="1782762"/>
          </a:xfrm>
        </p:spPr>
        <p:txBody>
          <a:bodyPr>
            <a:normAutofit/>
          </a:bodyPr>
          <a:lstStyle/>
          <a:p>
            <a:r>
              <a:rPr lang="en-US" sz="4800" dirty="0" smtClean="0"/>
              <a:t>Math Misconceptions</a:t>
            </a:r>
            <a:r>
              <a:rPr lang="en-US" sz="3200" dirty="0" smtClean="0"/>
              <a:t/>
            </a:r>
            <a:br>
              <a:rPr lang="en-US" sz="3200" dirty="0" smtClean="0"/>
            </a:br>
            <a:r>
              <a:rPr lang="en-US" sz="3600" dirty="0" smtClean="0"/>
              <a:t>Algebra, Patterns, and Functions</a:t>
            </a:r>
            <a:endParaRPr lang="en-US" sz="3600"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721291"/>
          </a:xfrm>
        </p:spPr>
        <p:txBody>
          <a:bodyPr>
            <a:normAutofit/>
          </a:bodyPr>
          <a:lstStyle/>
          <a:p>
            <a:pPr marL="624078" indent="-514350">
              <a:lnSpc>
                <a:spcPct val="110000"/>
              </a:lnSpc>
              <a:buSzPct val="80000"/>
              <a:buNone/>
            </a:pPr>
            <a:r>
              <a:rPr lang="en-US" sz="3100" b="1" dirty="0" smtClean="0">
                <a:solidFill>
                  <a:schemeClr val="accent2"/>
                </a:solidFill>
              </a:rPr>
              <a:t>* Categorizing Two-Dimensional Shapes</a:t>
            </a:r>
          </a:p>
          <a:p>
            <a:pPr marL="624078" indent="-514350">
              <a:lnSpc>
                <a:spcPct val="110000"/>
              </a:lnSpc>
              <a:buSzPct val="80000"/>
              <a:buNone/>
            </a:pPr>
            <a:r>
              <a:rPr lang="en-US" sz="3100" b="1" dirty="0" smtClean="0">
                <a:solidFill>
                  <a:schemeClr val="accent2"/>
                </a:solidFill>
              </a:rPr>
              <a:t>* Naming Three-Dimensional Figures</a:t>
            </a:r>
          </a:p>
          <a:p>
            <a:pPr marL="624078" indent="-514350">
              <a:lnSpc>
                <a:spcPct val="110000"/>
              </a:lnSpc>
              <a:buSzPct val="80000"/>
              <a:buNone/>
            </a:pPr>
            <a:r>
              <a:rPr lang="en-US" sz="3100" b="1" dirty="0" smtClean="0">
                <a:solidFill>
                  <a:schemeClr val="accent2"/>
                </a:solidFill>
              </a:rPr>
              <a:t>* Navigating Coordinate Geometry</a:t>
            </a:r>
          </a:p>
          <a:p>
            <a:pPr marL="624078" indent="-514350">
              <a:lnSpc>
                <a:spcPct val="110000"/>
              </a:lnSpc>
              <a:buSzPct val="80000"/>
              <a:buNone/>
            </a:pPr>
            <a:r>
              <a:rPr lang="en-US" sz="3100" b="1" dirty="0" smtClean="0">
                <a:solidFill>
                  <a:schemeClr val="accent2"/>
                </a:solidFill>
              </a:rPr>
              <a:t>* Applying Reflection</a:t>
            </a:r>
          </a:p>
          <a:p>
            <a:pPr marL="624078" indent="-514350">
              <a:lnSpc>
                <a:spcPct val="110000"/>
              </a:lnSpc>
              <a:buSzPct val="80000"/>
              <a:buNone/>
            </a:pPr>
            <a:r>
              <a:rPr lang="en-US" sz="3100" b="1" dirty="0" smtClean="0">
                <a:solidFill>
                  <a:schemeClr val="accent2"/>
                </a:solidFill>
              </a:rPr>
              <a:t>* Solving Spatial Problems</a:t>
            </a:r>
          </a:p>
          <a:p>
            <a:pPr marL="624078" indent="-514350">
              <a:lnSpc>
                <a:spcPct val="110000"/>
              </a:lnSpc>
              <a:buSzPct val="80000"/>
              <a:buNone/>
            </a:pPr>
            <a:endParaRPr lang="en-US" sz="2400" b="1" dirty="0" smtClean="0">
              <a:solidFill>
                <a:schemeClr val="accent2"/>
              </a:solidFill>
            </a:endParaRPr>
          </a:p>
          <a:p>
            <a:pPr marL="624078" indent="-514350">
              <a:lnSpc>
                <a:spcPct val="150000"/>
              </a:lnSpc>
              <a:buSzPct val="80000"/>
              <a:buNone/>
            </a:pPr>
            <a:endParaRPr lang="en-US" sz="2400" b="1" dirty="0" smtClean="0">
              <a:solidFill>
                <a:schemeClr val="accent2"/>
              </a:solidFill>
            </a:endParaRPr>
          </a:p>
        </p:txBody>
      </p:sp>
      <p:sp>
        <p:nvSpPr>
          <p:cNvPr id="3" name="Title 2"/>
          <p:cNvSpPr>
            <a:spLocks noGrp="1"/>
          </p:cNvSpPr>
          <p:nvPr>
            <p:ph type="title"/>
          </p:nvPr>
        </p:nvSpPr>
        <p:spPr>
          <a:xfrm>
            <a:off x="457200" y="274638"/>
            <a:ext cx="8229600" cy="2087562"/>
          </a:xfrm>
        </p:spPr>
        <p:txBody>
          <a:bodyPr>
            <a:normAutofit/>
          </a:bodyPr>
          <a:lstStyle/>
          <a:p>
            <a:r>
              <a:rPr lang="en-US" sz="5400" dirty="0" smtClean="0"/>
              <a:t>Math Misconceptions</a:t>
            </a:r>
            <a:r>
              <a:rPr lang="en-US" dirty="0" smtClean="0"/>
              <a:t/>
            </a:r>
            <a:br>
              <a:rPr lang="en-US" dirty="0" smtClean="0"/>
            </a:br>
            <a:r>
              <a:rPr lang="en-US" sz="3600" dirty="0" smtClean="0"/>
              <a:t>Geometry</a:t>
            </a:r>
            <a:endParaRPr lang="en-US"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3949891"/>
          </a:xfrm>
        </p:spPr>
        <p:txBody>
          <a:bodyPr>
            <a:normAutofit fontScale="925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Although NCTM recommends that elementary curricula ask students to use” concrete models, drawings, and dynamic geometry software so that they can engage with geometric ideas” (NCTM 2000, 41), “research continues to indicate that, regrettably, little geometry is taught in the elementary grades, and that what is taught is often feeble in content and quality” (Fuys and Liebov 1993).</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457200"/>
            <a:ext cx="8229600" cy="1782762"/>
          </a:xfrm>
        </p:spPr>
        <p:txBody>
          <a:bodyPr>
            <a:normAutofit fontScale="90000"/>
          </a:bodyPr>
          <a:lstStyle/>
          <a:p>
            <a:r>
              <a:rPr lang="en-US" sz="6000" dirty="0" smtClean="0"/>
              <a:t>Math Misconceptions</a:t>
            </a:r>
            <a:r>
              <a:rPr lang="en-US" sz="5400" dirty="0" smtClean="0"/>
              <a:t/>
            </a:r>
            <a:br>
              <a:rPr lang="en-US" sz="5400" dirty="0" smtClean="0"/>
            </a:br>
            <a:r>
              <a:rPr lang="en-US" sz="3600" dirty="0" smtClean="0"/>
              <a:t>Categorizing Two-Dimensional Shapes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4495800"/>
          </a:xfrm>
        </p:spPr>
        <p:txBody>
          <a:bodyPr>
            <a:normAutofit fontScale="92500" lnSpcReduction="200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The works of Pierre and Dina van Hiele (Van de Walle 2007, 400-404) has led the way for other mathematics researchers to better understand the different levels of geometric understanding and the variety of experiences that students need in order to move comfortably to the next level. We know that levels have nothing to do with the grade students are in or with their age, but rather relate to experiences to which students are exposed and in which they participate.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457200"/>
            <a:ext cx="8229600" cy="1782762"/>
          </a:xfrm>
        </p:spPr>
        <p:txBody>
          <a:bodyPr>
            <a:normAutofit fontScale="90000"/>
          </a:bodyPr>
          <a:lstStyle/>
          <a:p>
            <a:r>
              <a:rPr lang="en-US" sz="6000" dirty="0" smtClean="0"/>
              <a:t>Math Misconceptions</a:t>
            </a:r>
            <a:r>
              <a:rPr lang="en-US" sz="5400" dirty="0" smtClean="0"/>
              <a:t/>
            </a:r>
            <a:br>
              <a:rPr lang="en-US" sz="5400" dirty="0" smtClean="0"/>
            </a:br>
            <a:r>
              <a:rPr lang="en-US" sz="3600" dirty="0" smtClean="0"/>
              <a:t>Categorizing Two-Dimensional Shapes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lnSpcReduction="1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Go on a shape hunt and have students identify shapes in their classroom, school, and home environment.</a:t>
            </a:r>
          </a:p>
          <a:p>
            <a:pPr marL="624078" indent="-514350">
              <a:buSzPct val="80000"/>
              <a:buNone/>
            </a:pPr>
            <a:r>
              <a:rPr lang="en-US" sz="2400" dirty="0" smtClean="0">
                <a:solidFill>
                  <a:schemeClr val="accent2"/>
                </a:solidFill>
              </a:rPr>
              <a:t>* Combine geometry with number concepts by having students find different shapes on activity pages.</a:t>
            </a:r>
          </a:p>
          <a:p>
            <a:pPr marL="624078" indent="-514350">
              <a:buSzPct val="80000"/>
              <a:buNone/>
            </a:pPr>
            <a:r>
              <a:rPr lang="en-US" sz="2400" dirty="0" smtClean="0">
                <a:solidFill>
                  <a:schemeClr val="accent2"/>
                </a:solidFill>
              </a:rPr>
              <a:t>* Select math-related literature that shows children accurate plane figures.</a:t>
            </a:r>
          </a:p>
          <a:p>
            <a:pPr marL="624078" indent="-514350">
              <a:buSzPct val="80000"/>
              <a:buNone/>
            </a:pPr>
            <a:r>
              <a:rPr lang="en-US" sz="2400" dirty="0" smtClean="0">
                <a:solidFill>
                  <a:schemeClr val="accent2"/>
                </a:solidFill>
              </a:rPr>
              <a:t>* Develop “concept cards” of examples and nonexamples.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Two-Dimensional Figures Grades 3-5</a:t>
            </a:r>
            <a:endParaRPr lang="en-US" sz="3100"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Develop some “best examples” (“clear cases demonstrating the variation of the concept’s attributes” [Tennyson, Youngers, and Suebsonthi 1983, 282]) for each of the two- and three-dimensional shapes included in your curriculum.</a:t>
            </a:r>
          </a:p>
          <a:p>
            <a:pPr marL="624078" indent="-514350">
              <a:buSzPct val="80000"/>
              <a:buNone/>
            </a:pPr>
            <a:r>
              <a:rPr lang="en-US" sz="2400" dirty="0" smtClean="0">
                <a:solidFill>
                  <a:schemeClr val="accent2"/>
                </a:solidFill>
              </a:rPr>
              <a:t>* Ask students questions about these examples to determine whether they recognize the important properties of each.</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Two-Dimensional Figures Grades 3-5</a:t>
            </a:r>
            <a:endParaRPr lang="en-US" sz="3100" dirty="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Encourage students to describe, draw, model, identify, and classify shapes as well as predict what the results would be for combining and decomposing these.</a:t>
            </a:r>
          </a:p>
          <a:p>
            <a:pPr marL="624078" indent="-514350">
              <a:buSzPct val="80000"/>
              <a:buNone/>
            </a:pPr>
            <a:r>
              <a:rPr lang="en-US" sz="2400" dirty="0" smtClean="0">
                <a:solidFill>
                  <a:schemeClr val="accent2"/>
                </a:solidFill>
              </a:rPr>
              <a:t>* Take care in selecting posters, math-related literature, and other commercial displays. Often these items include inaccurate examples of shapes (show rectangles with only two long and two short sides) and incorrect shape names (ellipses are labeled “ovals” and rhombuses are labeled “diamonds”).</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Two-Dimensional Figures Grades 3-5</a:t>
            </a:r>
            <a:endParaRPr lang="en-US" sz="3100" dirty="0"/>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Allow students to create shapes from a variety of materials so they see regular as well as irregular shapes.</a:t>
            </a:r>
          </a:p>
          <a:p>
            <a:pPr marL="624078" indent="-514350">
              <a:buSzPct val="80000"/>
              <a:buNone/>
            </a:pPr>
            <a:r>
              <a:rPr lang="en-US" sz="2400" dirty="0" smtClean="0">
                <a:solidFill>
                  <a:schemeClr val="accent2"/>
                </a:solidFill>
              </a:rPr>
              <a:t>*Have students use Venn diagrams to list common attributes and to classify figures.</a:t>
            </a:r>
          </a:p>
          <a:p>
            <a:pPr marL="624078" indent="-514350">
              <a:buSzPct val="80000"/>
              <a:buNone/>
            </a:pPr>
            <a:r>
              <a:rPr lang="en-US" sz="2400" dirty="0" smtClean="0">
                <a:solidFill>
                  <a:schemeClr val="accent2"/>
                </a:solidFill>
              </a:rPr>
              <a:t>* Play games like “Guess My Shape,” where clues are given, students draw a shape after each clue, and then determine the shape being described after all the clues have been read.</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Two-Dimensional Figures Grades 3-5</a:t>
            </a:r>
            <a:endParaRPr lang="en-US" sz="3100"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Incorporate other areas of geometry into activities with shapes (for example, creating tessellations and transforming shapes through rotations, translations, and reflections, as well as combining shapes) to give students opportunities to spend more time manipulating and exploring with plane figures.</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Two-Dimensional Figures Grades 3-5</a:t>
            </a:r>
            <a:endParaRPr lang="en-US" sz="3100"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Listen to see if students are able to classify shapes in a variety of ways.</a:t>
            </a:r>
          </a:p>
          <a:p>
            <a:pPr marL="624078" indent="-514350">
              <a:buSzPct val="80000"/>
              <a:buNone/>
            </a:pPr>
            <a:r>
              <a:rPr lang="en-US" sz="2400" dirty="0" smtClean="0">
                <a:solidFill>
                  <a:schemeClr val="accent2"/>
                </a:solidFill>
              </a:rPr>
              <a:t>* Look to see if students can name shapes regardless of their position.</a:t>
            </a:r>
          </a:p>
          <a:p>
            <a:pPr marL="624078" indent="-514350">
              <a:buSzPct val="80000"/>
              <a:buNone/>
            </a:pPr>
            <a:r>
              <a:rPr lang="en-US" sz="2400" dirty="0" smtClean="0">
                <a:solidFill>
                  <a:schemeClr val="accent2"/>
                </a:solidFill>
              </a:rPr>
              <a:t>* Watch to see if students can create both regular and irregular polygons.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Two-Dimensional Figures Grades 3-5</a:t>
            </a:r>
            <a:endParaRPr lang="en-US" sz="3100"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How can you use geometry activities in other content areas to help students see the purpose of understanding shapes and concepts surrounding shapes?</a:t>
            </a:r>
          </a:p>
          <a:p>
            <a:pPr marL="624078" indent="-514350">
              <a:buSzPct val="80000"/>
              <a:buNone/>
            </a:pPr>
            <a:r>
              <a:rPr lang="en-US" sz="2400" dirty="0" smtClean="0">
                <a:solidFill>
                  <a:schemeClr val="accent2"/>
                </a:solidFill>
              </a:rPr>
              <a:t>2) How does your knowledge about shapes impact your comfort level in teaching geometric ideas?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6000" dirty="0" smtClean="0"/>
              <a:t>Math Misconceptions</a:t>
            </a:r>
            <a:r>
              <a:rPr lang="en-US" dirty="0" smtClean="0"/>
              <a:t/>
            </a:r>
            <a:br>
              <a:rPr lang="en-US" dirty="0" smtClean="0"/>
            </a:br>
            <a:r>
              <a:rPr lang="en-US" sz="3600" dirty="0" smtClean="0"/>
              <a:t>Categorizing Two-Dimensional Shapes</a:t>
            </a:r>
            <a:endParaRPr lang="en-US" sz="3300"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two-dimensional figures.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Two-Dimensional Figures Grades 3-5</a:t>
            </a:r>
            <a:endParaRPr lang="en-US" sz="3200"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fontScale="925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Fuys and Liebov (1993) identify various misconceptions children have about geometric shapes. When they undergeneralize, students include irrelevant characteristics. When they overgeneralize, they omit key properties.</a:t>
            </a:r>
          </a:p>
          <a:p>
            <a:pPr marL="624078" indent="-514350">
              <a:lnSpc>
                <a:spcPct val="150000"/>
              </a:lnSpc>
              <a:buSzPct val="80000"/>
              <a:buNone/>
            </a:pPr>
            <a:r>
              <a:rPr lang="en-US" sz="2200" dirty="0" smtClean="0">
                <a:solidFill>
                  <a:schemeClr val="accent2"/>
                </a:solidFill>
              </a:rPr>
              <a:t>* Language-related misconceptions occur when they create their own inaccurate definitions (for example, </a:t>
            </a:r>
            <a:r>
              <a:rPr lang="en-US" sz="2200" i="1" dirty="0" smtClean="0">
                <a:solidFill>
                  <a:schemeClr val="accent2"/>
                </a:solidFill>
              </a:rPr>
              <a:t>diagonal </a:t>
            </a:r>
            <a:r>
              <a:rPr lang="en-US" sz="2200" dirty="0" smtClean="0">
                <a:solidFill>
                  <a:schemeClr val="accent2"/>
                </a:solidFill>
              </a:rPr>
              <a:t>means </a:t>
            </a:r>
            <a:r>
              <a:rPr lang="en-US" sz="2200" i="1" dirty="0" smtClean="0">
                <a:solidFill>
                  <a:schemeClr val="accent2"/>
                </a:solidFill>
              </a:rPr>
              <a:t>slanty</a:t>
            </a:r>
            <a:r>
              <a:rPr lang="en-US" sz="2200" dirty="0" smtClean="0">
                <a:solidFill>
                  <a:schemeClr val="accent2"/>
                </a:solidFill>
              </a:rPr>
              <a: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Naming Three-Dimensional Figures</a:t>
            </a:r>
            <a:endParaRPr lang="en-US"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925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Clements and Battista (1992) found that children often form a geometric concept by noticing characteristics and developing an “average representation” for any new example.</a:t>
            </a:r>
          </a:p>
          <a:p>
            <a:pPr marL="624078" indent="-514350">
              <a:lnSpc>
                <a:spcPct val="150000"/>
              </a:lnSpc>
              <a:buSzPct val="80000"/>
              <a:buNone/>
            </a:pPr>
            <a:r>
              <a:rPr lang="en-US" sz="2200" dirty="0" smtClean="0">
                <a:solidFill>
                  <a:schemeClr val="accent2"/>
                </a:solidFill>
              </a:rPr>
              <a:t>* Research on visual discrimination by Hoffer (1977) indicates that young children sometimes lack the ability to distinguish similarities and differences between objects.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Naming Three-Dimensional Figures</a:t>
            </a:r>
            <a:endParaRPr lang="en-US"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4102291"/>
          </a:xfrm>
        </p:spPr>
        <p:txBody>
          <a:bodyPr>
            <a:normAutofit/>
          </a:bodyPr>
          <a:lstStyle/>
          <a:p>
            <a:pPr marL="624078" indent="-514350">
              <a:lnSpc>
                <a:spcPct val="150000"/>
              </a:lnSpc>
              <a:buSzPct val="80000"/>
              <a:buNone/>
            </a:pPr>
            <a:r>
              <a:rPr lang="en-US" sz="3000" i="1" dirty="0" smtClean="0"/>
              <a:t>What to Do </a:t>
            </a:r>
          </a:p>
          <a:p>
            <a:pPr marL="624078" indent="-514350">
              <a:buSzPct val="80000"/>
              <a:buNone/>
            </a:pPr>
            <a:r>
              <a:rPr lang="en-US" sz="2800" dirty="0" smtClean="0">
                <a:solidFill>
                  <a:schemeClr val="accent2"/>
                </a:solidFill>
              </a:rPr>
              <a:t>* Look at various objects in the classroom and name these figures correctly. The geometry words should be placed on a mathematics word wall, along with various pictures or other real objects and wooden or foam objects that are made from these solid figures.</a:t>
            </a: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Three-Dimensional Figures Grades 3-5</a:t>
            </a:r>
            <a:endParaRPr lang="en-US" sz="3100" dirty="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91000"/>
          </a:xfrm>
        </p:spPr>
        <p:txBody>
          <a:bodyPr>
            <a:normAutofit fontScale="92500"/>
          </a:bodyPr>
          <a:lstStyle/>
          <a:p>
            <a:pPr marL="624078" indent="-514350">
              <a:lnSpc>
                <a:spcPct val="150000"/>
              </a:lnSpc>
              <a:buSzPct val="80000"/>
              <a:buNone/>
            </a:pPr>
            <a:r>
              <a:rPr lang="en-US" sz="3000" i="1" dirty="0" smtClean="0"/>
              <a:t>What to Do (continued)</a:t>
            </a:r>
          </a:p>
          <a:p>
            <a:pPr marL="624078" indent="-514350">
              <a:buSzPct val="80000"/>
              <a:buNone/>
            </a:pPr>
            <a:r>
              <a:rPr lang="en-US" sz="2400" dirty="0" smtClean="0">
                <a:solidFill>
                  <a:schemeClr val="accent2"/>
                </a:solidFill>
              </a:rPr>
              <a:t>* Offer students a range of activities in which they find, color, name, and discuss the solid figures they need to learn. This enables them to generalize the characteristics of a solid figure so that size, color, and other unimportant attributes aren’t confusing.</a:t>
            </a:r>
          </a:p>
          <a:p>
            <a:pPr marL="624078" indent="-514350">
              <a:buSzPct val="80000"/>
              <a:buNone/>
            </a:pPr>
            <a:r>
              <a:rPr lang="en-US" sz="2400" dirty="0" smtClean="0">
                <a:solidFill>
                  <a:schemeClr val="accent2"/>
                </a:solidFill>
              </a:rPr>
              <a:t>* Ask questions such as, “Is it OK for this to be a cone even though it’s smaller than this cone?” “Can this still be a cylinder even though it’s not red?” “Would this still be a called a sphere even it was made out of plastic?”</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Three-Dimensional Figures Grades 3-5</a:t>
            </a:r>
            <a:endParaRPr lang="en-US" sz="3100" dirty="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91000"/>
          </a:xfrm>
        </p:spPr>
        <p:txBody>
          <a:bodyPr>
            <a:normAutofit fontScale="92500"/>
          </a:bodyPr>
          <a:lstStyle/>
          <a:p>
            <a:pPr marL="624078" indent="-514350">
              <a:lnSpc>
                <a:spcPct val="150000"/>
              </a:lnSpc>
              <a:buSzPct val="80000"/>
              <a:buNone/>
            </a:pPr>
            <a:r>
              <a:rPr lang="en-US" sz="3000" i="1" dirty="0" smtClean="0"/>
              <a:t>What to Do (continued)</a:t>
            </a:r>
          </a:p>
          <a:p>
            <a:pPr marL="624078" indent="-514350">
              <a:buSzPct val="80000"/>
              <a:buNone/>
            </a:pPr>
            <a:r>
              <a:rPr lang="en-US" sz="2400" dirty="0" smtClean="0">
                <a:solidFill>
                  <a:schemeClr val="accent2"/>
                </a:solidFill>
              </a:rPr>
              <a:t>* Ask students to determine the number of vertices, faces, and edges each figure has, and be sure to have them name the plane figures making up these faces/surfaces. Unfolding and then refolding “nets,” made of cardstock, allows students to decompose these figures to better see what each is made out of.</a:t>
            </a:r>
          </a:p>
          <a:p>
            <a:pPr marL="624078" indent="-514350">
              <a:buSzPct val="80000"/>
              <a:buNone/>
            </a:pPr>
            <a:r>
              <a:rPr lang="en-US" sz="2400" dirty="0" smtClean="0">
                <a:solidFill>
                  <a:schemeClr val="accent2"/>
                </a:solidFill>
              </a:rPr>
              <a:t>* Play “Guess the Shape”, which provides students with a logical thinking activity while it reinforces the name of the solid figure and the plane figures as well as other characteristics.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Three-Dimensional Figures Grades 3-5</a:t>
            </a:r>
            <a:endParaRPr lang="en-US" sz="3100" dirty="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91000"/>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600" dirty="0" smtClean="0">
                <a:solidFill>
                  <a:schemeClr val="accent2"/>
                </a:solidFill>
              </a:rPr>
              <a:t>* Provide students with geometric analogies so that they begin to look at the attributes of specific solid figures and see the difference between these and plan figures..</a:t>
            </a:r>
          </a:p>
          <a:p>
            <a:pPr marL="624078" indent="-514350">
              <a:buSzPct val="80000"/>
              <a:buNone/>
            </a:pPr>
            <a:r>
              <a:rPr lang="en-US" sz="2600" dirty="0" smtClean="0">
                <a:solidFill>
                  <a:schemeClr val="accent2"/>
                </a:solidFill>
              </a:rPr>
              <a:t>* Teach students how to draw various three-dimensional figures. Be sure to discuss the attributes of these figures, naming the surfaces as plane figures.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Three-Dimensional Figures Grades 3-5</a:t>
            </a:r>
            <a:endParaRPr lang="en-US" sz="3100"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91000"/>
          </a:xfrm>
        </p:spPr>
        <p:txBody>
          <a:bodyPr>
            <a:normAutofit fontScale="85000" lnSpcReduction="20000"/>
          </a:bodyPr>
          <a:lstStyle/>
          <a:p>
            <a:pPr marL="624078" indent="-514350">
              <a:lnSpc>
                <a:spcPct val="150000"/>
              </a:lnSpc>
              <a:buSzPct val="80000"/>
              <a:buNone/>
            </a:pPr>
            <a:r>
              <a:rPr lang="en-US" sz="3200" i="1" dirty="0" smtClean="0"/>
              <a:t>What to Do (continued)</a:t>
            </a:r>
          </a:p>
          <a:p>
            <a:pPr marL="624078" indent="-514350">
              <a:buSzPct val="80000"/>
              <a:buNone/>
            </a:pPr>
            <a:r>
              <a:rPr lang="en-US" sz="2900" dirty="0" smtClean="0">
                <a:solidFill>
                  <a:schemeClr val="accent2"/>
                </a:solidFill>
              </a:rPr>
              <a:t>* Have students listen to </a:t>
            </a:r>
            <a:r>
              <a:rPr lang="en-US" sz="2900" i="1" dirty="0" smtClean="0">
                <a:solidFill>
                  <a:schemeClr val="accent2"/>
                </a:solidFill>
              </a:rPr>
              <a:t>The Important Book</a:t>
            </a:r>
            <a:r>
              <a:rPr lang="en-US" sz="2900" dirty="0" smtClean="0">
                <a:solidFill>
                  <a:schemeClr val="accent2"/>
                </a:solidFill>
              </a:rPr>
              <a:t>, by Margaret Wise Brown. Give every four students a different labeled picture of a solid figure. Use a sphere, cube, cone, cylinder, pyramid, and rectangular prism. Have students brainstorm things that the shape reminds them of and attributes of the shape. Reread The Important Book and ask students what style the author is using on each page. Have them then work together to create their own page in a book called The </a:t>
            </a:r>
            <a:r>
              <a:rPr lang="en-US" sz="2900" i="1" dirty="0" smtClean="0">
                <a:solidFill>
                  <a:schemeClr val="accent2"/>
                </a:solidFill>
              </a:rPr>
              <a:t>Important Thing About Solid Figures</a:t>
            </a:r>
            <a:r>
              <a:rPr lang="en-US" sz="2900" dirty="0" smtClean="0">
                <a:solidFill>
                  <a:schemeClr val="accent2"/>
                </a:solidFill>
              </a:rPr>
              <a:t>.</a:t>
            </a: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Three-Dimensional Figures Grades 3-5</a:t>
            </a:r>
            <a:endParaRPr lang="en-US" sz="3100" dirty="0"/>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4178491"/>
          </a:xfrm>
        </p:spPr>
        <p:txBody>
          <a:bodyPr>
            <a:normAutofit/>
          </a:bodyPr>
          <a:lstStyle/>
          <a:p>
            <a:pPr marL="624078" indent="-514350">
              <a:lnSpc>
                <a:spcPct val="150000"/>
              </a:lnSpc>
              <a:buSzPct val="80000"/>
              <a:buNone/>
            </a:pPr>
            <a:r>
              <a:rPr lang="en-US" sz="3200" i="1" dirty="0" smtClean="0"/>
              <a:t>What to Look For</a:t>
            </a:r>
          </a:p>
          <a:p>
            <a:pPr marL="624078" indent="-514350">
              <a:buSzPct val="80000"/>
              <a:buNone/>
            </a:pPr>
            <a:r>
              <a:rPr lang="en-US" sz="2800" dirty="0" smtClean="0">
                <a:solidFill>
                  <a:schemeClr val="accent2"/>
                </a:solidFill>
              </a:rPr>
              <a:t>* Are students able to describe and classify geometric solids in a variety of ways?</a:t>
            </a:r>
          </a:p>
          <a:p>
            <a:pPr marL="624078" indent="-514350">
              <a:buSzPct val="80000"/>
              <a:buNone/>
            </a:pPr>
            <a:r>
              <a:rPr lang="en-US" sz="2800" dirty="0" smtClean="0">
                <a:solidFill>
                  <a:schemeClr val="accent2"/>
                </a:solidFill>
              </a:rPr>
              <a:t>* Can students name geometric solids regardless of their position?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Three-Dimensional Figures Grades 3-5</a:t>
            </a:r>
            <a:endParaRPr lang="en-US" sz="3100" dirty="0"/>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How might you reinforce the names and characteristics of solid figures while still introducing the names of plane figures?</a:t>
            </a:r>
          </a:p>
          <a:p>
            <a:pPr marL="624078" indent="-514350">
              <a:buSzPct val="80000"/>
              <a:buNone/>
            </a:pPr>
            <a:r>
              <a:rPr lang="en-US" sz="2400" dirty="0" smtClean="0">
                <a:solidFill>
                  <a:schemeClr val="accent2"/>
                </a:solidFill>
              </a:rPr>
              <a:t>2) How can you use what you know about teaching letter and word recognition to support teaching shape recognition?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200" dirty="0" smtClean="0"/>
              <a:t>Naming Three-Dimensional Figures</a:t>
            </a:r>
            <a:endParaRPr lang="en-US" sz="3200" dirty="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2860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three-dimensional figures.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Three-Dimensional Figures Grades 3-5</a:t>
            </a:r>
            <a:endParaRPr lang="en-US" sz="3200" dirty="0"/>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25000" lnSpcReduction="20000"/>
          </a:bodyPr>
          <a:lstStyle/>
          <a:p>
            <a:pPr marL="624078" indent="-514350">
              <a:lnSpc>
                <a:spcPct val="150000"/>
              </a:lnSpc>
              <a:buSzPct val="80000"/>
              <a:buNone/>
            </a:pPr>
            <a:r>
              <a:rPr lang="en-US" sz="10400" i="1" dirty="0" smtClean="0"/>
              <a:t>What the Research Says</a:t>
            </a:r>
          </a:p>
          <a:p>
            <a:pPr marL="624078" indent="-514350">
              <a:lnSpc>
                <a:spcPct val="150000"/>
              </a:lnSpc>
              <a:buSzPct val="80000"/>
              <a:buNone/>
            </a:pPr>
            <a:r>
              <a:rPr lang="en-US" sz="8000" dirty="0" smtClean="0">
                <a:solidFill>
                  <a:schemeClr val="accent2"/>
                </a:solidFill>
              </a:rPr>
              <a:t>* NCTM  (2000) expects students to be able to specify location and describe spatial relationships using coordinate geometry. Students in grades Grades 3-5 should be able to:</a:t>
            </a:r>
          </a:p>
          <a:p>
            <a:pPr marL="880110" lvl="1" indent="-514350">
              <a:lnSpc>
                <a:spcPct val="150000"/>
              </a:lnSpc>
              <a:buClrTx/>
              <a:buSzPct val="80000"/>
              <a:buFont typeface="Wingdings" pitchFamily="2" charset="2"/>
              <a:buChar char="q"/>
            </a:pPr>
            <a:r>
              <a:rPr lang="en-US" sz="6400" dirty="0" smtClean="0">
                <a:solidFill>
                  <a:schemeClr val="accent2"/>
                </a:solidFill>
              </a:rPr>
              <a:t>Describe location and movement using common language and geometric vocabulary.</a:t>
            </a:r>
          </a:p>
          <a:p>
            <a:pPr marL="880110" lvl="1" indent="-514350">
              <a:lnSpc>
                <a:spcPct val="150000"/>
              </a:lnSpc>
              <a:buClrTx/>
              <a:buSzPct val="80000"/>
              <a:buFont typeface="Wingdings" pitchFamily="2" charset="2"/>
              <a:buChar char="q"/>
            </a:pPr>
            <a:r>
              <a:rPr lang="en-US" sz="6400" dirty="0" smtClean="0">
                <a:solidFill>
                  <a:schemeClr val="accent2"/>
                </a:solidFill>
              </a:rPr>
              <a:t>Make and use coordinate systems to specify locations and describe paths.</a:t>
            </a:r>
          </a:p>
          <a:p>
            <a:pPr marL="880110" lvl="1" indent="-514350">
              <a:lnSpc>
                <a:spcPct val="150000"/>
              </a:lnSpc>
              <a:buClrTx/>
              <a:buSzPct val="80000"/>
              <a:buFont typeface="Wingdings" pitchFamily="2" charset="2"/>
              <a:buChar char="q"/>
            </a:pPr>
            <a:r>
              <a:rPr lang="en-US" sz="6400" dirty="0" smtClean="0">
                <a:solidFill>
                  <a:schemeClr val="accent2"/>
                </a:solidFill>
              </a:rPr>
              <a:t>Find the distance between points along horizontal and vertical lines of a coordinate system.</a:t>
            </a:r>
          </a:p>
          <a:p>
            <a:pPr marL="624078" indent="-514350">
              <a:lnSpc>
                <a:spcPct val="150000"/>
              </a:lnSpc>
              <a:buSzPct val="80000"/>
              <a:buNone/>
            </a:pPr>
            <a:r>
              <a:rPr lang="en-US" sz="2200" dirty="0" smtClean="0">
                <a:solidFill>
                  <a:schemeClr val="accent2"/>
                </a:solidFill>
              </a:rPr>
              <a: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Navigating Coordinate Geometry</a:t>
            </a:r>
            <a:endParaRPr lang="en-US" sz="3200" dirty="0"/>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lnSpcReduction="100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“Coordinate systems are an extremely important form of representation” (Van de Walle 2007, 437). This important idea translates into students’ ability to analyze other geometric ideas such as transformations. Later, coordinate geometry plays a crucial role in the representation of algebraic equations.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Navigating Coordinate Geometry</a:t>
            </a:r>
            <a:endParaRPr lang="en-US" dirty="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sz="2800" i="1" dirty="0" smtClean="0"/>
              <a:t>What to Do </a:t>
            </a:r>
          </a:p>
          <a:p>
            <a:pPr marL="624078" indent="-514350">
              <a:buSzPct val="80000"/>
              <a:buNone/>
            </a:pPr>
            <a:r>
              <a:rPr lang="en-US" sz="2400" dirty="0" smtClean="0">
                <a:solidFill>
                  <a:schemeClr val="accent2"/>
                </a:solidFill>
              </a:rPr>
              <a:t>* Encourage students to articulate descriptions of location, direction, distance related to current of future positions.</a:t>
            </a:r>
          </a:p>
          <a:p>
            <a:pPr marL="624078" indent="-514350">
              <a:buSzPct val="80000"/>
              <a:buNone/>
            </a:pPr>
            <a:r>
              <a:rPr lang="en-US" sz="2400" dirty="0" smtClean="0">
                <a:solidFill>
                  <a:schemeClr val="accent2"/>
                </a:solidFill>
              </a:rPr>
              <a:t>* Generate a list of vocabulary words for location, direction and distance.</a:t>
            </a:r>
          </a:p>
          <a:p>
            <a:pPr marL="880110" lvl="1" indent="-514350">
              <a:buClr>
                <a:schemeClr val="tx1"/>
              </a:buClr>
              <a:buSzPct val="60000"/>
              <a:buFont typeface="Wingdings" pitchFamily="2" charset="2"/>
              <a:buChar char="q"/>
            </a:pPr>
            <a:r>
              <a:rPr lang="en-US" sz="2000" dirty="0" smtClean="0">
                <a:solidFill>
                  <a:schemeClr val="accent2"/>
                </a:solidFill>
              </a:rPr>
              <a:t>Location: </a:t>
            </a:r>
            <a:r>
              <a:rPr lang="en-US" sz="2000" i="1" dirty="0" smtClean="0">
                <a:solidFill>
                  <a:schemeClr val="accent2"/>
                </a:solidFill>
              </a:rPr>
              <a:t>over, under, behind, between, above, below</a:t>
            </a:r>
          </a:p>
          <a:p>
            <a:pPr marL="880110" lvl="1" indent="-514350">
              <a:buClr>
                <a:schemeClr val="tx1"/>
              </a:buClr>
              <a:buSzPct val="60000"/>
              <a:buFont typeface="Wingdings" pitchFamily="2" charset="2"/>
              <a:buChar char="q"/>
            </a:pPr>
            <a:r>
              <a:rPr lang="en-US" sz="2000" dirty="0" smtClean="0">
                <a:solidFill>
                  <a:schemeClr val="accent2"/>
                </a:solidFill>
              </a:rPr>
              <a:t>Direction: </a:t>
            </a:r>
            <a:r>
              <a:rPr lang="en-US" sz="2000" i="1" dirty="0" smtClean="0">
                <a:solidFill>
                  <a:schemeClr val="accent2"/>
                </a:solidFill>
              </a:rPr>
              <a:t>left, right, up, down, north, south, east, west, diagonal, clockwise</a:t>
            </a:r>
            <a:endParaRPr lang="en-US" sz="2000" dirty="0" smtClean="0">
              <a:solidFill>
                <a:schemeClr val="accent2"/>
              </a:solidFill>
            </a:endParaRPr>
          </a:p>
          <a:p>
            <a:pPr marL="880110" lvl="1" indent="-514350">
              <a:buClr>
                <a:schemeClr val="tx1"/>
              </a:buClr>
              <a:buSzPct val="60000"/>
              <a:buFont typeface="Wingdings" pitchFamily="2" charset="2"/>
              <a:buChar char="q"/>
            </a:pPr>
            <a:r>
              <a:rPr lang="en-US" sz="2000" dirty="0" smtClean="0">
                <a:solidFill>
                  <a:schemeClr val="accent2"/>
                </a:solidFill>
              </a:rPr>
              <a:t>Distance: </a:t>
            </a:r>
            <a:r>
              <a:rPr lang="en-US" sz="2000" i="1" dirty="0" smtClean="0">
                <a:solidFill>
                  <a:schemeClr val="accent2"/>
                </a:solidFill>
              </a:rPr>
              <a:t>near, far, long, short, inches, miles</a:t>
            </a:r>
            <a:r>
              <a:rPr lang="en-US" sz="2000" dirty="0" smtClean="0">
                <a:solidFill>
                  <a:schemeClr val="accent2"/>
                </a:solidFill>
              </a:rPr>
              <a:t>	</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300" dirty="0" smtClean="0"/>
              <a:t>Coordinate Geometry Grades 3-5</a:t>
            </a:r>
            <a:endParaRPr lang="en-US" sz="3300" dirty="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343400"/>
          </a:xfrm>
        </p:spPr>
        <p:txBody>
          <a:bodyPr>
            <a:normAutofit fontScale="92500" lnSpcReduction="10000"/>
          </a:bodyPr>
          <a:lstStyle/>
          <a:p>
            <a:pPr marL="624078" indent="-514350">
              <a:lnSpc>
                <a:spcPct val="150000"/>
              </a:lnSpc>
              <a:buSzPct val="80000"/>
              <a:buNone/>
            </a:pPr>
            <a:r>
              <a:rPr lang="en-US" sz="2800" i="1" dirty="0" smtClean="0"/>
              <a:t>What to Do (continued)</a:t>
            </a:r>
          </a:p>
          <a:p>
            <a:pPr marL="624078" indent="-514350">
              <a:buSzPct val="80000"/>
              <a:buNone/>
            </a:pPr>
            <a:r>
              <a:rPr lang="en-US" sz="2800" dirty="0" smtClean="0">
                <a:solidFill>
                  <a:schemeClr val="accent2"/>
                </a:solidFill>
              </a:rPr>
              <a:t>* Create a series of steps using the location, direction, and distance words, and allow students to act them out in order to reach a specific destination. When students generate directions for others to follow, or attempt to follow the directions of their peers, they become aware of the importance of direction and distance when seeking location.</a:t>
            </a:r>
          </a:p>
          <a:p>
            <a:pPr marL="624078" indent="-514350">
              <a:buSzPct val="80000"/>
              <a:buNone/>
            </a:pPr>
            <a:endParaRPr lang="en-US" sz="2400" dirty="0" smtClean="0">
              <a:solidFill>
                <a:schemeClr val="accent2"/>
              </a:solidFill>
            </a:endParaRPr>
          </a:p>
          <a:p>
            <a:pPr marL="624078" indent="-514350">
              <a:buSzPct val="80000"/>
              <a:buNone/>
            </a:pPr>
            <a:r>
              <a:rPr lang="en-US" sz="2000" dirty="0" smtClean="0">
                <a:solidFill>
                  <a:schemeClr val="accent2"/>
                </a:solidFill>
              </a:rPr>
              <a:t>	</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300" dirty="0" smtClean="0"/>
              <a:t>Coordinate Geometry Grades 3-5</a:t>
            </a:r>
            <a:endParaRPr lang="en-US" sz="3300" dirty="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343400"/>
          </a:xfrm>
        </p:spPr>
        <p:txBody>
          <a:bodyPr>
            <a:normAutofit fontScale="70000" lnSpcReduction="20000"/>
          </a:bodyPr>
          <a:lstStyle/>
          <a:p>
            <a:pPr marL="624078" indent="-514350">
              <a:lnSpc>
                <a:spcPct val="150000"/>
              </a:lnSpc>
              <a:buSzPct val="80000"/>
              <a:buNone/>
            </a:pPr>
            <a:r>
              <a:rPr lang="en-US" sz="3900" i="1" dirty="0" smtClean="0"/>
              <a:t>What to Do (continued)</a:t>
            </a:r>
          </a:p>
          <a:p>
            <a:pPr marL="624078" indent="-514350">
              <a:buSzPct val="80000"/>
              <a:buNone/>
            </a:pPr>
            <a:r>
              <a:rPr lang="en-US" sz="3400" dirty="0" smtClean="0">
                <a:solidFill>
                  <a:schemeClr val="accent2"/>
                </a:solidFill>
              </a:rPr>
              <a:t>* Have students work in small groups with a large piece of graph paper. Let each student select a game piece and place it on the grid. Students should name the location and then respond to questions such as:</a:t>
            </a:r>
          </a:p>
          <a:p>
            <a:pPr marL="880110" lvl="1" indent="-514350">
              <a:buClr>
                <a:schemeClr val="tx1"/>
              </a:buClr>
              <a:buSzPct val="60000"/>
              <a:buNone/>
            </a:pPr>
            <a:endParaRPr lang="en-US" sz="2400" dirty="0" smtClean="0">
              <a:solidFill>
                <a:schemeClr val="accent2"/>
              </a:solidFill>
            </a:endParaRPr>
          </a:p>
          <a:p>
            <a:pPr marL="880110" lvl="1" indent="-514350">
              <a:buClr>
                <a:schemeClr val="tx1"/>
              </a:buClr>
              <a:buSzPct val="60000"/>
              <a:buFont typeface="Wingdings" pitchFamily="2" charset="2"/>
              <a:buChar char="q"/>
            </a:pPr>
            <a:r>
              <a:rPr lang="en-US" sz="2900" dirty="0" smtClean="0">
                <a:solidFill>
                  <a:schemeClr val="accent2"/>
                </a:solidFill>
              </a:rPr>
              <a:t>How would you describe your location compared to mine?</a:t>
            </a:r>
          </a:p>
          <a:p>
            <a:pPr marL="880110" lvl="1" indent="-514350">
              <a:buClr>
                <a:schemeClr val="tx1"/>
              </a:buClr>
              <a:buSzPct val="60000"/>
              <a:buFont typeface="Wingdings" pitchFamily="2" charset="2"/>
              <a:buChar char="q"/>
            </a:pPr>
            <a:r>
              <a:rPr lang="en-US" sz="2900" dirty="0" smtClean="0">
                <a:solidFill>
                  <a:schemeClr val="accent2"/>
                </a:solidFill>
              </a:rPr>
              <a:t>How far are you from the origin?</a:t>
            </a:r>
          </a:p>
          <a:p>
            <a:pPr marL="880110" lvl="1" indent="-514350">
              <a:buClr>
                <a:schemeClr val="tx1"/>
              </a:buClr>
              <a:buSzPct val="60000"/>
              <a:buFont typeface="Wingdings" pitchFamily="2" charset="2"/>
              <a:buChar char="q"/>
            </a:pPr>
            <a:r>
              <a:rPr lang="en-US" sz="2900" dirty="0" smtClean="0">
                <a:solidFill>
                  <a:schemeClr val="accent2"/>
                </a:solidFill>
              </a:rPr>
              <a:t>Which is the shortest path for you to reach another student?</a:t>
            </a:r>
          </a:p>
          <a:p>
            <a:pPr marL="880110" lvl="1" indent="-514350">
              <a:buClr>
                <a:schemeClr val="tx1"/>
              </a:buClr>
              <a:buSzPct val="60000"/>
              <a:buFont typeface="Wingdings" pitchFamily="2" charset="2"/>
              <a:buChar char="q"/>
            </a:pPr>
            <a:r>
              <a:rPr lang="en-US" sz="2900" dirty="0" smtClean="0">
                <a:solidFill>
                  <a:schemeClr val="accent2"/>
                </a:solidFill>
              </a:rPr>
              <a:t>Do you share a coordinate with anyone else?</a:t>
            </a:r>
            <a:r>
              <a:rPr lang="en-US" sz="2700" dirty="0" smtClean="0">
                <a:solidFill>
                  <a:schemeClr val="accent2"/>
                </a:solidFill>
              </a:rPr>
              <a:t>	</a:t>
            </a:r>
          </a:p>
          <a:p>
            <a:pPr marL="624078" indent="-514350">
              <a:buSzPct val="80000"/>
              <a:buNone/>
            </a:pPr>
            <a:r>
              <a:rPr lang="en-US" sz="2000" dirty="0" smtClean="0">
                <a:solidFill>
                  <a:schemeClr val="accent2"/>
                </a:solidFill>
              </a:rPr>
              <a:t>	</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300" dirty="0" smtClean="0"/>
              <a:t>Coordinate Geometry Grades 3-5</a:t>
            </a:r>
            <a:endParaRPr lang="en-US" sz="3300"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lnSpcReduction="100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Provide activities for students to plot points and additional activities that require students to name spaces.</a:t>
            </a:r>
          </a:p>
          <a:p>
            <a:pPr marL="624078" indent="-514350">
              <a:buSzPct val="80000"/>
              <a:buNone/>
            </a:pPr>
            <a:r>
              <a:rPr lang="en-US" sz="2400" dirty="0" smtClean="0">
                <a:solidFill>
                  <a:schemeClr val="accent2"/>
                </a:solidFill>
              </a:rPr>
              <a:t>* Make connections to real-world applications using stories and maps. For example: Plan field trips, plan scavenger hunts, use city street maps to explore multiple ways to get to the same location.</a:t>
            </a:r>
          </a:p>
          <a:p>
            <a:pPr marL="624078" indent="-514350">
              <a:buSzPct val="80000"/>
              <a:buNone/>
            </a:pPr>
            <a:r>
              <a:rPr lang="en-US" sz="2400" dirty="0" smtClean="0">
                <a:solidFill>
                  <a:schemeClr val="accent2"/>
                </a:solidFill>
              </a:rPr>
              <a:t>* Expand the coordinate grid to include negative values when students are ready.</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Foundation Ideas for Division Grades 3-5</a:t>
            </a:r>
            <a:endParaRPr lang="en-US" sz="3100" dirty="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4178491"/>
          </a:xfrm>
        </p:spPr>
        <p:txBody>
          <a:bodyPr>
            <a:normAutofit/>
          </a:bodyPr>
          <a:lstStyle/>
          <a:p>
            <a:pPr marL="624078" indent="-514350">
              <a:lnSpc>
                <a:spcPct val="150000"/>
              </a:lnSpc>
              <a:buSzPct val="80000"/>
              <a:buNone/>
            </a:pPr>
            <a:r>
              <a:rPr lang="en-US" sz="3000" i="1" dirty="0" smtClean="0"/>
              <a:t>What to Look For</a:t>
            </a:r>
          </a:p>
          <a:p>
            <a:pPr marL="624078" indent="-514350">
              <a:buSzPct val="80000"/>
              <a:buNone/>
            </a:pPr>
            <a:r>
              <a:rPr lang="en-US" sz="2800" dirty="0" smtClean="0">
                <a:solidFill>
                  <a:schemeClr val="accent2"/>
                </a:solidFill>
              </a:rPr>
              <a:t>* Are students able to correctly identify the coordinates for a specific space/point?.</a:t>
            </a:r>
          </a:p>
          <a:p>
            <a:pPr marL="624078" indent="-514350">
              <a:buSzPct val="80000"/>
              <a:buNone/>
            </a:pPr>
            <a:r>
              <a:rPr lang="en-US" sz="2800" dirty="0" smtClean="0">
                <a:solidFill>
                  <a:schemeClr val="accent2"/>
                </a:solidFill>
              </a:rPr>
              <a:t>* Can students navigate the coordinate grid by describing location, distance, and direction?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Coordinate Geometry Grades 3-5</a:t>
            </a:r>
            <a:endParaRPr lang="en-US" sz="3100" dirty="0"/>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How can you provide meaningful opportunities for students to navigate a coordinate grid and describe location, direction, and distance? How can they be involved in the construction of such systems?</a:t>
            </a:r>
          </a:p>
          <a:p>
            <a:pPr marL="624078" indent="-514350">
              <a:buSzPct val="80000"/>
              <a:buNone/>
            </a:pPr>
            <a:r>
              <a:rPr lang="en-US" sz="2400" dirty="0" smtClean="0">
                <a:solidFill>
                  <a:schemeClr val="accent2"/>
                </a:solidFill>
              </a:rPr>
              <a:t>2) Think about the errors your students make when they are naming or plotting points? What questions can you ask to diagnose the misconception?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600" dirty="0" smtClean="0"/>
              <a:t>Navigating Coordinate Geometry</a:t>
            </a:r>
            <a:endParaRPr lang="en-US" sz="3300" dirty="0"/>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lnSpcReduction="10000"/>
          </a:bodyPr>
          <a:lstStyle/>
          <a:p>
            <a:pPr marL="624078" indent="-514350" algn="ctr">
              <a:buSzPct val="80000"/>
              <a:buNone/>
            </a:pPr>
            <a:r>
              <a:rPr lang="en-US" sz="4400" dirty="0" smtClean="0">
                <a:solidFill>
                  <a:schemeClr val="accent2"/>
                </a:solidFill>
              </a:rPr>
              <a:t>Take the next 5 minutes to </a:t>
            </a:r>
            <a:r>
              <a:rPr lang="en-US" sz="4400" i="1" dirty="0" smtClean="0">
                <a:solidFill>
                  <a:schemeClr val="accent2"/>
                </a:solidFill>
              </a:rPr>
              <a:t>mark</a:t>
            </a:r>
            <a:r>
              <a:rPr lang="en-US" sz="4400" dirty="0" smtClean="0">
                <a:solidFill>
                  <a:schemeClr val="accent2"/>
                </a:solidFill>
              </a:rPr>
              <a:t> the places in your materials where students work on foundational ideas about coordinate geometry.</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300" dirty="0" smtClean="0"/>
              <a:t>Coordinate Geometry Grades 3-5</a:t>
            </a:r>
            <a:endParaRPr lang="en-US" sz="3300" dirty="0"/>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NCTM (2000) says that in prekindergarten through grade 2 all students should be able to:</a:t>
            </a:r>
          </a:p>
          <a:p>
            <a:pPr marL="880110" lvl="1" indent="-514350">
              <a:lnSpc>
                <a:spcPct val="150000"/>
              </a:lnSpc>
              <a:buClr>
                <a:schemeClr val="tx1"/>
              </a:buClr>
              <a:buSzPct val="60000"/>
              <a:buFont typeface="Wingdings" pitchFamily="2" charset="2"/>
              <a:buChar char="q"/>
            </a:pPr>
            <a:r>
              <a:rPr lang="en-US" sz="1800" dirty="0" smtClean="0">
                <a:solidFill>
                  <a:schemeClr val="accent2"/>
                </a:solidFill>
              </a:rPr>
              <a:t>Recognize and apply slides, flips, and turns.</a:t>
            </a:r>
          </a:p>
          <a:p>
            <a:pPr marL="880110" lvl="1" indent="-514350">
              <a:lnSpc>
                <a:spcPct val="150000"/>
              </a:lnSpc>
              <a:buClr>
                <a:schemeClr val="tx1"/>
              </a:buClr>
              <a:buSzPct val="60000"/>
              <a:buFont typeface="Wingdings" pitchFamily="2" charset="2"/>
              <a:buChar char="q"/>
            </a:pPr>
            <a:r>
              <a:rPr lang="en-US" sz="1800" dirty="0" smtClean="0">
                <a:solidFill>
                  <a:schemeClr val="accent2"/>
                </a:solidFill>
              </a:rPr>
              <a:t>Recognize and create shapes that have symmetry.</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Applying Reflection</a:t>
            </a:r>
            <a:endParaRPr lang="en-US" sz="3200" dirty="0"/>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NCTM (2000) says that all students in grades Grades 3-5 should be able to:</a:t>
            </a:r>
          </a:p>
          <a:p>
            <a:pPr marL="880110" lvl="1" indent="-514350">
              <a:lnSpc>
                <a:spcPct val="150000"/>
              </a:lnSpc>
              <a:buClr>
                <a:schemeClr val="tx1"/>
              </a:buClr>
              <a:buSzPct val="60000"/>
              <a:buFont typeface="Wingdings" pitchFamily="2" charset="2"/>
              <a:buChar char="q"/>
            </a:pPr>
            <a:r>
              <a:rPr lang="en-US" sz="1800" dirty="0" smtClean="0">
                <a:solidFill>
                  <a:schemeClr val="accent2"/>
                </a:solidFill>
              </a:rPr>
              <a:t>Predict  and describe the results of sliding, flipping, and turning two-dimensional shapes.</a:t>
            </a:r>
          </a:p>
          <a:p>
            <a:pPr marL="880110" lvl="1" indent="-514350">
              <a:lnSpc>
                <a:spcPct val="150000"/>
              </a:lnSpc>
              <a:buClr>
                <a:schemeClr val="tx1"/>
              </a:buClr>
              <a:buSzPct val="60000"/>
              <a:buFont typeface="Wingdings" pitchFamily="2" charset="2"/>
              <a:buChar char="q"/>
            </a:pPr>
            <a:r>
              <a:rPr lang="en-US" sz="1800" dirty="0" smtClean="0">
                <a:solidFill>
                  <a:schemeClr val="accent2"/>
                </a:solidFill>
              </a:rPr>
              <a:t>Describe a motion or a series of motions that will show that two shapes are congruent.</a:t>
            </a:r>
          </a:p>
          <a:p>
            <a:pPr marL="880110" lvl="1" indent="-514350">
              <a:lnSpc>
                <a:spcPct val="150000"/>
              </a:lnSpc>
              <a:buClr>
                <a:schemeClr val="tx1"/>
              </a:buClr>
              <a:buSzPct val="60000"/>
              <a:buFont typeface="Wingdings" pitchFamily="2" charset="2"/>
              <a:buChar char="q"/>
            </a:pPr>
            <a:r>
              <a:rPr lang="en-US" sz="1800" dirty="0" smtClean="0">
                <a:solidFill>
                  <a:schemeClr val="accent2"/>
                </a:solidFill>
              </a:rPr>
              <a:t>Identify and describe line and rotational symmetry in two- and three-dimensional shapes and designs.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Applying Reflection</a:t>
            </a:r>
            <a:endParaRPr lang="en-US" sz="3200" dirty="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“Younger students generally ‘prove’ (convince themselves) that two shapes are congruent by physically fitting one on top of the other. But students in grades Grades 3-5 can develop greater precision as they describe the motions needed to show congruence” (NCTM 2000, 167).</a:t>
            </a: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Applying Reflection</a:t>
            </a:r>
            <a:endParaRPr lang="en-US" sz="3200" dirty="0"/>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Young children also create pictures with rotational symmetry using, for example, pattern blocks. But they will have difficulty explaining what they did and recognizing that the figure shows rotational symmetry. These informal explorations are important because they prepare students to be able to understand and describe rotational symmetry in later grades.</a:t>
            </a: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Applying Reflection</a:t>
            </a:r>
            <a:endParaRPr lang="en-US" sz="3200" dirty="0"/>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Providing concrete materials and introducing paper-folding activities are important; however, technological experiences enhance students’ understanding of transformations, symmetry, and congruence.</a:t>
            </a: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Applying Reflection</a:t>
            </a:r>
            <a:endParaRPr lang="en-US" sz="3200" dirty="0"/>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Allow students to role-play flips (reflections), slides(translations), and turns(rotations) with their bodies.</a:t>
            </a:r>
          </a:p>
          <a:p>
            <a:pPr marL="624078" indent="-514350">
              <a:buSzPct val="80000"/>
              <a:buNone/>
            </a:pPr>
            <a:r>
              <a:rPr lang="en-US" sz="2400" dirty="0" smtClean="0">
                <a:solidFill>
                  <a:schemeClr val="accent2"/>
                </a:solidFill>
              </a:rPr>
              <a:t>* Provide students with pattern blocks, attribute blocks, or tangram puzzles. They will naturally use transformations to create designs. Ask them to explain how a design was made to reinforce the vocabulary of flip, slide, and turn.</a:t>
            </a:r>
          </a:p>
          <a:p>
            <a:pPr marL="624078" indent="-514350">
              <a:buSzPct val="80000"/>
              <a:buNone/>
            </a:pPr>
            <a:r>
              <a:rPr lang="en-US" sz="2400" dirty="0" smtClean="0">
                <a:solidFill>
                  <a:schemeClr val="accent2"/>
                </a:solidFill>
              </a:rPr>
              <a:t>* Find all possible different arrangements for five connected squares.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900" dirty="0" smtClean="0"/>
              <a:t>Transformations, Symmetry, and Congruence Grades 3-5</a:t>
            </a:r>
            <a:endParaRPr lang="en-US" sz="2900" dirty="0"/>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Let students use materials to model vertical, horizontal, and diagonal reflections across a line of reflection.</a:t>
            </a:r>
          </a:p>
          <a:p>
            <a:pPr marL="624078" indent="-514350">
              <a:buSzPct val="80000"/>
              <a:buNone/>
            </a:pPr>
            <a:r>
              <a:rPr lang="en-US" sz="2400" dirty="0" smtClean="0">
                <a:solidFill>
                  <a:schemeClr val="accent2"/>
                </a:solidFill>
              </a:rPr>
              <a:t>* Make rotational tools. Students rotate a figure around a point to view how its position looks at different points (quarter- or half-turns).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900" dirty="0" smtClean="0"/>
              <a:t>Transformations, Symmetry, and Congruence Grades 3-5</a:t>
            </a:r>
            <a:endParaRPr lang="en-US" sz="2900" dirty="0"/>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Allow students to investigate transformations on the computer.</a:t>
            </a:r>
          </a:p>
          <a:p>
            <a:pPr marL="624078" indent="-514350">
              <a:buSzPct val="80000"/>
              <a:buNone/>
            </a:pPr>
            <a:r>
              <a:rPr lang="en-US" sz="2400" dirty="0" smtClean="0">
                <a:solidFill>
                  <a:schemeClr val="accent2"/>
                </a:solidFill>
              </a:rPr>
              <a:t>* Show examples and nonexamples of symmetrical designs and pictures.</a:t>
            </a:r>
          </a:p>
          <a:p>
            <a:pPr marL="624078" indent="-514350">
              <a:buSzPct val="80000"/>
              <a:buNone/>
            </a:pPr>
            <a:r>
              <a:rPr lang="en-US" sz="2400" dirty="0" smtClean="0">
                <a:solidFill>
                  <a:schemeClr val="accent2"/>
                </a:solidFill>
              </a:rPr>
              <a:t>* Model how to place a mirror and/or a GeoReflector  perpendicular to a design or picture to show a symmetrical reflection. Let students explore symmetry with these tools.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900" dirty="0" smtClean="0"/>
              <a:t>Transformations, Symmetry, and Congruence Grades 3-5</a:t>
            </a:r>
            <a:endParaRPr lang="en-US" sz="2900" dirty="0"/>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2209800"/>
            <a:ext cx="8229600" cy="4178491"/>
          </a:xfrm>
        </p:spPr>
        <p:txBody>
          <a:bodyPr>
            <a:normAutofit lnSpcReduction="10000"/>
          </a:bodyPr>
          <a:lstStyle/>
          <a:p>
            <a:pPr marL="624078" indent="-514350">
              <a:lnSpc>
                <a:spcPct val="150000"/>
              </a:lnSpc>
              <a:buSzPct val="80000"/>
              <a:buNone/>
            </a:pPr>
            <a:r>
              <a:rPr lang="en-US" sz="2800" i="1" dirty="0" smtClean="0"/>
              <a:t>What to Do (continued)</a:t>
            </a:r>
          </a:p>
          <a:p>
            <a:pPr marL="624078" indent="-514350">
              <a:buSzPct val="80000"/>
              <a:buNone/>
            </a:pPr>
            <a:r>
              <a:rPr lang="en-US" sz="2600" dirty="0" smtClean="0">
                <a:solidFill>
                  <a:schemeClr val="accent2"/>
                </a:solidFill>
              </a:rPr>
              <a:t>* Provide paper-folding experiences.</a:t>
            </a:r>
          </a:p>
          <a:p>
            <a:pPr marL="624078" indent="-514350">
              <a:buSzPct val="80000"/>
              <a:buNone/>
            </a:pPr>
            <a:r>
              <a:rPr lang="en-US" sz="2600" dirty="0" smtClean="0">
                <a:solidFill>
                  <a:schemeClr val="accent2"/>
                </a:solidFill>
              </a:rPr>
              <a:t>* Provide geoboards for students to create symmetrical designs or pictures</a:t>
            </a:r>
            <a:r>
              <a:rPr lang="en-US" sz="2400" dirty="0" smtClean="0">
                <a:solidFill>
                  <a:schemeClr val="accent2"/>
                </a:solidFill>
              </a:rPr>
              <a:t>. Geoboards allow concrete experience with rotational symmetry. Students make a design on the geoboard and predict how it will look when turned or rotated. They record predictions on dot geoboard paper and check their predictions by actually turning the geoboard.</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2900" dirty="0" smtClean="0"/>
              <a:t>Transformations, Symmetry, and Congruence Grades 3-5</a:t>
            </a:r>
            <a:endParaRPr lang="en-US" sz="2900" dirty="0"/>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sz="2800" i="1" dirty="0" smtClean="0"/>
              <a:t>What to Look For</a:t>
            </a:r>
          </a:p>
          <a:p>
            <a:pPr marL="624078" indent="-514350">
              <a:buSzPct val="80000"/>
              <a:buNone/>
            </a:pPr>
            <a:r>
              <a:rPr lang="en-US" sz="2600" dirty="0" smtClean="0">
                <a:solidFill>
                  <a:schemeClr val="accent2"/>
                </a:solidFill>
              </a:rPr>
              <a:t>* Are students able to describe and model transformations accurately?</a:t>
            </a:r>
          </a:p>
          <a:p>
            <a:pPr marL="624078" indent="-514350">
              <a:buSzPct val="80000"/>
              <a:buNone/>
            </a:pPr>
            <a:r>
              <a:rPr lang="en-US" sz="2600" dirty="0" smtClean="0">
                <a:solidFill>
                  <a:schemeClr val="accent2"/>
                </a:solidFill>
              </a:rPr>
              <a:t>* Are students able to recognize, model, and describe symmetry and congruence?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Transformations, Symmetry, and Congruence Grades 3-5</a:t>
            </a:r>
            <a:endParaRPr lang="en-US" sz="3100" dirty="0"/>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sz="2800" i="1" dirty="0" smtClean="0"/>
              <a:t>Questions to Ponder</a:t>
            </a:r>
          </a:p>
          <a:p>
            <a:pPr marL="624078" indent="-514350">
              <a:buSzPct val="80000"/>
              <a:buNone/>
            </a:pPr>
            <a:r>
              <a:rPr lang="en-US" sz="2400" dirty="0" smtClean="0">
                <a:solidFill>
                  <a:schemeClr val="accent2"/>
                </a:solidFill>
              </a:rPr>
              <a:t>1) How will you change the way you are currently teaching transformations? If you feel a change is not necessary, explain what you are currently doing to help students understand this concept.</a:t>
            </a:r>
          </a:p>
          <a:p>
            <a:pPr marL="624078" indent="-514350">
              <a:buSzPct val="80000"/>
              <a:buNone/>
            </a:pPr>
            <a:r>
              <a:rPr lang="en-US" sz="2400" dirty="0" smtClean="0">
                <a:solidFill>
                  <a:schemeClr val="accent2"/>
                </a:solidFill>
              </a:rPr>
              <a:t>2) What is one task that has helped your students understand the idea of symmetry? Is there a way you will change the task to provide students with a richer understanding of symmetry? Describe your enhancement.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200" dirty="0" smtClean="0"/>
              <a:t>Applying Reflection</a:t>
            </a:r>
            <a:endParaRPr lang="en-US" sz="3200" dirty="0"/>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lnSpcReduction="10000"/>
          </a:bodyPr>
          <a:lstStyle/>
          <a:p>
            <a:pPr marL="624078" indent="-514350" algn="ctr">
              <a:buSzPct val="80000"/>
              <a:buNone/>
            </a:pPr>
            <a:r>
              <a:rPr lang="en-US" sz="4400" dirty="0" smtClean="0">
                <a:solidFill>
                  <a:schemeClr val="accent2"/>
                </a:solidFill>
              </a:rPr>
              <a:t>Take the next 5 minutes to </a:t>
            </a:r>
            <a:r>
              <a:rPr lang="en-US" sz="4400" i="1" dirty="0" smtClean="0">
                <a:solidFill>
                  <a:schemeClr val="accent2"/>
                </a:solidFill>
              </a:rPr>
              <a:t>mark</a:t>
            </a:r>
            <a:r>
              <a:rPr lang="en-US" sz="4400" dirty="0" smtClean="0">
                <a:solidFill>
                  <a:schemeClr val="accent2"/>
                </a:solidFill>
              </a:rPr>
              <a:t> the places in your materials where students work on transformations, symmetry, and congruence.</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2900" dirty="0" smtClean="0"/>
              <a:t>Transformations, Symmetry, and Congruence Grades 3-5</a:t>
            </a:r>
            <a:endParaRPr lang="en-US" sz="2900" dirty="0"/>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The van Hieles propose instruction rather than maturation as the most significant factor contributing to the development of geometric thought (Burger and Shaughnessy 1986).</a:t>
            </a:r>
          </a:p>
          <a:p>
            <a:pPr marL="624078" indent="-514350">
              <a:lnSpc>
                <a:spcPct val="150000"/>
              </a:lnSpc>
              <a:buSzPct val="80000"/>
              <a:buNone/>
            </a:pPr>
            <a:r>
              <a:rPr lang="en-US" sz="2200" dirty="0" smtClean="0">
                <a:solidFill>
                  <a:schemeClr val="accent2"/>
                </a:solidFill>
              </a:rPr>
              <a:t>* Geometric thinking can be enhance through meaningful experiences.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Solving Spatial Problems</a:t>
            </a:r>
            <a:endParaRPr lang="en-US" sz="3200" dirty="0"/>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a:bodyPr>
          <a:lstStyle/>
          <a:p>
            <a:pPr marL="624078" indent="-514350">
              <a:lnSpc>
                <a:spcPct val="150000"/>
              </a:lnSpc>
              <a:buSzPct val="80000"/>
              <a:buNone/>
            </a:pPr>
            <a:r>
              <a:rPr lang="en-US" sz="2800" i="1" dirty="0" smtClean="0"/>
              <a:t>What the Research Says (continued)</a:t>
            </a:r>
          </a:p>
          <a:p>
            <a:pPr marL="624078" indent="-514350">
              <a:lnSpc>
                <a:spcPct val="150000"/>
              </a:lnSpc>
              <a:buSzPct val="80000"/>
              <a:buNone/>
            </a:pPr>
            <a:r>
              <a:rPr lang="en-US" sz="2400" dirty="0" smtClean="0">
                <a:solidFill>
                  <a:schemeClr val="accent2"/>
                </a:solidFill>
              </a:rPr>
              <a:t>* “Any activity that requires students to think about a shape mentally, to manipulate or transform a shape mentally, or to represent a shape as it is seen visually will contribute to the development of students’ visualization skills” (Van de Walle 2007, 443).</a:t>
            </a:r>
          </a:p>
          <a:p>
            <a:pPr marL="624078" indent="-514350">
              <a:lnSpc>
                <a:spcPct val="150000"/>
              </a:lnSpc>
              <a:buSzPct val="80000"/>
              <a:buNone/>
            </a:pPr>
            <a:endParaRPr lang="en-US" sz="22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Solving Spatial Problems</a:t>
            </a:r>
            <a:endParaRPr lang="en-US" sz="3200" dirty="0"/>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sz="2800" i="1" dirty="0" smtClean="0"/>
              <a:t>What to Do </a:t>
            </a:r>
          </a:p>
          <a:p>
            <a:pPr marL="624078" indent="-514350">
              <a:buSzPct val="80000"/>
              <a:buNone/>
            </a:pPr>
            <a:r>
              <a:rPr lang="en-US" sz="2400" dirty="0" smtClean="0">
                <a:solidFill>
                  <a:schemeClr val="accent2"/>
                </a:solidFill>
              </a:rPr>
              <a:t>* Provide visualization opportunities for students to develop their “mind’s eye.”</a:t>
            </a:r>
          </a:p>
          <a:p>
            <a:pPr marL="624078" indent="-514350">
              <a:buSzPct val="80000"/>
              <a:buNone/>
            </a:pPr>
            <a:r>
              <a:rPr lang="en-US" sz="2400" dirty="0" smtClean="0">
                <a:solidFill>
                  <a:schemeClr val="accent2"/>
                </a:solidFill>
              </a:rPr>
              <a:t>* Allow students to manipulate and build using a variety of materials, such as multilink cubes, wooden blocks, and connecting cubes. These tactile experiences provide opportunities to view different transformations of figures.</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Spatial Problem Solving Grades 3-5</a:t>
            </a:r>
            <a:endParaRPr lang="en-US" sz="3100" dirty="0"/>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41022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Present small groups of students with several nets and geometric solids. Challenge the students to match each net to its corresponding solid. Allow students to confirm their predictions by cutting and folding the nets to form the solids. Additionally, instruct students to trace each face of a solid to form their own nets. They may then cut out their nets and fold to form solids.</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Spatial Problem Solving Grades 3-5</a:t>
            </a:r>
            <a:endParaRPr lang="en-US" sz="3100" dirty="0"/>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a:bodyPr>
          <a:lstStyle/>
          <a:p>
            <a:pPr marL="624078" indent="-514350">
              <a:lnSpc>
                <a:spcPct val="150000"/>
              </a:lnSpc>
              <a:buSzPct val="80000"/>
              <a:buNone/>
            </a:pPr>
            <a:r>
              <a:rPr lang="en-US" sz="2800" i="1" dirty="0" smtClean="0"/>
              <a:t>What to Do (continued)</a:t>
            </a:r>
            <a:endParaRPr lang="en-US" sz="2800" dirty="0" smtClean="0">
              <a:solidFill>
                <a:schemeClr val="accent2"/>
              </a:solidFill>
            </a:endParaRPr>
          </a:p>
          <a:p>
            <a:pPr marL="624078" indent="-514350">
              <a:buSzPct val="80000"/>
              <a:buNone/>
            </a:pPr>
            <a:r>
              <a:rPr lang="en-US" sz="2400" dirty="0" smtClean="0">
                <a:solidFill>
                  <a:schemeClr val="accent2"/>
                </a:solidFill>
              </a:rPr>
              <a:t>* Let students make two-dimensional representations of three-dimensional figures using Cartesian graph paper or isometric graph paper.</a:t>
            </a:r>
          </a:p>
          <a:p>
            <a:pPr marL="624078" indent="-514350">
              <a:buSzPct val="80000"/>
              <a:buNone/>
            </a:pPr>
            <a:r>
              <a:rPr lang="en-US" sz="2400" dirty="0" smtClean="0">
                <a:solidFill>
                  <a:schemeClr val="accent2"/>
                </a:solidFill>
              </a:rPr>
              <a:t>* Ask students to draw various polygons using a ruler. Students may then cut out the polygons and draw a line segment connecting any two points on the polygon. Encourage students to name the original polygon and the two new polygons created with the line (slice).</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Spatial Problem Solving Grades 3-5</a:t>
            </a:r>
            <a:endParaRPr lang="en-US" sz="3100" dirty="0"/>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fontScale="92500" lnSpcReduction="20000"/>
          </a:bodyPr>
          <a:lstStyle/>
          <a:p>
            <a:pPr marL="624078" indent="-514350">
              <a:lnSpc>
                <a:spcPct val="150000"/>
              </a:lnSpc>
              <a:buSzPct val="80000"/>
              <a:buNone/>
            </a:pPr>
            <a:r>
              <a:rPr lang="en-US" sz="3000" i="1" dirty="0" smtClean="0"/>
              <a:t>What to Do (continued)</a:t>
            </a:r>
            <a:endParaRPr lang="en-US" sz="3000" dirty="0" smtClean="0">
              <a:solidFill>
                <a:schemeClr val="accent2"/>
              </a:solidFill>
            </a:endParaRPr>
          </a:p>
          <a:p>
            <a:pPr marL="624078" indent="-514350">
              <a:buSzPct val="80000"/>
              <a:buNone/>
            </a:pPr>
            <a:r>
              <a:rPr lang="en-US" sz="2600" dirty="0" smtClean="0">
                <a:solidFill>
                  <a:schemeClr val="accent2"/>
                </a:solidFill>
              </a:rPr>
              <a:t>* Challenge students to:</a:t>
            </a:r>
          </a:p>
          <a:p>
            <a:pPr marL="624078" indent="-514350">
              <a:buSzPct val="80000"/>
              <a:buNone/>
            </a:pPr>
            <a:r>
              <a:rPr lang="en-US" sz="2600" dirty="0" smtClean="0">
                <a:solidFill>
                  <a:schemeClr val="accent2"/>
                </a:solidFill>
              </a:rPr>
              <a:t>	- Slice a triangle to make a trapezoid and a triangle.</a:t>
            </a:r>
          </a:p>
          <a:p>
            <a:pPr marL="624078" indent="-514350">
              <a:buSzPct val="80000"/>
              <a:buNone/>
            </a:pPr>
            <a:r>
              <a:rPr lang="en-US" sz="2600" dirty="0" smtClean="0">
                <a:solidFill>
                  <a:schemeClr val="accent2"/>
                </a:solidFill>
              </a:rPr>
              <a:t>	- Slice a pentagon to make two quadrilaterals.</a:t>
            </a:r>
          </a:p>
          <a:p>
            <a:pPr marL="624078" indent="-514350">
              <a:buSzPct val="80000"/>
              <a:buNone/>
            </a:pPr>
            <a:r>
              <a:rPr lang="en-US" sz="2600" dirty="0" smtClean="0">
                <a:solidFill>
                  <a:schemeClr val="accent2"/>
                </a:solidFill>
              </a:rPr>
              <a:t>	- Slice a hexagon to make two pentagons.</a:t>
            </a:r>
          </a:p>
          <a:p>
            <a:pPr marL="624078" indent="-514350">
              <a:buSzPct val="80000"/>
              <a:buNone/>
            </a:pPr>
            <a:r>
              <a:rPr lang="en-US" sz="2600" dirty="0" smtClean="0">
                <a:solidFill>
                  <a:schemeClr val="accent2"/>
                </a:solidFill>
              </a:rPr>
              <a:t>* Have students fold a piece of paper and make a single cut through both layers. Have them predict what will result when they unfold what they have. Then have them discuss what happened and how it compared to their prediction.</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Spatial Problem Solving Grades 3-5</a:t>
            </a:r>
            <a:endParaRPr lang="en-US" sz="3100" dirty="0"/>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Provide puzzles for students to complete using tangrams, pattern blocks, pentominoes, and GeoReflectors.  (For example: make specific shapes out of tangrams and pentominoes; use GeoReflectors for symmetry and reflections.)</a:t>
            </a:r>
          </a:p>
          <a:p>
            <a:pPr marL="624078" indent="-514350">
              <a:buSzPct val="80000"/>
              <a:buNone/>
            </a:pPr>
            <a:r>
              <a:rPr lang="en-US" sz="2400" dirty="0" smtClean="0">
                <a:solidFill>
                  <a:schemeClr val="accent2"/>
                </a:solidFill>
              </a:rPr>
              <a:t>*Expose students to real-world applications of two-dimensional drawings such as blueprints, house plans, or aerial-view photographs.</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Spatial Problem Solving Grades 3-5</a:t>
            </a:r>
            <a:endParaRPr lang="en-US" sz="3100" dirty="0"/>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sz="2800" i="1" dirty="0" smtClean="0"/>
              <a:t>What to Do (continued)</a:t>
            </a:r>
          </a:p>
          <a:p>
            <a:pPr marL="624078" indent="-514350">
              <a:buSzPct val="80000"/>
              <a:buNone/>
            </a:pPr>
            <a:r>
              <a:rPr lang="en-US" sz="2400" dirty="0" smtClean="0">
                <a:solidFill>
                  <a:schemeClr val="accent2"/>
                </a:solidFill>
              </a:rPr>
              <a:t>* Present students with sets of cards showing the top, front, and side view of a figure made with connecting cubes. Students then construct the figures using the visual clues.</a:t>
            </a:r>
          </a:p>
          <a:p>
            <a:pPr marL="624078" indent="-514350">
              <a:buSzPct val="80000"/>
              <a:buNone/>
            </a:pPr>
            <a:r>
              <a:rPr lang="en-US" sz="2400" dirty="0" smtClean="0">
                <a:solidFill>
                  <a:schemeClr val="accent2"/>
                </a:solidFill>
              </a:rPr>
              <a:t>* Look for geometric shapes and figures in works of art.</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Spatial Problem Solving Grades 3-5</a:t>
            </a:r>
            <a:endParaRPr lang="en-US" sz="3100" dirty="0"/>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4254691"/>
          </a:xfrm>
        </p:spPr>
        <p:txBody>
          <a:bodyPr>
            <a:normAutofit/>
          </a:bodyPr>
          <a:lstStyle/>
          <a:p>
            <a:pPr marL="624078" indent="-514350">
              <a:lnSpc>
                <a:spcPct val="150000"/>
              </a:lnSpc>
              <a:buSzPct val="80000"/>
              <a:buNone/>
            </a:pPr>
            <a:r>
              <a:rPr lang="en-US" sz="2800" i="1" dirty="0" smtClean="0"/>
              <a:t>What to Look For</a:t>
            </a:r>
          </a:p>
          <a:p>
            <a:pPr marL="624078" indent="-514350">
              <a:buSzPct val="80000"/>
              <a:buNone/>
            </a:pPr>
            <a:r>
              <a:rPr lang="en-US" sz="2400" dirty="0" smtClean="0">
                <a:solidFill>
                  <a:schemeClr val="accent2"/>
                </a:solidFill>
              </a:rPr>
              <a:t>* Can students describe shapes and figures and relate them to real-world objects.</a:t>
            </a:r>
          </a:p>
          <a:p>
            <a:pPr marL="624078" indent="-514350">
              <a:buSzPct val="80000"/>
              <a:buNone/>
            </a:pPr>
            <a:r>
              <a:rPr lang="en-US" sz="2400" dirty="0" smtClean="0">
                <a:solidFill>
                  <a:schemeClr val="accent2"/>
                </a:solidFill>
              </a:rPr>
              <a:t>* Are students able to match two-dimensional representations with the corresponding three-dimensional objects?</a:t>
            </a:r>
          </a:p>
          <a:p>
            <a:pPr marL="624078" indent="-514350">
              <a:buSzPct val="80000"/>
              <a:buNone/>
            </a:pPr>
            <a:r>
              <a:rPr lang="en-US" sz="2400" dirty="0" smtClean="0">
                <a:solidFill>
                  <a:schemeClr val="accent2"/>
                </a:solidFill>
              </a:rPr>
              <a:t>* Are students able to describe mental images of objects?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Spatial Problem Solving Grades 3-5</a:t>
            </a:r>
            <a:endParaRPr lang="en-US" sz="3100" dirty="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tools and materials are available at your school to enhance your instruction of geometry concepts? What may be needed to enhance your collection?</a:t>
            </a:r>
          </a:p>
          <a:p>
            <a:pPr marL="624078" indent="-514350">
              <a:buSzPct val="80000"/>
              <a:buNone/>
            </a:pPr>
            <a:r>
              <a:rPr lang="en-US" sz="2400" dirty="0" smtClean="0">
                <a:solidFill>
                  <a:schemeClr val="accent2"/>
                </a:solidFill>
              </a:rPr>
              <a:t>2) It is important for students to develop a strong vocabulary when studying geometry. How can you effectively incorporate vocabulary development into your instruction of spatial problem solving?</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600" dirty="0" smtClean="0"/>
              <a:t>Solving Spatial Problems</a:t>
            </a:r>
            <a:endParaRPr lang="en-US" sz="3300" dirty="0"/>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a:bodyPr>
          <a:lstStyle/>
          <a:p>
            <a:pPr marL="624078" indent="-514350" algn="ctr">
              <a:buSzPct val="80000"/>
              <a:buNone/>
            </a:pPr>
            <a:r>
              <a:rPr lang="en-US" sz="4400" dirty="0" smtClean="0">
                <a:solidFill>
                  <a:schemeClr val="accent2"/>
                </a:solidFill>
              </a:rPr>
              <a:t>Take the next 5 minutes to </a:t>
            </a:r>
            <a:r>
              <a:rPr lang="en-US" sz="4400" i="1" dirty="0" smtClean="0">
                <a:solidFill>
                  <a:schemeClr val="accent2"/>
                </a:solidFill>
              </a:rPr>
              <a:t>mark</a:t>
            </a:r>
            <a:r>
              <a:rPr lang="en-US" sz="4400" dirty="0" smtClean="0">
                <a:solidFill>
                  <a:schemeClr val="accent2"/>
                </a:solidFill>
              </a:rPr>
              <a:t> the places in your materials where students work on spatial problem solving.</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Spatial Problem Solving Grades 3-5</a:t>
            </a:r>
            <a:endParaRPr lang="en-US" sz="3200" dirty="0"/>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600" cy="3949891"/>
          </a:xfrm>
        </p:spPr>
        <p:txBody>
          <a:bodyPr>
            <a:normAutofit fontScale="92500"/>
          </a:bodyPr>
          <a:lstStyle/>
          <a:p>
            <a:pPr marL="624078" indent="-514350" algn="ctr">
              <a:buSzPct val="80000"/>
              <a:buNone/>
            </a:pPr>
            <a:r>
              <a:rPr lang="en-US" sz="3200" dirty="0" smtClean="0">
                <a:solidFill>
                  <a:schemeClr val="accent2"/>
                </a:solidFill>
              </a:rPr>
              <a:t>Working in Groups of 3,                       take the packet of Geometry Activities. Go through the Activities, talking, taking notes, planning how activities of this sort might be used in conjunction with your curriculum materials.                   Discuss how these activities can                         </a:t>
            </a:r>
            <a:r>
              <a:rPr lang="en-US" sz="3200" i="1" dirty="0" smtClean="0">
                <a:solidFill>
                  <a:schemeClr val="accent2"/>
                </a:solidFill>
              </a:rPr>
              <a:t>Undo</a:t>
            </a:r>
            <a:r>
              <a:rPr lang="en-US" sz="3200" dirty="0" smtClean="0">
                <a:solidFill>
                  <a:schemeClr val="accent2"/>
                </a:solidFill>
              </a:rPr>
              <a:t> Misconceptions.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600" dirty="0" smtClean="0"/>
              <a:t>Geometry</a:t>
            </a:r>
            <a:endParaRPr lang="en-US" sz="3600" dirty="0"/>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721291"/>
          </a:xfrm>
        </p:spPr>
        <p:txBody>
          <a:bodyPr>
            <a:normAutofit/>
          </a:bodyPr>
          <a:lstStyle/>
          <a:p>
            <a:pPr marL="624078" indent="-514350">
              <a:lnSpc>
                <a:spcPct val="110000"/>
              </a:lnSpc>
              <a:buSzPct val="80000"/>
              <a:buNone/>
            </a:pPr>
            <a:r>
              <a:rPr lang="en-US" sz="3100" b="1" dirty="0" smtClean="0">
                <a:solidFill>
                  <a:schemeClr val="accent2"/>
                </a:solidFill>
              </a:rPr>
              <a:t>* Reading an Analog Clock</a:t>
            </a:r>
          </a:p>
          <a:p>
            <a:pPr marL="624078" indent="-514350">
              <a:lnSpc>
                <a:spcPct val="110000"/>
              </a:lnSpc>
              <a:buSzPct val="80000"/>
              <a:buNone/>
            </a:pPr>
            <a:r>
              <a:rPr lang="en-US" sz="3100" b="1" dirty="0" smtClean="0">
                <a:solidFill>
                  <a:schemeClr val="accent2"/>
                </a:solidFill>
              </a:rPr>
              <a:t>* Determining the Value of Coins</a:t>
            </a:r>
          </a:p>
          <a:p>
            <a:pPr marL="624078" indent="-514350">
              <a:lnSpc>
                <a:spcPct val="110000"/>
              </a:lnSpc>
              <a:buSzPct val="80000"/>
              <a:buNone/>
            </a:pPr>
            <a:r>
              <a:rPr lang="en-US" sz="3100" b="1" dirty="0" smtClean="0">
                <a:solidFill>
                  <a:schemeClr val="accent2"/>
                </a:solidFill>
              </a:rPr>
              <a:t>* Units Versus Numbers</a:t>
            </a:r>
          </a:p>
          <a:p>
            <a:pPr marL="624078" indent="-514350">
              <a:lnSpc>
                <a:spcPct val="110000"/>
              </a:lnSpc>
              <a:buSzPct val="80000"/>
              <a:buNone/>
            </a:pPr>
            <a:r>
              <a:rPr lang="en-US" sz="3100" b="1" dirty="0" smtClean="0">
                <a:solidFill>
                  <a:schemeClr val="accent2"/>
                </a:solidFill>
              </a:rPr>
              <a:t>* Distinguishing Between Area and Perimeter</a:t>
            </a:r>
          </a:p>
          <a:p>
            <a:pPr marL="624078" indent="-514350">
              <a:lnSpc>
                <a:spcPct val="110000"/>
              </a:lnSpc>
              <a:buSzPct val="80000"/>
              <a:buNone/>
            </a:pPr>
            <a:r>
              <a:rPr lang="en-US" sz="3100" b="1" dirty="0" smtClean="0">
                <a:solidFill>
                  <a:schemeClr val="accent2"/>
                </a:solidFill>
              </a:rPr>
              <a:t>* Overgeneralizing Base-Ten Renaming</a:t>
            </a:r>
          </a:p>
          <a:p>
            <a:pPr marL="624078" indent="-514350">
              <a:lnSpc>
                <a:spcPct val="110000"/>
              </a:lnSpc>
              <a:buSzPct val="80000"/>
              <a:buNone/>
            </a:pPr>
            <a:endParaRPr lang="en-US" sz="2400" b="1" dirty="0" smtClean="0">
              <a:solidFill>
                <a:schemeClr val="accent2"/>
              </a:solidFill>
            </a:endParaRPr>
          </a:p>
          <a:p>
            <a:pPr marL="624078" indent="-514350">
              <a:lnSpc>
                <a:spcPct val="150000"/>
              </a:lnSpc>
              <a:buSzPct val="80000"/>
              <a:buNone/>
            </a:pPr>
            <a:endParaRPr lang="en-US" sz="2400" b="1" dirty="0" smtClean="0">
              <a:solidFill>
                <a:schemeClr val="accent2"/>
              </a:solidFill>
            </a:endParaRPr>
          </a:p>
        </p:txBody>
      </p:sp>
      <p:sp>
        <p:nvSpPr>
          <p:cNvPr id="3" name="Title 2"/>
          <p:cNvSpPr>
            <a:spLocks noGrp="1"/>
          </p:cNvSpPr>
          <p:nvPr>
            <p:ph type="title"/>
          </p:nvPr>
        </p:nvSpPr>
        <p:spPr>
          <a:xfrm>
            <a:off x="457200" y="274638"/>
            <a:ext cx="8229600" cy="2087562"/>
          </a:xfrm>
        </p:spPr>
        <p:txBody>
          <a:bodyPr>
            <a:normAutofit/>
          </a:bodyPr>
          <a:lstStyle/>
          <a:p>
            <a:r>
              <a:rPr lang="en-US" sz="5400" dirty="0" smtClean="0"/>
              <a:t>Math Misconceptions</a:t>
            </a:r>
            <a:r>
              <a:rPr lang="en-US" dirty="0" smtClean="0"/>
              <a:t/>
            </a:r>
            <a:br>
              <a:rPr lang="en-US" dirty="0" smtClean="0"/>
            </a:br>
            <a:r>
              <a:rPr lang="en-US" sz="3600" dirty="0" smtClean="0"/>
              <a:t>Measurement </a:t>
            </a:r>
            <a:endParaRPr lang="en-US" dirty="0"/>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925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Fully understanding how to read the hour and minute hands of an analog clock demands a “conscious switching for quarter and half turns in relation to either the hour past of the hour approaching” (Ryan and Williams 2007, 99).</a:t>
            </a:r>
          </a:p>
          <a:p>
            <a:pPr marL="624078" indent="-514350">
              <a:lnSpc>
                <a:spcPct val="150000"/>
              </a:lnSpc>
              <a:buSzPct val="80000"/>
              <a:buNone/>
            </a:pPr>
            <a:r>
              <a:rPr lang="en-US" sz="2200" dirty="0" smtClean="0">
                <a:solidFill>
                  <a:schemeClr val="accent2"/>
                </a:solidFill>
              </a:rPr>
              <a:t>* Later, these clockwise fractions of a turn need to be converted into fifteen-, thirty-, and forty-five minute intervals.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Reading an Analog Clock</a:t>
            </a:r>
            <a:endParaRPr lang="en-US" dirty="0"/>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To complicate matters, students need to learn to read an analog clock both clockwise and counterclockwise.</a:t>
            </a:r>
          </a:p>
          <a:p>
            <a:pPr marL="624078" indent="-514350">
              <a:lnSpc>
                <a:spcPct val="150000"/>
              </a:lnSpc>
              <a:buSzPct val="80000"/>
              <a:buNone/>
            </a:pPr>
            <a:r>
              <a:rPr lang="en-US" sz="2200" dirty="0" smtClean="0">
                <a:solidFill>
                  <a:schemeClr val="accent2"/>
                </a:solidFill>
              </a:rPr>
              <a:t>* These skills, are hard to master, especially given the non-decimal nature of time.</a:t>
            </a:r>
          </a:p>
          <a:p>
            <a:pPr marL="624078" indent="-514350">
              <a:lnSpc>
                <a:spcPct val="150000"/>
              </a:lnSpc>
              <a:buSzPct val="80000"/>
              <a:buNone/>
            </a:pPr>
            <a:r>
              <a:rPr lang="en-US" sz="2200" dirty="0" smtClean="0">
                <a:solidFill>
                  <a:schemeClr val="accent2"/>
                </a:solidFill>
              </a:rPr>
              <a:t>* “Measuring time causes problems for children right through the primary school” (Doig et al. 2006).</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Reading an Analog Clock</a:t>
            </a:r>
            <a:endParaRPr lang="en-US" dirty="0"/>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Confusion over the hour and minute hands, the language associated with time (</a:t>
            </a:r>
            <a:r>
              <a:rPr lang="en-US" sz="2200" i="1" dirty="0" smtClean="0">
                <a:solidFill>
                  <a:schemeClr val="accent2"/>
                </a:solidFill>
              </a:rPr>
              <a:t>quarter past, quarter of, half past</a:t>
            </a:r>
            <a:r>
              <a:rPr lang="en-US" sz="2200" dirty="0" smtClean="0">
                <a:solidFill>
                  <a:schemeClr val="accent2"/>
                </a:solidFill>
              </a:rPr>
              <a:t>), and the fractions associated with periods of time create all sorts of problems.</a:t>
            </a:r>
          </a:p>
          <a:p>
            <a:pPr marL="624078" indent="-514350">
              <a:lnSpc>
                <a:spcPct val="150000"/>
              </a:lnSpc>
              <a:buSzPct val="80000"/>
              <a:buNone/>
            </a:pPr>
            <a:r>
              <a:rPr lang="en-US" sz="2200" dirty="0" smtClean="0">
                <a:solidFill>
                  <a:schemeClr val="accent2"/>
                </a:solidFill>
              </a:rPr>
              <a:t>* By the intermediate grades elapsed time can be more than a challenge for many students.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Reading an Analog Clock</a:t>
            </a:r>
            <a:endParaRPr lang="en-US" dirty="0"/>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92500" lnSpcReduction="20000"/>
          </a:bodyPr>
          <a:lstStyle/>
          <a:p>
            <a:pPr marL="624078" indent="-514350">
              <a:lnSpc>
                <a:spcPct val="150000"/>
              </a:lnSpc>
              <a:buSzPct val="80000"/>
              <a:buNone/>
            </a:pPr>
            <a:r>
              <a:rPr lang="en-US" sz="3300" i="1" dirty="0" smtClean="0"/>
              <a:t>What the Research Says (continued)</a:t>
            </a:r>
          </a:p>
          <a:p>
            <a:pPr marL="624078" indent="-514350">
              <a:lnSpc>
                <a:spcPct val="150000"/>
              </a:lnSpc>
              <a:buSzPct val="80000"/>
              <a:buNone/>
            </a:pPr>
            <a:r>
              <a:rPr lang="en-US" sz="2400" dirty="0" smtClean="0">
                <a:solidFill>
                  <a:schemeClr val="accent2"/>
                </a:solidFill>
              </a:rPr>
              <a:t>* In </a:t>
            </a:r>
            <a:r>
              <a:rPr lang="en-US" sz="2400" i="1" dirty="0" smtClean="0">
                <a:solidFill>
                  <a:schemeClr val="accent2"/>
                </a:solidFill>
              </a:rPr>
              <a:t>Connect to Standards 2000: Making the Standards Work at Grade 2</a:t>
            </a:r>
            <a:r>
              <a:rPr lang="en-US" sz="2400" dirty="0" smtClean="0">
                <a:solidFill>
                  <a:schemeClr val="accent2"/>
                </a:solidFill>
              </a:rPr>
              <a:t> (Fennell et al. 2000), the authors suggest that when first introducing how to tell time on an analog clock, teachers use only the hour hand, so that students learn its relative position as time passes. They also suggest placing the numbers on the clock on a number line to demonstrate the divisions of a clock.</a:t>
            </a:r>
          </a:p>
          <a:p>
            <a:pPr marL="624078" indent="-514350">
              <a:lnSpc>
                <a:spcPct val="150000"/>
              </a:lnSpc>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Reading an Analog Clock</a:t>
            </a:r>
            <a:endParaRPr lang="en-US" dirty="0"/>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407091"/>
          </a:xfrm>
        </p:spPr>
        <p:txBody>
          <a:bodyPr>
            <a:normAutofit fontScale="47500" lnSpcReduction="20000"/>
          </a:bodyPr>
          <a:lstStyle/>
          <a:p>
            <a:pPr marL="624078" indent="-514350">
              <a:lnSpc>
                <a:spcPct val="150000"/>
              </a:lnSpc>
              <a:buSzPct val="80000"/>
              <a:buNone/>
            </a:pPr>
            <a:r>
              <a:rPr lang="en-US" sz="5100" i="1" dirty="0" smtClean="0"/>
              <a:t>What the Research Says (continued)</a:t>
            </a:r>
          </a:p>
          <a:p>
            <a:pPr marL="624078" indent="-514350">
              <a:lnSpc>
                <a:spcPct val="150000"/>
              </a:lnSpc>
              <a:buSzPct val="80000"/>
              <a:buNone/>
            </a:pPr>
            <a:r>
              <a:rPr lang="en-US" sz="3800" dirty="0" smtClean="0">
                <a:solidFill>
                  <a:schemeClr val="accent2"/>
                </a:solidFill>
              </a:rPr>
              <a:t>* In </a:t>
            </a:r>
            <a:r>
              <a:rPr lang="en-US" sz="3800" i="1" dirty="0" smtClean="0">
                <a:solidFill>
                  <a:schemeClr val="accent2"/>
                </a:solidFill>
              </a:rPr>
              <a:t>Understanding Mathematics in the Lower Primary Years </a:t>
            </a:r>
            <a:r>
              <a:rPr lang="en-US" sz="3800" dirty="0" smtClean="0">
                <a:solidFill>
                  <a:schemeClr val="accent2"/>
                </a:solidFill>
              </a:rPr>
              <a:t>(1997), Haycock and Cockburn indicate that part of the problem students have learning to tell time and grasping the passage of time is  “the multitude of words relating to time” : “how long, second, minute, hour, day, week, fortnight, month, quarter, year, leap year, decade, century, season, spring, summer, autumn, winter, weekend, term, lifetime, sunrise, sunset, past, present, future, evening, midnight, noon, earlier, prior, following, never, always, once, eventually, instantly, in a jiffy, meanwhile, sometime, sooner, during” (1997, 103-104).</a:t>
            </a:r>
          </a:p>
          <a:p>
            <a:pPr marL="624078" indent="-514350">
              <a:lnSpc>
                <a:spcPct val="150000"/>
              </a:lnSpc>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600" dirty="0" smtClean="0"/>
              <a:t>Reading an Analog Clock</a:t>
            </a:r>
            <a:endParaRPr lang="en-US" dirty="0"/>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Using an hour-hand-only clock, position the hand directly on a numeral and have students say the ‘o’clock time. Then position the halfway between two numerals and have students say the half-hour time. Do the same for quarter-past, quarter of, and three-quarters past.</a:t>
            </a:r>
          </a:p>
          <a:p>
            <a:pPr marL="624078" indent="-514350">
              <a:buSzPct val="80000"/>
              <a:buNone/>
            </a:pPr>
            <a:r>
              <a:rPr lang="en-US" sz="2400" dirty="0" smtClean="0">
                <a:solidFill>
                  <a:schemeClr val="accent2"/>
                </a:solidFill>
              </a:rPr>
              <a:t>* Have students match clock faces with phrase cards to connect the time vocabulary with the face on an analog clock.</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Telling Time on an Analog Clock Grades 3-5</a:t>
            </a:r>
            <a:endParaRPr lang="en-US" sz="3100" dirty="0"/>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Play “How Many Minutes After?” which has students making a connection between the numeral that the minute hand is pointing to and the number of minutes after the hour this represents.</a:t>
            </a:r>
          </a:p>
          <a:p>
            <a:pPr marL="624078" indent="-514350">
              <a:buSzPct val="80000"/>
              <a:buNone/>
            </a:pPr>
            <a:r>
              <a:rPr lang="en-US" sz="2400" dirty="0" smtClean="0">
                <a:solidFill>
                  <a:schemeClr val="accent2"/>
                </a:solidFill>
              </a:rPr>
              <a:t>* Provide students with story problems that give them practice drawing the hands on an analog clock face, writing the digital time, and working on elapsed time problems where they write to explain how they got their answer.</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Telling Time on an Analog Clock Grades 3-5</a:t>
            </a:r>
            <a:endParaRPr lang="en-US" sz="3100" dirty="0"/>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4483291"/>
          </a:xfrm>
        </p:spPr>
        <p:txBody>
          <a:bodyPr>
            <a:normAutofit/>
          </a:bodyPr>
          <a:lstStyle/>
          <a:p>
            <a:pPr marL="624078" indent="-514350">
              <a:lnSpc>
                <a:spcPct val="150000"/>
              </a:lnSpc>
              <a:buSzPct val="80000"/>
              <a:buNone/>
            </a:pPr>
            <a:r>
              <a:rPr lang="en-US" sz="2800" i="1" dirty="0" smtClean="0"/>
              <a:t>What to Look For</a:t>
            </a:r>
          </a:p>
          <a:p>
            <a:pPr marL="624078" indent="-514350">
              <a:buSzPct val="80000"/>
              <a:buNone/>
            </a:pPr>
            <a:r>
              <a:rPr lang="en-US" sz="2200" dirty="0" smtClean="0">
                <a:solidFill>
                  <a:schemeClr val="accent2"/>
                </a:solidFill>
              </a:rPr>
              <a:t>* Can students correctly match the phrase, digital time, and analog clock face?</a:t>
            </a:r>
          </a:p>
          <a:p>
            <a:pPr marL="624078" indent="-514350">
              <a:buSzPct val="80000"/>
              <a:buNone/>
            </a:pPr>
            <a:r>
              <a:rPr lang="en-US" sz="2200" dirty="0" smtClean="0">
                <a:solidFill>
                  <a:schemeClr val="accent2"/>
                </a:solidFill>
              </a:rPr>
              <a:t>* Do students have a strategy for determining the number of minutes after the hour each of the numerals on a clock face represents?</a:t>
            </a:r>
          </a:p>
          <a:p>
            <a:pPr marL="624078" indent="-514350">
              <a:buSzPct val="80000"/>
              <a:buNone/>
            </a:pPr>
            <a:r>
              <a:rPr lang="en-US" sz="2200" dirty="0" smtClean="0">
                <a:solidFill>
                  <a:schemeClr val="accent2"/>
                </a:solidFill>
              </a:rPr>
              <a:t>* Are students able to articulate different ways to say the time at quarter-hour intervals?</a:t>
            </a:r>
          </a:p>
          <a:p>
            <a:pPr marL="624078" indent="-514350">
              <a:buSzPct val="80000"/>
              <a:buNone/>
            </a:pPr>
            <a:r>
              <a:rPr lang="en-US" sz="2200" dirty="0" smtClean="0">
                <a:solidFill>
                  <a:schemeClr val="accent2"/>
                </a:solidFill>
              </a:rPr>
              <a:t>* Can students solve elapsed-time problems and write to explain how their answer was obtained?</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200" dirty="0" smtClean="0"/>
              <a:t>Activities to </a:t>
            </a:r>
            <a:r>
              <a:rPr lang="en-US" sz="4200" i="1" dirty="0" smtClean="0"/>
              <a:t>Undo </a:t>
            </a:r>
            <a:r>
              <a:rPr lang="en-US" sz="4200" dirty="0" smtClean="0"/>
              <a:t>Math Misconceptions</a:t>
            </a:r>
            <a:r>
              <a:rPr lang="en-US" sz="3600" dirty="0" smtClean="0"/>
              <a:t/>
            </a:r>
            <a:br>
              <a:rPr lang="en-US" sz="3600" dirty="0" smtClean="0"/>
            </a:br>
            <a:r>
              <a:rPr lang="en-US" sz="3100" dirty="0" smtClean="0"/>
              <a:t>Telling Time on an Analog Clock Grades 3-5</a:t>
            </a:r>
            <a:endParaRPr lang="en-US" sz="3100" dirty="0"/>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are some other activities that you’ve done in your classroom that help students learn how to tell time (on the hour, half-hour, quarter-hour, five-minute intervals, or to the minute?</a:t>
            </a:r>
          </a:p>
          <a:p>
            <a:pPr marL="624078" indent="-514350">
              <a:buSzPct val="80000"/>
              <a:buNone/>
            </a:pPr>
            <a:r>
              <a:rPr lang="en-US" sz="2400" dirty="0" smtClean="0">
                <a:solidFill>
                  <a:schemeClr val="accent2"/>
                </a:solidFill>
              </a:rPr>
              <a:t>2) How can you use the technology that is already in your classroom to help students learn to tell time?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200" dirty="0" smtClean="0"/>
              <a:t>Reading an Analog Clock</a:t>
            </a:r>
            <a:endParaRPr lang="en-US" sz="3200" dirty="0"/>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a:bodyPr>
          <a:lstStyle/>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telling time on an analog clock.</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Telling Time on an Analog Clock Grades 3-5</a:t>
            </a:r>
            <a:endParaRPr lang="en-US" sz="3200" dirty="0"/>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407091"/>
          </a:xfrm>
        </p:spPr>
        <p:txBody>
          <a:bodyPr>
            <a:normAutofit fontScale="77500" lnSpcReduction="20000"/>
          </a:bodyPr>
          <a:lstStyle/>
          <a:p>
            <a:pPr marL="624078" indent="-514350">
              <a:lnSpc>
                <a:spcPct val="150000"/>
              </a:lnSpc>
              <a:buSzPct val="80000"/>
              <a:buNone/>
            </a:pPr>
            <a:r>
              <a:rPr lang="en-US" sz="2800" i="1" dirty="0" smtClean="0"/>
              <a:t>What the Research Says</a:t>
            </a:r>
          </a:p>
          <a:p>
            <a:pPr marL="624078" indent="-514350">
              <a:lnSpc>
                <a:spcPct val="150000"/>
              </a:lnSpc>
              <a:buSzPct val="80000"/>
              <a:buNone/>
            </a:pPr>
            <a:r>
              <a:rPr lang="en-US" sz="2500" dirty="0" smtClean="0">
                <a:solidFill>
                  <a:schemeClr val="accent2"/>
                </a:solidFill>
              </a:rPr>
              <a:t>* Randall Drum and Wesley Petty (1999) find that although coins are a concrete model, because their value is nonproportional to their size, they become abstract when those values are taught.</a:t>
            </a:r>
          </a:p>
          <a:p>
            <a:pPr marL="624078" indent="-514350">
              <a:lnSpc>
                <a:spcPct val="150000"/>
              </a:lnSpc>
              <a:buSzPct val="80000"/>
              <a:buNone/>
            </a:pPr>
            <a:r>
              <a:rPr lang="en-US" sz="2500" dirty="0" smtClean="0">
                <a:solidFill>
                  <a:schemeClr val="accent2"/>
                </a:solidFill>
              </a:rPr>
              <a:t>* In their research, Douglas Clements and Julie Sarama (2004) found that it takes a long time to master money skills because children have to both count on and skip count in different increments. In traditional instruction, young students are often expected to use mental computation before </a:t>
            </a:r>
            <a:r>
              <a:rPr lang="en-US" sz="2500" dirty="0" smtClean="0">
                <a:solidFill>
                  <a:schemeClr val="accent2"/>
                </a:solidFill>
              </a:rPr>
              <a:t>they </a:t>
            </a:r>
            <a:r>
              <a:rPr lang="en-US" sz="2500" dirty="0" smtClean="0">
                <a:solidFill>
                  <a:schemeClr val="accent2"/>
                </a:solidFill>
              </a:rPr>
              <a:t>completely understand the concept of addition.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Determining the Value of Coins</a:t>
            </a:r>
            <a:endParaRPr lang="en-US" sz="3200" dirty="0"/>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407091"/>
          </a:xfrm>
        </p:spPr>
        <p:txBody>
          <a:bodyPr>
            <a:normAutofit/>
          </a:bodyPr>
          <a:lstStyle/>
          <a:p>
            <a:pPr marL="624078" indent="-514350">
              <a:lnSpc>
                <a:spcPct val="150000"/>
              </a:lnSpc>
              <a:buSzPct val="80000"/>
              <a:buNone/>
            </a:pPr>
            <a:r>
              <a:rPr lang="en-US" sz="2800" i="1" dirty="0" smtClean="0"/>
              <a:t>What the Research Says</a:t>
            </a:r>
          </a:p>
          <a:p>
            <a:pPr marL="624078" indent="-514350">
              <a:lnSpc>
                <a:spcPct val="150000"/>
              </a:lnSpc>
              <a:buSzPct val="80000"/>
              <a:buNone/>
            </a:pPr>
            <a:r>
              <a:rPr lang="en-US" sz="2500" dirty="0" smtClean="0">
                <a:solidFill>
                  <a:schemeClr val="accent2"/>
                </a:solidFill>
              </a:rPr>
              <a:t>* Van de Walle and Lovin’s research (2006) reveals that in order for coin values—5, 10, 25—to make sense, students need to understand what they mean. Children look at a dime without thinking about the countable pennies it represents.</a:t>
            </a:r>
          </a:p>
          <a:p>
            <a:pPr marL="624078" indent="-514350">
              <a:lnSpc>
                <a:spcPct val="150000"/>
              </a:lnSpc>
              <a:buSzPct val="80000"/>
              <a:buNone/>
            </a:pPr>
            <a:endParaRPr lang="en-US" sz="25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Determining the Value of Coins</a:t>
            </a:r>
            <a:endParaRPr lang="en-US" sz="3200" dirty="0"/>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0"/>
            <a:ext cx="8229600" cy="4114800"/>
          </a:xfrm>
        </p:spPr>
        <p:txBody>
          <a:bodyPr>
            <a:normAutofit lnSpcReduction="1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*Use children’s literature to pose problem-solving questions that support students’ understanding of counting larger amounts.</a:t>
            </a:r>
          </a:p>
          <a:p>
            <a:pPr marL="624078" indent="-514350">
              <a:buSzPct val="80000"/>
              <a:buNone/>
            </a:pPr>
            <a:r>
              <a:rPr lang="en-US" sz="2400" dirty="0" smtClean="0">
                <a:solidFill>
                  <a:schemeClr val="accent2"/>
                </a:solidFill>
              </a:rPr>
              <a:t>* Skip-count by 5s, 10s, 25s, and 50s. Use coins to help facilitate the skip-counting.</a:t>
            </a:r>
          </a:p>
          <a:p>
            <a:pPr marL="624078" indent="-514350">
              <a:buSzPct val="80000"/>
              <a:buNone/>
            </a:pPr>
            <a:r>
              <a:rPr lang="en-US" sz="2400" dirty="0" smtClean="0">
                <a:solidFill>
                  <a:schemeClr val="accent2"/>
                </a:solidFill>
              </a:rPr>
              <a:t>* Play “earn $1.00” with pairs of students throwing two dice and gradually earning their dollar as they make exchanges from pennies to nickels to quarters to fifty cent pieces and/or to dollars.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Determining the Value of Coins Grades 3-5</a:t>
            </a:r>
            <a:endParaRPr lang="en-US" sz="3100" dirty="0"/>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Play “shift count” having students count by dimes, holding up your hand to shift to nickels then quarter then back to dimes, etc..</a:t>
            </a:r>
          </a:p>
          <a:p>
            <a:pPr marL="624078" indent="-514350">
              <a:buSzPct val="80000"/>
              <a:buNone/>
            </a:pPr>
            <a:r>
              <a:rPr lang="en-US" sz="2400" dirty="0" smtClean="0">
                <a:solidFill>
                  <a:schemeClr val="accent2"/>
                </a:solidFill>
              </a:rPr>
              <a:t>* Provide opportunities for students to place coin amounts in order according to values.</a:t>
            </a:r>
          </a:p>
          <a:p>
            <a:pPr marL="624078" indent="-514350">
              <a:buSzPct val="80000"/>
              <a:buNone/>
            </a:pPr>
            <a:r>
              <a:rPr lang="en-US" sz="2400" dirty="0" smtClean="0">
                <a:solidFill>
                  <a:schemeClr val="accent2"/>
                </a:solidFill>
              </a:rPr>
              <a:t>* Provide sets of coins for students to count that are only a nickel and some pennies or a dime and some pennies. Later, include a quarter and some pennies, etc.</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Determining the Value of Coins Grades 3-5</a:t>
            </a:r>
            <a:endParaRPr lang="en-US" sz="3100" dirty="0"/>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10000"/>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Provide hundreds charts for students to visually and concretely see the amount of pennies in nickels, dimes, and quarters (Drum and Petty 1999, 264-68).</a:t>
            </a:r>
          </a:p>
          <a:p>
            <a:pPr marL="624078" indent="-514350">
              <a:buSzPct val="80000"/>
              <a:buNone/>
            </a:pPr>
            <a:r>
              <a:rPr lang="en-US" sz="2400" dirty="0" smtClean="0">
                <a:solidFill>
                  <a:schemeClr val="accent2"/>
                </a:solidFill>
              </a:rPr>
              <a:t>* Encourage students to mentally add numbers that represent the values of different coins.</a:t>
            </a:r>
          </a:p>
          <a:p>
            <a:pPr marL="624078" indent="-514350">
              <a:buSzPct val="80000"/>
              <a:buNone/>
            </a:pPr>
            <a:r>
              <a:rPr lang="en-US" sz="2400" dirty="0" smtClean="0">
                <a:solidFill>
                  <a:schemeClr val="accent2"/>
                </a:solidFill>
              </a:rPr>
              <a:t>* Target an amount and challenge students to find all the different ways to make that amount using specific coins.</a:t>
            </a:r>
          </a:p>
          <a:p>
            <a:pPr marL="624078" indent="-514350">
              <a:buSzPct val="80000"/>
              <a:buNone/>
            </a:pPr>
            <a:r>
              <a:rPr lang="en-US" sz="2400" dirty="0" smtClean="0">
                <a:solidFill>
                  <a:schemeClr val="accent2"/>
                </a:solidFill>
              </a:rPr>
              <a:t>* Provide opportunities for students to solve logic riddles about coins. Expect students to justify their answers.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Determining the Value of Coins Grades 3-5</a:t>
            </a:r>
            <a:endParaRPr lang="en-US" sz="3100" dirty="0"/>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14600"/>
            <a:ext cx="8229600" cy="39498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Are students able to organize coin sets before determining the value?</a:t>
            </a:r>
          </a:p>
          <a:p>
            <a:pPr marL="624078" indent="-514350">
              <a:buSzPct val="80000"/>
              <a:buNone/>
            </a:pPr>
            <a:r>
              <a:rPr lang="en-US" sz="2400" dirty="0" smtClean="0">
                <a:solidFill>
                  <a:schemeClr val="accent2"/>
                </a:solidFill>
              </a:rPr>
              <a:t>* Can students find multiple ways to make a given amount?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Determining the Value of Coins Grades 3-5</a:t>
            </a:r>
            <a:endParaRPr lang="en-US" sz="3100" dirty="0"/>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difficulties do your students encounter when they are counting coins?</a:t>
            </a:r>
          </a:p>
          <a:p>
            <a:pPr marL="624078" indent="-514350">
              <a:buSzPct val="80000"/>
              <a:buNone/>
            </a:pPr>
            <a:r>
              <a:rPr lang="en-US" sz="2400" dirty="0" smtClean="0">
                <a:solidFill>
                  <a:schemeClr val="accent2"/>
                </a:solidFill>
              </a:rPr>
              <a:t>2) What new strategy can you implement to help students count coins or make change?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200" dirty="0" smtClean="0"/>
              <a:t>Determining the Value of Coins</a:t>
            </a:r>
            <a:endParaRPr lang="en-US" sz="3200" dirty="0"/>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a:bodyPr>
          <a:lstStyle/>
          <a:p>
            <a:pPr marL="624078" indent="-514350">
              <a:buSzPct val="80000"/>
              <a:buNone/>
            </a:pPr>
            <a:endParaRPr lang="en-US" sz="2400" dirty="0" smtClean="0">
              <a:solidFill>
                <a:schemeClr val="accent2"/>
              </a:solidFill>
            </a:endParaRPr>
          </a:p>
          <a:p>
            <a:pPr marL="624078" indent="-514350" algn="ctr">
              <a:buSzPct val="80000"/>
              <a:buNone/>
            </a:pPr>
            <a:r>
              <a:rPr lang="en-US" sz="4400" dirty="0" smtClean="0">
                <a:solidFill>
                  <a:schemeClr val="accent2"/>
                </a:solidFill>
              </a:rPr>
              <a:t>Take the next 5 minutes to </a:t>
            </a:r>
            <a:r>
              <a:rPr lang="en-US" sz="4400" i="1" dirty="0" smtClean="0">
                <a:solidFill>
                  <a:schemeClr val="accent2"/>
                </a:solidFill>
              </a:rPr>
              <a:t>mark</a:t>
            </a:r>
            <a:r>
              <a:rPr lang="en-US" sz="4400" dirty="0" smtClean="0">
                <a:solidFill>
                  <a:schemeClr val="accent2"/>
                </a:solidFill>
              </a:rPr>
              <a:t> the places in your materials where students work on the value of coins.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Determining the Value of Coins Grades 3-5</a:t>
            </a:r>
            <a:endParaRPr lang="en-US" sz="3200" dirty="0"/>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4330891"/>
          </a:xfrm>
        </p:spPr>
        <p:txBody>
          <a:bodyPr>
            <a:normAutofit fontScale="925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Constance Kamii (2006) says that teachers almost always ask students to produce a number about a single object rather than asking them to compare two or more objects (156).</a:t>
            </a:r>
          </a:p>
          <a:p>
            <a:pPr marL="624078" indent="-514350">
              <a:lnSpc>
                <a:spcPct val="150000"/>
              </a:lnSpc>
              <a:buSzPct val="80000"/>
              <a:buNone/>
            </a:pPr>
            <a:r>
              <a:rPr lang="en-US" sz="2200" dirty="0" smtClean="0">
                <a:solidFill>
                  <a:schemeClr val="accent2"/>
                </a:solidFill>
              </a:rPr>
              <a:t>* The purpose for measurement is not immediately obvious when children measure numerous isolated pictures of objects. It’s not surprising they view these as procedural tasks only.</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Units Versus Numbers</a:t>
            </a:r>
            <a:endParaRPr lang="en-US" sz="3200" dirty="0"/>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4330891"/>
          </a:xfrm>
        </p:spPr>
        <p:txBody>
          <a:bodyPr>
            <a:normAutofit fontScale="85000" lnSpcReduction="20000"/>
          </a:bodyPr>
          <a:lstStyle/>
          <a:p>
            <a:pPr marL="624078" indent="-514350">
              <a:lnSpc>
                <a:spcPct val="150000"/>
              </a:lnSpc>
              <a:buSzPct val="80000"/>
              <a:buNone/>
            </a:pPr>
            <a:r>
              <a:rPr lang="en-US" i="1" dirty="0" smtClean="0"/>
              <a:t>What the Research Says (continued)</a:t>
            </a:r>
          </a:p>
          <a:p>
            <a:pPr marL="624078" indent="-514350">
              <a:lnSpc>
                <a:spcPct val="150000"/>
              </a:lnSpc>
              <a:buClr>
                <a:schemeClr val="tx1"/>
              </a:buClr>
              <a:buSzPct val="60000"/>
              <a:buNone/>
            </a:pPr>
            <a:r>
              <a:rPr lang="en-US" sz="2200" dirty="0" smtClean="0">
                <a:solidFill>
                  <a:schemeClr val="accent2"/>
                </a:solidFill>
              </a:rPr>
              <a:t>* In </a:t>
            </a:r>
            <a:r>
              <a:rPr lang="en-US" sz="2200" i="1" dirty="0" smtClean="0">
                <a:solidFill>
                  <a:schemeClr val="accent2"/>
                </a:solidFill>
              </a:rPr>
              <a:t>Engaging Young Children in Mathematics </a:t>
            </a:r>
            <a:r>
              <a:rPr lang="en-US" sz="2200" dirty="0" smtClean="0">
                <a:solidFill>
                  <a:schemeClr val="accent2"/>
                </a:solidFill>
              </a:rPr>
              <a:t>(2004), Clements and Sarama describe foundational concepts related to length measurement (301-304).</a:t>
            </a:r>
          </a:p>
          <a:p>
            <a:pPr marL="880110" lvl="1" indent="-514350">
              <a:lnSpc>
                <a:spcPct val="150000"/>
              </a:lnSpc>
              <a:buClr>
                <a:schemeClr val="tx1"/>
              </a:buClr>
              <a:buSzPct val="60000"/>
              <a:buFont typeface="Wingdings" pitchFamily="2" charset="2"/>
              <a:buChar char="q"/>
            </a:pPr>
            <a:r>
              <a:rPr lang="en-US" sz="2000" i="1" dirty="0" smtClean="0">
                <a:solidFill>
                  <a:schemeClr val="accent2"/>
                </a:solidFill>
              </a:rPr>
              <a:t>Partitioning</a:t>
            </a:r>
            <a:r>
              <a:rPr lang="en-US" sz="2000" dirty="0" smtClean="0">
                <a:solidFill>
                  <a:schemeClr val="accent2"/>
                </a:solidFill>
              </a:rPr>
              <a:t>. Dividing an object into same-size units.</a:t>
            </a:r>
          </a:p>
          <a:p>
            <a:pPr marL="880110" lvl="1" indent="-514350">
              <a:lnSpc>
                <a:spcPct val="150000"/>
              </a:lnSpc>
              <a:buClr>
                <a:schemeClr val="tx1"/>
              </a:buClr>
              <a:buSzPct val="60000"/>
              <a:buFont typeface="Wingdings" pitchFamily="2" charset="2"/>
              <a:buChar char="q"/>
            </a:pPr>
            <a:r>
              <a:rPr lang="en-US" sz="2000" i="1" dirty="0" smtClean="0">
                <a:solidFill>
                  <a:schemeClr val="accent2"/>
                </a:solidFill>
              </a:rPr>
              <a:t>Unit iteration</a:t>
            </a:r>
            <a:r>
              <a:rPr lang="en-US" sz="2000" dirty="0" smtClean="0">
                <a:solidFill>
                  <a:schemeClr val="accent2"/>
                </a:solidFill>
              </a:rPr>
              <a:t>. Iterating a unit repeatedly along the length of an object.</a:t>
            </a:r>
          </a:p>
          <a:p>
            <a:pPr marL="880110" lvl="1" indent="-514350">
              <a:lnSpc>
                <a:spcPct val="150000"/>
              </a:lnSpc>
              <a:buClr>
                <a:schemeClr val="tx1"/>
              </a:buClr>
              <a:buSzPct val="60000"/>
              <a:buFont typeface="Wingdings" pitchFamily="2" charset="2"/>
              <a:buChar char="q"/>
            </a:pPr>
            <a:r>
              <a:rPr lang="en-US" sz="2000" i="1" dirty="0" smtClean="0">
                <a:solidFill>
                  <a:schemeClr val="accent2"/>
                </a:solidFill>
              </a:rPr>
              <a:t>Transitivity</a:t>
            </a:r>
            <a:r>
              <a:rPr lang="en-US" sz="2000" dirty="0" smtClean="0">
                <a:solidFill>
                  <a:schemeClr val="accent2"/>
                </a:solidFill>
              </a:rPr>
              <a:t>. The understanding that if the length of one object is equal to the length of a second object, which is equal to the length of a third object that cannot be directly compared to the first object, the first and third are also the same length.</a:t>
            </a: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Units Versus Numbers</a:t>
            </a:r>
            <a:endParaRPr lang="en-US" sz="3200" dirty="0"/>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4330891"/>
          </a:xfrm>
        </p:spPr>
        <p:txBody>
          <a:bodyPr>
            <a:normAutofit fontScale="85000" lnSpcReduction="10000"/>
          </a:bodyPr>
          <a:lstStyle/>
          <a:p>
            <a:pPr marL="624078" indent="-514350">
              <a:lnSpc>
                <a:spcPct val="150000"/>
              </a:lnSpc>
              <a:buSzPct val="80000"/>
              <a:buNone/>
            </a:pPr>
            <a:r>
              <a:rPr lang="en-US" i="1" dirty="0" smtClean="0"/>
              <a:t>What the Research Says (continued)</a:t>
            </a:r>
          </a:p>
          <a:p>
            <a:pPr marL="880110" lvl="1" indent="-514350">
              <a:lnSpc>
                <a:spcPct val="150000"/>
              </a:lnSpc>
              <a:buClr>
                <a:schemeClr val="tx1"/>
              </a:buClr>
              <a:buSzPct val="60000"/>
              <a:buFont typeface="Wingdings" pitchFamily="2" charset="2"/>
              <a:buChar char="q"/>
            </a:pPr>
            <a:r>
              <a:rPr lang="en-US" sz="2000" i="1" dirty="0" smtClean="0">
                <a:solidFill>
                  <a:schemeClr val="accent2"/>
                </a:solidFill>
              </a:rPr>
              <a:t>Conservation</a:t>
            </a:r>
            <a:r>
              <a:rPr lang="en-US" sz="2000" dirty="0" smtClean="0">
                <a:solidFill>
                  <a:schemeClr val="accent2"/>
                </a:solidFill>
              </a:rPr>
              <a:t>. The understanding that as an object moves, its length does not change.</a:t>
            </a:r>
          </a:p>
          <a:p>
            <a:pPr marL="880110" lvl="1" indent="-514350">
              <a:lnSpc>
                <a:spcPct val="150000"/>
              </a:lnSpc>
              <a:buClr>
                <a:schemeClr val="tx1"/>
              </a:buClr>
              <a:buSzPct val="60000"/>
              <a:buFont typeface="Wingdings" pitchFamily="2" charset="2"/>
              <a:buChar char="q"/>
            </a:pPr>
            <a:r>
              <a:rPr lang="en-US" sz="2000" i="1" dirty="0" smtClean="0">
                <a:solidFill>
                  <a:schemeClr val="accent2"/>
                </a:solidFill>
              </a:rPr>
              <a:t>Accumulation of distance</a:t>
            </a:r>
            <a:r>
              <a:rPr lang="en-US" sz="2000" dirty="0" smtClean="0">
                <a:solidFill>
                  <a:schemeClr val="accent2"/>
                </a:solidFill>
              </a:rPr>
              <a:t>. When you iterate a unit along an object’s length and count the iterations, the number works convey the space covered by all units counted up to that point.</a:t>
            </a:r>
          </a:p>
          <a:p>
            <a:pPr marL="880110" lvl="1" indent="-514350">
              <a:lnSpc>
                <a:spcPct val="150000"/>
              </a:lnSpc>
              <a:buClr>
                <a:schemeClr val="tx1"/>
              </a:buClr>
              <a:buSzPct val="60000"/>
              <a:buFont typeface="Wingdings" pitchFamily="2" charset="2"/>
              <a:buChar char="q"/>
            </a:pPr>
            <a:r>
              <a:rPr lang="en-US" sz="2000" i="1" dirty="0" smtClean="0">
                <a:solidFill>
                  <a:schemeClr val="accent2"/>
                </a:solidFill>
              </a:rPr>
              <a:t>Relation between number and measurement</a:t>
            </a:r>
            <a:r>
              <a:rPr lang="en-US" sz="2000" dirty="0" smtClean="0">
                <a:solidFill>
                  <a:schemeClr val="accent2"/>
                </a:solidFill>
              </a:rPr>
              <a:t>. Many children fall back on their earlier counting experiences to interpret measuring tasks. Students who simply read a ruler procedurally have not related the meaning of the number to its measurement.</a:t>
            </a: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Units Versus Numbers</a:t>
            </a:r>
            <a:endParaRPr lang="en-US" sz="3200" dirty="0"/>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43308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Clr>
                <a:schemeClr val="tx1"/>
              </a:buClr>
              <a:buSzPct val="60000"/>
              <a:buNone/>
            </a:pPr>
            <a:r>
              <a:rPr lang="en-US" sz="2200" dirty="0" smtClean="0">
                <a:solidFill>
                  <a:schemeClr val="accent2"/>
                </a:solidFill>
              </a:rPr>
              <a:t>* “Although researchers debate the order of the development of these concepts and the ages at which they are developed, they agree that these ideas form the foundation for measurement and should be considered during any measurement instruction” (Clements and Sarama 2004, 304).</a:t>
            </a:r>
          </a:p>
        </p:txBody>
      </p:sp>
      <p:sp>
        <p:nvSpPr>
          <p:cNvPr id="3" name="Title 2"/>
          <p:cNvSpPr>
            <a:spLocks noGrp="1"/>
          </p:cNvSpPr>
          <p:nvPr>
            <p:ph type="title"/>
          </p:nvPr>
        </p:nvSpPr>
        <p:spPr>
          <a:xfrm>
            <a:off x="457200" y="274638"/>
            <a:ext cx="8229600" cy="1782762"/>
          </a:xfrm>
        </p:spPr>
        <p:txBody>
          <a:bodyPr>
            <a:normAutofit/>
          </a:bodyPr>
          <a:lstStyle/>
          <a:p>
            <a:r>
              <a:rPr lang="en-US" sz="5400" dirty="0" smtClean="0"/>
              <a:t>Math Misconceptions</a:t>
            </a:r>
            <a:r>
              <a:rPr lang="en-US" dirty="0" smtClean="0"/>
              <a:t/>
            </a:r>
            <a:br>
              <a:rPr lang="en-US" dirty="0" smtClean="0"/>
            </a:br>
            <a:r>
              <a:rPr lang="en-US" sz="3200" dirty="0" smtClean="0"/>
              <a:t>Units Versus Numbers</a:t>
            </a:r>
            <a:endParaRPr lang="en-US" sz="3200" dirty="0"/>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Ask students to estimate the size of an object first before measuring it. Expect students to explain why they think their estimate is reasonable.</a:t>
            </a:r>
          </a:p>
          <a:p>
            <a:pPr marL="624078" indent="-514350">
              <a:buSzPct val="80000"/>
              <a:buNone/>
            </a:pPr>
            <a:r>
              <a:rPr lang="en-US" sz="2400" dirty="0" smtClean="0">
                <a:solidFill>
                  <a:schemeClr val="accent2"/>
                </a:solidFill>
              </a:rPr>
              <a:t>* Allow students to measure real-world objects, rather than only pictures on paper. Environmental objects force children to approximate measure, a more realistic application of measurement.</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Units versus Numbers Grades 3-5</a:t>
            </a:r>
            <a:endParaRPr lang="en-US" sz="3100" dirty="0"/>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Encourage students to measure the same object with a variety of nonstandard units and standard units. This reinforces the importance of a unit’s size, and that some units are more efficient for measuring an object.</a:t>
            </a:r>
          </a:p>
          <a:p>
            <a:pPr marL="624078" indent="-514350">
              <a:buSzPct val="80000"/>
              <a:buNone/>
            </a:pPr>
            <a:r>
              <a:rPr lang="en-US" sz="2400" dirty="0" smtClean="0">
                <a:solidFill>
                  <a:schemeClr val="accent2"/>
                </a:solidFill>
              </a:rPr>
              <a:t>* Provide students who are having difficulty, with rulers that have fewer markings .</a:t>
            </a:r>
          </a:p>
          <a:p>
            <a:pPr marL="624078" indent="-514350">
              <a:buSzPct val="80000"/>
              <a:buNone/>
            </a:pPr>
            <a:endParaRPr lang="en-US" sz="24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Units versus Numbers Grades 3-5</a:t>
            </a:r>
            <a:endParaRPr lang="en-US" sz="3100" dirty="0"/>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Bridge nonstandard units to standard units by providing manipulatives that are “standard” size.</a:t>
            </a:r>
          </a:p>
          <a:p>
            <a:pPr marL="624078" indent="-514350">
              <a:buSzPct val="80000"/>
              <a:buNone/>
            </a:pPr>
            <a:r>
              <a:rPr lang="en-US" sz="2400" dirty="0" smtClean="0">
                <a:solidFill>
                  <a:schemeClr val="accent2"/>
                </a:solidFill>
              </a:rPr>
              <a:t>* Allow students to make their own rulers to help them understand that it’s not just a tool used to complete a procedural task. Engage students in comparing student-made rulers to standard rulers.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Units versus Numbers Grades 3-5</a:t>
            </a:r>
            <a:endParaRPr lang="en-US" sz="3100" dirty="0"/>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Use rulers with the “0” mark a short distance from the edge. Students will be engaged in thinking about both endpoints when measuring with this type of ruler. They will also be focusing on units (and not markings) when they measure.</a:t>
            </a:r>
          </a:p>
          <a:p>
            <a:pPr marL="624078" indent="-514350">
              <a:buSzPct val="80000"/>
              <a:buNone/>
            </a:pPr>
            <a:r>
              <a:rPr lang="en-US" sz="2400" dirty="0" smtClean="0">
                <a:solidFill>
                  <a:schemeClr val="accent2"/>
                </a:solidFill>
              </a:rPr>
              <a:t>* Ask students to develop and explain strategies for measuring curved and crooked lines or other hard-to-measure objects.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Units versus Numbers Grades 3-5</a:t>
            </a:r>
            <a:endParaRPr lang="en-US" sz="3100" dirty="0"/>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41784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Do students understand that when units are small, more are needed to measure, and when units are larger, fewer units are needed.</a:t>
            </a:r>
          </a:p>
          <a:p>
            <a:pPr marL="624078" indent="-514350">
              <a:buSzPct val="80000"/>
              <a:buNone/>
            </a:pPr>
            <a:r>
              <a:rPr lang="en-US" sz="2400" dirty="0" smtClean="0">
                <a:solidFill>
                  <a:schemeClr val="accent2"/>
                </a:solidFill>
              </a:rPr>
              <a:t>* Can students explain why they think their estimates are reasonable?</a:t>
            </a:r>
          </a:p>
          <a:p>
            <a:pPr marL="624078" indent="-514350">
              <a:buSzPct val="80000"/>
              <a:buNone/>
            </a:pPr>
            <a:r>
              <a:rPr lang="en-US" sz="2400" dirty="0" smtClean="0">
                <a:solidFill>
                  <a:schemeClr val="accent2"/>
                </a:solidFill>
              </a:rPr>
              <a:t>* Can students identify the starting point on each ruler?</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Units versus Numbers Grades 3-5</a:t>
            </a:r>
            <a:endParaRPr lang="en-US" sz="3100" dirty="0"/>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difficulties have your students had in measuring length? How will you change your instruction to avoid future misconceptions?</a:t>
            </a:r>
          </a:p>
          <a:p>
            <a:pPr marL="624078" indent="-514350">
              <a:buSzPct val="80000"/>
              <a:buNone/>
            </a:pPr>
            <a:r>
              <a:rPr lang="en-US" sz="2400" dirty="0" smtClean="0">
                <a:solidFill>
                  <a:schemeClr val="accent2"/>
                </a:solidFill>
              </a:rPr>
              <a:t>2) What activities or strategies can you use to help your students develop the foundational concepts described in this section?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600" dirty="0" smtClean="0"/>
              <a:t>Units Versus Number</a:t>
            </a:r>
            <a:endParaRPr lang="en-US" sz="3300" dirty="0"/>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lnSpcReduction="10000"/>
          </a:bodyPr>
          <a:lstStyle/>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understanding measurement units versus number.</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Units versus Number Grades 3-5</a:t>
            </a:r>
            <a:endParaRPr lang="en-US" sz="3200" dirty="0"/>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lnSpcReduction="100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Big ideas are that area is a measure of covering and that perimeter (length around) is a measure of distance.</a:t>
            </a:r>
          </a:p>
          <a:p>
            <a:pPr marL="624078" indent="-514350">
              <a:lnSpc>
                <a:spcPct val="150000"/>
              </a:lnSpc>
              <a:buSzPct val="80000"/>
              <a:buNone/>
            </a:pPr>
            <a:r>
              <a:rPr lang="en-US" sz="2200" dirty="0" smtClean="0">
                <a:solidFill>
                  <a:schemeClr val="accent2"/>
                </a:solidFill>
              </a:rPr>
              <a:t>* Area and perimeter are often taught together or in immediate succession. This combination or sequence may cause confusion, because both area and perimeter require students to consider the boundaries of shape.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300" dirty="0" smtClean="0"/>
              <a:t>Distinguishing Between Area and Perimeter</a:t>
            </a:r>
            <a:endParaRPr lang="en-US" sz="3300" dirty="0"/>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fontScale="92500" lnSpcReduction="10000"/>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“It is common fallacy to suppose that the area of a region is related to its perimeter” (Leibeck 1984).</a:t>
            </a:r>
          </a:p>
          <a:p>
            <a:pPr marL="624078" indent="-514350">
              <a:lnSpc>
                <a:spcPct val="150000"/>
              </a:lnSpc>
              <a:buSzPct val="80000"/>
              <a:buNone/>
            </a:pPr>
            <a:r>
              <a:rPr lang="en-US" sz="2200" dirty="0" smtClean="0">
                <a:solidFill>
                  <a:schemeClr val="accent2"/>
                </a:solidFill>
              </a:rPr>
              <a:t>* Haycock (2001) notes that this relationship proves a contradiction to ideas of conservation. He stresses that rearranging a constant perimeter to form a new shape conserves the perimeter, but not the area. It is therefore important to provide meaningful problems that allow students to experience this phenomenon.</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300" dirty="0" smtClean="0"/>
              <a:t>Distinguishing Between Area and Perimeter</a:t>
            </a:r>
            <a:endParaRPr lang="en-US" sz="3300" dirty="0"/>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200" dirty="0" smtClean="0">
                <a:solidFill>
                  <a:schemeClr val="accent2"/>
                </a:solidFill>
              </a:rPr>
              <a:t>* “Through problem-solving tasks, students develop an understanding of math content and ultimately use that content understanding to find solutions to problems. Problem solving is both the process by which students explore mathematics and the goal of learning mathematics” (O’Connell 2007).</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300" dirty="0" smtClean="0"/>
              <a:t>Distinguishing Between Area and Perimeter</a:t>
            </a:r>
            <a:endParaRPr lang="en-US" sz="3300" dirty="0"/>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254691"/>
          </a:xfrm>
        </p:spPr>
        <p:txBody>
          <a:bodyPr>
            <a:normAutofit/>
          </a:bodyPr>
          <a:lstStyle/>
          <a:p>
            <a:pPr marL="624078" indent="-514350">
              <a:lnSpc>
                <a:spcPct val="150000"/>
              </a:lnSpc>
              <a:buSzPct val="80000"/>
              <a:buNone/>
            </a:pPr>
            <a:r>
              <a:rPr lang="en-US" i="1" dirty="0" smtClean="0"/>
              <a:t>What the Research Says (continued)</a:t>
            </a:r>
          </a:p>
          <a:p>
            <a:pPr marL="624078" indent="-514350">
              <a:lnSpc>
                <a:spcPct val="150000"/>
              </a:lnSpc>
              <a:buSzPct val="80000"/>
              <a:buNone/>
            </a:pPr>
            <a:r>
              <a:rPr lang="en-US" sz="2400" dirty="0" smtClean="0">
                <a:solidFill>
                  <a:schemeClr val="accent2"/>
                </a:solidFill>
              </a:rPr>
              <a:t>* It is important for students to find their own strategies and algorithms to measure specific attributes rather than simply plug numbers into formulas presented to them without context or meaning.</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300" dirty="0" smtClean="0"/>
              <a:t>Distinguishing Between Area and Perimeter</a:t>
            </a:r>
            <a:endParaRPr lang="en-US" sz="3300" dirty="0"/>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lnSpcReduction="10000"/>
          </a:bodyPr>
          <a:lstStyle/>
          <a:p>
            <a:pPr marL="624078" indent="-514350">
              <a:lnSpc>
                <a:spcPct val="150000"/>
              </a:lnSpc>
              <a:buSzPct val="80000"/>
              <a:buNone/>
            </a:pPr>
            <a:r>
              <a:rPr lang="en-US" i="1" dirty="0" smtClean="0"/>
              <a:t>What to Do </a:t>
            </a:r>
          </a:p>
          <a:p>
            <a:pPr marL="624078" indent="-514350">
              <a:buSzPct val="80000"/>
              <a:buNone/>
            </a:pPr>
            <a:r>
              <a:rPr lang="en-US" sz="2400" dirty="0" smtClean="0">
                <a:solidFill>
                  <a:schemeClr val="accent2"/>
                </a:solidFill>
              </a:rPr>
              <a:t>* Allow students to explore area by covering the surface of a variety of objects with nonstandard units. Then move on to covering surfaces using congruent units such as index cards or multilink cubes. Using a consistent unit allows students to compare the areas of different shapes.</a:t>
            </a:r>
          </a:p>
          <a:p>
            <a:pPr marL="624078" indent="-514350">
              <a:buSzPct val="80000"/>
              <a:buNone/>
            </a:pPr>
            <a:r>
              <a:rPr lang="en-US" sz="2400" dirty="0" smtClean="0">
                <a:solidFill>
                  <a:schemeClr val="accent2"/>
                </a:solidFill>
              </a:rPr>
              <a:t>* Connect the concepts of area and perimeter to meaningful scenarios like those in children’s books.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Area and Perimeter Grades 3-5</a:t>
            </a:r>
            <a:endParaRPr lang="en-US" sz="3100" dirty="0"/>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What to Do (continued)</a:t>
            </a:r>
          </a:p>
          <a:p>
            <a:pPr marL="624078" indent="-514350">
              <a:buSzPct val="80000"/>
              <a:buNone/>
            </a:pPr>
            <a:r>
              <a:rPr lang="en-US" sz="2400" dirty="0" smtClean="0">
                <a:solidFill>
                  <a:schemeClr val="accent2"/>
                </a:solidFill>
              </a:rPr>
              <a:t>* Give students a set amount of squares and triangles (pattern blocks work well) to use to make a design. Compare the varying designs created. Compare the area of each. Discuss the notion of conservation of area. Get students to recognize that although the designs vary in appearance, the area is consistent for all.</a:t>
            </a: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Area and Perimeter Grades 3-5</a:t>
            </a:r>
            <a:endParaRPr lang="en-US" sz="3100" dirty="0"/>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fontScale="77500" lnSpcReduction="20000"/>
          </a:bodyPr>
          <a:lstStyle/>
          <a:p>
            <a:pPr marL="624078" indent="-514350">
              <a:lnSpc>
                <a:spcPct val="150000"/>
              </a:lnSpc>
              <a:buSzPct val="80000"/>
              <a:buNone/>
            </a:pPr>
            <a:r>
              <a:rPr lang="en-US" sz="3300" i="1" dirty="0" smtClean="0"/>
              <a:t>What to Do (continued)</a:t>
            </a:r>
          </a:p>
          <a:p>
            <a:pPr marL="624078" indent="-514350">
              <a:buSzPct val="80000"/>
              <a:buNone/>
            </a:pPr>
            <a:r>
              <a:rPr lang="en-US" sz="2800" dirty="0" smtClean="0">
                <a:solidFill>
                  <a:schemeClr val="accent2"/>
                </a:solidFill>
              </a:rPr>
              <a:t>* Have students use pattern blocks or square tiles to create a variety of designs with a constant perimeter. Instruct students to compare the areas of the shapes made with like materials. Discuss what trends they notice about the area of shapes that all have the same perimeter.</a:t>
            </a:r>
          </a:p>
          <a:p>
            <a:pPr marL="624078" indent="-514350">
              <a:buSzPct val="80000"/>
              <a:buNone/>
            </a:pPr>
            <a:r>
              <a:rPr lang="en-US" sz="2800" dirty="0" smtClean="0">
                <a:solidFill>
                  <a:schemeClr val="accent2"/>
                </a:solidFill>
              </a:rPr>
              <a:t>* Use a multiplication chart to illustrate the connection between the area of a rectangle and multiplicative arrays. Such connections help students construct their own formulas based on their conceptual understanding rather than mimicking a formula without context</a:t>
            </a: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Area and Perimeter Grades 3-5</a:t>
            </a:r>
            <a:endParaRPr lang="en-US" sz="3100" dirty="0"/>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77500" lnSpcReduction="20000"/>
          </a:bodyPr>
          <a:lstStyle/>
          <a:p>
            <a:pPr marL="624078" indent="-514350">
              <a:lnSpc>
                <a:spcPct val="150000"/>
              </a:lnSpc>
              <a:buSzPct val="80000"/>
              <a:buNone/>
            </a:pPr>
            <a:r>
              <a:rPr lang="en-US" sz="3600" i="1" dirty="0" smtClean="0"/>
              <a:t>What to Do (continued)</a:t>
            </a:r>
          </a:p>
          <a:p>
            <a:pPr marL="624078" indent="-514350">
              <a:buSzPct val="80000"/>
              <a:buNone/>
            </a:pPr>
            <a:r>
              <a:rPr lang="en-US" sz="2800" dirty="0" smtClean="0">
                <a:solidFill>
                  <a:schemeClr val="accent2"/>
                </a:solidFill>
              </a:rPr>
              <a:t>* Provide cutouts of rectangles, triangles, trapezoids, and circles and have students develop strategies to compare the area of each. </a:t>
            </a:r>
          </a:p>
          <a:p>
            <a:pPr marL="624078" indent="-514350">
              <a:buSzPct val="80000"/>
              <a:buNone/>
            </a:pPr>
            <a:r>
              <a:rPr lang="en-US" sz="2800" dirty="0" smtClean="0">
                <a:solidFill>
                  <a:schemeClr val="accent2"/>
                </a:solidFill>
              </a:rPr>
              <a:t>*Have students shade, fold, or even cut square-grid paper to explore the relationship between area and the dimensions of the length and width:</a:t>
            </a:r>
          </a:p>
          <a:p>
            <a:pPr marL="880110" lvl="1" indent="-514350">
              <a:buClr>
                <a:schemeClr val="tx1"/>
              </a:buClr>
              <a:buSzPct val="60000"/>
              <a:buFont typeface="Wingdings" pitchFamily="2" charset="2"/>
              <a:buChar char="q"/>
            </a:pPr>
            <a:r>
              <a:rPr lang="en-US" sz="2400" dirty="0" smtClean="0">
                <a:solidFill>
                  <a:schemeClr val="accent2"/>
                </a:solidFill>
              </a:rPr>
              <a:t>What happens to the area of a rectangle if the length is doubled?</a:t>
            </a:r>
          </a:p>
          <a:p>
            <a:pPr marL="880110" lvl="1" indent="-514350">
              <a:buClr>
                <a:schemeClr val="tx1"/>
              </a:buClr>
              <a:buSzPct val="60000"/>
              <a:buFont typeface="Wingdings" pitchFamily="2" charset="2"/>
              <a:buChar char="q"/>
            </a:pPr>
            <a:r>
              <a:rPr lang="en-US" sz="2400" dirty="0" smtClean="0">
                <a:solidFill>
                  <a:schemeClr val="accent2"/>
                </a:solidFill>
              </a:rPr>
              <a:t>How is the area affected if both the length and width are doubled? Why?	</a:t>
            </a:r>
          </a:p>
          <a:p>
            <a:pPr marL="880110" lvl="1" indent="-514350">
              <a:buClr>
                <a:schemeClr val="tx1"/>
              </a:buClr>
              <a:buSzPct val="60000"/>
              <a:buFont typeface="Wingdings" pitchFamily="2" charset="2"/>
              <a:buChar char="q"/>
            </a:pPr>
            <a:r>
              <a:rPr lang="en-US" sz="2400" dirty="0" smtClean="0">
                <a:solidFill>
                  <a:schemeClr val="accent2"/>
                </a:solidFill>
              </a:rPr>
              <a:t>If the length and width were cut in half, what would happen to the area?	</a:t>
            </a: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Area and Perimeter Grades 3-5</a:t>
            </a:r>
            <a:endParaRPr lang="en-US" sz="3100" dirty="0"/>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9800"/>
            <a:ext cx="8229600" cy="4254691"/>
          </a:xfrm>
        </p:spPr>
        <p:txBody>
          <a:bodyPr>
            <a:normAutofit/>
          </a:bodyPr>
          <a:lstStyle/>
          <a:p>
            <a:pPr marL="624078" indent="-514350">
              <a:lnSpc>
                <a:spcPct val="150000"/>
              </a:lnSpc>
              <a:buSzPct val="80000"/>
              <a:buNone/>
            </a:pPr>
            <a:r>
              <a:rPr lang="en-US" sz="2800" i="1" dirty="0" smtClean="0"/>
              <a:t>What to Look For</a:t>
            </a:r>
          </a:p>
          <a:p>
            <a:pPr marL="624078" indent="-514350">
              <a:buSzPct val="80000"/>
              <a:buNone/>
            </a:pPr>
            <a:r>
              <a:rPr lang="en-US" sz="2400" dirty="0" smtClean="0">
                <a:solidFill>
                  <a:schemeClr val="accent2"/>
                </a:solidFill>
              </a:rPr>
              <a:t>* Do students understand that the distance around the perimeter of a figure is different from the amount of space covered by a figure?</a:t>
            </a:r>
          </a:p>
          <a:p>
            <a:pPr marL="624078" indent="-514350">
              <a:buSzPct val="80000"/>
              <a:buNone/>
            </a:pPr>
            <a:r>
              <a:rPr lang="en-US" sz="2400" dirty="0" smtClean="0">
                <a:solidFill>
                  <a:schemeClr val="accent2"/>
                </a:solidFill>
              </a:rPr>
              <a:t>* Can students cover a figure with units and count the number of units used?</a:t>
            </a:r>
          </a:p>
          <a:p>
            <a:pPr marL="624078" indent="-514350">
              <a:buSzPct val="80000"/>
              <a:buNone/>
            </a:pPr>
            <a:r>
              <a:rPr lang="en-US" sz="2400" dirty="0" smtClean="0">
                <a:solidFill>
                  <a:schemeClr val="accent2"/>
                </a:solidFill>
              </a:rPr>
              <a:t>* Are students able to see that the size of the units affects the number of units needed to measure the area or perimeter of a figure?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Foundation Ideas for Division Grades 3-5</a:t>
            </a:r>
            <a:endParaRPr lang="en-US" sz="3100" dirty="0"/>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800" dirty="0" smtClean="0">
                <a:solidFill>
                  <a:schemeClr val="accent2"/>
                </a:solidFill>
              </a:rPr>
              <a:t>1) How can you help students distinguish between area and perimeter in a meaningful context?</a:t>
            </a:r>
          </a:p>
          <a:p>
            <a:pPr marL="624078" indent="-514350">
              <a:buSzPct val="80000"/>
              <a:buNone/>
            </a:pPr>
            <a:r>
              <a:rPr lang="en-US" sz="2800" dirty="0" smtClean="0">
                <a:solidFill>
                  <a:schemeClr val="accent2"/>
                </a:solidFill>
              </a:rPr>
              <a:t>2) What materials are available in your school to make the concepts of measurement a hands-on experience?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6000" dirty="0" smtClean="0"/>
              <a:t>Math Misconceptions</a:t>
            </a:r>
            <a:r>
              <a:rPr lang="en-US" dirty="0" smtClean="0"/>
              <a:t/>
            </a:r>
            <a:br>
              <a:rPr lang="en-US" dirty="0" smtClean="0"/>
            </a:br>
            <a:r>
              <a:rPr lang="en-US" sz="3300" dirty="0" smtClean="0"/>
              <a:t>Distinguishing Between Area and Perimeter</a:t>
            </a:r>
            <a:endParaRPr lang="en-US" sz="3300" dirty="0"/>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a:bodyPr>
          <a:lstStyle/>
          <a:p>
            <a:pPr marL="624078" indent="-514350" algn="ctr">
              <a:buSzPct val="80000"/>
              <a:buNone/>
            </a:pPr>
            <a:r>
              <a:rPr lang="en-US" sz="4400" dirty="0" smtClean="0">
                <a:solidFill>
                  <a:schemeClr val="accent2"/>
                </a:solidFill>
              </a:rPr>
              <a:t>Take the next 5-8 minutes to </a:t>
            </a:r>
            <a:r>
              <a:rPr lang="en-US" sz="4400" i="1" dirty="0" smtClean="0">
                <a:solidFill>
                  <a:schemeClr val="accent2"/>
                </a:solidFill>
              </a:rPr>
              <a:t>mark</a:t>
            </a:r>
            <a:r>
              <a:rPr lang="en-US" sz="4400" dirty="0" smtClean="0">
                <a:solidFill>
                  <a:schemeClr val="accent2"/>
                </a:solidFill>
              </a:rPr>
              <a:t> the places in your materials where students work on area and perimeter.</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Area and Perimeter Grades 3-5</a:t>
            </a:r>
            <a:endParaRPr lang="en-US" sz="3200" dirty="0"/>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fontScale="92500" lnSpcReduction="20000"/>
          </a:bodyPr>
          <a:lstStyle/>
          <a:p>
            <a:pPr marL="624078" indent="-514350">
              <a:lnSpc>
                <a:spcPct val="150000"/>
              </a:lnSpc>
              <a:buSzPct val="80000"/>
              <a:buNone/>
            </a:pPr>
            <a:r>
              <a:rPr lang="en-US" i="1" dirty="0" smtClean="0"/>
              <a:t>What the Research Says</a:t>
            </a:r>
          </a:p>
          <a:p>
            <a:pPr marL="624078" indent="-514350">
              <a:lnSpc>
                <a:spcPct val="150000"/>
              </a:lnSpc>
              <a:buSzPct val="80000"/>
              <a:buNone/>
            </a:pPr>
            <a:r>
              <a:rPr lang="en-US" sz="2200" dirty="0" smtClean="0">
                <a:solidFill>
                  <a:schemeClr val="accent2"/>
                </a:solidFill>
              </a:rPr>
              <a:t>* In a 1984 </a:t>
            </a:r>
            <a:r>
              <a:rPr lang="en-US" sz="2200" i="1" dirty="0" smtClean="0">
                <a:solidFill>
                  <a:schemeClr val="accent2"/>
                </a:solidFill>
              </a:rPr>
              <a:t>Arithmetic Teacher </a:t>
            </a:r>
            <a:r>
              <a:rPr lang="en-US" sz="2200" dirty="0" smtClean="0">
                <a:solidFill>
                  <a:schemeClr val="accent2"/>
                </a:solidFill>
              </a:rPr>
              <a:t>article, Jim Hiebert writes, “Effective instruction should take advantage of what children already know or are able to learn and then relate this knowledge to new concepts that might be more difficult to learn” (22-23).</a:t>
            </a:r>
          </a:p>
          <a:p>
            <a:pPr marL="624078" indent="-514350">
              <a:lnSpc>
                <a:spcPct val="150000"/>
              </a:lnSpc>
              <a:buSzPct val="80000"/>
              <a:buNone/>
            </a:pPr>
            <a:r>
              <a:rPr lang="en-US" sz="2200" dirty="0" smtClean="0">
                <a:solidFill>
                  <a:schemeClr val="accent2"/>
                </a:solidFill>
              </a:rPr>
              <a:t>* The best way to help students see the relationship between units of measure is by having them use measuring devices during mathematics class.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5400" dirty="0" smtClean="0"/>
              <a:t>Math Misconceptions</a:t>
            </a:r>
            <a:r>
              <a:rPr lang="en-US" dirty="0" smtClean="0"/>
              <a:t/>
            </a:r>
            <a:br>
              <a:rPr lang="en-US" dirty="0" smtClean="0"/>
            </a:br>
            <a:r>
              <a:rPr lang="en-US" sz="3600" dirty="0" smtClean="0"/>
              <a:t>Overgeneralizing Base-Ten Renaming</a:t>
            </a:r>
            <a:endParaRPr lang="en-US" dirty="0"/>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sz="2800" i="1" dirty="0" smtClean="0"/>
              <a:t>What to Do </a:t>
            </a:r>
          </a:p>
          <a:p>
            <a:pPr marL="624078" indent="-514350">
              <a:buSzPct val="80000"/>
              <a:buNone/>
            </a:pPr>
            <a:r>
              <a:rPr lang="en-US" sz="2800" dirty="0" smtClean="0">
                <a:solidFill>
                  <a:schemeClr val="accent2"/>
                </a:solidFill>
              </a:rPr>
              <a:t>* Give students time to explore with whatever units of measure are being used, prior to giving students problems to solve (whether they be story problems or numerical expressions).</a:t>
            </a:r>
          </a:p>
          <a:p>
            <a:pPr marL="624078" indent="-514350">
              <a:buSzPct val="80000"/>
              <a:buNone/>
            </a:pPr>
            <a:r>
              <a:rPr lang="en-US" sz="2800" dirty="0" smtClean="0">
                <a:solidFill>
                  <a:schemeClr val="accent2"/>
                </a:solidFill>
              </a:rPr>
              <a:t>* Have students record different ways to represent the same unit of measure.</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Conversions Grades 3-5</a:t>
            </a:r>
            <a:endParaRPr lang="en-US" sz="3100" dirty="0"/>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78491"/>
          </a:xfrm>
        </p:spPr>
        <p:txBody>
          <a:bodyPr>
            <a:normAutofit fontScale="92500"/>
          </a:bodyPr>
          <a:lstStyle/>
          <a:p>
            <a:pPr marL="624078" indent="-514350">
              <a:lnSpc>
                <a:spcPct val="150000"/>
              </a:lnSpc>
              <a:buSzPct val="80000"/>
              <a:buNone/>
            </a:pPr>
            <a:r>
              <a:rPr lang="en-US" sz="2800" i="1" dirty="0" smtClean="0"/>
              <a:t>What to Do (continued)</a:t>
            </a:r>
          </a:p>
          <a:p>
            <a:pPr marL="624078" indent="-514350">
              <a:buSzPct val="80000"/>
              <a:buNone/>
            </a:pPr>
            <a:r>
              <a:rPr lang="en-US" sz="2800" dirty="0" smtClean="0">
                <a:solidFill>
                  <a:schemeClr val="accent2"/>
                </a:solidFill>
              </a:rPr>
              <a:t>* Have students discuss what they might have to do if they want to know what the difference would be between two units of measure when subtracting involves renaming. Ask students to share their ideas for solving a story problem and then discuss whether the answers make sense. Try them out with units of linear measure, liquid measure, and time.</a:t>
            </a:r>
          </a:p>
          <a:p>
            <a:pPr marL="624078" indent="-514350">
              <a:buSzPct val="80000"/>
              <a:buNone/>
            </a:pPr>
            <a:endParaRPr lang="en-US" sz="2800" dirty="0" smtClean="0">
              <a:solidFill>
                <a:schemeClr val="accent2"/>
              </a:solidFill>
            </a:endParaRP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dirty="0" smtClean="0"/>
              <a:t/>
            </a:r>
            <a:br>
              <a:rPr lang="en-US" dirty="0" smtClean="0"/>
            </a:br>
            <a:r>
              <a:rPr lang="en-US" sz="3100" dirty="0" smtClean="0"/>
              <a:t>Conversions Grades 3-5</a:t>
            </a:r>
            <a:endParaRPr lang="en-US" sz="3100" dirty="0"/>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4178491"/>
          </a:xfrm>
        </p:spPr>
        <p:txBody>
          <a:bodyPr>
            <a:normAutofit/>
          </a:bodyPr>
          <a:lstStyle/>
          <a:p>
            <a:pPr marL="624078" indent="-514350">
              <a:lnSpc>
                <a:spcPct val="150000"/>
              </a:lnSpc>
              <a:buSzPct val="80000"/>
              <a:buNone/>
            </a:pPr>
            <a:r>
              <a:rPr lang="en-US" i="1" dirty="0" smtClean="0"/>
              <a:t>What to Look For</a:t>
            </a:r>
          </a:p>
          <a:p>
            <a:pPr marL="624078" indent="-514350">
              <a:buSzPct val="80000"/>
              <a:buNone/>
            </a:pPr>
            <a:r>
              <a:rPr lang="en-US" sz="2400" dirty="0" smtClean="0">
                <a:solidFill>
                  <a:schemeClr val="accent2"/>
                </a:solidFill>
              </a:rPr>
              <a:t>* Look to see that students represent addition and subtraction of time, length, or fractions with the appropriate conversions.</a:t>
            </a:r>
          </a:p>
          <a:p>
            <a:pPr marL="624078" indent="-514350">
              <a:buSzPct val="80000"/>
              <a:buNone/>
            </a:pPr>
            <a:r>
              <a:rPr lang="en-US" sz="2400" dirty="0" smtClean="0">
                <a:solidFill>
                  <a:schemeClr val="accent2"/>
                </a:solidFill>
              </a:rPr>
              <a:t>* Have students use illustrations, whenever possible, to represent different ways to name the same thing.</a:t>
            </a:r>
          </a:p>
          <a:p>
            <a:pPr marL="624078" indent="-514350">
              <a:buSzPct val="80000"/>
              <a:buNone/>
            </a:pPr>
            <a:r>
              <a:rPr lang="en-US" sz="2400" dirty="0" smtClean="0">
                <a:solidFill>
                  <a:schemeClr val="accent2"/>
                </a:solidFill>
              </a:rPr>
              <a:t>* Provide students with manipulative materials to represent fractions in multiple ways.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381000"/>
            <a:ext cx="8229600" cy="1782762"/>
          </a:xfrm>
        </p:spPr>
        <p:txBody>
          <a:bodyPr>
            <a:normAutofit fontScale="90000"/>
          </a:bodyPr>
          <a:lstStyle/>
          <a:p>
            <a:r>
              <a:rPr lang="en-US" sz="4400" dirty="0" smtClean="0"/>
              <a:t>Activities to </a:t>
            </a:r>
            <a:r>
              <a:rPr lang="en-US" sz="4400" i="1" dirty="0" smtClean="0"/>
              <a:t>Undo </a:t>
            </a:r>
            <a:r>
              <a:rPr lang="en-US" sz="4400" dirty="0" smtClean="0"/>
              <a:t>Math Misconceptions</a:t>
            </a:r>
            <a:r>
              <a:rPr lang="en-US" sz="3600" dirty="0" smtClean="0"/>
              <a:t/>
            </a:r>
            <a:br>
              <a:rPr lang="en-US" sz="3600" dirty="0" smtClean="0"/>
            </a:br>
            <a:r>
              <a:rPr lang="en-US" sz="3100" dirty="0" smtClean="0"/>
              <a:t> Conversions Grades 3-5</a:t>
            </a:r>
            <a:endParaRPr lang="en-US" sz="3100" dirty="0"/>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949891"/>
          </a:xfrm>
        </p:spPr>
        <p:txBody>
          <a:bodyPr>
            <a:normAutofit/>
          </a:bodyPr>
          <a:lstStyle/>
          <a:p>
            <a:pPr marL="624078" indent="-514350">
              <a:lnSpc>
                <a:spcPct val="150000"/>
              </a:lnSpc>
              <a:buSzPct val="80000"/>
              <a:buNone/>
            </a:pPr>
            <a:r>
              <a:rPr lang="en-US" i="1" dirty="0" smtClean="0"/>
              <a:t>Questions to Ponder</a:t>
            </a:r>
          </a:p>
          <a:p>
            <a:pPr marL="624078" indent="-514350">
              <a:buSzPct val="80000"/>
              <a:buNone/>
            </a:pPr>
            <a:r>
              <a:rPr lang="en-US" sz="2400" dirty="0" smtClean="0">
                <a:solidFill>
                  <a:schemeClr val="accent2"/>
                </a:solidFill>
              </a:rPr>
              <a:t>1) What other instructional experiences will help students better understand the base-ten relationship and when (and when not) to use it for renaming?</a:t>
            </a:r>
          </a:p>
          <a:p>
            <a:pPr marL="624078" indent="-514350">
              <a:buSzPct val="80000"/>
              <a:buNone/>
            </a:pPr>
            <a:r>
              <a:rPr lang="en-US" sz="2400" dirty="0" smtClean="0">
                <a:solidFill>
                  <a:schemeClr val="accent2"/>
                </a:solidFill>
              </a:rPr>
              <a:t>2) What other measurement tools or materials ought to be introduced to students in third through fifth grades so they can use them to solve problems?</a:t>
            </a:r>
          </a:p>
          <a:p>
            <a:pPr marL="624078" indent="-514350">
              <a:buSzPct val="80000"/>
              <a:buNone/>
            </a:pPr>
            <a:endParaRPr lang="en-US" sz="2400" dirty="0" smtClean="0">
              <a:solidFill>
                <a:schemeClr val="accent2"/>
              </a:solidFill>
            </a:endParaRPr>
          </a:p>
        </p:txBody>
      </p:sp>
      <p:sp>
        <p:nvSpPr>
          <p:cNvPr id="3" name="Title 2"/>
          <p:cNvSpPr>
            <a:spLocks noGrp="1"/>
          </p:cNvSpPr>
          <p:nvPr>
            <p:ph type="title"/>
          </p:nvPr>
        </p:nvSpPr>
        <p:spPr>
          <a:xfrm>
            <a:off x="457200" y="274638"/>
            <a:ext cx="8229600" cy="1782762"/>
          </a:xfrm>
        </p:spPr>
        <p:txBody>
          <a:bodyPr>
            <a:normAutofit/>
          </a:bodyPr>
          <a:lstStyle/>
          <a:p>
            <a:r>
              <a:rPr lang="en-US" sz="6000" dirty="0" smtClean="0"/>
              <a:t>Math Misconceptions</a:t>
            </a:r>
            <a:r>
              <a:rPr lang="en-US" dirty="0" smtClean="0"/>
              <a:t/>
            </a:r>
            <a:br>
              <a:rPr lang="en-US" dirty="0" smtClean="0"/>
            </a:br>
            <a:r>
              <a:rPr lang="en-US" sz="3200" dirty="0" smtClean="0"/>
              <a:t> Overgeneralizing Base-Ten Renaming</a:t>
            </a:r>
            <a:endParaRPr lang="en-US" sz="3300" dirty="0"/>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3949891"/>
          </a:xfrm>
        </p:spPr>
        <p:txBody>
          <a:bodyPr>
            <a:normAutofit/>
          </a:bodyPr>
          <a:lstStyle/>
          <a:p>
            <a:pPr marL="624078" indent="-514350" algn="ctr">
              <a:buSzPct val="80000"/>
              <a:buNone/>
            </a:pPr>
            <a:r>
              <a:rPr lang="en-US" sz="4400" dirty="0" smtClean="0">
                <a:solidFill>
                  <a:schemeClr val="accent2"/>
                </a:solidFill>
              </a:rPr>
              <a:t>Take the next 5 minutes to </a:t>
            </a:r>
            <a:r>
              <a:rPr lang="en-US" sz="4400" i="1" dirty="0" smtClean="0">
                <a:solidFill>
                  <a:schemeClr val="accent2"/>
                </a:solidFill>
              </a:rPr>
              <a:t>mark</a:t>
            </a:r>
            <a:r>
              <a:rPr lang="en-US" sz="4400" dirty="0" smtClean="0">
                <a:solidFill>
                  <a:schemeClr val="accent2"/>
                </a:solidFill>
              </a:rPr>
              <a:t> the places in your materials where students work on conversions and renaming.</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200" dirty="0" smtClean="0"/>
              <a:t>Conversions Grades 3-5</a:t>
            </a:r>
            <a:endParaRPr lang="en-US" sz="3200" dirty="0"/>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600" cy="3949891"/>
          </a:xfrm>
        </p:spPr>
        <p:txBody>
          <a:bodyPr>
            <a:normAutofit fontScale="92500" lnSpcReduction="10000"/>
          </a:bodyPr>
          <a:lstStyle/>
          <a:p>
            <a:pPr marL="624078" indent="-514350" algn="ctr">
              <a:buSzPct val="80000"/>
              <a:buNone/>
            </a:pPr>
            <a:r>
              <a:rPr lang="en-US" sz="3200" dirty="0" smtClean="0">
                <a:solidFill>
                  <a:schemeClr val="accent2"/>
                </a:solidFill>
              </a:rPr>
              <a:t>Working in Groups of 3,                       take the packet of               Measurement Activities. Go through the Activities, talking, taking notes, planning how activities of this sort might be used in conjunction with your curriculum materials.                   Discuss how these activities can                         </a:t>
            </a:r>
            <a:r>
              <a:rPr lang="en-US" sz="3200" i="1" dirty="0" smtClean="0">
                <a:solidFill>
                  <a:schemeClr val="accent2"/>
                </a:solidFill>
              </a:rPr>
              <a:t>Undo</a:t>
            </a:r>
            <a:r>
              <a:rPr lang="en-US" sz="3200" dirty="0" smtClean="0">
                <a:solidFill>
                  <a:schemeClr val="accent2"/>
                </a:solidFill>
              </a:rPr>
              <a:t> Misconceptions.</a:t>
            </a:r>
          </a:p>
        </p:txBody>
      </p:sp>
      <p:sp>
        <p:nvSpPr>
          <p:cNvPr id="3" name="Title 2"/>
          <p:cNvSpPr>
            <a:spLocks noGrp="1"/>
          </p:cNvSpPr>
          <p:nvPr>
            <p:ph type="title"/>
          </p:nvPr>
        </p:nvSpPr>
        <p:spPr>
          <a:xfrm>
            <a:off x="457200" y="457200"/>
            <a:ext cx="8229600" cy="1782762"/>
          </a:xfrm>
        </p:spPr>
        <p:txBody>
          <a:bodyPr>
            <a:normAutofit fontScale="90000"/>
          </a:bodyPr>
          <a:lstStyle/>
          <a:p>
            <a:r>
              <a:rPr lang="en-US" sz="4800" dirty="0" smtClean="0"/>
              <a:t>Activities to </a:t>
            </a:r>
            <a:r>
              <a:rPr lang="en-US" sz="4800" i="1" dirty="0" smtClean="0"/>
              <a:t>Undo </a:t>
            </a:r>
            <a:r>
              <a:rPr lang="en-US" sz="4800" dirty="0" smtClean="0"/>
              <a:t>Math Misconceptions</a:t>
            </a:r>
            <a:r>
              <a:rPr lang="en-US" sz="3200" dirty="0" smtClean="0"/>
              <a:t/>
            </a:r>
            <a:br>
              <a:rPr lang="en-US" sz="3200" dirty="0" smtClean="0"/>
            </a:br>
            <a:r>
              <a:rPr lang="en-US" sz="3600" dirty="0" smtClean="0"/>
              <a:t>Measurement</a:t>
            </a:r>
            <a:endParaRPr lang="en-US" sz="3600" dirty="0"/>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721291"/>
          </a:xfrm>
        </p:spPr>
        <p:txBody>
          <a:bodyPr>
            <a:normAutofit/>
          </a:bodyPr>
          <a:lstStyle/>
          <a:p>
            <a:pPr marL="624078" indent="-514350">
              <a:lnSpc>
                <a:spcPct val="110000"/>
              </a:lnSpc>
              <a:buSzPct val="80000"/>
              <a:buNone/>
            </a:pPr>
            <a:r>
              <a:rPr lang="en-US" sz="3100" b="1" dirty="0" smtClean="0">
                <a:solidFill>
                  <a:schemeClr val="accent2"/>
                </a:solidFill>
              </a:rPr>
              <a:t>* Sorting and Classifying</a:t>
            </a:r>
          </a:p>
          <a:p>
            <a:pPr marL="624078" indent="-514350">
              <a:lnSpc>
                <a:spcPct val="110000"/>
              </a:lnSpc>
              <a:buSzPct val="80000"/>
              <a:buNone/>
            </a:pPr>
            <a:r>
              <a:rPr lang="en-US" sz="3100" b="1" dirty="0" smtClean="0">
                <a:solidFill>
                  <a:schemeClr val="accent2"/>
                </a:solidFill>
              </a:rPr>
              <a:t>* Choosing an Appropriate Display</a:t>
            </a:r>
          </a:p>
          <a:p>
            <a:pPr marL="624078" indent="-514350">
              <a:lnSpc>
                <a:spcPct val="110000"/>
              </a:lnSpc>
              <a:buSzPct val="80000"/>
              <a:buNone/>
            </a:pPr>
            <a:r>
              <a:rPr lang="en-US" sz="3100" b="1" dirty="0" smtClean="0">
                <a:solidFill>
                  <a:schemeClr val="accent2"/>
                </a:solidFill>
              </a:rPr>
              <a:t>* Understanding Terms for Measures of Central Tendency</a:t>
            </a:r>
          </a:p>
          <a:p>
            <a:pPr marL="624078" indent="-514350">
              <a:lnSpc>
                <a:spcPct val="110000"/>
              </a:lnSpc>
              <a:buSzPct val="80000"/>
              <a:buNone/>
            </a:pPr>
            <a:r>
              <a:rPr lang="en-US" sz="3100" b="1" dirty="0" smtClean="0">
                <a:solidFill>
                  <a:schemeClr val="accent2"/>
                </a:solidFill>
              </a:rPr>
              <a:t>* Analyzing Data</a:t>
            </a:r>
          </a:p>
          <a:p>
            <a:pPr marL="624078" indent="-514350">
              <a:lnSpc>
                <a:spcPct val="110000"/>
              </a:lnSpc>
              <a:buSzPct val="80000"/>
              <a:buNone/>
            </a:pPr>
            <a:r>
              <a:rPr lang="en-US" sz="3100" b="1" dirty="0" smtClean="0">
                <a:solidFill>
                  <a:schemeClr val="accent2"/>
                </a:solidFill>
              </a:rPr>
              <a:t>* Probability</a:t>
            </a:r>
          </a:p>
          <a:p>
            <a:pPr marL="624078" indent="-514350">
              <a:lnSpc>
                <a:spcPct val="110000"/>
              </a:lnSpc>
              <a:buSzPct val="80000"/>
              <a:buNone/>
            </a:pPr>
            <a:endParaRPr lang="en-US" sz="2400" b="1" dirty="0" smtClean="0">
              <a:solidFill>
                <a:schemeClr val="accent2"/>
              </a:solidFill>
            </a:endParaRPr>
          </a:p>
          <a:p>
            <a:pPr marL="624078" indent="-514350">
              <a:lnSpc>
                <a:spcPct val="150000"/>
              </a:lnSpc>
              <a:buSzPct val="80000"/>
              <a:buNone/>
            </a:pPr>
            <a:endParaRPr lang="en-US" sz="2400" b="1" dirty="0" smtClean="0">
              <a:solidFill>
                <a:schemeClr val="accent2"/>
              </a:solidFill>
            </a:endParaRPr>
          </a:p>
        </p:txBody>
      </p:sp>
      <p:sp>
        <p:nvSpPr>
          <p:cNvPr id="3" name="Title 2"/>
          <p:cNvSpPr>
            <a:spLocks noGrp="1"/>
          </p:cNvSpPr>
          <p:nvPr>
            <p:ph type="title"/>
          </p:nvPr>
        </p:nvSpPr>
        <p:spPr>
          <a:xfrm>
            <a:off x="457200" y="274638"/>
            <a:ext cx="8229600" cy="2087562"/>
          </a:xfrm>
        </p:spPr>
        <p:txBody>
          <a:bodyPr>
            <a:normAutofit/>
          </a:bodyPr>
          <a:lstStyle/>
          <a:p>
            <a:r>
              <a:rPr lang="en-US" sz="5400" dirty="0" smtClean="0"/>
              <a:t>Math Misconceptions</a:t>
            </a:r>
            <a:r>
              <a:rPr lang="en-US" dirty="0" smtClean="0"/>
              <a:t/>
            </a:r>
            <a:br>
              <a:rPr lang="en-US" dirty="0" smtClean="0"/>
            </a:br>
            <a:r>
              <a:rPr lang="en-US" sz="3600" dirty="0" smtClean="0"/>
              <a:t>Data Analysis and Probability </a:t>
            </a:r>
            <a:endParaRPr lang="en-US" dirty="0"/>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721291"/>
          </a:xfrm>
        </p:spPr>
        <p:txBody>
          <a:bodyPr>
            <a:normAutofit/>
          </a:bodyPr>
          <a:lstStyle/>
          <a:p>
            <a:pPr marL="624078" indent="-514350">
              <a:lnSpc>
                <a:spcPct val="110000"/>
              </a:lnSpc>
              <a:buSzPct val="80000"/>
              <a:buNone/>
            </a:pPr>
            <a:endParaRPr lang="en-US" sz="2400" b="1" dirty="0" smtClean="0">
              <a:solidFill>
                <a:schemeClr val="accent2"/>
              </a:solidFill>
            </a:endParaRPr>
          </a:p>
          <a:p>
            <a:pPr marL="624078" indent="-514350">
              <a:lnSpc>
                <a:spcPct val="110000"/>
              </a:lnSpc>
              <a:buSzPct val="80000"/>
              <a:buNone/>
            </a:pPr>
            <a:endParaRPr lang="en-US" sz="2400" b="1" dirty="0" smtClean="0">
              <a:solidFill>
                <a:schemeClr val="accent2"/>
              </a:solidFill>
            </a:endParaRPr>
          </a:p>
          <a:p>
            <a:pPr marL="624078" indent="-514350" algn="ctr">
              <a:lnSpc>
                <a:spcPct val="110000"/>
              </a:lnSpc>
              <a:buSzPct val="80000"/>
              <a:buNone/>
            </a:pPr>
            <a:r>
              <a:rPr lang="en-US" sz="4400" b="1" dirty="0" smtClean="0">
                <a:solidFill>
                  <a:schemeClr val="accent2"/>
                </a:solidFill>
              </a:rPr>
              <a:t>Final Thoughts</a:t>
            </a:r>
          </a:p>
          <a:p>
            <a:pPr marL="624078" indent="-514350">
              <a:lnSpc>
                <a:spcPct val="150000"/>
              </a:lnSpc>
              <a:buSzPct val="80000"/>
              <a:buNone/>
            </a:pPr>
            <a:endParaRPr lang="en-US" sz="2400" b="1" dirty="0" smtClean="0">
              <a:solidFill>
                <a:schemeClr val="accent2"/>
              </a:solidFill>
            </a:endParaRPr>
          </a:p>
        </p:txBody>
      </p:sp>
      <p:sp>
        <p:nvSpPr>
          <p:cNvPr id="3" name="Title 2"/>
          <p:cNvSpPr>
            <a:spLocks noGrp="1"/>
          </p:cNvSpPr>
          <p:nvPr>
            <p:ph type="title"/>
          </p:nvPr>
        </p:nvSpPr>
        <p:spPr>
          <a:xfrm>
            <a:off x="457200" y="274638"/>
            <a:ext cx="8229600" cy="2087562"/>
          </a:xfrm>
        </p:spPr>
        <p:txBody>
          <a:bodyPr>
            <a:normAutofit/>
          </a:bodyPr>
          <a:lstStyle/>
          <a:p>
            <a:r>
              <a:rPr lang="en-US" sz="5400" dirty="0" smtClean="0"/>
              <a:t>Math Misconceptions</a:t>
            </a:r>
            <a:r>
              <a:rPr lang="en-US" dirty="0" smtClean="0"/>
              <a:t/>
            </a:r>
            <a:br>
              <a:rPr lang="en-US" dirty="0" smtClean="0"/>
            </a:br>
            <a:r>
              <a:rPr lang="en-US" sz="3600" dirty="0" smtClean="0"/>
              <a:t>Assessment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8">
      <a:dk1>
        <a:srgbClr val="07674D"/>
      </a:dk1>
      <a:lt1>
        <a:sysClr val="window" lastClr="FFFFFF"/>
      </a:lt1>
      <a:dk2>
        <a:srgbClr val="0B9B74"/>
      </a:dk2>
      <a:lt2>
        <a:srgbClr val="10CF9B"/>
      </a:lt2>
      <a:accent1>
        <a:srgbClr val="10CF9B"/>
      </a:accent1>
      <a:accent2>
        <a:srgbClr val="07674D"/>
      </a:accent2>
      <a:accent3>
        <a:srgbClr val="000000"/>
      </a:accent3>
      <a:accent4>
        <a:srgbClr val="FFFFFF"/>
      </a:accent4>
      <a:accent5>
        <a:srgbClr val="0B9B74"/>
      </a:accent5>
      <a:accent6>
        <a:srgbClr val="09674E"/>
      </a:accent6>
      <a:hlink>
        <a:srgbClr val="054D39"/>
      </a:hlink>
      <a:folHlink>
        <a:srgbClr val="3EF1C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2772</TotalTime>
  <Words>14566</Words>
  <Application>Microsoft Office PowerPoint</Application>
  <PresentationFormat>On-screen Show (4:3)</PresentationFormat>
  <Paragraphs>1017</Paragraphs>
  <Slides>238</Slides>
  <Notes>2</Notes>
  <HiddenSlides>0</HiddenSlides>
  <MMClips>0</MMClips>
  <ScaleCrop>false</ScaleCrop>
  <HeadingPairs>
    <vt:vector size="4" baseType="variant">
      <vt:variant>
        <vt:lpstr>Theme</vt:lpstr>
      </vt:variant>
      <vt:variant>
        <vt:i4>1</vt:i4>
      </vt:variant>
      <vt:variant>
        <vt:lpstr>Slide Titles</vt:lpstr>
      </vt:variant>
      <vt:variant>
        <vt:i4>238</vt:i4>
      </vt:variant>
    </vt:vector>
  </HeadingPairs>
  <TitlesOfParts>
    <vt:vector size="239" baseType="lpstr">
      <vt:lpstr>Concourse</vt:lpstr>
      <vt:lpstr>NWSC Math Cohort Meeting</vt:lpstr>
      <vt:lpstr>Math Misconceptions From Misunderstanding to Deep Understanding PreK-5</vt:lpstr>
      <vt:lpstr>Math Misconceptions From Misunderstanding to Deep Understanding PreK-5</vt:lpstr>
      <vt:lpstr>Math Misconceptions From Misunderstanding to Deep Understanding PreK-5</vt:lpstr>
      <vt:lpstr>Math Misconceptions Number and Operations</vt:lpstr>
      <vt:lpstr>Math Misconceptions Number and Operations (continued)</vt:lpstr>
      <vt:lpstr>Math Misconceptions Counting with Number Words</vt:lpstr>
      <vt:lpstr>Activities to Undo Math Misconceptions Counting Grades 3-5</vt:lpstr>
      <vt:lpstr>Activities to Undo Math Misconceptions Counting Grades 3-5</vt:lpstr>
      <vt:lpstr>Activities to Undo Math Misconceptions Counting Grades 3-5</vt:lpstr>
      <vt:lpstr>Activities to Undo Math Misconceptions Counting Grades 3-5</vt:lpstr>
      <vt:lpstr>Math Misconceptions Counting with Number Words</vt:lpstr>
      <vt:lpstr>Activities to Undo Math Misconceptions Counting Grades 3-5</vt:lpstr>
      <vt:lpstr>Math Misconceptions Thinking Addition Means “Join Together” and Subtraction Means “Take Away”</vt:lpstr>
      <vt:lpstr>Activities to Undo Math Misconceptions Addition and Subtraction Concepts Grades 3-5</vt:lpstr>
      <vt:lpstr>Activities to Undo Math Misconceptions Addition and Subtraction Concepts Grades 3-5</vt:lpstr>
      <vt:lpstr>Activities to Undo Math Misconceptions Addition and Subtraction Concepts Grades 3-5</vt:lpstr>
      <vt:lpstr>Math Misconceptions Thinking Addition Means “Join Together” and Subtraction Means “Take Away”</vt:lpstr>
      <vt:lpstr>Activities to Undo Math Misconceptions Addition and Subtraction Concepts Grades 3-5</vt:lpstr>
      <vt:lpstr>Math Misconceptions Renaming and Regrouping When Adding and Subtracting Two-Digit Numbers</vt:lpstr>
      <vt:lpstr>Math Misconceptions Renaming and Regrouping When Adding and Subtracting Two-Digit Numbers</vt:lpstr>
      <vt:lpstr>Math Misconceptions Renaming and Regrouping When Adding and Subtracting Two-Digit Numbers</vt:lpstr>
      <vt:lpstr>Activities to Undo Math Misconceptions Place Value: Addition and Subtraction of Two-Digit Numerals Grades 3-5</vt:lpstr>
      <vt:lpstr>Activities to Undo Math Misconceptions Place Value: Addition and Subtraction of Two-Digit Numerals Grades 3-5</vt:lpstr>
      <vt:lpstr>Activities to Undo Math Misconceptions Place Value: Addition and Subtraction of Two-Digit Numerals Grades 3-5</vt:lpstr>
      <vt:lpstr>Activities to Undo Math Misconceptions Place Value: Addition and Subtraction of Two-Digit Numerals Grades 3-5</vt:lpstr>
      <vt:lpstr>Math Misconceptions Renaming and Regrouping When Adding and Subtracting Two-Digit Numbers</vt:lpstr>
      <vt:lpstr>Activities to Undo Math Misconceptions Place Value: Addition and Subtraction of Two-Digit Numerals Grades 3-5</vt:lpstr>
      <vt:lpstr>Math Misconceptions Misapplying Addition and Subtraction Strategies to Multiplication and Division</vt:lpstr>
      <vt:lpstr>Activities to Undo Math Misconceptions Multiplication and Division Concepts Grades 3-5</vt:lpstr>
      <vt:lpstr>Activities to Undo Math Misconceptions Multiplication and Division Concepts Grades 3-5</vt:lpstr>
      <vt:lpstr>Activities to Undo Math Misconceptions Multiplication and Division Concepts Grades 3-5</vt:lpstr>
      <vt:lpstr>Activities to Undo Math Misconceptions Multiplication and Division Concepts Grades 3-5</vt:lpstr>
      <vt:lpstr>Math Misconceptions Misapplying Addition and Subtraction Strategies to Multiplication and Division</vt:lpstr>
      <vt:lpstr>Activities to Undo Math Misconceptions Multiplication and Division Concepts Grades 3-5</vt:lpstr>
      <vt:lpstr>Math Misconceptions Multiplying Two-Digit Factors by Two-Digit Factors</vt:lpstr>
      <vt:lpstr>Math Misconceptions Multiplying Two-Digit Factors by Two-Digit Factors</vt:lpstr>
      <vt:lpstr>Math Misconceptions Multiplying Two-Digit Factors by Two-Digit Factors</vt:lpstr>
      <vt:lpstr>Math Misconceptions Multiplying Two-Digit Factors by Two-Digit Factors</vt:lpstr>
      <vt:lpstr>Math Misconceptions Multiplying Two-Digit Factors by Two-Digit Factors</vt:lpstr>
      <vt:lpstr>Activities to Undo Math Misconceptions Multiplication: Two-Digit by Two-Digit Grades 3-5</vt:lpstr>
      <vt:lpstr>Activities to Undo Math Misconceptions Multiplication: Two-Digit by Two-Digit Grades 3-5</vt:lpstr>
      <vt:lpstr>Activities to Undo Math Misconceptions Multiplication: Two-Digit by Two-Digit Grades 3-5</vt:lpstr>
      <vt:lpstr>Activities to Undo Math Misconceptions Multiplication: Two-Digit by Two-Digit Grades 3-5</vt:lpstr>
      <vt:lpstr>Math Misconceptions Multiplying Two-Digit Factors by Two-Digit Factors</vt:lpstr>
      <vt:lpstr>Activities to Undo Math Misconceptions Multiplication: Two-Digit by Two-Digit Grades 3-5</vt:lpstr>
      <vt:lpstr>Math Misconceptions Understanding the Division Algorithm</vt:lpstr>
      <vt:lpstr>Math Misconceptions Understanding the Division Algorithm</vt:lpstr>
      <vt:lpstr>Activities to Undo Math Misconceptions Division Algorithm Grades 3-5</vt:lpstr>
      <vt:lpstr>Activities to Undo Math Misconceptions  Division Algorithm Grades 3-5</vt:lpstr>
      <vt:lpstr>Activities to Undo Math Misconceptions  Division Algorithm Grades 3-5</vt:lpstr>
      <vt:lpstr>Math Misconceptions Understanding the Division Algorithm</vt:lpstr>
      <vt:lpstr>Activities to Undo Math Misconceptions  Division Algorithm Grades 3-5</vt:lpstr>
      <vt:lpstr>Math Misconceptions Understanding Fractions</vt:lpstr>
      <vt:lpstr>Math Misconceptions Understanding Fractions</vt:lpstr>
      <vt:lpstr>Math Misconceptions Understanding Fractions</vt:lpstr>
      <vt:lpstr>Activities to Undo Math Misconceptions Fractions Grades 3-5</vt:lpstr>
      <vt:lpstr>Activities to Undo Math Misconceptions Fractions Grades 3-5</vt:lpstr>
      <vt:lpstr>Activities to Undo Math Misconceptions Fractions Grades 3-5</vt:lpstr>
      <vt:lpstr>Activities to Undo Math Misconceptions Fractions Grades 3-5</vt:lpstr>
      <vt:lpstr>Math Misconceptions Understanding Fractions</vt:lpstr>
      <vt:lpstr>Activities to Undo Math Misconceptions Fractions Grades 3-5</vt:lpstr>
      <vt:lpstr>Math Misconceptions  Adding and Subtracting Fractions</vt:lpstr>
      <vt:lpstr>Math Misconceptions  Adding and Subtracting Fractions</vt:lpstr>
      <vt:lpstr>Math Misconceptions  Adding and Subtracting Fractions</vt:lpstr>
      <vt:lpstr>Math Misconceptions  Adding and Subtracting Fractions</vt:lpstr>
      <vt:lpstr>Activities to Undo Math Misconceptions Adding and Subtracting Fractions Grades 3-5</vt:lpstr>
      <vt:lpstr>Activities to Undo Math Misconceptions Adding and Subtracting Fractions Grades 3-5</vt:lpstr>
      <vt:lpstr>Activities to Undo Math Misconceptions Adding and Subtracting Fractions Grades 3-5</vt:lpstr>
      <vt:lpstr>Activities to Undo Math Misconceptions Adding and Subtracting Fractions Grades 3-5</vt:lpstr>
      <vt:lpstr>Math Misconceptions Adding and Subtracting Fractions</vt:lpstr>
      <vt:lpstr>Activities to Undo Math Misconceptions Adding and Subtracting Fractions Grades 3-5</vt:lpstr>
      <vt:lpstr>Math Misconceptions Representing, Ordering, and Adding/Subtracting Decimals</vt:lpstr>
      <vt:lpstr>Math Misconceptions Representing, Ordering, and Adding/Subtracting Decimals</vt:lpstr>
      <vt:lpstr>Activities to Undo Math Misconceptions Representing Decimals Grades 3-5</vt:lpstr>
      <vt:lpstr>Activities to Undo Math Misconceptions Representing Decimals Grades 3-5</vt:lpstr>
      <vt:lpstr>Activities to Undo Math Misconceptions Representing Decimals Grades 3-5</vt:lpstr>
      <vt:lpstr>Math Misconceptions Representing, Ordering, and Adding/Subtracting Decimals</vt:lpstr>
      <vt:lpstr>Activities to Undo Math Misconceptions Representing Decimals Grades 3-5</vt:lpstr>
      <vt:lpstr>Activities to Undo Math Misconceptions Number and Operations</vt:lpstr>
      <vt:lpstr>Math Misconceptions Algebra</vt:lpstr>
      <vt:lpstr>Math Misconceptions Understanding Patterns</vt:lpstr>
      <vt:lpstr>Activities to Undo Math Misconceptions Patterns Grades 3-5</vt:lpstr>
      <vt:lpstr>Activities to Undo Math Misconceptions Patterns Grades 3-5</vt:lpstr>
      <vt:lpstr>Activities to Undo Math Misconceptions Patterns Grades 3-5</vt:lpstr>
      <vt:lpstr>Activities to Undo Math Misconceptions Patterns Grades 3-5</vt:lpstr>
      <vt:lpstr>Activities to Undo Math Misconceptions Patterns Grades 3-5</vt:lpstr>
      <vt:lpstr>Math Misconceptions Understanding Patterns</vt:lpstr>
      <vt:lpstr>Activities to Undo Math Misconceptions Patterns Grades 3-5</vt:lpstr>
      <vt:lpstr>Math Misconceptions Meaning of Equals</vt:lpstr>
      <vt:lpstr>Math Misconceptions Meaning of Equals</vt:lpstr>
      <vt:lpstr>Activities to Undo Math Misconceptions Equals Sign and Equality Grades 3-5</vt:lpstr>
      <vt:lpstr>Activities to Undo Math Misconceptions Equal Sign and Equality Grades 3-5</vt:lpstr>
      <vt:lpstr>Activities to Undo Math Misconceptions Equal Sign and Equality Grades 3-5</vt:lpstr>
      <vt:lpstr>Activities to Undo Math Misconceptions Equal Sign and Equality Grades 3-5</vt:lpstr>
      <vt:lpstr>Activities to Undo Math Misconceptions Equals Sign and Equality Grades 3-5</vt:lpstr>
      <vt:lpstr>Math Misconceptions Meaning of Equals</vt:lpstr>
      <vt:lpstr>Activities to Undo Math Misconceptions  Equals Sign and Equality Grades 3-5</vt:lpstr>
      <vt:lpstr>Math Misconceptions Identifying Functional Relationships</vt:lpstr>
      <vt:lpstr>Math Misconceptions Identifying Functional Relationships</vt:lpstr>
      <vt:lpstr>Math Misconceptions Identifying Functional Relationships</vt:lpstr>
      <vt:lpstr>Activities to Undo Math Misconceptions Functions Grades 3-5</vt:lpstr>
      <vt:lpstr>Activities to Undo Math Misconceptions Functions Grades 3-5</vt:lpstr>
      <vt:lpstr>Activities to Undo Math Misconceptions Foundation Ideas for Functions Grades 3-5</vt:lpstr>
      <vt:lpstr>Activities to Undo Math Misconceptions Functions Grades 3-5</vt:lpstr>
      <vt:lpstr>Activities to Undo Math Misconceptions Functions Grades 3-5</vt:lpstr>
      <vt:lpstr>Activities to Undo Math Misconceptions Functions Grades 3-5</vt:lpstr>
      <vt:lpstr>Math Misconceptions Identifying Functional Relationships</vt:lpstr>
      <vt:lpstr>Activities to Undo Math Misconceptions Functions Grades 3-5</vt:lpstr>
      <vt:lpstr>Math Misconceptions Interpreting Variables</vt:lpstr>
      <vt:lpstr>Math Misconceptions Interpreting Variables</vt:lpstr>
      <vt:lpstr>Math Misconceptions Interpreting Variables</vt:lpstr>
      <vt:lpstr>Math Misconceptions Interpreting Variables</vt:lpstr>
      <vt:lpstr>Activities to Undo Math Misconceptions Variables Grades 3-5</vt:lpstr>
      <vt:lpstr>Activities to Undo Math Misconceptions Variables Grades 3-5</vt:lpstr>
      <vt:lpstr>Activities to Undo Math Misconceptions Variables Grades 3-5</vt:lpstr>
      <vt:lpstr>Activities to Undo Math Misconceptions Variables Grades 3-5</vt:lpstr>
      <vt:lpstr>Activities to Undo Math Misconceptions Variables Grades 3-5</vt:lpstr>
      <vt:lpstr>Math Misconceptions Interpreting Variables</vt:lpstr>
      <vt:lpstr>Activities to Undo Math Misconceptions Variables Grades 3-5</vt:lpstr>
      <vt:lpstr>Math Misconceptions Algebraic Representations</vt:lpstr>
      <vt:lpstr>Math Misconceptions Algebraic Representations</vt:lpstr>
      <vt:lpstr>Math Misconceptions  Algebraic Representations</vt:lpstr>
      <vt:lpstr>Math Misconceptions Algebraic Representations</vt:lpstr>
      <vt:lpstr>Math Misconceptions Algebraic Representations</vt:lpstr>
      <vt:lpstr>Activities to Undo Math Misconceptions Algebraic Representation Grades 3-5</vt:lpstr>
      <vt:lpstr>Activities to Undo Math Misconceptions Algebraic Representation Grades 3-5</vt:lpstr>
      <vt:lpstr>Activities to Undo Math Misconceptions Algebraic Representation Grades 3-5</vt:lpstr>
      <vt:lpstr>Activities to Undo Math Misconceptions Algebraic Representation Grades 3-5</vt:lpstr>
      <vt:lpstr>Activities to Undo Math Misconceptions Algebraic Representation Grades 3-5</vt:lpstr>
      <vt:lpstr>Activities to Undo Math Misconceptions  Algebraic Representation Grades 3-5</vt:lpstr>
      <vt:lpstr>Math Misconceptions  Algebraic Representation</vt:lpstr>
      <vt:lpstr>Activities to Undo Math Misconceptions  Algebraic Representation Grades 3-5</vt:lpstr>
      <vt:lpstr>Math Misconceptions Algebra, Patterns, and Functions</vt:lpstr>
      <vt:lpstr>Math Misconceptions Geometry</vt:lpstr>
      <vt:lpstr>Math Misconceptions Categorizing Two-Dimensional Shapes </vt:lpstr>
      <vt:lpstr>Math Misconceptions Categorizing Two-Dimensional Shapes </vt:lpstr>
      <vt:lpstr>Activities to Undo Math Misconceptions Two-Dimensional Figures Grades 3-5</vt:lpstr>
      <vt:lpstr>Activities to Undo Math Misconceptions Two-Dimensional Figures Grades 3-5</vt:lpstr>
      <vt:lpstr>Activities to Undo Math Misconceptions Two-Dimensional Figures Grades 3-5</vt:lpstr>
      <vt:lpstr>Activities to Undo Math Misconceptions Two-Dimensional Figures Grades 3-5</vt:lpstr>
      <vt:lpstr>Activities to Undo Math Misconceptions Two-Dimensional Figures Grades 3-5</vt:lpstr>
      <vt:lpstr>Activities to Undo Math Misconceptions Two-Dimensional Figures Grades 3-5</vt:lpstr>
      <vt:lpstr>Math Misconceptions Categorizing Two-Dimensional Shapes</vt:lpstr>
      <vt:lpstr>Activities to Undo Math Misconceptions Two-Dimensional Figures Grades 3-5</vt:lpstr>
      <vt:lpstr>Math Misconceptions Naming Three-Dimensional Figures</vt:lpstr>
      <vt:lpstr>Math Misconceptions Naming Three-Dimensional Figures</vt:lpstr>
      <vt:lpstr>Activities to Undo Math Misconceptions Three-Dimensional Figures Grades 3-5</vt:lpstr>
      <vt:lpstr>Activities to Undo Math Misconceptions Three-Dimensional Figures Grades 3-5</vt:lpstr>
      <vt:lpstr>Activities to Undo Math Misconceptions Three-Dimensional Figures Grades 3-5</vt:lpstr>
      <vt:lpstr>Activities to Undo Math Misconceptions Three-Dimensional Figures Grades 3-5</vt:lpstr>
      <vt:lpstr>Activities to Undo Math Misconceptions Three-Dimensional Figures Grades 3-5</vt:lpstr>
      <vt:lpstr>Activities to Undo Math Misconceptions Three-Dimensional Figures Grades 3-5</vt:lpstr>
      <vt:lpstr>Math Misconceptions Naming Three-Dimensional Figures</vt:lpstr>
      <vt:lpstr>Activities to Undo Math Misconceptions Three-Dimensional Figures Grades 3-5</vt:lpstr>
      <vt:lpstr>Math Misconceptions Navigating Coordinate Geometry</vt:lpstr>
      <vt:lpstr>Math Misconceptions Navigating Coordinate Geometry</vt:lpstr>
      <vt:lpstr>Activities to Undo Math Misconceptions Coordinate Geometry Grades 3-5</vt:lpstr>
      <vt:lpstr>Activities to Undo Math Misconceptions Coordinate Geometry Grades 3-5</vt:lpstr>
      <vt:lpstr>Activities to Undo Math Misconceptions Coordinate Geometry Grades 3-5</vt:lpstr>
      <vt:lpstr>Activities to Undo Math Misconceptions Foundation Ideas for Division Grades 3-5</vt:lpstr>
      <vt:lpstr>Activities to Undo Math Misconceptions Coordinate Geometry Grades 3-5</vt:lpstr>
      <vt:lpstr>Math Misconceptions Navigating Coordinate Geometry</vt:lpstr>
      <vt:lpstr>Activities to Undo Math Misconceptions Coordinate Geometry Grades 3-5</vt:lpstr>
      <vt:lpstr>Math Misconceptions Applying Reflection</vt:lpstr>
      <vt:lpstr>Math Misconceptions Applying Reflection</vt:lpstr>
      <vt:lpstr>Math Misconceptions Applying Reflection</vt:lpstr>
      <vt:lpstr>Math Misconceptions Applying Reflection</vt:lpstr>
      <vt:lpstr>Math Misconceptions Applying Reflection</vt:lpstr>
      <vt:lpstr>Activities to Undo Math Misconceptions Transformations, Symmetry, and Congruence Grades 3-5</vt:lpstr>
      <vt:lpstr>Activities to Undo Math Misconceptions Transformations, Symmetry, and Congruence Grades 3-5</vt:lpstr>
      <vt:lpstr>Activities to Undo Math Misconceptions Transformations, Symmetry, and Congruence Grades 3-5</vt:lpstr>
      <vt:lpstr>Activities to Undo Math Misconceptions Transformations, Symmetry, and Congruence Grades 3-5</vt:lpstr>
      <vt:lpstr>Activities to Undo Math Misconceptions Transformations, Symmetry, and Congruence Grades 3-5</vt:lpstr>
      <vt:lpstr>Math Misconceptions Applying Reflection</vt:lpstr>
      <vt:lpstr>Activities to Undo Math Misconceptions Transformations, Symmetry, and Congruence Grades 3-5</vt:lpstr>
      <vt:lpstr>Math Misconceptions Solving Spatial Problems</vt:lpstr>
      <vt:lpstr>Math Misconceptions Solving Spatial Problems</vt:lpstr>
      <vt:lpstr>Activities to Undo Math Misconceptions Spatial Problem Solving Grades 3-5</vt:lpstr>
      <vt:lpstr>Activities to Undo Math Misconceptions Spatial Problem Solving Grades 3-5</vt:lpstr>
      <vt:lpstr>Activities to Undo Math Misconceptions Spatial Problem Solving Grades 3-5</vt:lpstr>
      <vt:lpstr>Activities to Undo Math Misconceptions Spatial Problem Solving Grades 3-5</vt:lpstr>
      <vt:lpstr>Activities to Undo Math Misconceptions Spatial Problem Solving Grades 3-5</vt:lpstr>
      <vt:lpstr>Activities to Undo Math Misconceptions Spatial Problem Solving Grades 3-5</vt:lpstr>
      <vt:lpstr>Activities to Undo Math Misconceptions Spatial Problem Solving Grades 3-5</vt:lpstr>
      <vt:lpstr>Math Misconceptions Solving Spatial Problems</vt:lpstr>
      <vt:lpstr>Activities to Undo Math Misconceptions Spatial Problem Solving Grades 3-5</vt:lpstr>
      <vt:lpstr>Activities to Undo Math Misconceptions Geometry</vt:lpstr>
      <vt:lpstr>Math Misconceptions Measurement </vt:lpstr>
      <vt:lpstr>Math Misconceptions Reading an Analog Clock</vt:lpstr>
      <vt:lpstr>Math Misconceptions Reading an Analog Clock</vt:lpstr>
      <vt:lpstr>Math Misconceptions Reading an Analog Clock</vt:lpstr>
      <vt:lpstr>Math Misconceptions Reading an Analog Clock</vt:lpstr>
      <vt:lpstr>Math Misconceptions Reading an Analog Clock</vt:lpstr>
      <vt:lpstr>Activities to Undo Math Misconceptions Telling Time on an Analog Clock Grades 3-5</vt:lpstr>
      <vt:lpstr>Activities to Undo Math Misconceptions Telling Time on an Analog Clock Grades 3-5</vt:lpstr>
      <vt:lpstr>Activities to Undo Math Misconceptions Telling Time on an Analog Clock Grades 3-5</vt:lpstr>
      <vt:lpstr>Math Misconceptions Reading an Analog Clock</vt:lpstr>
      <vt:lpstr>Activities to Undo Math Misconceptions Telling Time on an Analog Clock Grades 3-5</vt:lpstr>
      <vt:lpstr>Math Misconceptions Determining the Value of Coins</vt:lpstr>
      <vt:lpstr>Math Misconceptions Determining the Value of Coins</vt:lpstr>
      <vt:lpstr>Activities to Undo Math Misconceptions Determining the Value of Coins Grades 3-5</vt:lpstr>
      <vt:lpstr>Activities to Undo Math Misconceptions Determining the Value of Coins Grades 3-5</vt:lpstr>
      <vt:lpstr>Activities to Undo Math Misconceptions Determining the Value of Coins Grades 3-5</vt:lpstr>
      <vt:lpstr>Activities to Undo Math Misconceptions Determining the Value of Coins Grades 3-5</vt:lpstr>
      <vt:lpstr>Math Misconceptions Determining the Value of Coins</vt:lpstr>
      <vt:lpstr>Activities to Undo Math Misconceptions Determining the Value of Coins Grades 3-5</vt:lpstr>
      <vt:lpstr>Math Misconceptions Units Versus Numbers</vt:lpstr>
      <vt:lpstr>Math Misconceptions Units Versus Numbers</vt:lpstr>
      <vt:lpstr>Math Misconceptions Units Versus Numbers</vt:lpstr>
      <vt:lpstr>Math Misconceptions Units Versus Numbers</vt:lpstr>
      <vt:lpstr>Activities to Undo Math Misconceptions Units versus Numbers Grades 3-5</vt:lpstr>
      <vt:lpstr>Activities to Undo Math Misconceptions Units versus Numbers Grades 3-5</vt:lpstr>
      <vt:lpstr>Activities to Undo Math Misconceptions Units versus Numbers Grades 3-5</vt:lpstr>
      <vt:lpstr>Activities to Undo Math Misconceptions Units versus Numbers Grades 3-5</vt:lpstr>
      <vt:lpstr>Activities to Undo Math Misconceptions Units versus Numbers Grades 3-5</vt:lpstr>
      <vt:lpstr>Math Misconceptions Units Versus Number</vt:lpstr>
      <vt:lpstr>Activities to Undo Math Misconceptions Units versus Number Grades 3-5</vt:lpstr>
      <vt:lpstr>Math Misconceptions Distinguishing Between Area and Perimeter</vt:lpstr>
      <vt:lpstr>Math Misconceptions Distinguishing Between Area and Perimeter</vt:lpstr>
      <vt:lpstr>Math Misconceptions Distinguishing Between Area and Perimeter</vt:lpstr>
      <vt:lpstr>Math Misconceptions Distinguishing Between Area and Perimeter</vt:lpstr>
      <vt:lpstr>Activities to Undo Math Misconceptions Area and Perimeter Grades 3-5</vt:lpstr>
      <vt:lpstr>Activities to Undo Math Misconceptions Area and Perimeter Grades 3-5</vt:lpstr>
      <vt:lpstr>Activities to Undo Math Misconceptions Area and Perimeter Grades 3-5</vt:lpstr>
      <vt:lpstr>Activities to Undo Math Misconceptions Area and Perimeter Grades 3-5</vt:lpstr>
      <vt:lpstr>Activities to Undo Math Misconceptions Foundation Ideas for Division Grades 3-5</vt:lpstr>
      <vt:lpstr>Math Misconceptions Distinguishing Between Area and Perimeter</vt:lpstr>
      <vt:lpstr>Activities to Undo Math Misconceptions Area and Perimeter Grades 3-5</vt:lpstr>
      <vt:lpstr>Math Misconceptions Overgeneralizing Base-Ten Renaming</vt:lpstr>
      <vt:lpstr>Activities to Undo Math Misconceptions Conversions Grades 3-5</vt:lpstr>
      <vt:lpstr>Activities to Undo Math Misconceptions Conversions Grades 3-5</vt:lpstr>
      <vt:lpstr>Activities to Undo Math Misconceptions  Conversions Grades 3-5</vt:lpstr>
      <vt:lpstr>Math Misconceptions  Overgeneralizing Base-Ten Renaming</vt:lpstr>
      <vt:lpstr>Activities to Undo Math Misconceptions Conversions Grades 3-5</vt:lpstr>
      <vt:lpstr>Activities to Undo Math Misconceptions Measurement</vt:lpstr>
      <vt:lpstr>Math Misconceptions Data Analysis and Probability </vt:lpstr>
      <vt:lpstr>Math Misconceptions Assessment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NWSC Math Cohort Meeting</dc:title>
  <dc:creator> </dc:creator>
  <cp:lastModifiedBy> </cp:lastModifiedBy>
  <cp:revision>331</cp:revision>
  <dcterms:created xsi:type="dcterms:W3CDTF">2011-01-28T19:45:26Z</dcterms:created>
  <dcterms:modified xsi:type="dcterms:W3CDTF">2011-02-01T21:01:44Z</dcterms:modified>
</cp:coreProperties>
</file>