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5" r:id="rId1"/>
  </p:sldMasterIdLst>
  <p:notesMasterIdLst>
    <p:notesMasterId r:id="rId32"/>
  </p:notesMasterIdLst>
  <p:handoutMasterIdLst>
    <p:handoutMasterId r:id="rId33"/>
  </p:handoutMasterIdLst>
  <p:sldIdLst>
    <p:sldId id="256" r:id="rId2"/>
    <p:sldId id="265" r:id="rId3"/>
    <p:sldId id="350" r:id="rId4"/>
    <p:sldId id="260" r:id="rId5"/>
    <p:sldId id="340" r:id="rId6"/>
    <p:sldId id="279" r:id="rId7"/>
    <p:sldId id="280" r:id="rId8"/>
    <p:sldId id="349" r:id="rId9"/>
    <p:sldId id="359" r:id="rId10"/>
    <p:sldId id="281" r:id="rId11"/>
    <p:sldId id="305" r:id="rId12"/>
    <p:sldId id="296" r:id="rId13"/>
    <p:sldId id="341" r:id="rId14"/>
    <p:sldId id="342" r:id="rId15"/>
    <p:sldId id="344" r:id="rId16"/>
    <p:sldId id="364" r:id="rId17"/>
    <p:sldId id="365" r:id="rId18"/>
    <p:sldId id="366" r:id="rId19"/>
    <p:sldId id="303" r:id="rId20"/>
    <p:sldId id="346" r:id="rId21"/>
    <p:sldId id="357" r:id="rId22"/>
    <p:sldId id="360" r:id="rId23"/>
    <p:sldId id="335" r:id="rId24"/>
    <p:sldId id="328" r:id="rId25"/>
    <p:sldId id="321" r:id="rId26"/>
    <p:sldId id="368" r:id="rId27"/>
    <p:sldId id="355" r:id="rId28"/>
    <p:sldId id="356" r:id="rId29"/>
    <p:sldId id="367" r:id="rId30"/>
    <p:sldId id="323" r:id="rId3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5" autoAdjust="0"/>
    <p:restoredTop sz="94279" autoAdjust="0"/>
  </p:normalViewPr>
  <p:slideViewPr>
    <p:cSldViewPr>
      <p:cViewPr varScale="1">
        <p:scale>
          <a:sx n="109" d="100"/>
          <a:sy n="109" d="100"/>
        </p:scale>
        <p:origin x="1692" y="10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4.xml"/><Relationship Id="rId1" Type="http://schemas.openxmlformats.org/officeDocument/2006/relationships/slide" Target="slides/slide2.xml"/><Relationship Id="rId5" Type="http://schemas.openxmlformats.org/officeDocument/2006/relationships/slide" Target="slides/slide10.xml"/><Relationship Id="rId4"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103427"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103428"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103429"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B15919BA-164A-4DB7-B0D8-597AF8029089}" type="slidenum">
              <a:rPr lang="en-US"/>
              <a:pPr/>
              <a:t>‹#›</a:t>
            </a:fld>
            <a:endParaRPr lang="en-US"/>
          </a:p>
        </p:txBody>
      </p:sp>
    </p:spTree>
    <p:extLst>
      <p:ext uri="{BB962C8B-B14F-4D97-AF65-F5344CB8AC3E}">
        <p14:creationId xmlns:p14="http://schemas.microsoft.com/office/powerpoint/2010/main" val="2428882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9219"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92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9221"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2"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9223"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F4CE8859-0184-492C-AEFE-6D5216B01934}" type="slidenum">
              <a:rPr lang="en-US"/>
              <a:pPr/>
              <a:t>‹#›</a:t>
            </a:fld>
            <a:endParaRPr lang="en-US"/>
          </a:p>
        </p:txBody>
      </p:sp>
    </p:spTree>
    <p:extLst>
      <p:ext uri="{BB962C8B-B14F-4D97-AF65-F5344CB8AC3E}">
        <p14:creationId xmlns:p14="http://schemas.microsoft.com/office/powerpoint/2010/main" val="393130835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47B5E8-5B5F-4751-9ED1-B479F00C8BFE}" type="slidenum">
              <a:rPr lang="en-US"/>
              <a:pPr/>
              <a:t>4</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ln>
            <a:miter lim="800000"/>
            <a:headEnd/>
            <a:tailEnd/>
          </a:ln>
        </p:spPr>
        <p:txBody>
          <a:bodyPr/>
          <a:lstStyle/>
          <a:p>
            <a:fld id="{1C24982A-A1CF-6A4C-B357-6D2217778D2D}" type="slidenum">
              <a:rPr lang="en-US"/>
              <a:pPr/>
              <a:t>22</a:t>
            </a:fld>
            <a:endParaRPr lang="en-US"/>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FFC9329-8F50-4AA5-A7D6-965B26207C6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C3A6D1-F93A-4E72-A525-C310725481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FA0678-BEF0-47F2-A257-38538133E9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D05BA1-A107-4628-8E2C-FE444F6021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E8D5-5DD0-4603-AEB6-F05CF2BFEB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3E3F94-1948-431F-9EB9-4091629501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2E7390-B968-498C-BC9E-3F432936F7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D1A82-6ACD-4E3C-826C-B2298D059F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4DA6C4E-239F-43F3-BC53-68B4DC2919F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2AE22D-03F6-48F3-A344-3FCD84ADB7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27FF9-1BA9-44D0-B00C-349C2F7A40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130810F-656A-4DDC-A474-33480760338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2133600"/>
            <a:ext cx="8229600" cy="3292475"/>
          </a:xfrm>
        </p:spPr>
        <p:txBody>
          <a:bodyPr>
            <a:normAutofit fontScale="90000"/>
          </a:bodyPr>
          <a:lstStyle/>
          <a:p>
            <a:r>
              <a:rPr lang="en-US" sz="5400" i="1" dirty="0">
                <a:latin typeface="Rockwell Extra Bold" pitchFamily="18" charset="0"/>
              </a:rPr>
              <a:t>Get Ready for</a:t>
            </a:r>
            <a:br>
              <a:rPr lang="en-US" sz="5400" i="1" dirty="0">
                <a:latin typeface="Rockwell Extra Bold" pitchFamily="18" charset="0"/>
              </a:rPr>
            </a:br>
            <a:r>
              <a:rPr lang="en-US" sz="5400" i="1" dirty="0">
                <a:latin typeface="Rockwell Extra Bold" pitchFamily="18" charset="0"/>
              </a:rPr>
              <a:t>HIGH </a:t>
            </a:r>
            <a:r>
              <a:rPr lang="en-US" sz="5400" i="1" dirty="0" smtClean="0">
                <a:latin typeface="Rockwell Extra Bold" pitchFamily="18" charset="0"/>
              </a:rPr>
              <a:t>SCHOOL</a:t>
            </a:r>
            <a:br>
              <a:rPr lang="en-US" sz="5400" i="1" dirty="0" smtClean="0">
                <a:latin typeface="Rockwell Extra Bold" pitchFamily="18" charset="0"/>
              </a:rPr>
            </a:br>
            <a:r>
              <a:rPr lang="en-US" sz="5400" dirty="0"/>
              <a:t/>
            </a:r>
            <a:br>
              <a:rPr lang="en-US" sz="5400" dirty="0"/>
            </a:br>
            <a:r>
              <a:rPr lang="en-US" sz="5400" dirty="0"/>
              <a:t/>
            </a:r>
            <a:br>
              <a:rPr lang="en-US" sz="5400" dirty="0"/>
            </a:br>
            <a:r>
              <a:rPr lang="en-US" sz="5400" i="1" dirty="0" smtClean="0"/>
              <a:t>Welcome </a:t>
            </a:r>
            <a:r>
              <a:rPr lang="en-US" sz="5400" dirty="0" smtClean="0"/>
              <a:t> </a:t>
            </a:r>
            <a:r>
              <a:rPr lang="en-US" sz="5400" b="0" dirty="0" smtClean="0"/>
              <a:t>Class </a:t>
            </a:r>
            <a:r>
              <a:rPr lang="en-US" sz="5400" b="0" dirty="0"/>
              <a:t>of </a:t>
            </a:r>
            <a:r>
              <a:rPr lang="en-US" sz="5400" b="0" dirty="0" smtClean="0"/>
              <a:t>2022</a:t>
            </a:r>
            <a:endParaRPr lang="en-US" sz="5400" b="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8382000" cy="1600200"/>
          </a:xfrm>
        </p:spPr>
        <p:txBody>
          <a:bodyPr/>
          <a:lstStyle/>
          <a:p>
            <a:pPr algn="ctr"/>
            <a:r>
              <a:rPr lang="en-US" sz="3600" b="1" dirty="0">
                <a:solidFill>
                  <a:schemeClr val="tx1"/>
                </a:solidFill>
                <a:latin typeface="Times" charset="0"/>
                <a:cs typeface="Times New Roman" pitchFamily="18" charset="0"/>
              </a:rPr>
              <a:t>Counselor </a:t>
            </a:r>
            <a:r>
              <a:rPr lang="en-US" sz="3600" b="1" dirty="0" smtClean="0">
                <a:solidFill>
                  <a:schemeClr val="tx1"/>
                </a:solidFill>
                <a:latin typeface="Times" charset="0"/>
                <a:cs typeface="Times New Roman" pitchFamily="18" charset="0"/>
              </a:rPr>
              <a:t>Assignment </a:t>
            </a:r>
            <a:r>
              <a:rPr lang="en-US" sz="3600" b="1" dirty="0">
                <a:solidFill>
                  <a:schemeClr val="tx1"/>
                </a:solidFill>
                <a:latin typeface="Times" charset="0"/>
                <a:cs typeface="Times New Roman" pitchFamily="18" charset="0"/>
              </a:rPr>
              <a:t/>
            </a:r>
            <a:br>
              <a:rPr lang="en-US" sz="3600" b="1" dirty="0">
                <a:solidFill>
                  <a:schemeClr val="tx1"/>
                </a:solidFill>
                <a:latin typeface="Times" charset="0"/>
                <a:cs typeface="Times New Roman" pitchFamily="18" charset="0"/>
              </a:rPr>
            </a:br>
            <a:r>
              <a:rPr lang="en-US" sz="3600" b="1" dirty="0" smtClean="0">
                <a:solidFill>
                  <a:schemeClr val="tx1"/>
                </a:solidFill>
                <a:latin typeface="Times" charset="0"/>
                <a:cs typeface="Times New Roman" pitchFamily="18" charset="0"/>
              </a:rPr>
              <a:t>By </a:t>
            </a:r>
            <a:r>
              <a:rPr lang="en-US" sz="3600" b="1" dirty="0">
                <a:solidFill>
                  <a:schemeClr val="tx1"/>
                </a:solidFill>
                <a:latin typeface="Times" charset="0"/>
                <a:cs typeface="Times New Roman" pitchFamily="18" charset="0"/>
              </a:rPr>
              <a:t>Y</a:t>
            </a:r>
            <a:r>
              <a:rPr lang="en-US" sz="3600" b="1" dirty="0" smtClean="0">
                <a:solidFill>
                  <a:schemeClr val="tx1"/>
                </a:solidFill>
                <a:latin typeface="Times" charset="0"/>
                <a:cs typeface="Times New Roman" pitchFamily="18" charset="0"/>
              </a:rPr>
              <a:t>our Last </a:t>
            </a:r>
            <a:r>
              <a:rPr lang="en-US" sz="3600" b="1" dirty="0">
                <a:solidFill>
                  <a:schemeClr val="tx1"/>
                </a:solidFill>
                <a:latin typeface="Times" charset="0"/>
                <a:cs typeface="Times New Roman" pitchFamily="18" charset="0"/>
              </a:rPr>
              <a:t>N</a:t>
            </a:r>
            <a:r>
              <a:rPr lang="en-US" sz="3600" b="1" dirty="0" smtClean="0">
                <a:solidFill>
                  <a:schemeClr val="tx1"/>
                </a:solidFill>
                <a:latin typeface="Times" charset="0"/>
                <a:cs typeface="Times New Roman" pitchFamily="18" charset="0"/>
              </a:rPr>
              <a:t>ame</a:t>
            </a:r>
            <a:endParaRPr lang="en-US" sz="3600" b="1" dirty="0">
              <a:solidFill>
                <a:schemeClr val="tx1"/>
              </a:solidFill>
              <a:latin typeface="Times" charset="0"/>
              <a:cs typeface="Times New Roman" pitchFamily="18" charset="0"/>
            </a:endParaRPr>
          </a:p>
        </p:txBody>
      </p:sp>
      <p:sp>
        <p:nvSpPr>
          <p:cNvPr id="16387" name="Rectangle 3"/>
          <p:cNvSpPr>
            <a:spLocks noGrp="1" noChangeArrowheads="1"/>
          </p:cNvSpPr>
          <p:nvPr>
            <p:ph idx="1"/>
          </p:nvPr>
        </p:nvSpPr>
        <p:spPr>
          <a:xfrm>
            <a:off x="762000" y="2133600"/>
            <a:ext cx="8077200" cy="4495800"/>
          </a:xfrm>
        </p:spPr>
        <p:txBody>
          <a:bodyPr/>
          <a:lstStyle/>
          <a:p>
            <a:pPr marL="381000" indent="-381000">
              <a:lnSpc>
                <a:spcPct val="90000"/>
              </a:lnSpc>
              <a:buFontTx/>
              <a:buNone/>
            </a:pPr>
            <a:r>
              <a:rPr lang="en-US" sz="2400" b="1" dirty="0">
                <a:latin typeface="+mj-lt"/>
                <a:cs typeface="Times New Roman" pitchFamily="18" charset="0"/>
              </a:rPr>
              <a:t>	</a:t>
            </a:r>
            <a:r>
              <a:rPr lang="en-US" sz="2400" b="1" dirty="0" smtClean="0">
                <a:latin typeface="+mj-lt"/>
                <a:cs typeface="Times New Roman" pitchFamily="18" charset="0"/>
              </a:rPr>
              <a:t>E-mail addresses can be found on the AHS website…</a:t>
            </a:r>
          </a:p>
          <a:p>
            <a:pPr marL="381000" indent="-381000">
              <a:lnSpc>
                <a:spcPct val="90000"/>
              </a:lnSpc>
              <a:buFontTx/>
              <a:buNone/>
            </a:pPr>
            <a:endParaRPr lang="en-US" sz="2400" b="1" dirty="0" smtClean="0">
              <a:latin typeface="+mj-lt"/>
              <a:cs typeface="Times New Roman" pitchFamily="18" charset="0"/>
            </a:endParaRPr>
          </a:p>
          <a:p>
            <a:pPr marL="381000" indent="-381000">
              <a:lnSpc>
                <a:spcPct val="90000"/>
              </a:lnSpc>
              <a:buFontTx/>
              <a:buNone/>
            </a:pPr>
            <a:r>
              <a:rPr lang="en-US" sz="2400" b="1" dirty="0" smtClean="0">
                <a:latin typeface="+mj-lt"/>
                <a:cs typeface="Times New Roman" pitchFamily="18" charset="0"/>
              </a:rPr>
              <a:t>     A - J</a:t>
            </a:r>
            <a:r>
              <a:rPr lang="en-US" sz="2400" b="1" dirty="0">
                <a:latin typeface="+mj-lt"/>
                <a:cs typeface="Times New Roman" pitchFamily="18" charset="0"/>
              </a:rPr>
              <a:t>		</a:t>
            </a:r>
            <a:r>
              <a:rPr lang="en-US" sz="2400" b="1" dirty="0" smtClean="0">
                <a:latin typeface="+mj-lt"/>
                <a:cs typeface="Times New Roman" pitchFamily="18" charset="0"/>
              </a:rPr>
              <a:t>	Ms</a:t>
            </a:r>
            <a:r>
              <a:rPr lang="en-US" sz="2400" b="1" dirty="0">
                <a:latin typeface="+mj-lt"/>
                <a:cs typeface="Times New Roman" pitchFamily="18" charset="0"/>
              </a:rPr>
              <a:t>. </a:t>
            </a:r>
            <a:r>
              <a:rPr lang="en-US" sz="2400" b="1" dirty="0" smtClean="0">
                <a:latin typeface="+mj-lt"/>
                <a:cs typeface="Times New Roman" pitchFamily="18" charset="0"/>
              </a:rPr>
              <a:t>Schell</a:t>
            </a:r>
          </a:p>
          <a:p>
            <a:pPr marL="381000" indent="-381000">
              <a:lnSpc>
                <a:spcPct val="90000"/>
              </a:lnSpc>
              <a:buFontTx/>
              <a:buNone/>
            </a:pPr>
            <a:endParaRPr lang="en-US" sz="2400" b="1" dirty="0" smtClean="0">
              <a:latin typeface="+mj-lt"/>
              <a:cs typeface="Times New Roman" pitchFamily="18" charset="0"/>
            </a:endParaRPr>
          </a:p>
          <a:p>
            <a:pPr marL="381000" indent="-381000">
              <a:lnSpc>
                <a:spcPct val="90000"/>
              </a:lnSpc>
              <a:buFontTx/>
              <a:buNone/>
            </a:pPr>
            <a:r>
              <a:rPr lang="en-US" sz="2400" b="1" dirty="0">
                <a:latin typeface="+mj-lt"/>
                <a:cs typeface="Times New Roman" pitchFamily="18" charset="0"/>
              </a:rPr>
              <a:t>	K</a:t>
            </a:r>
            <a:r>
              <a:rPr lang="en-US" sz="2400" b="1" dirty="0" smtClean="0">
                <a:latin typeface="+mj-lt"/>
                <a:cs typeface="Times New Roman" pitchFamily="18" charset="0"/>
              </a:rPr>
              <a:t> - U		Mr. McMahon</a:t>
            </a:r>
            <a:r>
              <a:rPr lang="en-US" sz="2400" b="1" dirty="0">
                <a:latin typeface="+mj-lt"/>
                <a:cs typeface="Times New Roman" pitchFamily="18" charset="0"/>
              </a:rPr>
              <a:t>	</a:t>
            </a:r>
            <a:endParaRPr lang="en-US" sz="2400" b="1" dirty="0" smtClean="0">
              <a:latin typeface="+mj-lt"/>
              <a:cs typeface="Times New Roman" pitchFamily="18" charset="0"/>
            </a:endParaRPr>
          </a:p>
          <a:p>
            <a:pPr marL="381000" indent="-381000">
              <a:lnSpc>
                <a:spcPct val="90000"/>
              </a:lnSpc>
              <a:buFontTx/>
              <a:buNone/>
            </a:pPr>
            <a:endParaRPr lang="en-US" sz="2400" b="1" dirty="0">
              <a:latin typeface="+mj-lt"/>
              <a:cs typeface="Times New Roman" pitchFamily="18" charset="0"/>
            </a:endParaRPr>
          </a:p>
          <a:p>
            <a:pPr marL="381000" indent="-381000">
              <a:lnSpc>
                <a:spcPct val="90000"/>
              </a:lnSpc>
              <a:buFontTx/>
              <a:buNone/>
            </a:pPr>
            <a:r>
              <a:rPr lang="en-US" sz="2400" b="1" dirty="0">
                <a:latin typeface="+mj-lt"/>
                <a:cs typeface="Times New Roman" pitchFamily="18" charset="0"/>
              </a:rPr>
              <a:t>	</a:t>
            </a:r>
            <a:r>
              <a:rPr lang="en-US" sz="2400" b="1" dirty="0" smtClean="0">
                <a:latin typeface="+mj-lt"/>
                <a:cs typeface="Times New Roman" pitchFamily="18" charset="0"/>
              </a:rPr>
              <a:t>V - Z         		Ms</a:t>
            </a:r>
            <a:r>
              <a:rPr lang="en-US" sz="2400" b="1" dirty="0">
                <a:latin typeface="+mj-lt"/>
                <a:cs typeface="Times New Roman" pitchFamily="18" charset="0"/>
              </a:rPr>
              <a:t>. </a:t>
            </a:r>
            <a:r>
              <a:rPr lang="en-US" sz="2400" b="1" dirty="0" smtClean="0">
                <a:latin typeface="+mj-lt"/>
                <a:cs typeface="Times New Roman" pitchFamily="18" charset="0"/>
              </a:rPr>
              <a:t>Nelson</a:t>
            </a:r>
            <a:r>
              <a:rPr lang="en-US" sz="2400" b="1" dirty="0">
                <a:latin typeface="+mj-lt"/>
                <a:cs typeface="Times New Roman" pitchFamily="18" charset="0"/>
              </a:rPr>
              <a:t> </a:t>
            </a:r>
            <a:r>
              <a:rPr lang="en-US" sz="2400" b="1" dirty="0" smtClean="0">
                <a:latin typeface="+mj-lt"/>
                <a:cs typeface="Times New Roman" pitchFamily="18" charset="0"/>
              </a:rPr>
              <a:t> (and all AVID and EL 						students)	</a:t>
            </a:r>
            <a:endParaRPr lang="en-US" sz="2400" dirty="0">
              <a:latin typeface="+mj-lt"/>
              <a:cs typeface="Times New Roman" pitchFamily="18" charset="0"/>
            </a:endParaRPr>
          </a:p>
          <a:p>
            <a:pPr marL="381000" indent="-381000" algn="ctr">
              <a:lnSpc>
                <a:spcPct val="90000"/>
              </a:lnSpc>
              <a:buFontTx/>
              <a:buNone/>
            </a:pPr>
            <a:endParaRPr lang="en-US" sz="2400" dirty="0">
              <a:latin typeface="Times" charset="0"/>
              <a:cs typeface="Times New Roman" pitchFamily="18" charset="0"/>
            </a:endParaRPr>
          </a:p>
          <a:p>
            <a:pPr marL="381000" indent="-381000">
              <a:lnSpc>
                <a:spcPct val="90000"/>
              </a:lnSpc>
              <a:buFontTx/>
              <a:buNone/>
            </a:pPr>
            <a:endParaRPr lang="en-US" sz="24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183880" cy="1066800"/>
          </a:xfrm>
        </p:spPr>
        <p:txBody>
          <a:bodyPr>
            <a:normAutofit fontScale="90000"/>
          </a:bodyPr>
          <a:lstStyle/>
          <a:p>
            <a:pPr algn="ctr"/>
            <a:r>
              <a:rPr lang="en-US" b="0" dirty="0" smtClean="0"/>
              <a:t>REGULAR DAY </a:t>
            </a:r>
            <a:br>
              <a:rPr lang="en-US" b="0" dirty="0" smtClean="0"/>
            </a:br>
            <a:r>
              <a:rPr lang="en-US" b="0" dirty="0" smtClean="0"/>
              <a:t>CLASS SCHEDULE</a:t>
            </a:r>
            <a:endParaRPr lang="en-US" dirty="0"/>
          </a:p>
        </p:txBody>
      </p:sp>
      <p:sp>
        <p:nvSpPr>
          <p:cNvPr id="3" name="Content Placeholder 2"/>
          <p:cNvSpPr>
            <a:spLocks noGrp="1"/>
          </p:cNvSpPr>
          <p:nvPr>
            <p:ph sz="half" idx="1"/>
          </p:nvPr>
        </p:nvSpPr>
        <p:spPr>
          <a:xfrm>
            <a:off x="533400" y="1447800"/>
            <a:ext cx="8229600" cy="4389120"/>
          </a:xfrm>
        </p:spPr>
        <p:txBody>
          <a:bodyPr/>
          <a:lstStyle/>
          <a:p>
            <a:pPr algn="ctr">
              <a:buNone/>
            </a:pPr>
            <a:endParaRPr lang="en-US" sz="2000" dirty="0" smtClean="0"/>
          </a:p>
          <a:p>
            <a:pPr algn="ctr">
              <a:buNone/>
            </a:pPr>
            <a:endParaRPr lang="en-US" dirty="0" smtClean="0"/>
          </a:p>
          <a:p>
            <a:pPr algn="ctr">
              <a:buNone/>
            </a:pPr>
            <a:endParaRPr lang="en-US" dirty="0"/>
          </a:p>
        </p:txBody>
      </p:sp>
      <p:sp>
        <p:nvSpPr>
          <p:cNvPr id="4" name="Content Placeholder 3"/>
          <p:cNvSpPr>
            <a:spLocks noGrp="1"/>
          </p:cNvSpPr>
          <p:nvPr>
            <p:ph sz="half" idx="2"/>
          </p:nvPr>
        </p:nvSpPr>
        <p:spPr>
          <a:xfrm>
            <a:off x="4343400" y="2468880"/>
            <a:ext cx="4572000" cy="4389120"/>
          </a:xfrm>
        </p:spPr>
        <p:txBody>
          <a:bodyPr/>
          <a:lstStyle/>
          <a:p>
            <a:r>
              <a:rPr lang="en-US" dirty="0" smtClean="0">
                <a:latin typeface="+mj-lt"/>
              </a:rPr>
              <a:t>Period 1: 7:40-8:47</a:t>
            </a:r>
          </a:p>
          <a:p>
            <a:pPr>
              <a:buNone/>
            </a:pPr>
            <a:endParaRPr lang="en-US" sz="800" dirty="0" smtClean="0">
              <a:latin typeface="+mj-lt"/>
            </a:endParaRPr>
          </a:p>
          <a:p>
            <a:r>
              <a:rPr lang="en-US" dirty="0" smtClean="0">
                <a:latin typeface="+mj-lt"/>
              </a:rPr>
              <a:t>Period 2: 8:54-10:01</a:t>
            </a:r>
          </a:p>
          <a:p>
            <a:pPr>
              <a:buNone/>
            </a:pPr>
            <a:endParaRPr lang="en-US" sz="800" dirty="0" smtClean="0">
              <a:latin typeface="+mj-lt"/>
            </a:endParaRPr>
          </a:p>
          <a:p>
            <a:r>
              <a:rPr lang="en-US" dirty="0" smtClean="0">
                <a:latin typeface="+mj-lt"/>
              </a:rPr>
              <a:t>Period 3: 10:08-11:15</a:t>
            </a:r>
          </a:p>
          <a:p>
            <a:pPr>
              <a:buNone/>
            </a:pPr>
            <a:endParaRPr lang="en-US" sz="800" dirty="0" smtClean="0">
              <a:latin typeface="+mj-lt"/>
            </a:endParaRPr>
          </a:p>
          <a:p>
            <a:r>
              <a:rPr lang="en-US" dirty="0" smtClean="0">
                <a:latin typeface="+mj-lt"/>
              </a:rPr>
              <a:t>Period 4: 11:22-1:06</a:t>
            </a:r>
          </a:p>
          <a:p>
            <a:pPr>
              <a:buNone/>
            </a:pPr>
            <a:r>
              <a:rPr lang="en-US" dirty="0" smtClean="0">
                <a:latin typeface="+mj-lt"/>
              </a:rPr>
              <a:t>	(lunch is 30 minutes)</a:t>
            </a:r>
          </a:p>
          <a:p>
            <a:pPr>
              <a:buNone/>
            </a:pPr>
            <a:endParaRPr lang="en-US" sz="800" dirty="0" smtClean="0">
              <a:latin typeface="+mj-lt"/>
            </a:endParaRPr>
          </a:p>
          <a:p>
            <a:r>
              <a:rPr lang="en-US" dirty="0" smtClean="0">
                <a:latin typeface="+mj-lt"/>
              </a:rPr>
              <a:t>Period 5: 1:13-2:20</a:t>
            </a:r>
            <a:endParaRPr lang="en-US" dirty="0">
              <a:latin typeface="+mj-lt"/>
            </a:endParaRPr>
          </a:p>
        </p:txBody>
      </p:sp>
      <p:pic>
        <p:nvPicPr>
          <p:cNvPr id="3074" name="Picture 2" descr="C:\Program Files\Microsoft Office\MEDIA\CAGCAT10\j0234131.wmf"/>
          <p:cNvPicPr>
            <a:picLocks noChangeAspect="1" noChangeArrowheads="1"/>
          </p:cNvPicPr>
          <p:nvPr/>
        </p:nvPicPr>
        <p:blipFill>
          <a:blip r:embed="rId2" cstate="print"/>
          <a:srcRect/>
          <a:stretch>
            <a:fillRect/>
          </a:stretch>
        </p:blipFill>
        <p:spPr bwMode="auto">
          <a:xfrm>
            <a:off x="1905000" y="2743200"/>
            <a:ext cx="1952531" cy="207626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b="0" dirty="0"/>
              <a:t>Required Credits </a:t>
            </a:r>
            <a:br>
              <a:rPr lang="en-US" b="0" dirty="0"/>
            </a:br>
            <a:r>
              <a:rPr lang="en-US" b="0" dirty="0"/>
              <a:t>for Graduation</a:t>
            </a:r>
          </a:p>
        </p:txBody>
      </p:sp>
      <p:sp>
        <p:nvSpPr>
          <p:cNvPr id="8195" name="Rectangle 3"/>
          <p:cNvSpPr>
            <a:spLocks noGrp="1" noChangeArrowheads="1"/>
          </p:cNvSpPr>
          <p:nvPr>
            <p:ph idx="1"/>
          </p:nvPr>
        </p:nvSpPr>
        <p:spPr>
          <a:xfrm>
            <a:off x="685800" y="1641475"/>
            <a:ext cx="7772400" cy="4683125"/>
          </a:xfrm>
        </p:spPr>
        <p:txBody>
          <a:bodyPr>
            <a:normAutofit lnSpcReduction="10000"/>
          </a:bodyPr>
          <a:lstStyle/>
          <a:p>
            <a:pPr>
              <a:lnSpc>
                <a:spcPct val="90000"/>
              </a:lnSpc>
              <a:buFontTx/>
              <a:buNone/>
            </a:pPr>
            <a:r>
              <a:rPr lang="en-US" sz="2800" dirty="0"/>
              <a:t>			</a:t>
            </a:r>
          </a:p>
          <a:p>
            <a:pPr>
              <a:lnSpc>
                <a:spcPct val="90000"/>
              </a:lnSpc>
              <a:buFontTx/>
              <a:buNone/>
            </a:pPr>
            <a:r>
              <a:rPr lang="en-US" sz="2800" dirty="0"/>
              <a:t>			</a:t>
            </a:r>
            <a:r>
              <a:rPr lang="en-US" sz="2800" dirty="0" smtClean="0">
                <a:latin typeface="+mj-lt"/>
              </a:rPr>
              <a:t>4.0   	- English</a:t>
            </a:r>
            <a:endParaRPr lang="en-US" sz="2800" dirty="0">
              <a:latin typeface="+mj-lt"/>
            </a:endParaRPr>
          </a:p>
          <a:p>
            <a:pPr>
              <a:lnSpc>
                <a:spcPct val="90000"/>
              </a:lnSpc>
              <a:buFontTx/>
              <a:buNone/>
            </a:pPr>
            <a:r>
              <a:rPr lang="en-US" sz="2800" dirty="0">
                <a:latin typeface="+mj-lt"/>
              </a:rPr>
              <a:t>			</a:t>
            </a:r>
            <a:r>
              <a:rPr lang="en-US" sz="2800" dirty="0" smtClean="0">
                <a:latin typeface="+mj-lt"/>
              </a:rPr>
              <a:t>4.0   	- </a:t>
            </a:r>
            <a:r>
              <a:rPr lang="en-US" sz="2800" dirty="0">
                <a:latin typeface="+mj-lt"/>
              </a:rPr>
              <a:t>Social </a:t>
            </a:r>
            <a:r>
              <a:rPr lang="en-US" sz="2800" dirty="0" smtClean="0">
                <a:latin typeface="+mj-lt"/>
              </a:rPr>
              <a:t>Studies</a:t>
            </a:r>
            <a:endParaRPr lang="en-US" sz="2800" dirty="0">
              <a:latin typeface="+mj-lt"/>
            </a:endParaRPr>
          </a:p>
          <a:p>
            <a:pPr>
              <a:lnSpc>
                <a:spcPct val="90000"/>
              </a:lnSpc>
              <a:buFontTx/>
              <a:buNone/>
            </a:pPr>
            <a:r>
              <a:rPr lang="en-US" sz="2800" dirty="0">
                <a:latin typeface="+mj-lt"/>
              </a:rPr>
              <a:t>			</a:t>
            </a:r>
            <a:r>
              <a:rPr lang="en-US" sz="2800" dirty="0" smtClean="0">
                <a:latin typeface="+mj-lt"/>
              </a:rPr>
              <a:t>3.0   	- </a:t>
            </a:r>
            <a:r>
              <a:rPr lang="en-US" sz="2800" dirty="0">
                <a:latin typeface="+mj-lt"/>
              </a:rPr>
              <a:t>Science </a:t>
            </a:r>
          </a:p>
          <a:p>
            <a:pPr>
              <a:lnSpc>
                <a:spcPct val="90000"/>
              </a:lnSpc>
              <a:buFontTx/>
              <a:buNone/>
            </a:pPr>
            <a:r>
              <a:rPr lang="en-US" sz="2800" dirty="0">
                <a:latin typeface="+mj-lt"/>
              </a:rPr>
              <a:t>			</a:t>
            </a:r>
            <a:r>
              <a:rPr lang="en-US" sz="2800" dirty="0" smtClean="0">
                <a:latin typeface="+mj-lt"/>
              </a:rPr>
              <a:t>3.0   	- Math</a:t>
            </a:r>
            <a:endParaRPr lang="en-US" sz="2800" dirty="0">
              <a:latin typeface="+mj-lt"/>
            </a:endParaRPr>
          </a:p>
          <a:p>
            <a:pPr>
              <a:lnSpc>
                <a:spcPct val="90000"/>
              </a:lnSpc>
              <a:buFontTx/>
              <a:buNone/>
            </a:pPr>
            <a:r>
              <a:rPr lang="en-US" sz="2800" dirty="0">
                <a:latin typeface="+mj-lt"/>
              </a:rPr>
              <a:t>			</a:t>
            </a:r>
            <a:r>
              <a:rPr lang="en-US" sz="2800" dirty="0" smtClean="0">
                <a:latin typeface="+mj-lt"/>
              </a:rPr>
              <a:t>1.0   	- Physical Education</a:t>
            </a:r>
            <a:endParaRPr lang="en-US" sz="2800" dirty="0">
              <a:latin typeface="+mj-lt"/>
            </a:endParaRPr>
          </a:p>
          <a:p>
            <a:pPr>
              <a:lnSpc>
                <a:spcPct val="90000"/>
              </a:lnSpc>
              <a:buFontTx/>
              <a:buNone/>
            </a:pPr>
            <a:r>
              <a:rPr lang="en-US" sz="2800" dirty="0">
                <a:latin typeface="+mj-lt"/>
              </a:rPr>
              <a:t>			</a:t>
            </a:r>
            <a:r>
              <a:rPr lang="en-US" sz="2800" dirty="0" smtClean="0">
                <a:latin typeface="+mj-lt"/>
              </a:rPr>
              <a:t>0.5   	- Health</a:t>
            </a:r>
            <a:endParaRPr lang="en-US" sz="2800" dirty="0">
              <a:latin typeface="+mj-lt"/>
            </a:endParaRPr>
          </a:p>
          <a:p>
            <a:pPr>
              <a:lnSpc>
                <a:spcPct val="90000"/>
              </a:lnSpc>
              <a:buFontTx/>
              <a:buNone/>
            </a:pPr>
            <a:r>
              <a:rPr lang="en-US" sz="2800" dirty="0">
                <a:latin typeface="+mj-lt"/>
              </a:rPr>
              <a:t>			</a:t>
            </a:r>
            <a:r>
              <a:rPr lang="en-US" sz="2800" dirty="0" smtClean="0">
                <a:latin typeface="+mj-lt"/>
              </a:rPr>
              <a:t>1.0   	- Arts</a:t>
            </a:r>
            <a:r>
              <a:rPr lang="en-US" sz="2800" dirty="0">
                <a:latin typeface="+mj-lt"/>
              </a:rPr>
              <a:t>, visual or performing</a:t>
            </a:r>
          </a:p>
          <a:p>
            <a:pPr>
              <a:lnSpc>
                <a:spcPct val="90000"/>
              </a:lnSpc>
              <a:buFontTx/>
              <a:buNone/>
            </a:pPr>
            <a:r>
              <a:rPr lang="en-US" sz="2800" dirty="0">
                <a:latin typeface="+mj-lt"/>
              </a:rPr>
              <a:t>		        </a:t>
            </a:r>
            <a:r>
              <a:rPr lang="en-US" sz="2800" dirty="0" smtClean="0">
                <a:latin typeface="+mj-lt"/>
              </a:rPr>
              <a:t> </a:t>
            </a:r>
            <a:r>
              <a:rPr lang="en-US" sz="2800" u="sng" dirty="0" smtClean="0">
                <a:latin typeface="+mj-lt"/>
              </a:rPr>
              <a:t>10.5    	- </a:t>
            </a:r>
            <a:r>
              <a:rPr lang="en-US" sz="2800" u="sng" dirty="0">
                <a:latin typeface="+mj-lt"/>
              </a:rPr>
              <a:t>Electives	</a:t>
            </a:r>
            <a:endParaRPr lang="en-US" sz="2800" dirty="0">
              <a:latin typeface="+mj-lt"/>
            </a:endParaRPr>
          </a:p>
          <a:p>
            <a:pPr>
              <a:lnSpc>
                <a:spcPct val="90000"/>
              </a:lnSpc>
              <a:buFontTx/>
              <a:buNone/>
            </a:pPr>
            <a:r>
              <a:rPr lang="en-US" sz="2800" dirty="0">
                <a:latin typeface="+mj-lt"/>
              </a:rPr>
              <a:t>		        </a:t>
            </a:r>
            <a:r>
              <a:rPr lang="en-US" sz="2800" dirty="0" smtClean="0">
                <a:latin typeface="+mj-lt"/>
              </a:rPr>
              <a:t> 27.0 </a:t>
            </a:r>
            <a:r>
              <a:rPr lang="en-US" sz="2800" dirty="0">
                <a:latin typeface="+mj-lt"/>
              </a:rPr>
              <a:t>credits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dirty="0" smtClean="0"/>
              <a:t>Trimester schedule:</a:t>
            </a:r>
            <a:endParaRPr lang="en-US" dirty="0"/>
          </a:p>
        </p:txBody>
      </p:sp>
      <p:sp>
        <p:nvSpPr>
          <p:cNvPr id="191491" name="Rectangle 3"/>
          <p:cNvSpPr>
            <a:spLocks noGrp="1" noChangeArrowheads="1"/>
          </p:cNvSpPr>
          <p:nvPr>
            <p:ph idx="1"/>
          </p:nvPr>
        </p:nvSpPr>
        <p:spPr/>
        <p:txBody>
          <a:bodyPr/>
          <a:lstStyle/>
          <a:p>
            <a:pPr>
              <a:lnSpc>
                <a:spcPct val="90000"/>
              </a:lnSpc>
              <a:buFontTx/>
              <a:buNone/>
            </a:pPr>
            <a:r>
              <a:rPr lang="en-US" sz="3600" dirty="0"/>
              <a:t>			</a:t>
            </a:r>
            <a:r>
              <a:rPr lang="en-US" sz="3600" dirty="0" smtClean="0"/>
              <a:t> </a:t>
            </a:r>
            <a:r>
              <a:rPr lang="en-US" sz="3600" dirty="0" smtClean="0">
                <a:latin typeface="+mj-lt"/>
              </a:rPr>
              <a:t>5 </a:t>
            </a:r>
            <a:r>
              <a:rPr lang="en-US" sz="3600" dirty="0">
                <a:latin typeface="+mj-lt"/>
              </a:rPr>
              <a:t>periods each </a:t>
            </a:r>
            <a:r>
              <a:rPr lang="en-US" sz="3600" dirty="0" smtClean="0">
                <a:latin typeface="+mj-lt"/>
              </a:rPr>
              <a:t>trimester</a:t>
            </a:r>
            <a:endParaRPr lang="en-US" sz="3600" dirty="0">
              <a:latin typeface="+mj-lt"/>
            </a:endParaRPr>
          </a:p>
          <a:p>
            <a:pPr>
              <a:lnSpc>
                <a:spcPct val="90000"/>
              </a:lnSpc>
              <a:buFontTx/>
              <a:buNone/>
            </a:pPr>
            <a:r>
              <a:rPr lang="en-US" sz="3600" dirty="0">
                <a:latin typeface="+mj-lt"/>
              </a:rPr>
              <a:t>		   </a:t>
            </a:r>
            <a:r>
              <a:rPr lang="en-US" sz="3600" dirty="0" smtClean="0">
                <a:latin typeface="+mj-lt"/>
              </a:rPr>
              <a:t>   </a:t>
            </a:r>
            <a:r>
              <a:rPr lang="en-US" sz="3600" dirty="0">
                <a:latin typeface="+mj-lt"/>
              </a:rPr>
              <a:t>x</a:t>
            </a:r>
            <a:r>
              <a:rPr lang="en-US" sz="3600" u="sng" dirty="0">
                <a:latin typeface="+mj-lt"/>
              </a:rPr>
              <a:t>  </a:t>
            </a:r>
            <a:r>
              <a:rPr lang="en-US" sz="3600" u="sng" dirty="0" smtClean="0">
                <a:latin typeface="+mj-lt"/>
              </a:rPr>
              <a:t>3 trimesters </a:t>
            </a:r>
            <a:r>
              <a:rPr lang="en-US" sz="3600" u="sng" dirty="0">
                <a:latin typeface="+mj-lt"/>
              </a:rPr>
              <a:t>in a year   </a:t>
            </a:r>
          </a:p>
          <a:p>
            <a:pPr>
              <a:lnSpc>
                <a:spcPct val="90000"/>
              </a:lnSpc>
              <a:buFontTx/>
              <a:buNone/>
            </a:pPr>
            <a:r>
              <a:rPr lang="en-US" sz="3600" dirty="0">
                <a:latin typeface="+mj-lt"/>
              </a:rPr>
              <a:t>			</a:t>
            </a:r>
            <a:r>
              <a:rPr lang="en-US" sz="3600" dirty="0" smtClean="0">
                <a:latin typeface="+mj-lt"/>
              </a:rPr>
              <a:t>15 –  course numbers</a:t>
            </a:r>
            <a:endParaRPr lang="en-US" sz="3600" dirty="0">
              <a:latin typeface="+mj-lt"/>
            </a:endParaRPr>
          </a:p>
          <a:p>
            <a:pPr>
              <a:lnSpc>
                <a:spcPct val="90000"/>
              </a:lnSpc>
              <a:buFontTx/>
              <a:buNone/>
            </a:pPr>
            <a:r>
              <a:rPr lang="en-US" sz="3600" dirty="0">
                <a:latin typeface="+mj-lt"/>
              </a:rPr>
              <a:t>		</a:t>
            </a:r>
          </a:p>
          <a:p>
            <a:pPr>
              <a:lnSpc>
                <a:spcPct val="90000"/>
              </a:lnSpc>
              <a:buFontTx/>
              <a:buNone/>
            </a:pPr>
            <a:r>
              <a:rPr lang="en-US" sz="3600" dirty="0">
                <a:latin typeface="+mj-lt"/>
              </a:rPr>
              <a:t>	</a:t>
            </a:r>
            <a:r>
              <a:rPr lang="en-US" dirty="0" smtClean="0">
                <a:latin typeface="+mj-lt"/>
              </a:rPr>
              <a:t>You will </a:t>
            </a:r>
            <a:r>
              <a:rPr lang="en-US" dirty="0">
                <a:latin typeface="+mj-lt"/>
              </a:rPr>
              <a:t>register for </a:t>
            </a:r>
            <a:r>
              <a:rPr lang="en-US" dirty="0" smtClean="0">
                <a:latin typeface="+mj-lt"/>
              </a:rPr>
              <a:t>15 classes, which </a:t>
            </a:r>
            <a:r>
              <a:rPr lang="en-US" dirty="0">
                <a:latin typeface="+mj-lt"/>
              </a:rPr>
              <a:t>becomes </a:t>
            </a:r>
            <a:r>
              <a:rPr lang="en-US" dirty="0" smtClean="0">
                <a:latin typeface="+mj-lt"/>
              </a:rPr>
              <a:t>15  separate five digit course numbers </a:t>
            </a:r>
            <a:r>
              <a:rPr lang="en-US" dirty="0">
                <a:latin typeface="+mj-lt"/>
              </a:rPr>
              <a:t>on your registration sheet.</a:t>
            </a:r>
          </a:p>
          <a:p>
            <a:pPr>
              <a:lnSpc>
                <a:spcPct val="90000"/>
              </a:lnSpc>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38200" y="533400"/>
            <a:ext cx="7010400" cy="671513"/>
          </a:xfrm>
        </p:spPr>
        <p:txBody>
          <a:bodyPr>
            <a:normAutofit/>
          </a:bodyPr>
          <a:lstStyle/>
          <a:p>
            <a:pPr algn="ctr"/>
            <a:r>
              <a:rPr lang="en-US" sz="4000" b="1" dirty="0"/>
              <a:t>Grade Nine Courses</a:t>
            </a:r>
          </a:p>
        </p:txBody>
      </p:sp>
      <p:sp>
        <p:nvSpPr>
          <p:cNvPr id="30723" name="Rectangle 3"/>
          <p:cNvSpPr>
            <a:spLocks noGrp="1" noChangeArrowheads="1"/>
          </p:cNvSpPr>
          <p:nvPr>
            <p:ph idx="1"/>
          </p:nvPr>
        </p:nvSpPr>
        <p:spPr>
          <a:xfrm>
            <a:off x="762000" y="1524000"/>
            <a:ext cx="7848600" cy="5486400"/>
          </a:xfrm>
        </p:spPr>
        <p:txBody>
          <a:bodyPr>
            <a:normAutofit/>
          </a:bodyPr>
          <a:lstStyle/>
          <a:p>
            <a:pPr>
              <a:lnSpc>
                <a:spcPct val="90000"/>
              </a:lnSpc>
            </a:pPr>
            <a:r>
              <a:rPr lang="en-US" sz="2200" b="1" dirty="0">
                <a:latin typeface="Arial" panose="020B0604020202020204" pitchFamily="34" charset="0"/>
                <a:cs typeface="Arial" panose="020B0604020202020204" pitchFamily="34" charset="0"/>
              </a:rPr>
              <a:t>English </a:t>
            </a:r>
            <a:r>
              <a:rPr lang="en-US" sz="2200" b="1" dirty="0" smtClean="0">
                <a:latin typeface="Arial" panose="020B0604020202020204" pitchFamily="34" charset="0"/>
                <a:cs typeface="Arial" panose="020B0604020202020204" pitchFamily="34" charset="0"/>
              </a:rPr>
              <a:t>A &amp; B</a:t>
            </a:r>
            <a:r>
              <a:rPr lang="en-US" sz="2200" b="1" dirty="0">
                <a:latin typeface="Arial" panose="020B0604020202020204" pitchFamily="34" charset="0"/>
                <a:cs typeface="Arial" panose="020B0604020202020204" pitchFamily="34" charset="0"/>
              </a:rPr>
              <a:t>			2 </a:t>
            </a:r>
            <a:r>
              <a:rPr lang="en-US" sz="2200" b="1" dirty="0" smtClean="0">
                <a:latin typeface="Arial" panose="020B0604020202020204" pitchFamily="34" charset="0"/>
                <a:cs typeface="Arial" panose="020B0604020202020204" pitchFamily="34" charset="0"/>
              </a:rPr>
              <a:t>trimesters	  1 </a:t>
            </a:r>
            <a:r>
              <a:rPr lang="en-US" sz="2200" b="1" dirty="0">
                <a:latin typeface="Arial" panose="020B0604020202020204" pitchFamily="34" charset="0"/>
                <a:cs typeface="Arial" panose="020B0604020202020204" pitchFamily="34" charset="0"/>
              </a:rPr>
              <a:t>credit</a:t>
            </a:r>
          </a:p>
          <a:p>
            <a:pPr>
              <a:lnSpc>
                <a:spcPct val="90000"/>
              </a:lnSpc>
              <a:buFontTx/>
              <a:buNone/>
            </a:pPr>
            <a:r>
              <a:rPr lang="en-US" sz="2200" dirty="0">
                <a:latin typeface="Arial" panose="020B0604020202020204" pitchFamily="34" charset="0"/>
                <a:cs typeface="Arial" panose="020B0604020202020204" pitchFamily="34" charset="0"/>
              </a:rPr>
              <a:t>	English </a:t>
            </a:r>
            <a:r>
              <a:rPr lang="en-US" sz="2200" dirty="0" smtClean="0">
                <a:latin typeface="Arial" panose="020B0604020202020204" pitchFamily="34" charset="0"/>
                <a:cs typeface="Arial" panose="020B0604020202020204" pitchFamily="34" charset="0"/>
              </a:rPr>
              <a:t>9 </a:t>
            </a:r>
            <a:r>
              <a:rPr lang="en-US" sz="2200" i="1" dirty="0">
                <a:latin typeface="Arial" panose="020B0604020202020204" pitchFamily="34" charset="0"/>
                <a:cs typeface="Arial" panose="020B0604020202020204" pitchFamily="34" charset="0"/>
              </a:rPr>
              <a:t>or</a:t>
            </a:r>
            <a:r>
              <a:rPr lang="en-US" sz="2200" dirty="0">
                <a:latin typeface="Arial" panose="020B0604020202020204" pitchFamily="34" charset="0"/>
                <a:cs typeface="Arial" panose="020B0604020202020204" pitchFamily="34" charset="0"/>
              </a:rPr>
              <a:t> </a:t>
            </a:r>
          </a:p>
          <a:p>
            <a:pPr>
              <a:lnSpc>
                <a:spcPct val="90000"/>
              </a:lnSpc>
              <a:buFontTx/>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Honors English </a:t>
            </a:r>
            <a:r>
              <a:rPr lang="en-US" sz="2200" dirty="0">
                <a:latin typeface="Arial" panose="020B0604020202020204" pitchFamily="34" charset="0"/>
                <a:cs typeface="Arial" panose="020B0604020202020204" pitchFamily="34" charset="0"/>
              </a:rPr>
              <a:t>9 </a:t>
            </a:r>
            <a:r>
              <a:rPr lang="en-US" sz="2200" dirty="0" smtClean="0">
                <a:latin typeface="Arial" panose="020B0604020202020204" pitchFamily="34" charset="0"/>
                <a:cs typeface="Arial" panose="020B0604020202020204" pitchFamily="34" charset="0"/>
              </a:rPr>
              <a:t>(talk to your teacher)</a:t>
            </a:r>
            <a:endParaRPr lang="en-US" sz="2200" dirty="0">
              <a:latin typeface="Arial" panose="020B0604020202020204" pitchFamily="34" charset="0"/>
              <a:cs typeface="Arial" panose="020B0604020202020204" pitchFamily="34" charset="0"/>
            </a:endParaRPr>
          </a:p>
          <a:p>
            <a:pPr>
              <a:lnSpc>
                <a:spcPct val="90000"/>
              </a:lnSpc>
            </a:pPr>
            <a:endParaRPr lang="en-US" sz="2200" b="1" dirty="0">
              <a:latin typeface="Arial" panose="020B0604020202020204" pitchFamily="34" charset="0"/>
              <a:cs typeface="Arial" panose="020B0604020202020204" pitchFamily="34" charset="0"/>
            </a:endParaRPr>
          </a:p>
          <a:p>
            <a:pPr>
              <a:lnSpc>
                <a:spcPct val="90000"/>
              </a:lnSpc>
            </a:pPr>
            <a:r>
              <a:rPr lang="en-US" sz="2200" b="1" dirty="0">
                <a:latin typeface="Arial" panose="020B0604020202020204" pitchFamily="34" charset="0"/>
                <a:cs typeface="Arial" panose="020B0604020202020204" pitchFamily="34" charset="0"/>
              </a:rPr>
              <a:t>Social Studies </a:t>
            </a:r>
            <a:r>
              <a:rPr lang="en-US" sz="2200" b="1" dirty="0" smtClean="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	2 </a:t>
            </a:r>
            <a:r>
              <a:rPr lang="en-US" sz="2200" b="1" dirty="0" smtClean="0">
                <a:latin typeface="Arial" panose="020B0604020202020204" pitchFamily="34" charset="0"/>
                <a:cs typeface="Arial" panose="020B0604020202020204" pitchFamily="34" charset="0"/>
              </a:rPr>
              <a:t>trimesters	  1 </a:t>
            </a:r>
            <a:r>
              <a:rPr lang="en-US" sz="2200" b="1" dirty="0">
                <a:latin typeface="Arial" panose="020B0604020202020204" pitchFamily="34" charset="0"/>
                <a:cs typeface="Arial" panose="020B0604020202020204" pitchFamily="34" charset="0"/>
              </a:rPr>
              <a:t>credit</a:t>
            </a:r>
          </a:p>
          <a:p>
            <a:pPr>
              <a:lnSpc>
                <a:spcPct val="90000"/>
              </a:lnSpc>
              <a:buFontTx/>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Civics </a:t>
            </a:r>
            <a:r>
              <a:rPr lang="en-US" sz="2200" dirty="0">
                <a:latin typeface="Arial" panose="020B0604020202020204" pitchFamily="34" charset="0"/>
                <a:cs typeface="Arial" panose="020B0604020202020204" pitchFamily="34" charset="0"/>
              </a:rPr>
              <a:t>9 </a:t>
            </a:r>
            <a:r>
              <a:rPr lang="en-US" sz="2200" i="1" dirty="0" smtClean="0">
                <a:latin typeface="Arial" panose="020B0604020202020204" pitchFamily="34" charset="0"/>
                <a:cs typeface="Arial" panose="020B0604020202020204" pitchFamily="34" charset="0"/>
              </a:rPr>
              <a:t>and </a:t>
            </a:r>
            <a:r>
              <a:rPr lang="en-US" sz="2200" dirty="0" smtClean="0">
                <a:latin typeface="Arial" panose="020B0604020202020204" pitchFamily="34" charset="0"/>
                <a:cs typeface="Arial" panose="020B0604020202020204" pitchFamily="34" charset="0"/>
              </a:rPr>
              <a:t>Geography </a:t>
            </a:r>
            <a:r>
              <a:rPr lang="en-US" sz="2200" i="1" dirty="0" smtClean="0">
                <a:latin typeface="Arial" panose="020B0604020202020204" pitchFamily="34" charset="0"/>
                <a:cs typeface="Arial" panose="020B0604020202020204" pitchFamily="34" charset="0"/>
              </a:rPr>
              <a:t>or</a:t>
            </a:r>
            <a:endParaRPr lang="en-US" sz="2200" i="1" dirty="0">
              <a:latin typeface="Arial" panose="020B0604020202020204" pitchFamily="34" charset="0"/>
              <a:cs typeface="Arial" panose="020B0604020202020204" pitchFamily="34" charset="0"/>
            </a:endParaRPr>
          </a:p>
          <a:p>
            <a:pPr>
              <a:lnSpc>
                <a:spcPct val="90000"/>
              </a:lnSpc>
              <a:buFontTx/>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Honors Civics 9 and/or AP Geography (both = 3 trimesters)</a:t>
            </a:r>
          </a:p>
          <a:p>
            <a:pPr>
              <a:lnSpc>
                <a:spcPct val="90000"/>
              </a:lnSpc>
              <a:buFontTx/>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(talk to your teacher)</a:t>
            </a:r>
            <a:endParaRPr lang="en-US" sz="2200" dirty="0">
              <a:latin typeface="Arial" panose="020B0604020202020204" pitchFamily="34" charset="0"/>
              <a:cs typeface="Arial" panose="020B0604020202020204" pitchFamily="34" charset="0"/>
            </a:endParaRPr>
          </a:p>
          <a:p>
            <a:pPr>
              <a:lnSpc>
                <a:spcPct val="90000"/>
              </a:lnSpc>
              <a:buFontTx/>
              <a:buNone/>
            </a:pPr>
            <a:endParaRPr lang="en-US" sz="2200" dirty="0">
              <a:latin typeface="Arial" panose="020B0604020202020204" pitchFamily="34" charset="0"/>
              <a:cs typeface="Arial" panose="020B0604020202020204" pitchFamily="34" charset="0"/>
            </a:endParaRPr>
          </a:p>
          <a:p>
            <a:pPr>
              <a:lnSpc>
                <a:spcPct val="90000"/>
              </a:lnSpc>
            </a:pPr>
            <a:r>
              <a:rPr lang="en-US" sz="2200" b="1" dirty="0" smtClean="0">
                <a:latin typeface="Arial" panose="020B0604020202020204" pitchFamily="34" charset="0"/>
                <a:cs typeface="Arial" panose="020B0604020202020204" pitchFamily="34" charset="0"/>
              </a:rPr>
              <a:t>Science A &amp; B</a:t>
            </a:r>
            <a:r>
              <a:rPr lang="en-US" sz="2200" b="1" dirty="0">
                <a:latin typeface="Arial" panose="020B0604020202020204" pitchFamily="34" charset="0"/>
                <a:cs typeface="Arial" panose="020B0604020202020204" pitchFamily="34" charset="0"/>
              </a:rPr>
              <a:t>			2 </a:t>
            </a:r>
            <a:r>
              <a:rPr lang="en-US" sz="2200" b="1" dirty="0" smtClean="0">
                <a:latin typeface="Arial" panose="020B0604020202020204" pitchFamily="34" charset="0"/>
                <a:cs typeface="Arial" panose="020B0604020202020204" pitchFamily="34" charset="0"/>
              </a:rPr>
              <a:t>trimesters	  1 </a:t>
            </a:r>
            <a:r>
              <a:rPr lang="en-US" sz="2200" b="1" dirty="0">
                <a:latin typeface="Arial" panose="020B0604020202020204" pitchFamily="34" charset="0"/>
                <a:cs typeface="Arial" panose="020B0604020202020204" pitchFamily="34" charset="0"/>
              </a:rPr>
              <a:t>credit</a:t>
            </a:r>
          </a:p>
          <a:p>
            <a:pPr>
              <a:lnSpc>
                <a:spcPct val="90000"/>
              </a:lnSpc>
              <a:buFontTx/>
              <a:buNone/>
            </a:pPr>
            <a:r>
              <a:rPr lang="en-US" sz="2200" dirty="0">
                <a:latin typeface="Arial" panose="020B0604020202020204" pitchFamily="34" charset="0"/>
                <a:cs typeface="Arial" panose="020B0604020202020204" pitchFamily="34" charset="0"/>
              </a:rPr>
              <a:t>	Physical Science 9 </a:t>
            </a:r>
            <a:r>
              <a:rPr lang="en-US" sz="2200" i="1" dirty="0">
                <a:latin typeface="Arial" panose="020B0604020202020204" pitchFamily="34" charset="0"/>
                <a:cs typeface="Arial" panose="020B0604020202020204" pitchFamily="34" charset="0"/>
              </a:rPr>
              <a:t>or</a:t>
            </a:r>
            <a:r>
              <a:rPr lang="en-US" sz="2200" dirty="0">
                <a:latin typeface="Arial" panose="020B0604020202020204" pitchFamily="34" charset="0"/>
                <a:cs typeface="Arial" panose="020B0604020202020204" pitchFamily="34" charset="0"/>
              </a:rPr>
              <a:t> </a:t>
            </a:r>
          </a:p>
          <a:p>
            <a:pPr>
              <a:lnSpc>
                <a:spcPct val="90000"/>
              </a:lnSpc>
              <a:buFontTx/>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Honors Physical Science </a:t>
            </a:r>
            <a:r>
              <a:rPr lang="en-US" sz="2200" dirty="0">
                <a:latin typeface="Arial" panose="020B0604020202020204" pitchFamily="34" charset="0"/>
                <a:cs typeface="Arial" panose="020B0604020202020204" pitchFamily="34" charset="0"/>
              </a:rPr>
              <a:t>9 (</a:t>
            </a:r>
            <a:r>
              <a:rPr lang="en-US" sz="2200" dirty="0" smtClean="0">
                <a:latin typeface="Arial" panose="020B0604020202020204" pitchFamily="34" charset="0"/>
                <a:cs typeface="Arial" panose="020B0604020202020204" pitchFamily="34" charset="0"/>
              </a:rPr>
              <a:t>talk to your teacher)</a:t>
            </a:r>
            <a:endParaRPr lang="en-US" sz="2200" dirty="0">
              <a:latin typeface="Arial" panose="020B0604020202020204" pitchFamily="34" charset="0"/>
              <a:cs typeface="Arial" panose="020B0604020202020204" pitchFamily="34" charset="0"/>
            </a:endParaRPr>
          </a:p>
          <a:p>
            <a:pPr>
              <a:lnSpc>
                <a:spcPct val="90000"/>
              </a:lnSpc>
              <a:buFontTx/>
              <a:buNone/>
            </a:pPr>
            <a:endParaRPr lang="en-US" sz="24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533400"/>
            <a:ext cx="7010400" cy="1143000"/>
          </a:xfrm>
        </p:spPr>
        <p:txBody>
          <a:bodyPr>
            <a:normAutofit/>
          </a:bodyPr>
          <a:lstStyle/>
          <a:p>
            <a:pPr algn="ctr"/>
            <a:r>
              <a:rPr lang="en-US" sz="3200" dirty="0" smtClean="0">
                <a:latin typeface="Calibri" panose="020F0502020204030204" pitchFamily="34" charset="0"/>
              </a:rPr>
              <a:t/>
            </a:r>
            <a:br>
              <a:rPr lang="en-US" sz="3200" dirty="0" smtClean="0">
                <a:latin typeface="Calibri" panose="020F0502020204030204" pitchFamily="34" charset="0"/>
              </a:rPr>
            </a:br>
            <a:r>
              <a:rPr lang="en-US" sz="4000" b="1" dirty="0" smtClean="0">
                <a:latin typeface="Calibri" panose="020F0502020204030204" pitchFamily="34" charset="0"/>
              </a:rPr>
              <a:t>Grade </a:t>
            </a:r>
            <a:r>
              <a:rPr lang="en-US" sz="4000" b="1" dirty="0">
                <a:latin typeface="Calibri" panose="020F0502020204030204" pitchFamily="34" charset="0"/>
              </a:rPr>
              <a:t>Nine Courses</a:t>
            </a:r>
          </a:p>
        </p:txBody>
      </p:sp>
      <p:sp>
        <p:nvSpPr>
          <p:cNvPr id="31747" name="Rectangle 3"/>
          <p:cNvSpPr>
            <a:spLocks noGrp="1" noChangeArrowheads="1"/>
          </p:cNvSpPr>
          <p:nvPr>
            <p:ph idx="1"/>
          </p:nvPr>
        </p:nvSpPr>
        <p:spPr>
          <a:xfrm>
            <a:off x="914400" y="1524000"/>
            <a:ext cx="7848600" cy="4419600"/>
          </a:xfrm>
        </p:spPr>
        <p:txBody>
          <a:bodyPr>
            <a:normAutofit/>
          </a:bodyPr>
          <a:lstStyle/>
          <a:p>
            <a:pPr>
              <a:lnSpc>
                <a:spcPct val="90000"/>
              </a:lnSpc>
            </a:pPr>
            <a:endParaRPr lang="en-US" b="1" dirty="0" smtClean="0">
              <a:latin typeface="Calibri" panose="020F0502020204030204" pitchFamily="34" charset="0"/>
            </a:endParaRPr>
          </a:p>
          <a:p>
            <a:pPr>
              <a:lnSpc>
                <a:spcPct val="90000"/>
              </a:lnSpc>
            </a:pPr>
            <a:r>
              <a:rPr lang="en-US" b="1" dirty="0" smtClean="0">
                <a:latin typeface="Calibri" panose="020F0502020204030204" pitchFamily="34" charset="0"/>
              </a:rPr>
              <a:t>Mathematics</a:t>
            </a:r>
            <a:r>
              <a:rPr lang="en-US" sz="2800" b="1" dirty="0">
                <a:latin typeface="Calibri" panose="020F0502020204030204" pitchFamily="34" charset="0"/>
              </a:rPr>
              <a:t>	</a:t>
            </a:r>
            <a:r>
              <a:rPr lang="en-US" sz="2800" b="1" dirty="0" smtClean="0">
                <a:latin typeface="Calibri" panose="020F0502020204030204" pitchFamily="34" charset="0"/>
              </a:rPr>
              <a:t>   3 trimesters     	1 credit</a:t>
            </a:r>
            <a:endParaRPr lang="en-US" sz="2400" dirty="0">
              <a:latin typeface="Calibri" panose="020F0502020204030204" pitchFamily="34" charset="0"/>
            </a:endParaRPr>
          </a:p>
          <a:p>
            <a:pPr marL="0" indent="0">
              <a:lnSpc>
                <a:spcPct val="90000"/>
              </a:lnSpc>
              <a:buNone/>
            </a:pPr>
            <a:r>
              <a:rPr lang="en-US" b="1" dirty="0" smtClean="0">
                <a:latin typeface="Calibri" panose="020F0502020204030204" pitchFamily="34" charset="0"/>
              </a:rPr>
              <a:t>	</a:t>
            </a:r>
            <a:r>
              <a:rPr lang="en-US" sz="1800" b="1" dirty="0" smtClean="0">
                <a:latin typeface="Calibri" panose="020F0502020204030204" pitchFamily="34" charset="0"/>
              </a:rPr>
              <a:t>(most students)</a:t>
            </a:r>
            <a:r>
              <a:rPr lang="en-US" b="1" dirty="0" smtClean="0">
                <a:latin typeface="Calibri" panose="020F0502020204030204" pitchFamily="34" charset="0"/>
              </a:rPr>
              <a:t>			</a:t>
            </a:r>
            <a:endParaRPr lang="en-US" b="1" dirty="0">
              <a:latin typeface="Calibri" panose="020F0502020204030204" pitchFamily="34" charset="0"/>
            </a:endParaRPr>
          </a:p>
          <a:p>
            <a:pPr>
              <a:lnSpc>
                <a:spcPct val="90000"/>
              </a:lnSpc>
            </a:pPr>
            <a:endParaRPr lang="en-US" b="1" dirty="0" smtClean="0">
              <a:latin typeface="Calibri" panose="020F0502020204030204" pitchFamily="34" charset="0"/>
            </a:endParaRPr>
          </a:p>
          <a:p>
            <a:pPr>
              <a:lnSpc>
                <a:spcPct val="90000"/>
              </a:lnSpc>
            </a:pPr>
            <a:r>
              <a:rPr lang="en-US" b="1" dirty="0" smtClean="0">
                <a:latin typeface="Calibri" panose="020F0502020204030204" pitchFamily="34" charset="0"/>
              </a:rPr>
              <a:t>Physical Education   </a:t>
            </a:r>
            <a:r>
              <a:rPr lang="en-US" sz="2800" b="1" dirty="0" smtClean="0">
                <a:latin typeface="Calibri" panose="020F0502020204030204" pitchFamily="34" charset="0"/>
              </a:rPr>
              <a:t>1 trimester	0.5 credit</a:t>
            </a:r>
            <a:endParaRPr lang="en-US" sz="2800" b="1" dirty="0">
              <a:latin typeface="Calibri" panose="020F0502020204030204" pitchFamily="34" charset="0"/>
            </a:endParaRPr>
          </a:p>
          <a:p>
            <a:pPr>
              <a:lnSpc>
                <a:spcPct val="90000"/>
              </a:lnSpc>
            </a:pPr>
            <a:endParaRPr lang="en-US" sz="2800" b="1" dirty="0">
              <a:latin typeface="Calibri" panose="020F0502020204030204" pitchFamily="34" charset="0"/>
            </a:endParaRPr>
          </a:p>
          <a:p>
            <a:pPr>
              <a:lnSpc>
                <a:spcPct val="90000"/>
              </a:lnSpc>
            </a:pPr>
            <a:r>
              <a:rPr lang="en-US" b="1" dirty="0">
                <a:latin typeface="Calibri" panose="020F0502020204030204" pitchFamily="34" charset="0"/>
              </a:rPr>
              <a:t>Electives	</a:t>
            </a:r>
            <a:r>
              <a:rPr lang="en-US" sz="2800" b="1" dirty="0">
                <a:latin typeface="Calibri" panose="020F0502020204030204" pitchFamily="34" charset="0"/>
              </a:rPr>
              <a:t>	</a:t>
            </a:r>
            <a:r>
              <a:rPr lang="en-US" sz="2800" b="1" dirty="0" smtClean="0">
                <a:latin typeface="Calibri" panose="020F0502020204030204" pitchFamily="34" charset="0"/>
              </a:rPr>
              <a:t>   5 courses	</a:t>
            </a:r>
            <a:r>
              <a:rPr lang="en-US" sz="2800" b="1" dirty="0">
                <a:latin typeface="Calibri" panose="020F0502020204030204" pitchFamily="34" charset="0"/>
              </a:rPr>
              <a:t> </a:t>
            </a:r>
            <a:r>
              <a:rPr lang="en-US" sz="2800" b="1" dirty="0" smtClean="0">
                <a:latin typeface="Calibri" panose="020F0502020204030204" pitchFamily="34" charset="0"/>
              </a:rPr>
              <a:t>     	2.5 credits</a:t>
            </a:r>
            <a:endParaRPr lang="en-US" sz="2800" b="1" dirty="0">
              <a:latin typeface="Calibri" panose="020F0502020204030204" pitchFamily="34" charset="0"/>
            </a:endParaRPr>
          </a:p>
          <a:p>
            <a:pPr>
              <a:lnSpc>
                <a:spcPct val="90000"/>
              </a:lnSpc>
              <a:buFontTx/>
              <a:buNone/>
            </a:pPr>
            <a:r>
              <a:rPr lang="en-US" sz="2800" b="1" u="sng" dirty="0">
                <a:latin typeface="Calibri" panose="020F0502020204030204" pitchFamily="34" charset="0"/>
              </a:rPr>
              <a:t>								</a:t>
            </a:r>
            <a:endParaRPr lang="en-US" sz="2800" b="1" dirty="0">
              <a:latin typeface="Calibri" panose="020F0502020204030204" pitchFamily="34" charset="0"/>
            </a:endParaRPr>
          </a:p>
          <a:p>
            <a:pPr>
              <a:lnSpc>
                <a:spcPct val="90000"/>
              </a:lnSpc>
              <a:buFontTx/>
              <a:buNone/>
            </a:pPr>
            <a:r>
              <a:rPr lang="en-US" b="1" i="1" dirty="0" smtClean="0">
                <a:latin typeface="Calibri" panose="020F0502020204030204" pitchFamily="34" charset="0"/>
              </a:rPr>
              <a:t>		A </a:t>
            </a:r>
            <a:r>
              <a:rPr lang="en-US" b="1" i="1" dirty="0">
                <a:latin typeface="Calibri" panose="020F0502020204030204" pitchFamily="34" charset="0"/>
              </a:rPr>
              <a:t>total </a:t>
            </a:r>
            <a:r>
              <a:rPr lang="en-US" b="1" i="1" dirty="0" smtClean="0">
                <a:latin typeface="Calibri" panose="020F0502020204030204" pitchFamily="34" charset="0"/>
              </a:rPr>
              <a:t>of</a:t>
            </a:r>
            <a:r>
              <a:rPr lang="en-US" sz="2800" b="1" i="1" dirty="0">
                <a:latin typeface="Calibri" panose="020F0502020204030204" pitchFamily="34" charset="0"/>
              </a:rPr>
              <a:t>	</a:t>
            </a:r>
            <a:r>
              <a:rPr lang="en-US" sz="2800" b="1" i="1" dirty="0" smtClean="0">
                <a:latin typeface="Calibri" panose="020F0502020204030204" pitchFamily="34" charset="0"/>
              </a:rPr>
              <a:t>   15  	</a:t>
            </a:r>
            <a:r>
              <a:rPr lang="en-US" sz="2800" b="1" i="1" dirty="0">
                <a:latin typeface="Calibri" panose="020F0502020204030204" pitchFamily="34" charset="0"/>
              </a:rPr>
              <a:t>	</a:t>
            </a:r>
            <a:r>
              <a:rPr lang="en-US" sz="2800" b="1" i="1" dirty="0" smtClean="0">
                <a:latin typeface="Calibri" panose="020F0502020204030204" pitchFamily="34" charset="0"/>
              </a:rPr>
              <a:t>       	7.5 credits  </a:t>
            </a:r>
            <a:endParaRPr lang="en-US" sz="2800" b="1" i="1"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1524000" y="609600"/>
            <a:ext cx="7239000" cy="838200"/>
          </a:xfrm>
        </p:spPr>
        <p:txBody>
          <a:bodyPr/>
          <a:lstStyle/>
          <a:p>
            <a:r>
              <a:rPr lang="en-US" sz="3600" u="sng" dirty="0"/>
              <a:t>Math </a:t>
            </a:r>
            <a:r>
              <a:rPr lang="en-US" sz="3600" u="sng" dirty="0" smtClean="0"/>
              <a:t>Course Recommendations</a:t>
            </a:r>
            <a:endParaRPr lang="en-US" sz="3600" u="sng" dirty="0"/>
          </a:p>
        </p:txBody>
      </p:sp>
      <p:sp>
        <p:nvSpPr>
          <p:cNvPr id="206851" name="Rectangle 3"/>
          <p:cNvSpPr>
            <a:spLocks noGrp="1" noChangeArrowheads="1"/>
          </p:cNvSpPr>
          <p:nvPr>
            <p:ph idx="1"/>
          </p:nvPr>
        </p:nvSpPr>
        <p:spPr>
          <a:xfrm>
            <a:off x="457200" y="1676400"/>
            <a:ext cx="8458200" cy="5486400"/>
          </a:xfrm>
        </p:spPr>
        <p:txBody>
          <a:bodyPr>
            <a:normAutofit/>
          </a:bodyPr>
          <a:lstStyle/>
          <a:p>
            <a:pPr>
              <a:buFontTx/>
              <a:buNone/>
            </a:pPr>
            <a:r>
              <a:rPr lang="en-US" sz="2400" dirty="0" smtClean="0">
                <a:latin typeface="Calibri" panose="020F0502020204030204" pitchFamily="34" charset="0"/>
              </a:rPr>
              <a:t>Most students will take the Intermediate Algebra with College Foundations (CF) – Bridge to College program (3 trimesters)</a:t>
            </a:r>
          </a:p>
          <a:p>
            <a:pPr>
              <a:buFontTx/>
              <a:buNone/>
            </a:pPr>
            <a:endParaRPr lang="en-US" sz="2400" dirty="0">
              <a:latin typeface="Calibri" panose="020F0502020204030204" pitchFamily="34" charset="0"/>
            </a:endParaRPr>
          </a:p>
          <a:p>
            <a:pPr>
              <a:buFontTx/>
              <a:buNone/>
            </a:pPr>
            <a:r>
              <a:rPr lang="en-US" sz="2400" dirty="0" smtClean="0">
                <a:latin typeface="Calibri" panose="020F0502020204030204" pitchFamily="34" charset="0"/>
              </a:rPr>
              <a:t>*  If you’re in an advanced math class, your current math teacher will recommend which course you should take next year in high school.  </a:t>
            </a:r>
          </a:p>
          <a:p>
            <a:pPr>
              <a:buFontTx/>
              <a:buNone/>
            </a:pPr>
            <a:endParaRPr lang="en-US" sz="2400" dirty="0" smtClean="0">
              <a:latin typeface="Calibri" panose="020F0502020204030204" pitchFamily="34" charset="0"/>
            </a:endParaRPr>
          </a:p>
          <a:p>
            <a:pPr>
              <a:buFont typeface="Arial" charset="0"/>
              <a:buChar char="•"/>
            </a:pPr>
            <a:r>
              <a:rPr lang="en-US" sz="2400" dirty="0" smtClean="0">
                <a:latin typeface="Calibri" panose="020F0502020204030204" pitchFamily="34" charset="0"/>
              </a:rPr>
              <a:t>3 trimester course numbers are on your registration sheet.  If you’re taking an advanced level math course, you will need to cross off the preselected numbers and replace with the correct advanced numbers.  </a:t>
            </a:r>
          </a:p>
          <a:p>
            <a:pPr>
              <a:buFont typeface="Arial" charset="0"/>
              <a:buChar char="•"/>
            </a:pPr>
            <a:endParaRPr lang="en-US" dirty="0" smtClean="0"/>
          </a:p>
          <a:p>
            <a:pPr>
              <a:buFont typeface="Arial" charset="0"/>
              <a:buChar cha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lstStyle/>
          <a:p>
            <a:pPr algn="ctr"/>
            <a:r>
              <a:rPr lang="en-US" dirty="0" smtClean="0"/>
              <a:t>Bridge to College program</a:t>
            </a:r>
            <a:endParaRPr lang="en-US" dirty="0"/>
          </a:p>
        </p:txBody>
      </p:sp>
      <p:sp>
        <p:nvSpPr>
          <p:cNvPr id="3" name="Content Placeholder 2"/>
          <p:cNvSpPr>
            <a:spLocks noGrp="1"/>
          </p:cNvSpPr>
          <p:nvPr>
            <p:ph idx="1"/>
          </p:nvPr>
        </p:nvSpPr>
        <p:spPr/>
        <p:txBody>
          <a:bodyPr>
            <a:normAutofit/>
          </a:bodyPr>
          <a:lstStyle/>
          <a:p>
            <a:r>
              <a:rPr lang="en-US" dirty="0" smtClean="0">
                <a:latin typeface="+mj-lt"/>
              </a:rPr>
              <a:t>The Bridge to College 3 trimester curriculum is interwoven through-out the Intermediate Algebra course in grade 9 and English in grade 10. </a:t>
            </a:r>
          </a:p>
          <a:p>
            <a:r>
              <a:rPr lang="en-US" sz="1800" dirty="0" smtClean="0">
                <a:latin typeface="+mj-lt"/>
              </a:rPr>
              <a:t>Cornell notetaking</a:t>
            </a:r>
          </a:p>
          <a:p>
            <a:r>
              <a:rPr lang="en-US" sz="1800" dirty="0" smtClean="0">
                <a:latin typeface="+mj-lt"/>
              </a:rPr>
              <a:t>Study skills</a:t>
            </a:r>
          </a:p>
          <a:p>
            <a:r>
              <a:rPr lang="en-US" sz="1800" dirty="0" smtClean="0">
                <a:latin typeface="+mj-lt"/>
              </a:rPr>
              <a:t>Time management</a:t>
            </a:r>
          </a:p>
          <a:p>
            <a:r>
              <a:rPr lang="en-US" sz="1800" dirty="0" smtClean="0">
                <a:latin typeface="+mj-lt"/>
              </a:rPr>
              <a:t>Critical thinking</a:t>
            </a:r>
          </a:p>
          <a:p>
            <a:endParaRPr lang="en-US" dirty="0" smtClean="0">
              <a:latin typeface="+mj-lt"/>
            </a:endParaRPr>
          </a:p>
          <a:p>
            <a:r>
              <a:rPr lang="en-US" dirty="0" smtClean="0">
                <a:latin typeface="+mj-lt"/>
              </a:rPr>
              <a:t>The curriculum specifically teaches college-readiness skills that enables success in courses offered in high school that can grant college credit.  </a:t>
            </a:r>
            <a:endParaRPr lang="en-US" dirty="0">
              <a:latin typeface="+mj-lt"/>
            </a:endParaRPr>
          </a:p>
        </p:txBody>
      </p:sp>
    </p:spTree>
    <p:extLst>
      <p:ext uri="{BB962C8B-B14F-4D97-AF65-F5344CB8AC3E}">
        <p14:creationId xmlns:p14="http://schemas.microsoft.com/office/powerpoint/2010/main" val="37299410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762000"/>
            <a:ext cx="7239000" cy="533400"/>
          </a:xfrm>
        </p:spPr>
        <p:txBody>
          <a:bodyPr>
            <a:normAutofit fontScale="90000"/>
          </a:bodyPr>
          <a:lstStyle/>
          <a:p>
            <a:r>
              <a:rPr lang="en-US" sz="3600" u="sng" dirty="0"/>
              <a:t>General Honors Course Criteria</a:t>
            </a:r>
          </a:p>
        </p:txBody>
      </p:sp>
      <p:sp>
        <p:nvSpPr>
          <p:cNvPr id="32771" name="Rectangle 3"/>
          <p:cNvSpPr>
            <a:spLocks noGrp="1" noChangeArrowheads="1"/>
          </p:cNvSpPr>
          <p:nvPr>
            <p:ph idx="1"/>
          </p:nvPr>
        </p:nvSpPr>
        <p:spPr>
          <a:xfrm>
            <a:off x="838200" y="1066800"/>
            <a:ext cx="7620000" cy="5486400"/>
          </a:xfrm>
        </p:spPr>
        <p:txBody>
          <a:bodyPr/>
          <a:lstStyle/>
          <a:p>
            <a:endParaRPr lang="en-US" b="1" dirty="0"/>
          </a:p>
          <a:p>
            <a:r>
              <a:rPr lang="en-US" sz="2800" dirty="0" smtClean="0">
                <a:latin typeface="+mj-lt"/>
              </a:rPr>
              <a:t>Teacher </a:t>
            </a:r>
            <a:r>
              <a:rPr lang="en-US" sz="2800" dirty="0">
                <a:latin typeface="+mj-lt"/>
              </a:rPr>
              <a:t>recommendation</a:t>
            </a:r>
          </a:p>
          <a:p>
            <a:r>
              <a:rPr lang="en-US" sz="2800" dirty="0" smtClean="0">
                <a:latin typeface="+mj-lt"/>
              </a:rPr>
              <a:t>A </a:t>
            </a:r>
            <a:r>
              <a:rPr lang="en-US" sz="2800" dirty="0">
                <a:latin typeface="+mj-lt"/>
              </a:rPr>
              <a:t>(or B+) </a:t>
            </a:r>
          </a:p>
          <a:p>
            <a:r>
              <a:rPr lang="en-US" sz="2800" dirty="0" smtClean="0">
                <a:latin typeface="+mj-lt"/>
              </a:rPr>
              <a:t>Excellent </a:t>
            </a:r>
            <a:r>
              <a:rPr lang="en-US" sz="2800" dirty="0">
                <a:latin typeface="+mj-lt"/>
              </a:rPr>
              <a:t>reading/writing skills</a:t>
            </a:r>
          </a:p>
          <a:p>
            <a:r>
              <a:rPr lang="en-US" sz="2800" dirty="0" smtClean="0">
                <a:latin typeface="+mj-lt"/>
              </a:rPr>
              <a:t>High </a:t>
            </a:r>
            <a:r>
              <a:rPr lang="en-US" sz="2800" dirty="0">
                <a:latin typeface="+mj-lt"/>
              </a:rPr>
              <a:t>interest in the subject </a:t>
            </a:r>
            <a:r>
              <a:rPr lang="en-US" sz="2800" dirty="0" smtClean="0">
                <a:latin typeface="+mj-lt"/>
              </a:rPr>
              <a:t>area</a:t>
            </a:r>
          </a:p>
          <a:p>
            <a:r>
              <a:rPr lang="en-US" sz="2800" dirty="0" smtClean="0">
                <a:latin typeface="+mj-lt"/>
              </a:rPr>
              <a:t>Willing </a:t>
            </a:r>
            <a:r>
              <a:rPr lang="en-US" sz="2800" dirty="0">
                <a:latin typeface="+mj-lt"/>
              </a:rPr>
              <a:t>to take on intellectual challenges, </a:t>
            </a:r>
            <a:r>
              <a:rPr lang="en-US" sz="2800" dirty="0" smtClean="0">
                <a:latin typeface="+mj-lt"/>
              </a:rPr>
              <a:t>and </a:t>
            </a:r>
            <a:r>
              <a:rPr lang="en-US" sz="2800" dirty="0">
                <a:latin typeface="+mj-lt"/>
              </a:rPr>
              <a:t>extended research </a:t>
            </a:r>
            <a:r>
              <a:rPr lang="en-US" sz="2800" dirty="0" smtClean="0">
                <a:latin typeface="+mj-lt"/>
              </a:rPr>
              <a:t>projects</a:t>
            </a:r>
          </a:p>
          <a:p>
            <a:r>
              <a:rPr lang="en-US" sz="2600" dirty="0" smtClean="0">
                <a:latin typeface="+mj-lt"/>
              </a:rPr>
              <a:t>Willing </a:t>
            </a:r>
            <a:r>
              <a:rPr lang="en-US" sz="2600" dirty="0">
                <a:latin typeface="+mj-lt"/>
              </a:rPr>
              <a:t>to engage in classroom </a:t>
            </a:r>
            <a:r>
              <a:rPr lang="en-US" sz="2600" dirty="0" smtClean="0">
                <a:latin typeface="+mj-lt"/>
              </a:rPr>
              <a:t>discussion</a:t>
            </a:r>
            <a:endParaRPr lang="en-US" sz="2600" dirty="0">
              <a:latin typeface="+mj-lt"/>
            </a:endParaRPr>
          </a:p>
          <a:p>
            <a:r>
              <a:rPr lang="en-US" sz="2800" dirty="0" smtClean="0">
                <a:latin typeface="+mj-lt"/>
              </a:rPr>
              <a:t>Strong </a:t>
            </a:r>
            <a:r>
              <a:rPr lang="en-US" sz="2800" dirty="0">
                <a:latin typeface="+mj-lt"/>
              </a:rPr>
              <a:t>study habits and personal </a:t>
            </a:r>
            <a:r>
              <a:rPr lang="en-US" sz="2800" dirty="0" smtClean="0">
                <a:latin typeface="+mj-lt"/>
              </a:rPr>
              <a:t>motivation</a:t>
            </a:r>
            <a:endParaRPr lang="en-US" sz="2800" dirty="0">
              <a:latin typeface="+mj-lt"/>
            </a:endParaRPr>
          </a:p>
          <a:p>
            <a:pPr>
              <a:buFontTx/>
              <a:buNone/>
            </a:pPr>
            <a:endParaRPr lang="en-US" sz="2800" dirty="0"/>
          </a:p>
        </p:txBody>
      </p:sp>
      <p:pic>
        <p:nvPicPr>
          <p:cNvPr id="32772" name="Picture 4" descr="AG00436_"/>
          <p:cNvPicPr>
            <a:picLocks noChangeAspect="1" noChangeArrowheads="1" noCrop="1"/>
          </p:cNvPicPr>
          <p:nvPr/>
        </p:nvPicPr>
        <p:blipFill>
          <a:blip r:embed="rId2" cstate="print"/>
          <a:srcRect/>
          <a:stretch>
            <a:fillRect/>
          </a:stretch>
        </p:blipFill>
        <p:spPr bwMode="auto">
          <a:xfrm>
            <a:off x="6400800" y="1600200"/>
            <a:ext cx="1543050" cy="12192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371600" y="533400"/>
            <a:ext cx="8229600" cy="1143000"/>
          </a:xfrm>
        </p:spPr>
        <p:txBody>
          <a:bodyPr/>
          <a:lstStyle/>
          <a:p>
            <a:r>
              <a:rPr lang="en-US" dirty="0"/>
              <a:t>How many Honors?</a:t>
            </a:r>
          </a:p>
        </p:txBody>
      </p:sp>
      <p:sp>
        <p:nvSpPr>
          <p:cNvPr id="80899" name="Rectangle 3"/>
          <p:cNvSpPr>
            <a:spLocks noGrp="1" noChangeArrowheads="1"/>
          </p:cNvSpPr>
          <p:nvPr>
            <p:ph idx="1"/>
          </p:nvPr>
        </p:nvSpPr>
        <p:spPr/>
        <p:txBody>
          <a:bodyPr/>
          <a:lstStyle/>
          <a:p>
            <a:r>
              <a:rPr lang="en-US" dirty="0">
                <a:latin typeface="+mj-lt"/>
              </a:rPr>
              <a:t>The key is selecting the load that is “appropriate” for you.</a:t>
            </a:r>
          </a:p>
          <a:p>
            <a:endParaRPr lang="en-US" dirty="0">
              <a:latin typeface="+mj-lt"/>
            </a:endParaRPr>
          </a:p>
          <a:p>
            <a:r>
              <a:rPr lang="en-US" dirty="0">
                <a:latin typeface="+mj-lt"/>
              </a:rPr>
              <a:t>Keep in mind  your abilities, interests </a:t>
            </a:r>
            <a:r>
              <a:rPr lang="en-US" i="1" dirty="0">
                <a:latin typeface="+mj-lt"/>
              </a:rPr>
              <a:t>and</a:t>
            </a:r>
            <a:r>
              <a:rPr lang="en-US" dirty="0">
                <a:latin typeface="+mj-lt"/>
              </a:rPr>
              <a:t> outside commitments.</a:t>
            </a:r>
          </a:p>
          <a:p>
            <a:endParaRPr lang="en-US" dirty="0">
              <a:latin typeface="+mj-lt"/>
            </a:endParaRPr>
          </a:p>
          <a:p>
            <a:r>
              <a:rPr lang="en-US" dirty="0">
                <a:latin typeface="+mj-lt"/>
              </a:rPr>
              <a:t>Talk with your parents and your teachers</a:t>
            </a:r>
            <a:r>
              <a:rPr lang="en-US" dirty="0" smtClean="0">
                <a:latin typeface="+mj-lt"/>
              </a:rPr>
              <a:t>.</a:t>
            </a:r>
          </a:p>
          <a:p>
            <a:endParaRPr lang="en-US" dirty="0" smtClean="0">
              <a:latin typeface="+mj-lt"/>
            </a:endParaRPr>
          </a:p>
          <a:p>
            <a:r>
              <a:rPr lang="en-US" dirty="0" smtClean="0">
                <a:latin typeface="+mj-lt"/>
              </a:rPr>
              <a:t>Request to balance your schedule. </a:t>
            </a:r>
            <a:endParaRPr lang="en-US" dirty="0">
              <a:latin typeface="+mj-lt"/>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a:xfrm>
            <a:off x="609600" y="1600200"/>
            <a:ext cx="7924800" cy="3124200"/>
          </a:xfrm>
        </p:spPr>
        <p:txBody>
          <a:bodyPr/>
          <a:lstStyle/>
          <a:p>
            <a:r>
              <a:rPr lang="en-US" sz="4800" dirty="0"/>
              <a:t>Freshman </a:t>
            </a:r>
            <a:br>
              <a:rPr lang="en-US" sz="4800" dirty="0"/>
            </a:br>
            <a:r>
              <a:rPr lang="en-US" sz="4800" dirty="0"/>
              <a:t>REGISTRATION </a:t>
            </a:r>
            <a:r>
              <a:rPr lang="en-US" sz="4800" dirty="0" smtClean="0"/>
              <a:t>MATERIALS</a:t>
            </a:r>
            <a:r>
              <a:rPr lang="en-US" sz="5400" dirty="0"/>
              <a:t/>
            </a:r>
            <a:br>
              <a:rPr lang="en-US" sz="5400" dirty="0"/>
            </a:br>
            <a:endParaRPr lang="en-US" sz="5400" dirty="0"/>
          </a:p>
        </p:txBody>
      </p:sp>
      <p:pic>
        <p:nvPicPr>
          <p:cNvPr id="58371" name="Picture 3" descr="AG00436_"/>
          <p:cNvPicPr>
            <a:picLocks noChangeAspect="1" noChangeArrowheads="1" noCrop="1"/>
          </p:cNvPicPr>
          <p:nvPr/>
        </p:nvPicPr>
        <p:blipFill>
          <a:blip r:embed="rId2" cstate="print"/>
          <a:srcRect/>
          <a:stretch>
            <a:fillRect/>
          </a:stretch>
        </p:blipFill>
        <p:spPr bwMode="auto">
          <a:xfrm>
            <a:off x="4419600" y="4267200"/>
            <a:ext cx="1543050" cy="993775"/>
          </a:xfrm>
          <a:prstGeom prst="rect">
            <a:avLst/>
          </a:prstGeom>
          <a:noFill/>
        </p:spPr>
      </p:pic>
      <p:pic>
        <p:nvPicPr>
          <p:cNvPr id="58372" name="Picture 4" descr="AG00436_"/>
          <p:cNvPicPr>
            <a:picLocks noChangeAspect="1" noChangeArrowheads="1" noCrop="1"/>
          </p:cNvPicPr>
          <p:nvPr/>
        </p:nvPicPr>
        <p:blipFill>
          <a:blip r:embed="rId2" cstate="print"/>
          <a:srcRect/>
          <a:stretch>
            <a:fillRect/>
          </a:stretch>
        </p:blipFill>
        <p:spPr bwMode="auto">
          <a:xfrm>
            <a:off x="4038600" y="4038600"/>
            <a:ext cx="1543050" cy="16764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normAutofit/>
          </a:bodyPr>
          <a:lstStyle/>
          <a:p>
            <a:r>
              <a:rPr lang="en-US" sz="3600" dirty="0"/>
              <a:t>You </a:t>
            </a:r>
            <a:r>
              <a:rPr lang="en-US" sz="3600" dirty="0" smtClean="0"/>
              <a:t>will receive these</a:t>
            </a:r>
            <a:r>
              <a:rPr lang="en-US" sz="3600" dirty="0"/>
              <a:t> </a:t>
            </a:r>
            <a:r>
              <a:rPr lang="en-US" sz="3600" dirty="0" smtClean="0"/>
              <a:t>key </a:t>
            </a:r>
            <a:r>
              <a:rPr lang="en-US" sz="3600" dirty="0"/>
              <a:t>registration materials :</a:t>
            </a:r>
          </a:p>
        </p:txBody>
      </p:sp>
      <p:sp>
        <p:nvSpPr>
          <p:cNvPr id="192515" name="Rectangle 3"/>
          <p:cNvSpPr>
            <a:spLocks noGrp="1" noChangeArrowheads="1"/>
          </p:cNvSpPr>
          <p:nvPr>
            <p:ph idx="1"/>
          </p:nvPr>
        </p:nvSpPr>
        <p:spPr>
          <a:xfrm>
            <a:off x="152400" y="1981200"/>
            <a:ext cx="8763000" cy="4648200"/>
          </a:xfrm>
        </p:spPr>
        <p:txBody>
          <a:bodyPr/>
          <a:lstStyle/>
          <a:p>
            <a:r>
              <a:rPr lang="en-US" sz="4000" dirty="0">
                <a:solidFill>
                  <a:srgbClr val="003300"/>
                </a:solidFill>
                <a:latin typeface="+mj-lt"/>
              </a:rPr>
              <a:t>Registration Guide</a:t>
            </a:r>
            <a:r>
              <a:rPr lang="en-US" sz="4000" dirty="0">
                <a:latin typeface="+mj-lt"/>
              </a:rPr>
              <a:t> – </a:t>
            </a:r>
            <a:r>
              <a:rPr lang="en-US" dirty="0">
                <a:latin typeface="+mj-lt"/>
              </a:rPr>
              <a:t>write your name on the cover</a:t>
            </a:r>
          </a:p>
          <a:p>
            <a:r>
              <a:rPr lang="en-US" sz="4000" dirty="0" smtClean="0">
                <a:latin typeface="+mj-lt"/>
              </a:rPr>
              <a:t>Registration Worksheet </a:t>
            </a:r>
            <a:r>
              <a:rPr lang="en-US" dirty="0" smtClean="0">
                <a:latin typeface="+mj-lt"/>
              </a:rPr>
              <a:t>– </a:t>
            </a:r>
            <a:r>
              <a:rPr lang="en-US" dirty="0">
                <a:latin typeface="+mj-lt"/>
              </a:rPr>
              <a:t>this is what </a:t>
            </a:r>
            <a:r>
              <a:rPr lang="en-US" dirty="0" smtClean="0">
                <a:latin typeface="+mj-lt"/>
              </a:rPr>
              <a:t>you will use to register online</a:t>
            </a:r>
            <a:endParaRPr lang="en-US" dirty="0">
              <a:latin typeface="+mj-lt"/>
            </a:endParaRPr>
          </a:p>
          <a:p>
            <a:r>
              <a:rPr lang="en-US" sz="3600" dirty="0" smtClean="0">
                <a:latin typeface="+mj-lt"/>
              </a:rPr>
              <a:t>Course Reference sheet </a:t>
            </a:r>
            <a:r>
              <a:rPr lang="en-US" dirty="0" smtClean="0">
                <a:latin typeface="+mj-lt"/>
              </a:rPr>
              <a:t>(course numbers) </a:t>
            </a:r>
          </a:p>
          <a:p>
            <a:pPr>
              <a:buNone/>
            </a:pPr>
            <a:r>
              <a:rPr lang="en-US" dirty="0" smtClean="0">
                <a:latin typeface="+mj-lt"/>
              </a:rPr>
              <a:t>	**</a:t>
            </a:r>
            <a:r>
              <a:rPr lang="en-US" u="sng" dirty="0" smtClean="0">
                <a:latin typeface="+mj-lt"/>
              </a:rPr>
              <a:t>Deadline</a:t>
            </a:r>
            <a:r>
              <a:rPr lang="en-US" dirty="0" smtClean="0">
                <a:latin typeface="+mj-lt"/>
              </a:rPr>
              <a:t> for 2018-2019 registration is </a:t>
            </a:r>
          </a:p>
          <a:p>
            <a:pPr>
              <a:buNone/>
            </a:pPr>
            <a:endParaRPr lang="en-US" sz="3200" dirty="0">
              <a:latin typeface="+mj-lt"/>
            </a:endParaRPr>
          </a:p>
          <a:p>
            <a:pPr algn="ctr">
              <a:buNone/>
            </a:pPr>
            <a:r>
              <a:rPr lang="en-US" sz="3200" dirty="0" smtClean="0">
                <a:latin typeface="+mj-lt"/>
              </a:rPr>
              <a:t>Friday, January 12th at midnight.</a:t>
            </a:r>
            <a:endParaRPr lang="en-US" sz="3200" dirty="0">
              <a:latin typeface="+mj-lt"/>
            </a:endParaRP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4"/>
          <p:cNvSpPr>
            <a:spLocks noChangeArrowheads="1"/>
          </p:cNvSpPr>
          <p:nvPr/>
        </p:nvSpPr>
        <p:spPr bwMode="auto">
          <a:xfrm>
            <a:off x="1066800" y="609600"/>
            <a:ext cx="7239000" cy="914400"/>
          </a:xfrm>
          <a:prstGeom prst="rect">
            <a:avLst/>
          </a:prstGeom>
          <a:noFill/>
          <a:ln w="9525">
            <a:noFill/>
            <a:miter lim="800000"/>
            <a:headEnd/>
            <a:tailEnd/>
          </a:ln>
          <a:effectLst/>
        </p:spPr>
        <p:txBody>
          <a:bodyPr anchor="ctr"/>
          <a:lstStyle/>
          <a:p>
            <a:pPr eaLnBrk="1" hangingPunct="1"/>
            <a:r>
              <a:rPr lang="en-US" sz="2800" dirty="0">
                <a:solidFill>
                  <a:schemeClr val="tx2"/>
                </a:solidFill>
              </a:rPr>
              <a:t>ANOKA HIGH SCHOOL GRADE 9 REGISTRATION INSTRUCTIONS</a:t>
            </a:r>
          </a:p>
        </p:txBody>
      </p:sp>
      <p:sp>
        <p:nvSpPr>
          <p:cNvPr id="193541" name="Rectangle 5"/>
          <p:cNvSpPr>
            <a:spLocks noChangeArrowheads="1"/>
          </p:cNvSpPr>
          <p:nvPr/>
        </p:nvSpPr>
        <p:spPr bwMode="auto">
          <a:xfrm>
            <a:off x="609600" y="1676400"/>
            <a:ext cx="8153400" cy="5486400"/>
          </a:xfrm>
          <a:prstGeom prst="rect">
            <a:avLst/>
          </a:prstGeom>
          <a:noFill/>
          <a:ln w="9525">
            <a:noFill/>
            <a:miter lim="800000"/>
            <a:headEnd/>
            <a:tailEnd/>
          </a:ln>
          <a:effectLst/>
        </p:spPr>
        <p:txBody>
          <a:bodyPr/>
          <a:lstStyle/>
          <a:p>
            <a:pPr eaLnBrk="1" hangingPunct="1">
              <a:lnSpc>
                <a:spcPct val="80000"/>
              </a:lnSpc>
              <a:spcBef>
                <a:spcPct val="20000"/>
              </a:spcBef>
            </a:pPr>
            <a:endParaRPr lang="en-US" sz="2000" b="1" dirty="0">
              <a:latin typeface="Times" charset="0"/>
              <a:cs typeface="Times New Roman" pitchFamily="18" charset="0"/>
            </a:endParaRPr>
          </a:p>
        </p:txBody>
      </p:sp>
      <p:sp>
        <p:nvSpPr>
          <p:cNvPr id="2" name="Rectangle 1"/>
          <p:cNvSpPr/>
          <p:nvPr/>
        </p:nvSpPr>
        <p:spPr>
          <a:xfrm>
            <a:off x="533400" y="1905000"/>
            <a:ext cx="7696200" cy="4001095"/>
          </a:xfrm>
          <a:prstGeom prst="rect">
            <a:avLst/>
          </a:prstGeom>
        </p:spPr>
        <p:txBody>
          <a:bodyPr wrap="square">
            <a:spAutoFit/>
          </a:bodyPr>
          <a:lstStyle/>
          <a:p>
            <a:pPr marL="609600" indent="-609600" eaLnBrk="1" hangingPunct="1">
              <a:lnSpc>
                <a:spcPct val="80000"/>
              </a:lnSpc>
              <a:spcBef>
                <a:spcPct val="20000"/>
              </a:spcBef>
              <a:buFontTx/>
              <a:buAutoNum type="arabicPeriod"/>
            </a:pPr>
            <a:r>
              <a:rPr lang="en-US" sz="2000" dirty="0">
                <a:latin typeface="+mj-lt"/>
                <a:cs typeface="Arial" pitchFamily="34" charset="0"/>
              </a:rPr>
              <a:t>Read through the Registration Guide.  </a:t>
            </a:r>
          </a:p>
          <a:p>
            <a:pPr marL="609600" indent="-609600" eaLnBrk="1" hangingPunct="1">
              <a:lnSpc>
                <a:spcPct val="80000"/>
              </a:lnSpc>
              <a:spcBef>
                <a:spcPct val="20000"/>
              </a:spcBef>
            </a:pPr>
            <a:r>
              <a:rPr lang="en-US" sz="2000" dirty="0">
                <a:latin typeface="+mj-lt"/>
                <a:cs typeface="Arial" pitchFamily="34" charset="0"/>
              </a:rPr>
              <a:t>	Graduation Checklist is included in the front of the book.</a:t>
            </a:r>
          </a:p>
          <a:p>
            <a:pPr marL="609600" indent="-609600" eaLnBrk="1" hangingPunct="1">
              <a:lnSpc>
                <a:spcPct val="80000"/>
              </a:lnSpc>
              <a:spcBef>
                <a:spcPct val="20000"/>
              </a:spcBef>
            </a:pPr>
            <a:endParaRPr lang="en-US" sz="2000" dirty="0">
              <a:latin typeface="+mj-lt"/>
              <a:cs typeface="Arial" pitchFamily="34" charset="0"/>
            </a:endParaRPr>
          </a:p>
          <a:p>
            <a:pPr marL="609600" indent="-609600" eaLnBrk="1" hangingPunct="1">
              <a:lnSpc>
                <a:spcPct val="80000"/>
              </a:lnSpc>
              <a:spcBef>
                <a:spcPct val="20000"/>
              </a:spcBef>
            </a:pPr>
            <a:r>
              <a:rPr lang="en-US" sz="2000" dirty="0">
                <a:latin typeface="+mj-lt"/>
                <a:cs typeface="Arial" pitchFamily="34" charset="0"/>
              </a:rPr>
              <a:t>	Be sure to plan your course selections carefully. Use the course planner provided in the book.</a:t>
            </a:r>
          </a:p>
          <a:p>
            <a:pPr marL="609600" indent="-609600" eaLnBrk="1" hangingPunct="1">
              <a:lnSpc>
                <a:spcPct val="80000"/>
              </a:lnSpc>
              <a:spcBef>
                <a:spcPct val="20000"/>
              </a:spcBef>
            </a:pPr>
            <a:endParaRPr lang="en-US" sz="2000" dirty="0">
              <a:latin typeface="+mj-lt"/>
              <a:cs typeface="Arial" pitchFamily="34" charset="0"/>
            </a:endParaRPr>
          </a:p>
          <a:p>
            <a:pPr marL="609600" indent="-609600" eaLnBrk="1" hangingPunct="1">
              <a:lnSpc>
                <a:spcPct val="80000"/>
              </a:lnSpc>
              <a:spcBef>
                <a:spcPct val="20000"/>
              </a:spcBef>
            </a:pPr>
            <a:r>
              <a:rPr lang="en-US" sz="2000" dirty="0">
                <a:latin typeface="+mj-lt"/>
                <a:cs typeface="Arial" pitchFamily="34" charset="0"/>
              </a:rPr>
              <a:t>2. 	Look carefully at the information noted for honors level courses in the registration </a:t>
            </a:r>
            <a:r>
              <a:rPr lang="en-US" sz="2000" dirty="0" smtClean="0">
                <a:latin typeface="+mj-lt"/>
                <a:cs typeface="Arial" pitchFamily="34" charset="0"/>
              </a:rPr>
              <a:t>guide.  </a:t>
            </a:r>
            <a:r>
              <a:rPr lang="en-US" sz="2000" dirty="0">
                <a:latin typeface="+mj-lt"/>
                <a:cs typeface="Arial" pitchFamily="34" charset="0"/>
              </a:rPr>
              <a:t>In addition, talk to your 8</a:t>
            </a:r>
            <a:r>
              <a:rPr lang="en-US" sz="2000" baseline="30000" dirty="0">
                <a:latin typeface="+mj-lt"/>
                <a:cs typeface="Arial" pitchFamily="34" charset="0"/>
              </a:rPr>
              <a:t>th</a:t>
            </a:r>
            <a:r>
              <a:rPr lang="en-US" sz="2000" dirty="0">
                <a:latin typeface="+mj-lt"/>
                <a:cs typeface="Arial" pitchFamily="34" charset="0"/>
              </a:rPr>
              <a:t> grade teacher to determine if an Honors course is appropriate.  </a:t>
            </a:r>
          </a:p>
          <a:p>
            <a:pPr marL="609600" indent="-609600" eaLnBrk="1" hangingPunct="1">
              <a:lnSpc>
                <a:spcPct val="80000"/>
              </a:lnSpc>
              <a:spcBef>
                <a:spcPct val="20000"/>
              </a:spcBef>
            </a:pPr>
            <a:r>
              <a:rPr lang="en-US" sz="2000" dirty="0">
                <a:latin typeface="+mj-lt"/>
                <a:cs typeface="Arial" pitchFamily="34" charset="0"/>
              </a:rPr>
              <a:t>	</a:t>
            </a:r>
          </a:p>
          <a:p>
            <a:pPr marL="609600" indent="-609600" eaLnBrk="1" hangingPunct="1">
              <a:lnSpc>
                <a:spcPct val="80000"/>
              </a:lnSpc>
              <a:spcBef>
                <a:spcPct val="20000"/>
              </a:spcBef>
            </a:pPr>
            <a:r>
              <a:rPr lang="en-US" sz="2000" dirty="0">
                <a:latin typeface="+mj-lt"/>
                <a:cs typeface="Arial" pitchFamily="34" charset="0"/>
              </a:rPr>
              <a:t>3.      If you’ve earned strong grades in Level I World Language and your teacher recommends it, you should register for level II of that language at AHS.</a:t>
            </a:r>
          </a:p>
          <a:p>
            <a:pPr marL="609600" indent="-609600" eaLnBrk="1" hangingPunct="1">
              <a:lnSpc>
                <a:spcPct val="80000"/>
              </a:lnSpc>
              <a:spcBef>
                <a:spcPct val="20000"/>
              </a:spcBef>
            </a:pPr>
            <a:endParaRPr lang="en-US"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4"/>
          <p:cNvSpPr>
            <a:spLocks noChangeArrowheads="1"/>
          </p:cNvSpPr>
          <p:nvPr/>
        </p:nvSpPr>
        <p:spPr bwMode="auto">
          <a:xfrm>
            <a:off x="1524000" y="457200"/>
            <a:ext cx="7010400" cy="685800"/>
          </a:xfrm>
          <a:prstGeom prst="rect">
            <a:avLst/>
          </a:prstGeom>
          <a:noFill/>
          <a:ln w="9525">
            <a:noFill/>
            <a:miter lim="800000"/>
            <a:headEnd/>
            <a:tailEnd/>
          </a:ln>
          <a:effectLst/>
        </p:spPr>
        <p:txBody>
          <a:bodyPr anchor="ctr"/>
          <a:lstStyle/>
          <a:p>
            <a:pPr eaLnBrk="1" hangingPunct="1"/>
            <a:r>
              <a:rPr lang="en-US" sz="2800" dirty="0">
                <a:solidFill>
                  <a:schemeClr val="tx2"/>
                </a:solidFill>
              </a:rPr>
              <a:t>REGISTRATION INSTRUCTIONS - </a:t>
            </a:r>
            <a:r>
              <a:rPr lang="en-US" sz="1600" dirty="0">
                <a:solidFill>
                  <a:schemeClr val="tx2"/>
                </a:solidFill>
              </a:rPr>
              <a:t>continued</a:t>
            </a:r>
          </a:p>
        </p:txBody>
      </p:sp>
      <p:sp>
        <p:nvSpPr>
          <p:cNvPr id="198661" name="Rectangle 5"/>
          <p:cNvSpPr>
            <a:spLocks noChangeArrowheads="1"/>
          </p:cNvSpPr>
          <p:nvPr/>
        </p:nvSpPr>
        <p:spPr bwMode="auto">
          <a:xfrm>
            <a:off x="685800" y="1295400"/>
            <a:ext cx="7924800" cy="4572000"/>
          </a:xfrm>
          <a:prstGeom prst="rect">
            <a:avLst/>
          </a:prstGeom>
          <a:noFill/>
          <a:ln w="9525">
            <a:noFill/>
            <a:miter lim="800000"/>
            <a:headEnd/>
            <a:tailEnd/>
          </a:ln>
          <a:effectLst/>
        </p:spPr>
        <p:txBody>
          <a:bodyPr/>
          <a:lstStyle/>
          <a:p>
            <a:pPr marL="342900" indent="-342900" eaLnBrk="1" hangingPunct="1">
              <a:spcBef>
                <a:spcPct val="20000"/>
              </a:spcBef>
            </a:pPr>
            <a:endParaRPr lang="en-US" sz="3200" b="1" dirty="0">
              <a:latin typeface="Times" charset="0"/>
              <a:cs typeface="Times New Roman" pitchFamily="18" charset="0"/>
            </a:endParaRPr>
          </a:p>
          <a:p>
            <a:pPr marL="342900" indent="-342900" eaLnBrk="1" hangingPunct="1">
              <a:spcBef>
                <a:spcPct val="20000"/>
              </a:spcBef>
            </a:pPr>
            <a:r>
              <a:rPr lang="en-US" sz="2400" dirty="0" smtClean="0">
                <a:cs typeface="Arial" pitchFamily="34" charset="0"/>
              </a:rPr>
              <a:t>4</a:t>
            </a:r>
            <a:r>
              <a:rPr lang="en-US" sz="2400" dirty="0" smtClean="0">
                <a:latin typeface="+mj-lt"/>
                <a:cs typeface="Arial" pitchFamily="34" charset="0"/>
              </a:rPr>
              <a:t>. Transfer the </a:t>
            </a:r>
            <a:r>
              <a:rPr lang="en-US" sz="2400" dirty="0">
                <a:latin typeface="+mj-lt"/>
                <a:cs typeface="Arial" pitchFamily="34" charset="0"/>
              </a:rPr>
              <a:t>course </a:t>
            </a:r>
            <a:r>
              <a:rPr lang="en-US" sz="2400" dirty="0" smtClean="0">
                <a:latin typeface="+mj-lt"/>
                <a:cs typeface="Arial" pitchFamily="34" charset="0"/>
              </a:rPr>
              <a:t>numbers </a:t>
            </a:r>
            <a:r>
              <a:rPr lang="en-US" sz="2400" dirty="0">
                <a:latin typeface="+mj-lt"/>
                <a:cs typeface="Arial" pitchFamily="34" charset="0"/>
              </a:rPr>
              <a:t>CORRECTLY </a:t>
            </a:r>
            <a:r>
              <a:rPr lang="en-US" sz="2400" dirty="0" smtClean="0">
                <a:latin typeface="+mj-lt"/>
                <a:cs typeface="Arial" pitchFamily="34" charset="0"/>
              </a:rPr>
              <a:t>to the appropriate lines on the </a:t>
            </a:r>
            <a:r>
              <a:rPr lang="en-US" sz="2400" dirty="0">
                <a:latin typeface="+mj-lt"/>
                <a:cs typeface="Arial" pitchFamily="34" charset="0"/>
              </a:rPr>
              <a:t>Grade 9 Registration </a:t>
            </a:r>
            <a:r>
              <a:rPr lang="en-US" sz="2400" dirty="0" smtClean="0">
                <a:latin typeface="+mj-lt"/>
                <a:cs typeface="Arial" pitchFamily="34" charset="0"/>
              </a:rPr>
              <a:t>Worksheet</a:t>
            </a:r>
            <a:r>
              <a:rPr lang="en-US" sz="2400" dirty="0">
                <a:latin typeface="+mj-lt"/>
                <a:cs typeface="Arial" pitchFamily="34" charset="0"/>
              </a:rPr>
              <a:t>. </a:t>
            </a:r>
            <a:endParaRPr lang="en-US" sz="2400" dirty="0" smtClean="0">
              <a:latin typeface="+mj-lt"/>
              <a:cs typeface="Arial" pitchFamily="34" charset="0"/>
            </a:endParaRPr>
          </a:p>
          <a:p>
            <a:pPr marL="342900" indent="-342900" eaLnBrk="1" hangingPunct="1">
              <a:spcBef>
                <a:spcPct val="20000"/>
              </a:spcBef>
            </a:pPr>
            <a:endParaRPr lang="en-US" sz="1600" dirty="0" smtClean="0">
              <a:latin typeface="+mj-lt"/>
              <a:cs typeface="Arial" pitchFamily="34" charset="0"/>
            </a:endParaRPr>
          </a:p>
          <a:p>
            <a:pPr marL="342900" indent="-342900" eaLnBrk="1" hangingPunct="1">
              <a:spcBef>
                <a:spcPct val="20000"/>
              </a:spcBef>
            </a:pPr>
            <a:endParaRPr lang="en-US" sz="800" dirty="0" smtClean="0">
              <a:latin typeface="+mj-lt"/>
              <a:cs typeface="Arial" pitchFamily="34" charset="0"/>
            </a:endParaRPr>
          </a:p>
          <a:p>
            <a:pPr marL="342900" indent="-342900" eaLnBrk="1" hangingPunct="1">
              <a:spcBef>
                <a:spcPct val="20000"/>
              </a:spcBef>
            </a:pPr>
            <a:r>
              <a:rPr lang="en-US" sz="2400" dirty="0" smtClean="0">
                <a:latin typeface="+mj-lt"/>
                <a:cs typeface="Arial" pitchFamily="34" charset="0"/>
              </a:rPr>
              <a:t>5.  Your core courses (English, Science etc…) have been </a:t>
            </a:r>
            <a:r>
              <a:rPr lang="en-US" sz="2400" dirty="0" err="1" smtClean="0">
                <a:latin typeface="+mj-lt"/>
                <a:cs typeface="Arial" pitchFamily="34" charset="0"/>
              </a:rPr>
              <a:t>preLOADED</a:t>
            </a:r>
            <a:r>
              <a:rPr lang="en-US" sz="2400" dirty="0" smtClean="0">
                <a:latin typeface="+mj-lt"/>
                <a:cs typeface="Arial" pitchFamily="34" charset="0"/>
              </a:rPr>
              <a:t> for you in the online registration program.  </a:t>
            </a:r>
            <a:endParaRPr lang="en-US" sz="1600" dirty="0" smtClean="0">
              <a:latin typeface="+mj-lt"/>
              <a:cs typeface="Arial" pitchFamily="34" charset="0"/>
            </a:endParaRPr>
          </a:p>
          <a:p>
            <a:pPr marL="342900" indent="-342900" eaLnBrk="1" hangingPunct="1">
              <a:spcBef>
                <a:spcPct val="20000"/>
              </a:spcBef>
            </a:pPr>
            <a:r>
              <a:rPr lang="en-US" sz="2000" dirty="0">
                <a:latin typeface="+mj-lt"/>
                <a:cs typeface="Arial" pitchFamily="34" charset="0"/>
              </a:rPr>
              <a:t>	</a:t>
            </a:r>
            <a:endParaRPr lang="en-US" sz="2000" dirty="0" smtClean="0">
              <a:latin typeface="+mj-lt"/>
              <a:cs typeface="Arial" pitchFamily="34" charset="0"/>
            </a:endParaRPr>
          </a:p>
          <a:p>
            <a:pPr marL="342900" indent="-342900" eaLnBrk="1" hangingPunct="1">
              <a:spcBef>
                <a:spcPct val="20000"/>
              </a:spcBef>
            </a:pPr>
            <a:endParaRPr lang="en-US" sz="2000" b="1" dirty="0" smtClean="0">
              <a:cs typeface="Arial" pitchFamily="34" charset="0"/>
            </a:endParaRPr>
          </a:p>
          <a:p>
            <a:pPr marL="342900" indent="-342900" eaLnBrk="1" hangingPunct="1">
              <a:spcBef>
                <a:spcPct val="20000"/>
              </a:spcBef>
            </a:pPr>
            <a:r>
              <a:rPr lang="en-US" sz="2000" b="1" dirty="0" smtClean="0">
                <a:cs typeface="Arial" pitchFamily="34" charset="0"/>
              </a:rPr>
              <a:t>	 </a:t>
            </a:r>
            <a:endParaRPr lang="en-US" sz="2000" b="1" dirty="0">
              <a:cs typeface="Arial" pitchFamily="34" charset="0"/>
            </a:endParaRPr>
          </a:p>
          <a:p>
            <a:pPr marL="342900" indent="-342900" eaLnBrk="1" hangingPunct="1">
              <a:spcBef>
                <a:spcPct val="20000"/>
              </a:spcBef>
            </a:pPr>
            <a:endParaRPr lang="en-US" sz="2400" b="1" dirty="0">
              <a:latin typeface="Times" charset="0"/>
              <a:cs typeface="Times New Roman" pitchFamily="18" charset="0"/>
            </a:endParaRPr>
          </a:p>
          <a:p>
            <a:pPr marL="342900" indent="-342900" eaLnBrk="1" hangingPunct="1">
              <a:spcBef>
                <a:spcPct val="20000"/>
              </a:spcBef>
            </a:pP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Registration Worksheet</a:t>
            </a:r>
            <a:endParaRPr lang="en-US" dirty="0"/>
          </a:p>
        </p:txBody>
      </p:sp>
      <p:pic>
        <p:nvPicPr>
          <p:cNvPr id="5" name="Content Placeholder 4"/>
          <p:cNvPicPr>
            <a:picLocks noGrp="1" noChangeAspect="1"/>
          </p:cNvPicPr>
          <p:nvPr>
            <p:ph idx="1"/>
          </p:nvPr>
        </p:nvPicPr>
        <p:blipFill>
          <a:blip r:embed="rId2"/>
          <a:stretch>
            <a:fillRect/>
          </a:stretch>
        </p:blipFill>
        <p:spPr>
          <a:xfrm>
            <a:off x="1022984" y="1870534"/>
            <a:ext cx="7098031" cy="4800600"/>
          </a:xfrm>
          <a:prstGeom prst="rect">
            <a:avLst/>
          </a:prstGeom>
        </p:spPr>
      </p:pic>
    </p:spTree>
    <p:extLst>
      <p:ext uri="{BB962C8B-B14F-4D97-AF65-F5344CB8AC3E}">
        <p14:creationId xmlns:p14="http://schemas.microsoft.com/office/powerpoint/2010/main" val="34298461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762000"/>
            <a:ext cx="6629399"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63078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smtClean="0"/>
              <a:t>STEAM Info and Registration Sheet</a:t>
            </a:r>
            <a:endParaRPr lang="en-US" dirty="0"/>
          </a:p>
        </p:txBody>
      </p:sp>
      <p:sp>
        <p:nvSpPr>
          <p:cNvPr id="4" name="Content Placeholder 3"/>
          <p:cNvSpPr>
            <a:spLocks noGrp="1"/>
          </p:cNvSpPr>
          <p:nvPr>
            <p:ph sz="half" idx="1"/>
          </p:nvPr>
        </p:nvSpPr>
        <p:spPr>
          <a:xfrm>
            <a:off x="61912" y="1524000"/>
            <a:ext cx="4413885" cy="4981575"/>
          </a:xfrm>
        </p:spPr>
        <p:txBody>
          <a:bodyPr>
            <a:normAutofit fontScale="70000" lnSpcReduction="20000"/>
          </a:bodyPr>
          <a:lstStyle/>
          <a:p>
            <a:r>
              <a:rPr lang="en-US" dirty="0" smtClean="0"/>
              <a:t>STEAM </a:t>
            </a:r>
            <a:r>
              <a:rPr lang="en-US" dirty="0"/>
              <a:t>stands for Science, Technology, Engineering, Art, and Math</a:t>
            </a:r>
          </a:p>
          <a:p>
            <a:r>
              <a:rPr lang="en-US" dirty="0" smtClean="0"/>
              <a:t>Benefits </a:t>
            </a:r>
            <a:r>
              <a:rPr lang="en-US" dirty="0"/>
              <a:t>of enrolling in the STEAM </a:t>
            </a:r>
            <a:r>
              <a:rPr lang="en-US" dirty="0" smtClean="0"/>
              <a:t>program:</a:t>
            </a:r>
          </a:p>
          <a:p>
            <a:pPr lvl="1"/>
            <a:r>
              <a:rPr lang="en-US" dirty="0" smtClean="0"/>
              <a:t>Develop </a:t>
            </a:r>
            <a:r>
              <a:rPr lang="en-US" dirty="0"/>
              <a:t>and apply technology and computer science skills in the arts, sciences, math and engineering.</a:t>
            </a:r>
          </a:p>
          <a:p>
            <a:pPr lvl="1"/>
            <a:r>
              <a:rPr lang="en-US" dirty="0" smtClean="0"/>
              <a:t>Develop </a:t>
            </a:r>
            <a:r>
              <a:rPr lang="en-US" dirty="0"/>
              <a:t>and refine design skills to create product </a:t>
            </a:r>
            <a:r>
              <a:rPr lang="en-US" dirty="0" smtClean="0"/>
              <a:t>prototypes.</a:t>
            </a:r>
          </a:p>
          <a:p>
            <a:pPr lvl="1"/>
            <a:r>
              <a:rPr lang="en-US" dirty="0" smtClean="0"/>
              <a:t>Senior </a:t>
            </a:r>
            <a:r>
              <a:rPr lang="en-US" dirty="0"/>
              <a:t>internship or mentorship experiences.</a:t>
            </a:r>
          </a:p>
          <a:p>
            <a:pPr lvl="1"/>
            <a:r>
              <a:rPr lang="en-US" dirty="0" smtClean="0"/>
              <a:t>Explore </a:t>
            </a:r>
            <a:r>
              <a:rPr lang="en-US" dirty="0"/>
              <a:t>careers related to technology, arts, math and engineering.</a:t>
            </a:r>
          </a:p>
          <a:p>
            <a:pPr lvl="1"/>
            <a:r>
              <a:rPr lang="en-US" dirty="0" smtClean="0"/>
              <a:t>Develop </a:t>
            </a:r>
            <a:r>
              <a:rPr lang="en-US" dirty="0"/>
              <a:t>high level skills for post-secondary computer science and arts programs.</a:t>
            </a:r>
          </a:p>
          <a:p>
            <a:pPr lvl="1"/>
            <a:r>
              <a:rPr lang="en-US" dirty="0" smtClean="0"/>
              <a:t>Earn </a:t>
            </a:r>
            <a:r>
              <a:rPr lang="en-US" dirty="0"/>
              <a:t>AP and articulated college credit in a variety of elective coursework.</a:t>
            </a:r>
          </a:p>
          <a:p>
            <a:pPr lvl="1"/>
            <a:r>
              <a:rPr lang="en-US" dirty="0" smtClean="0"/>
              <a:t>Earn </a:t>
            </a:r>
            <a:r>
              <a:rPr lang="en-US" dirty="0"/>
              <a:t>levels of distinction for participation in STEAM and receive recognition at graduation. </a:t>
            </a:r>
          </a:p>
        </p:txBody>
      </p:sp>
      <p:sp>
        <p:nvSpPr>
          <p:cNvPr id="5" name="Content Placeholder 4"/>
          <p:cNvSpPr>
            <a:spLocks noGrp="1"/>
          </p:cNvSpPr>
          <p:nvPr>
            <p:ph sz="half" idx="2"/>
          </p:nvPr>
        </p:nvSpPr>
        <p:spPr>
          <a:xfrm>
            <a:off x="4718685" y="1676400"/>
            <a:ext cx="4038600" cy="4434840"/>
          </a:xfrm>
        </p:spPr>
        <p:txBody>
          <a:bodyPr>
            <a:normAutofit fontScale="70000" lnSpcReduction="20000"/>
          </a:bodyPr>
          <a:lstStyle/>
          <a:p>
            <a:pPr marL="0" indent="0">
              <a:buNone/>
            </a:pPr>
            <a:r>
              <a:rPr lang="en-US" dirty="0" smtClean="0"/>
              <a:t>       Example of Registration Sheet</a:t>
            </a:r>
            <a:endParaRPr lang="en-US" dirty="0"/>
          </a:p>
        </p:txBody>
      </p:sp>
      <p:pic>
        <p:nvPicPr>
          <p:cNvPr id="6" name="Picture 5"/>
          <p:cNvPicPr>
            <a:picLocks noChangeAspect="1"/>
          </p:cNvPicPr>
          <p:nvPr/>
        </p:nvPicPr>
        <p:blipFill>
          <a:blip r:embed="rId2"/>
          <a:stretch>
            <a:fillRect/>
          </a:stretch>
        </p:blipFill>
        <p:spPr>
          <a:xfrm>
            <a:off x="4917381" y="1981200"/>
            <a:ext cx="3641208" cy="4768535"/>
          </a:xfrm>
          <a:prstGeom prst="rect">
            <a:avLst/>
          </a:prstGeom>
        </p:spPr>
      </p:pic>
    </p:spTree>
    <p:extLst>
      <p:ext uri="{BB962C8B-B14F-4D97-AF65-F5344CB8AC3E}">
        <p14:creationId xmlns:p14="http://schemas.microsoft.com/office/powerpoint/2010/main" val="10393866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ctrTitle"/>
          </p:nvPr>
        </p:nvSpPr>
        <p:spPr>
          <a:xfrm>
            <a:off x="762000" y="381000"/>
            <a:ext cx="7543800" cy="1143000"/>
          </a:xfrm>
        </p:spPr>
        <p:txBody>
          <a:bodyPr/>
          <a:lstStyle/>
          <a:p>
            <a:pPr algn="ctr"/>
            <a:r>
              <a:rPr lang="en-US" sz="4800" dirty="0"/>
              <a:t>Elective Choices</a:t>
            </a:r>
          </a:p>
        </p:txBody>
      </p:sp>
      <p:sp>
        <p:nvSpPr>
          <p:cNvPr id="74756" name="Rectangle 4"/>
          <p:cNvSpPr>
            <a:spLocks noGrp="1" noChangeArrowheads="1"/>
          </p:cNvSpPr>
          <p:nvPr>
            <p:ph type="subTitle" idx="1"/>
          </p:nvPr>
        </p:nvSpPr>
        <p:spPr>
          <a:xfrm>
            <a:off x="914400" y="1828800"/>
            <a:ext cx="7924800" cy="4343400"/>
          </a:xfrm>
        </p:spPr>
        <p:txBody>
          <a:bodyPr>
            <a:normAutofit/>
          </a:bodyPr>
          <a:lstStyle/>
          <a:p>
            <a:pPr algn="l">
              <a:lnSpc>
                <a:spcPct val="80000"/>
              </a:lnSpc>
            </a:pPr>
            <a:endParaRPr lang="en-US" sz="2800" dirty="0"/>
          </a:p>
          <a:p>
            <a:pPr marL="457200" indent="-457200" algn="l">
              <a:lnSpc>
                <a:spcPct val="80000"/>
              </a:lnSpc>
              <a:buFont typeface="Wingdings" panose="05000000000000000000" pitchFamily="2" charset="2"/>
              <a:buChar char="v"/>
            </a:pPr>
            <a:r>
              <a:rPr lang="en-US" sz="2800" dirty="0" smtClean="0">
                <a:latin typeface="+mj-lt"/>
              </a:rPr>
              <a:t>Select classes </a:t>
            </a:r>
            <a:r>
              <a:rPr lang="en-US" sz="2800" dirty="0">
                <a:latin typeface="+mj-lt"/>
              </a:rPr>
              <a:t>that may be of </a:t>
            </a:r>
            <a:r>
              <a:rPr lang="en-US" sz="2800" dirty="0" smtClean="0">
                <a:latin typeface="+mj-lt"/>
              </a:rPr>
              <a:t>interest to you.  </a:t>
            </a:r>
            <a:endParaRPr lang="en-US" sz="2800" dirty="0">
              <a:latin typeface="+mj-lt"/>
            </a:endParaRPr>
          </a:p>
          <a:p>
            <a:pPr marL="457200" indent="-457200" algn="l">
              <a:lnSpc>
                <a:spcPct val="80000"/>
              </a:lnSpc>
              <a:buFont typeface="Wingdings" panose="05000000000000000000" pitchFamily="2" charset="2"/>
              <a:buChar char="v"/>
            </a:pPr>
            <a:endParaRPr lang="en-US" sz="2800" dirty="0">
              <a:latin typeface="+mj-lt"/>
            </a:endParaRPr>
          </a:p>
          <a:p>
            <a:pPr marL="457200" indent="-457200" algn="l">
              <a:lnSpc>
                <a:spcPct val="80000"/>
              </a:lnSpc>
              <a:buFont typeface="Wingdings" panose="05000000000000000000" pitchFamily="2" charset="2"/>
              <a:buChar char="v"/>
            </a:pPr>
            <a:r>
              <a:rPr lang="en-US" sz="2800" dirty="0" smtClean="0">
                <a:latin typeface="+mj-lt"/>
              </a:rPr>
              <a:t>Students </a:t>
            </a:r>
            <a:r>
              <a:rPr lang="en-US" sz="2800" dirty="0">
                <a:latin typeface="+mj-lt"/>
              </a:rPr>
              <a:t>may </a:t>
            </a:r>
            <a:r>
              <a:rPr lang="en-US" sz="2800" dirty="0" smtClean="0">
                <a:latin typeface="+mj-lt"/>
              </a:rPr>
              <a:t>register</a:t>
            </a:r>
            <a:r>
              <a:rPr lang="en-US" sz="2800" i="1" dirty="0" smtClean="0">
                <a:latin typeface="+mj-lt"/>
              </a:rPr>
              <a:t> only</a:t>
            </a:r>
            <a:r>
              <a:rPr lang="en-US" sz="2800" dirty="0" smtClean="0">
                <a:latin typeface="+mj-lt"/>
              </a:rPr>
              <a:t> </a:t>
            </a:r>
            <a:r>
              <a:rPr lang="en-US" sz="2800" dirty="0">
                <a:latin typeface="+mj-lt"/>
              </a:rPr>
              <a:t>for the </a:t>
            </a:r>
            <a:r>
              <a:rPr lang="en-US" sz="2800" dirty="0" smtClean="0">
                <a:latin typeface="+mj-lt"/>
              </a:rPr>
              <a:t>courses</a:t>
            </a:r>
            <a:r>
              <a:rPr lang="en-US" sz="2800" i="1" dirty="0" smtClean="0">
                <a:latin typeface="+mj-lt"/>
              </a:rPr>
              <a:t> </a:t>
            </a:r>
            <a:r>
              <a:rPr lang="en-US" sz="2800" dirty="0" smtClean="0">
                <a:latin typeface="+mj-lt"/>
              </a:rPr>
              <a:t>on </a:t>
            </a:r>
            <a:r>
              <a:rPr lang="en-US" sz="2800" dirty="0">
                <a:latin typeface="+mj-lt"/>
              </a:rPr>
              <a:t>their registration form</a:t>
            </a:r>
            <a:r>
              <a:rPr lang="en-US" sz="2800" dirty="0" smtClean="0">
                <a:latin typeface="+mj-lt"/>
              </a:rPr>
              <a:t>.  The Registration Guide includes classes for all grades.</a:t>
            </a:r>
          </a:p>
          <a:p>
            <a:pPr marL="457200" indent="-457200" algn="l">
              <a:buFont typeface="Wingdings" panose="05000000000000000000" pitchFamily="2" charset="2"/>
              <a:buChar char="v"/>
            </a:pPr>
            <a:endParaRPr lang="en-US" sz="2800" dirty="0" smtClean="0">
              <a:latin typeface="+mj-lt"/>
            </a:endParaRPr>
          </a:p>
          <a:p>
            <a:pPr marL="457200" indent="-457200" algn="l">
              <a:buFont typeface="Wingdings" panose="05000000000000000000" pitchFamily="2" charset="2"/>
              <a:buChar char="v"/>
            </a:pPr>
            <a:r>
              <a:rPr lang="en-US" sz="2800" dirty="0" smtClean="0">
                <a:latin typeface="+mj-lt"/>
              </a:rPr>
              <a:t>Choose a variety of elective courses.</a:t>
            </a:r>
          </a:p>
          <a:p>
            <a:pPr marL="457200" indent="-457200" algn="l">
              <a:lnSpc>
                <a:spcPct val="80000"/>
              </a:lnSpc>
              <a:buFont typeface="Wingdings" panose="05000000000000000000" pitchFamily="2" charset="2"/>
              <a:buChar char="v"/>
            </a:pPr>
            <a:endParaRPr lang="en-US" sz="2800" dirty="0"/>
          </a:p>
          <a:p>
            <a:pPr algn="l">
              <a:lnSpc>
                <a:spcPct val="80000"/>
              </a:lnSpc>
            </a:pPr>
            <a:r>
              <a:rPr lang="en-US" sz="2800" dirty="0"/>
              <a:t> </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9" name="Rectangle 5"/>
          <p:cNvSpPr>
            <a:spLocks noChangeArrowheads="1"/>
          </p:cNvSpPr>
          <p:nvPr/>
        </p:nvSpPr>
        <p:spPr bwMode="auto">
          <a:xfrm>
            <a:off x="1676400" y="914400"/>
            <a:ext cx="7010400" cy="1066800"/>
          </a:xfrm>
          <a:prstGeom prst="rect">
            <a:avLst/>
          </a:prstGeom>
          <a:noFill/>
          <a:ln w="9525">
            <a:noFill/>
            <a:miter lim="800000"/>
            <a:headEnd/>
            <a:tailEnd/>
          </a:ln>
          <a:effectLst/>
        </p:spPr>
        <p:txBody>
          <a:bodyPr anchor="ctr"/>
          <a:lstStyle/>
          <a:p>
            <a:pPr eaLnBrk="1" hangingPunct="1"/>
            <a:r>
              <a:rPr lang="en-US" sz="3200" dirty="0">
                <a:solidFill>
                  <a:schemeClr val="tx2"/>
                </a:solidFill>
              </a:rPr>
              <a:t>REGISTRATION INSTRUCTIONS - 		</a:t>
            </a:r>
            <a:r>
              <a:rPr lang="en-US" sz="3200" b="1" dirty="0">
                <a:solidFill>
                  <a:schemeClr val="tx2"/>
                </a:solidFill>
              </a:rPr>
              <a:t>Alternates</a:t>
            </a:r>
          </a:p>
        </p:txBody>
      </p:sp>
      <p:graphicFrame>
        <p:nvGraphicFramePr>
          <p:cNvPr id="200710" name="Group 6"/>
          <p:cNvGraphicFramePr>
            <a:graphicFrameLocks noGrp="1"/>
          </p:cNvGraphicFramePr>
          <p:nvPr/>
        </p:nvGraphicFramePr>
        <p:xfrm>
          <a:off x="2057400" y="2667000"/>
          <a:ext cx="5029203" cy="1219200"/>
        </p:xfrm>
        <a:graphic>
          <a:graphicData uri="http://schemas.openxmlformats.org/drawingml/2006/table">
            <a:tbl>
              <a:tblPr/>
              <a:tblGrid>
                <a:gridCol w="928471">
                  <a:extLst>
                    <a:ext uri="{9D8B030D-6E8A-4147-A177-3AD203B41FA5}">
                      <a16:colId xmlns:a16="http://schemas.microsoft.com/office/drawing/2014/main" val="20000"/>
                    </a:ext>
                  </a:extLst>
                </a:gridCol>
                <a:gridCol w="1083213">
                  <a:extLst>
                    <a:ext uri="{9D8B030D-6E8A-4147-A177-3AD203B41FA5}">
                      <a16:colId xmlns:a16="http://schemas.microsoft.com/office/drawing/2014/main" val="20001"/>
                    </a:ext>
                  </a:extLst>
                </a:gridCol>
                <a:gridCol w="1113245">
                  <a:extLst>
                    <a:ext uri="{9D8B030D-6E8A-4147-A177-3AD203B41FA5}">
                      <a16:colId xmlns:a16="http://schemas.microsoft.com/office/drawing/2014/main" val="20002"/>
                    </a:ext>
                  </a:extLst>
                </a:gridCol>
                <a:gridCol w="952137">
                  <a:extLst>
                    <a:ext uri="{9D8B030D-6E8A-4147-A177-3AD203B41FA5}">
                      <a16:colId xmlns:a16="http://schemas.microsoft.com/office/drawing/2014/main" val="20003"/>
                    </a:ext>
                  </a:extLst>
                </a:gridCol>
                <a:gridCol w="952137">
                  <a:extLst>
                    <a:ext uri="{9D8B030D-6E8A-4147-A177-3AD203B41FA5}">
                      <a16:colId xmlns:a16="http://schemas.microsoft.com/office/drawing/2014/main" val="20004"/>
                    </a:ext>
                  </a:extLst>
                </a:gridCol>
              </a:tblGrid>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lang="en-US" dirty="0" smtClean="0"/>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lang="en-US" dirty="0" smtClean="0"/>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lang="en-US" dirty="0" smtClean="0"/>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lang="en-US" dirty="0" smtClean="0"/>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lang="en-US" dirty="0" smtClean="0"/>
                    </a:p>
                  </a:txBody>
                  <a:tcP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00724" name="Text Box 20"/>
          <p:cNvSpPr txBox="1">
            <a:spLocks noChangeArrowheads="1"/>
          </p:cNvSpPr>
          <p:nvPr/>
        </p:nvSpPr>
        <p:spPr bwMode="auto">
          <a:xfrm>
            <a:off x="685800" y="2590800"/>
            <a:ext cx="7929576" cy="2858603"/>
          </a:xfrm>
          <a:prstGeom prst="rect">
            <a:avLst/>
          </a:prstGeom>
          <a:noFill/>
          <a:ln w="9525" algn="ctr">
            <a:noFill/>
            <a:miter lim="800000"/>
            <a:headEnd/>
            <a:tailEnd/>
          </a:ln>
          <a:effectLst/>
        </p:spPr>
        <p:txBody>
          <a:bodyPr wrap="square">
            <a:spAutoFit/>
          </a:bodyPr>
          <a:lstStyle/>
          <a:p>
            <a:pPr lvl="1">
              <a:lnSpc>
                <a:spcPct val="80000"/>
              </a:lnSpc>
            </a:pPr>
            <a:r>
              <a:rPr lang="en-US" sz="2800" dirty="0" smtClean="0">
                <a:latin typeface="+mj-lt"/>
              </a:rPr>
              <a:t>Choose your 5 alternate classes carefully. Due to class availability there is a good chance you will be scheduled for one or more. You need to list them on your sheet, because you will turn in your Registration Worksheet. </a:t>
            </a:r>
          </a:p>
          <a:p>
            <a:pPr lvl="1">
              <a:lnSpc>
                <a:spcPct val="80000"/>
              </a:lnSpc>
            </a:pPr>
            <a:r>
              <a:rPr lang="en-US" sz="2800" dirty="0" smtClean="0">
                <a:latin typeface="+mj-lt"/>
              </a:rPr>
              <a:t> </a:t>
            </a:r>
          </a:p>
          <a:p>
            <a:pPr lvl="1">
              <a:lnSpc>
                <a:spcPct val="80000"/>
              </a:lnSpc>
            </a:pPr>
            <a:r>
              <a:rPr lang="en-US" sz="2800" dirty="0" smtClean="0">
                <a:latin typeface="+mj-lt"/>
              </a:rPr>
              <a:t>**You will receive instructions on where and when to turn your worksheets in.</a:t>
            </a:r>
            <a:endParaRPr lang="en-US" sz="2800" dirty="0">
              <a:solidFill>
                <a:srgbClr val="339966"/>
              </a:solidFill>
              <a:latin typeface="+mj-lt"/>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Honors course #’s</a:t>
            </a:r>
            <a:endParaRPr lang="en-US" dirty="0"/>
          </a:p>
        </p:txBody>
      </p:sp>
      <p:sp>
        <p:nvSpPr>
          <p:cNvPr id="3" name="Content Placeholder 2"/>
          <p:cNvSpPr>
            <a:spLocks noGrp="1"/>
          </p:cNvSpPr>
          <p:nvPr>
            <p:ph idx="1"/>
          </p:nvPr>
        </p:nvSpPr>
        <p:spPr/>
        <p:txBody>
          <a:bodyPr/>
          <a:lstStyle/>
          <a:p>
            <a:pPr marL="457200" indent="-457200">
              <a:buNone/>
            </a:pPr>
            <a:r>
              <a:rPr lang="en-US" sz="2800" b="1" dirty="0" smtClean="0">
                <a:latin typeface="Arial" pitchFamily="34" charset="0"/>
                <a:cs typeface="Arial" pitchFamily="34" charset="0"/>
              </a:rPr>
              <a:t>	</a:t>
            </a:r>
          </a:p>
          <a:p>
            <a:pPr marL="457200" indent="-457200">
              <a:buNone/>
            </a:pPr>
            <a:r>
              <a:rPr lang="en-US" sz="2800" b="1" dirty="0" smtClean="0">
                <a:latin typeface="Arial" pitchFamily="34" charset="0"/>
                <a:cs typeface="Arial" pitchFamily="34" charset="0"/>
              </a:rPr>
              <a:t>	If you’re choosing an Honors level course, select the Honors course number and write the number on the corresponding line.  Example:</a:t>
            </a:r>
          </a:p>
          <a:p>
            <a:pPr marL="0" indent="0">
              <a:buNone/>
            </a:pPr>
            <a:endParaRPr lang="en-US" sz="2400" b="1" dirty="0" smtClean="0">
              <a:latin typeface="Arial" pitchFamily="34" charset="0"/>
              <a:cs typeface="Arial" pitchFamily="34" charset="0"/>
            </a:endParaRPr>
          </a:p>
          <a:p>
            <a:pPr marL="457200" indent="-457200">
              <a:buNone/>
            </a:pPr>
            <a:r>
              <a:rPr lang="en-US" sz="2000" dirty="0" smtClean="0">
                <a:latin typeface="+mj-lt"/>
              </a:rPr>
              <a:t>73911 English 9A or 73971 Honors English 9A	Course # </a:t>
            </a:r>
            <a:r>
              <a:rPr lang="en-US" sz="2000" u="sng" dirty="0" smtClean="0">
                <a:latin typeface="+mj-lt"/>
              </a:rPr>
              <a:t>73971</a:t>
            </a:r>
          </a:p>
          <a:p>
            <a:pPr marL="0" indent="0">
              <a:buNone/>
            </a:pPr>
            <a:r>
              <a:rPr lang="en-US" sz="2000" dirty="0" smtClean="0">
                <a:latin typeface="+mj-lt"/>
              </a:rPr>
              <a:t>73912 English 9A or 73972 Honors English 9B	Course # </a:t>
            </a:r>
            <a:r>
              <a:rPr lang="en-US" sz="2000" u="sng" dirty="0" smtClean="0">
                <a:latin typeface="+mj-lt"/>
              </a:rPr>
              <a:t>73972</a:t>
            </a:r>
          </a:p>
          <a:p>
            <a:pPr marL="0" indent="0">
              <a:buNone/>
            </a:pPr>
            <a:endParaRPr lang="en-US" sz="2800" dirty="0" smtClean="0"/>
          </a:p>
          <a:p>
            <a:pPr marL="0" indent="0">
              <a:buNone/>
            </a:pPr>
            <a:endParaRPr lang="en-US" sz="2800" dirty="0" smtClean="0"/>
          </a:p>
          <a:p>
            <a:pPr marL="0" indent="0">
              <a:buNone/>
            </a:pPr>
            <a:endParaRPr lang="en-US" sz="2800" dirty="0" smtClean="0"/>
          </a:p>
          <a:p>
            <a:pPr marL="0" indent="0">
              <a:buNone/>
            </a:pPr>
            <a:endParaRPr lang="en-US" sz="2800" dirty="0" smtClean="0"/>
          </a:p>
          <a:p>
            <a:pPr marL="0" indent="0">
              <a:buNone/>
            </a:pPr>
            <a:endParaRPr lang="en-US"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Specialty Programs at Anoka HS</a:t>
            </a:r>
            <a:endParaRPr lang="en-US" dirty="0"/>
          </a:p>
        </p:txBody>
      </p:sp>
      <p:sp>
        <p:nvSpPr>
          <p:cNvPr id="3" name="Content Placeholder 2"/>
          <p:cNvSpPr>
            <a:spLocks noGrp="1"/>
          </p:cNvSpPr>
          <p:nvPr>
            <p:ph idx="1"/>
          </p:nvPr>
        </p:nvSpPr>
        <p:spPr/>
        <p:txBody>
          <a:bodyPr/>
          <a:lstStyle/>
          <a:p>
            <a:r>
              <a:rPr lang="en-US" dirty="0" smtClean="0">
                <a:latin typeface="+mj-lt"/>
              </a:rPr>
              <a:t>AVID</a:t>
            </a:r>
          </a:p>
          <a:p>
            <a:pPr lvl="1"/>
            <a:r>
              <a:rPr lang="en-US" dirty="0" smtClean="0">
                <a:latin typeface="+mj-lt"/>
              </a:rPr>
              <a:t>A specialized program structured around preparing students for college success.  Students that meet specific criteria will need to complete an application and interviewed to be selected.  More information coming.</a:t>
            </a:r>
          </a:p>
          <a:p>
            <a:r>
              <a:rPr lang="en-US" dirty="0" smtClean="0">
                <a:latin typeface="+mj-lt"/>
              </a:rPr>
              <a:t>STEAM</a:t>
            </a:r>
          </a:p>
          <a:p>
            <a:pPr lvl="1"/>
            <a:r>
              <a:rPr lang="en-US" dirty="0" smtClean="0">
                <a:latin typeface="+mj-lt"/>
              </a:rPr>
              <a:t>Students who have already committed to this program will complete the STEAM registration sheet (opposite side of regular 9</a:t>
            </a:r>
            <a:r>
              <a:rPr lang="en-US" baseline="30000" dirty="0" smtClean="0">
                <a:latin typeface="+mj-lt"/>
              </a:rPr>
              <a:t>th</a:t>
            </a:r>
            <a:r>
              <a:rPr lang="en-US" dirty="0" smtClean="0">
                <a:latin typeface="+mj-lt"/>
              </a:rPr>
              <a:t> grade registration sheet).</a:t>
            </a:r>
          </a:p>
        </p:txBody>
      </p:sp>
    </p:spTree>
    <p:extLst>
      <p:ext uri="{BB962C8B-B14F-4D97-AF65-F5344CB8AC3E}">
        <p14:creationId xmlns:p14="http://schemas.microsoft.com/office/powerpoint/2010/main" val="381579360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704088"/>
            <a:ext cx="8229600" cy="591312"/>
          </a:xfrm>
        </p:spPr>
        <p:txBody>
          <a:bodyPr>
            <a:normAutofit fontScale="90000"/>
          </a:bodyPr>
          <a:lstStyle/>
          <a:p>
            <a:r>
              <a:rPr lang="en-US" u="sng" dirty="0" smtClean="0"/>
              <a:t>Driver’s </a:t>
            </a:r>
            <a:r>
              <a:rPr lang="en-US" u="sng" dirty="0"/>
              <a:t>Education</a:t>
            </a:r>
          </a:p>
        </p:txBody>
      </p:sp>
      <p:sp>
        <p:nvSpPr>
          <p:cNvPr id="130051" name="Rectangle 3"/>
          <p:cNvSpPr>
            <a:spLocks noGrp="1" noChangeArrowheads="1"/>
          </p:cNvSpPr>
          <p:nvPr>
            <p:ph idx="1"/>
          </p:nvPr>
        </p:nvSpPr>
        <p:spPr>
          <a:xfrm>
            <a:off x="762000" y="1752600"/>
            <a:ext cx="7543800" cy="4495800"/>
          </a:xfrm>
        </p:spPr>
        <p:txBody>
          <a:bodyPr/>
          <a:lstStyle/>
          <a:p>
            <a:pPr>
              <a:lnSpc>
                <a:spcPct val="80000"/>
              </a:lnSpc>
            </a:pPr>
            <a:r>
              <a:rPr lang="en-US" sz="2400" b="1" dirty="0">
                <a:latin typeface="+mj-lt"/>
              </a:rPr>
              <a:t>Register by </a:t>
            </a:r>
            <a:r>
              <a:rPr lang="en-US" sz="2400" b="1" dirty="0" smtClean="0">
                <a:latin typeface="+mj-lt"/>
              </a:rPr>
              <a:t>birth date </a:t>
            </a:r>
            <a:r>
              <a:rPr lang="en-US" sz="2400" b="1" dirty="0">
                <a:latin typeface="+mj-lt"/>
              </a:rPr>
              <a:t>– need to be 15 at </a:t>
            </a:r>
            <a:r>
              <a:rPr lang="en-US" sz="2400" b="1" dirty="0" smtClean="0">
                <a:latin typeface="+mj-lt"/>
              </a:rPr>
              <a:t>the end of the class in order to take the permit test.</a:t>
            </a:r>
            <a:endParaRPr lang="en-US" sz="2400" b="1" dirty="0">
              <a:latin typeface="+mj-lt"/>
            </a:endParaRPr>
          </a:p>
          <a:p>
            <a:pPr>
              <a:lnSpc>
                <a:spcPct val="80000"/>
              </a:lnSpc>
            </a:pPr>
            <a:endParaRPr lang="en-US" sz="2400" b="1" dirty="0">
              <a:latin typeface="+mj-lt"/>
            </a:endParaRPr>
          </a:p>
          <a:p>
            <a:pPr>
              <a:lnSpc>
                <a:spcPct val="80000"/>
              </a:lnSpc>
            </a:pPr>
            <a:r>
              <a:rPr lang="en-US" sz="2400" b="1" dirty="0">
                <a:latin typeface="+mj-lt"/>
              </a:rPr>
              <a:t>Regardless of </a:t>
            </a:r>
            <a:r>
              <a:rPr lang="en-US" sz="2400" b="1" dirty="0" smtClean="0">
                <a:latin typeface="+mj-lt"/>
              </a:rPr>
              <a:t>birth date</a:t>
            </a:r>
            <a:r>
              <a:rPr lang="en-US" sz="2400" b="1" dirty="0">
                <a:latin typeface="+mj-lt"/>
              </a:rPr>
              <a:t>, </a:t>
            </a:r>
            <a:r>
              <a:rPr lang="en-US" sz="2400" b="1" dirty="0" smtClean="0">
                <a:latin typeface="+mj-lt"/>
              </a:rPr>
              <a:t>trimester </a:t>
            </a:r>
            <a:r>
              <a:rPr lang="en-US" sz="2400" b="1" dirty="0">
                <a:latin typeface="+mj-lt"/>
              </a:rPr>
              <a:t>1 is </a:t>
            </a:r>
            <a:r>
              <a:rPr lang="en-US" sz="2400" b="1" dirty="0" smtClean="0">
                <a:latin typeface="+mj-lt"/>
              </a:rPr>
              <a:t>generally for </a:t>
            </a:r>
            <a:r>
              <a:rPr lang="en-US" sz="2400" b="1" dirty="0">
                <a:latin typeface="+mj-lt"/>
              </a:rPr>
              <a:t>sophomores, </a:t>
            </a:r>
            <a:r>
              <a:rPr lang="en-US" sz="2400" b="1" dirty="0" smtClean="0">
                <a:latin typeface="+mj-lt"/>
              </a:rPr>
              <a:t>juniors, and seniors.</a:t>
            </a:r>
            <a:endParaRPr lang="en-US" sz="2400" b="1" dirty="0">
              <a:latin typeface="+mj-lt"/>
            </a:endParaRPr>
          </a:p>
          <a:p>
            <a:pPr>
              <a:lnSpc>
                <a:spcPct val="80000"/>
              </a:lnSpc>
            </a:pPr>
            <a:endParaRPr lang="en-US" sz="2400" b="1" dirty="0">
              <a:latin typeface="+mj-lt"/>
            </a:endParaRPr>
          </a:p>
          <a:p>
            <a:pPr>
              <a:lnSpc>
                <a:spcPct val="80000"/>
              </a:lnSpc>
            </a:pPr>
            <a:r>
              <a:rPr lang="en-US" sz="2400" b="1" dirty="0">
                <a:latin typeface="+mj-lt"/>
              </a:rPr>
              <a:t>Class still has to fit with other </a:t>
            </a:r>
            <a:r>
              <a:rPr lang="en-US" sz="2400" b="1" dirty="0" smtClean="0">
                <a:latin typeface="+mj-lt"/>
              </a:rPr>
              <a:t>courses; </a:t>
            </a:r>
            <a:r>
              <a:rPr lang="en-US" sz="2400" b="1" dirty="0">
                <a:latin typeface="+mj-lt"/>
              </a:rPr>
              <a:t>there is no guarantee that you’ll get </a:t>
            </a:r>
            <a:r>
              <a:rPr lang="en-US" sz="2400" b="1" dirty="0" smtClean="0">
                <a:latin typeface="+mj-lt"/>
              </a:rPr>
              <a:t>the course </a:t>
            </a:r>
            <a:r>
              <a:rPr lang="en-US" sz="2400" b="1" dirty="0">
                <a:latin typeface="+mj-lt"/>
              </a:rPr>
              <a:t>right around your birthday </a:t>
            </a:r>
            <a:r>
              <a:rPr lang="en-US" sz="2400" b="1" dirty="0" smtClean="0">
                <a:latin typeface="+mj-lt"/>
              </a:rPr>
              <a:t>or in your schedule at all. </a:t>
            </a:r>
            <a:endParaRPr lang="en-US" sz="2400" b="1" dirty="0">
              <a:latin typeface="+mj-lt"/>
            </a:endParaRPr>
          </a:p>
          <a:p>
            <a:pPr>
              <a:lnSpc>
                <a:spcPct val="80000"/>
              </a:lnSpc>
              <a:buNone/>
            </a:pPr>
            <a:endParaRPr lang="en-US" sz="2400" b="1" dirty="0">
              <a:latin typeface="+mj-lt"/>
            </a:endParaRPr>
          </a:p>
          <a:p>
            <a:pPr>
              <a:lnSpc>
                <a:spcPct val="80000"/>
              </a:lnSpc>
            </a:pPr>
            <a:r>
              <a:rPr lang="en-US" sz="2400" b="1" dirty="0">
                <a:latin typeface="+mj-lt"/>
              </a:rPr>
              <a:t>Other options – after school</a:t>
            </a:r>
            <a:r>
              <a:rPr lang="en-US" sz="2400" dirty="0">
                <a:latin typeface="+mj-lt"/>
              </a:rPr>
              <a:t> </a:t>
            </a:r>
            <a:r>
              <a:rPr lang="en-US" sz="2400" b="1" dirty="0">
                <a:latin typeface="+mj-lt"/>
              </a:rPr>
              <a:t>classes, summer classes, or private </a:t>
            </a:r>
            <a:r>
              <a:rPr lang="en-US" sz="2400" b="1" dirty="0" smtClean="0">
                <a:latin typeface="+mj-lt"/>
              </a:rPr>
              <a:t>businesses.  </a:t>
            </a:r>
            <a:endParaRPr lang="en-US" sz="2400" b="1" dirty="0">
              <a:latin typeface="+mj-lt"/>
            </a:endParaRPr>
          </a:p>
          <a:p>
            <a:pPr>
              <a:lnSpc>
                <a:spcPct val="80000"/>
              </a:lnSpc>
              <a:buFontTx/>
              <a:buNone/>
            </a:pPr>
            <a:endParaRPr lang="en-US" sz="2700" b="1"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p:cNvSpPr>
            <a:spLocks noGrp="1" noChangeArrowheads="1"/>
          </p:cNvSpPr>
          <p:nvPr>
            <p:ph type="ctrTitle"/>
          </p:nvPr>
        </p:nvSpPr>
        <p:spPr>
          <a:xfrm>
            <a:off x="609600" y="1143000"/>
            <a:ext cx="7848600" cy="3581400"/>
          </a:xfrm>
        </p:spPr>
        <p:txBody>
          <a:bodyPr>
            <a:normAutofit/>
          </a:bodyPr>
          <a:lstStyle/>
          <a:p>
            <a:pPr algn="ctr"/>
            <a:r>
              <a:rPr lang="en-US" dirty="0"/>
              <a:t>Reviewing the </a:t>
            </a:r>
            <a:r>
              <a:rPr lang="en-US" dirty="0" smtClean="0"/>
              <a:t/>
            </a:r>
            <a:br>
              <a:rPr lang="en-US" dirty="0" smtClean="0"/>
            </a:br>
            <a:r>
              <a:rPr lang="en-US" dirty="0" smtClean="0"/>
              <a:t>ONLINE</a:t>
            </a:r>
            <a:r>
              <a:rPr lang="en-US" dirty="0"/>
              <a:t/>
            </a:r>
            <a:br>
              <a:rPr lang="en-US" dirty="0"/>
            </a:br>
            <a:r>
              <a:rPr lang="en-US" dirty="0"/>
              <a:t>Registration Process</a:t>
            </a:r>
            <a:br>
              <a:rPr lang="en-US" dirty="0"/>
            </a:br>
            <a:r>
              <a:rPr lang="en-US" dirty="0"/>
              <a:t>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a:xfrm>
            <a:off x="457200" y="704088"/>
            <a:ext cx="8229600" cy="743712"/>
          </a:xfrm>
        </p:spPr>
        <p:txBody>
          <a:bodyPr>
            <a:normAutofit fontScale="90000"/>
          </a:bodyPr>
          <a:lstStyle/>
          <a:p>
            <a:r>
              <a:rPr lang="en-US" dirty="0"/>
              <a:t>Registration Process</a:t>
            </a:r>
          </a:p>
        </p:txBody>
      </p:sp>
      <p:sp>
        <p:nvSpPr>
          <p:cNvPr id="101381" name="Rectangle 5"/>
          <p:cNvSpPr>
            <a:spLocks noGrp="1" noChangeArrowheads="1"/>
          </p:cNvSpPr>
          <p:nvPr>
            <p:ph idx="1"/>
          </p:nvPr>
        </p:nvSpPr>
        <p:spPr>
          <a:xfrm>
            <a:off x="457200" y="1524000"/>
            <a:ext cx="8229600" cy="4800600"/>
          </a:xfrm>
        </p:spPr>
        <p:txBody>
          <a:bodyPr>
            <a:normAutofit lnSpcReduction="10000"/>
          </a:bodyPr>
          <a:lstStyle/>
          <a:p>
            <a:r>
              <a:rPr lang="en-US" sz="2800" dirty="0" smtClean="0">
                <a:latin typeface="+mj-lt"/>
              </a:rPr>
              <a:t>Every student will register online from home.  Use your completed registration form to input your course numbers.  The program automatically saves your selections.  You don’t need to LOCK selections, just log out when finished.</a:t>
            </a:r>
          </a:p>
          <a:p>
            <a:endParaRPr lang="en-US" sz="2800" dirty="0" smtClean="0">
              <a:latin typeface="+mj-lt"/>
            </a:endParaRPr>
          </a:p>
          <a:p>
            <a:r>
              <a:rPr lang="en-US" dirty="0" smtClean="0">
                <a:latin typeface="+mj-lt"/>
              </a:rPr>
              <a:t>Go to the </a:t>
            </a:r>
            <a:r>
              <a:rPr lang="en-US" sz="2600" dirty="0" smtClean="0">
                <a:latin typeface="+mj-lt"/>
              </a:rPr>
              <a:t>Anoka homepage </a:t>
            </a:r>
            <a:r>
              <a:rPr lang="en-US" dirty="0" smtClean="0">
                <a:solidFill>
                  <a:srgbClr val="7030A0"/>
                </a:solidFill>
                <a:latin typeface="+mj-lt"/>
              </a:rPr>
              <a:t>(www.ahschools.us/ahs)</a:t>
            </a:r>
            <a:r>
              <a:rPr lang="en-US" sz="2600" dirty="0" smtClean="0">
                <a:solidFill>
                  <a:schemeClr val="accent6"/>
                </a:solidFill>
                <a:latin typeface="+mj-lt"/>
              </a:rPr>
              <a:t> </a:t>
            </a:r>
          </a:p>
          <a:p>
            <a:pPr>
              <a:buNone/>
            </a:pPr>
            <a:endParaRPr lang="en-US" sz="2600" dirty="0" smtClean="0">
              <a:latin typeface="+mj-lt"/>
            </a:endParaRPr>
          </a:p>
          <a:p>
            <a:r>
              <a:rPr lang="en-US" sz="2600" dirty="0" smtClean="0">
                <a:latin typeface="+mj-lt"/>
              </a:rPr>
              <a:t>  Click </a:t>
            </a:r>
            <a:r>
              <a:rPr lang="en-US" dirty="0" smtClean="0">
                <a:latin typeface="+mj-lt"/>
              </a:rPr>
              <a:t>on the lock and key icon and use your student ID and password to log in to your Student </a:t>
            </a:r>
            <a:r>
              <a:rPr lang="en-US" dirty="0" err="1" smtClean="0">
                <a:latin typeface="+mj-lt"/>
              </a:rPr>
              <a:t>Vue</a:t>
            </a:r>
            <a:r>
              <a:rPr lang="en-US" dirty="0" smtClean="0">
                <a:latin typeface="+mj-lt"/>
              </a:rPr>
              <a:t> in your AH-Connect account.   </a:t>
            </a:r>
            <a:endParaRPr lang="en-US" sz="3200" dirty="0" smtClean="0">
              <a:latin typeface="+mj-lt"/>
            </a:endParaRPr>
          </a:p>
          <a:p>
            <a:pPr>
              <a:buNone/>
            </a:pPr>
            <a:endParaRPr lang="en-US" sz="2000" dirty="0"/>
          </a:p>
          <a:p>
            <a:endParaRPr lang="en-US" sz="28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Demo registration</a:t>
            </a:r>
            <a:endParaRPr lang="en-US" sz="6000"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7940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001000" cy="57912"/>
          </a:xfrm>
        </p:spPr>
        <p:txBody>
          <a:bodyPr>
            <a:normAutofit fontScale="90000"/>
          </a:bodyPr>
          <a:lstStyle/>
          <a:p>
            <a:endParaRPr lang="en-US" dirty="0"/>
          </a:p>
        </p:txBody>
      </p:sp>
      <p:sp>
        <p:nvSpPr>
          <p:cNvPr id="3" name="Content Placeholder 2"/>
          <p:cNvSpPr>
            <a:spLocks noGrp="1"/>
          </p:cNvSpPr>
          <p:nvPr>
            <p:ph idx="1"/>
          </p:nvPr>
        </p:nvSpPr>
        <p:spPr>
          <a:xfrm>
            <a:off x="457200" y="990600"/>
            <a:ext cx="8458200" cy="5334000"/>
          </a:xfrm>
        </p:spPr>
        <p:txBody>
          <a:bodyPr>
            <a:normAutofit/>
          </a:bodyPr>
          <a:lstStyle/>
          <a:p>
            <a:pPr>
              <a:buNone/>
            </a:pPr>
            <a:endParaRPr lang="en-US" dirty="0" smtClean="0">
              <a:latin typeface="+mj-lt"/>
            </a:endParaRPr>
          </a:p>
          <a:p>
            <a:r>
              <a:rPr lang="en-US" dirty="0" smtClean="0">
                <a:latin typeface="+mj-lt"/>
              </a:rPr>
              <a:t>If you do not know you’re student ID and/or password please see your tech support coordinator at Anoka Middle School to get this information.</a:t>
            </a:r>
          </a:p>
          <a:p>
            <a:endParaRPr lang="en-US" dirty="0" smtClean="0">
              <a:latin typeface="+mj-lt"/>
            </a:endParaRPr>
          </a:p>
          <a:p>
            <a:r>
              <a:rPr lang="en-US" dirty="0" smtClean="0">
                <a:latin typeface="+mj-lt"/>
              </a:rPr>
              <a:t>Students that are unable to register online from home, stop in to your counselor, Ms. Klein.</a:t>
            </a:r>
          </a:p>
          <a:p>
            <a:endParaRPr lang="en-US" dirty="0" smtClean="0">
              <a:latin typeface="+mj-lt"/>
            </a:endParaRPr>
          </a:p>
          <a:p>
            <a:r>
              <a:rPr lang="en-US" sz="2800" u="sng" dirty="0" smtClean="0">
                <a:latin typeface="+mj-lt"/>
              </a:rPr>
              <a:t>Deadline</a:t>
            </a:r>
            <a:r>
              <a:rPr lang="en-US" sz="2800" dirty="0" smtClean="0">
                <a:latin typeface="+mj-lt"/>
              </a:rPr>
              <a:t> for registration is Friday, January 12th at midnight.     </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a:t>
            </a:r>
            <a:r>
              <a:rPr lang="en-US" dirty="0" err="1" smtClean="0"/>
              <a:t>Homeschool</a:t>
            </a:r>
            <a:r>
              <a:rPr lang="en-US" dirty="0" smtClean="0"/>
              <a:t> Families</a:t>
            </a:r>
            <a:endParaRPr lang="en-US" dirty="0"/>
          </a:p>
        </p:txBody>
      </p:sp>
      <p:sp>
        <p:nvSpPr>
          <p:cNvPr id="3" name="Content Placeholder 2"/>
          <p:cNvSpPr>
            <a:spLocks noGrp="1"/>
          </p:cNvSpPr>
          <p:nvPr>
            <p:ph idx="1"/>
          </p:nvPr>
        </p:nvSpPr>
        <p:spPr/>
        <p:txBody>
          <a:bodyPr/>
          <a:lstStyle/>
          <a:p>
            <a:endParaRPr lang="en-US" dirty="0" smtClean="0"/>
          </a:p>
          <a:p>
            <a:r>
              <a:rPr lang="en-US" dirty="0" smtClean="0">
                <a:latin typeface="+mj-lt"/>
              </a:rPr>
              <a:t>If you have not yet picked up your district enrollment forms and registration materials, you can pick them up this evening.   </a:t>
            </a:r>
          </a:p>
          <a:p>
            <a:r>
              <a:rPr lang="en-US" dirty="0" smtClean="0">
                <a:latin typeface="+mj-lt"/>
              </a:rPr>
              <a:t>All forms should be returned to Anoka High School by Friday, January 12th.  </a:t>
            </a:r>
          </a:p>
          <a:p>
            <a:r>
              <a:rPr lang="en-US" dirty="0" smtClean="0">
                <a:latin typeface="+mj-lt"/>
              </a:rPr>
              <a:t>Staff at Anoka will input course numbers for private and homeschool families.  </a:t>
            </a:r>
          </a:p>
          <a:p>
            <a:pPr marL="0" indent="0">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457200" y="1935480"/>
            <a:ext cx="8229600" cy="4084320"/>
          </a:xfrm>
        </p:spPr>
        <p:txBody>
          <a:bodyPr/>
          <a:lstStyle/>
          <a:p>
            <a:r>
              <a:rPr lang="en-US" dirty="0" smtClean="0">
                <a:latin typeface="+mj-lt"/>
              </a:rPr>
              <a:t>Please email your specific question to your student’s school counselor for the quickest response.</a:t>
            </a:r>
          </a:p>
          <a:p>
            <a:r>
              <a:rPr lang="en-US" dirty="0" smtClean="0">
                <a:latin typeface="+mj-lt"/>
              </a:rPr>
              <a:t>Talk to Ms. Klein in the Counseling Office.</a:t>
            </a:r>
          </a:p>
          <a:p>
            <a:r>
              <a:rPr lang="en-US" dirty="0" smtClean="0">
                <a:latin typeface="+mj-lt"/>
              </a:rPr>
              <a:t>Talk to your student’s teacher for specific academic placement questions.</a:t>
            </a:r>
          </a:p>
          <a:p>
            <a:r>
              <a:rPr lang="en-US" dirty="0" smtClean="0">
                <a:latin typeface="+mj-lt"/>
              </a:rPr>
              <a:t>This </a:t>
            </a:r>
            <a:r>
              <a:rPr lang="en-US" dirty="0" err="1" smtClean="0">
                <a:latin typeface="+mj-lt"/>
              </a:rPr>
              <a:t>powerpoint</a:t>
            </a:r>
            <a:r>
              <a:rPr lang="en-US" dirty="0" smtClean="0">
                <a:latin typeface="+mj-lt"/>
              </a:rPr>
              <a:t> can be accessed on Anoka High School’s website under Counseling.</a:t>
            </a:r>
          </a:p>
          <a:p>
            <a:endParaRPr lang="en-US" dirty="0"/>
          </a:p>
        </p:txBody>
      </p:sp>
    </p:spTree>
    <p:extLst>
      <p:ext uri="{BB962C8B-B14F-4D97-AF65-F5344CB8AC3E}">
        <p14:creationId xmlns:p14="http://schemas.microsoft.com/office/powerpoint/2010/main" val="3988315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4"/>
          <p:cNvSpPr>
            <a:spLocks noGrp="1" noChangeArrowheads="1"/>
          </p:cNvSpPr>
          <p:nvPr>
            <p:ph type="ctrTitle"/>
          </p:nvPr>
        </p:nvSpPr>
        <p:spPr>
          <a:xfrm>
            <a:off x="762000" y="533400"/>
            <a:ext cx="7924800" cy="2362200"/>
          </a:xfrm>
        </p:spPr>
        <p:txBody>
          <a:bodyPr/>
          <a:lstStyle/>
          <a:p>
            <a:pPr algn="l"/>
            <a:r>
              <a:rPr lang="en-US" sz="6600" dirty="0" smtClean="0"/>
              <a:t>Next step…</a:t>
            </a:r>
            <a:br>
              <a:rPr lang="en-US" sz="6600" dirty="0" smtClean="0"/>
            </a:br>
            <a:r>
              <a:rPr lang="en-US" sz="7200" dirty="0" smtClean="0"/>
              <a:t>High School!</a:t>
            </a:r>
            <a:endParaRPr lang="en-US" sz="7200" dirty="0"/>
          </a:p>
        </p:txBody>
      </p:sp>
      <p:sp>
        <p:nvSpPr>
          <p:cNvPr id="109574" name="Text Box 6"/>
          <p:cNvSpPr txBox="1">
            <a:spLocks noChangeArrowheads="1"/>
          </p:cNvSpPr>
          <p:nvPr/>
        </p:nvSpPr>
        <p:spPr bwMode="auto">
          <a:xfrm>
            <a:off x="1752600" y="5410200"/>
            <a:ext cx="4572000" cy="762000"/>
          </a:xfrm>
          <a:prstGeom prst="rect">
            <a:avLst/>
          </a:prstGeom>
          <a:noFill/>
          <a:ln w="12700" cap="sq">
            <a:noFill/>
            <a:miter lim="800000"/>
            <a:headEnd type="none" w="sm" len="sm"/>
            <a:tailEnd type="none" w="sm" len="sm"/>
          </a:ln>
          <a:effectLst/>
        </p:spPr>
        <p:txBody>
          <a:bodyPr>
            <a:spAutoFit/>
          </a:bodyPr>
          <a:lstStyle/>
          <a:p>
            <a:pPr eaLnBrk="1" hangingPunct="1"/>
            <a:r>
              <a:rPr lang="en-US" sz="4400">
                <a:latin typeface="Times New Roman" pitchFamily="18" charset="0"/>
              </a:rPr>
              <a:t>Go Tornadoes!!</a:t>
            </a:r>
          </a:p>
        </p:txBody>
      </p:sp>
      <p:pic>
        <p:nvPicPr>
          <p:cNvPr id="109575" name="Picture 7" descr="MCNA00333_0000[1]"/>
          <p:cNvPicPr>
            <a:picLocks noChangeAspect="1" noChangeArrowheads="1"/>
          </p:cNvPicPr>
          <p:nvPr/>
        </p:nvPicPr>
        <p:blipFill>
          <a:blip r:embed="rId2" cstate="print"/>
          <a:srcRect/>
          <a:stretch>
            <a:fillRect/>
          </a:stretch>
        </p:blipFill>
        <p:spPr bwMode="auto">
          <a:xfrm>
            <a:off x="5767388" y="3219450"/>
            <a:ext cx="2913062" cy="3468688"/>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8001</TotalTime>
  <Words>981</Words>
  <Application>Microsoft Office PowerPoint</Application>
  <PresentationFormat>On-screen Show (4:3)</PresentationFormat>
  <Paragraphs>193</Paragraphs>
  <Slides>30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Constantia</vt:lpstr>
      <vt:lpstr>Rockwell Extra Bold</vt:lpstr>
      <vt:lpstr>Times</vt:lpstr>
      <vt:lpstr>Times New Roman</vt:lpstr>
      <vt:lpstr>Wingdings</vt:lpstr>
      <vt:lpstr>Wingdings 2</vt:lpstr>
      <vt:lpstr>Flow</vt:lpstr>
      <vt:lpstr>Get Ready for HIGH SCHOOL   Welcome  Class of 2022</vt:lpstr>
      <vt:lpstr>Counselor Assignment  By Your Last Name</vt:lpstr>
      <vt:lpstr>REGULAR DAY  CLASS SCHEDULE</vt:lpstr>
      <vt:lpstr>Required Credits  for Graduation</vt:lpstr>
      <vt:lpstr>Trimester schedule:</vt:lpstr>
      <vt:lpstr>Grade Nine Courses</vt:lpstr>
      <vt:lpstr> Grade Nine Courses</vt:lpstr>
      <vt:lpstr>Math Course Recommendations</vt:lpstr>
      <vt:lpstr>Bridge to College program</vt:lpstr>
      <vt:lpstr>General Honors Course Criteria</vt:lpstr>
      <vt:lpstr>How many Honors?</vt:lpstr>
      <vt:lpstr>Freshman  REGISTRATION MATERIALS </vt:lpstr>
      <vt:lpstr>You will receive these key registration materials :</vt:lpstr>
      <vt:lpstr>PowerPoint Presentation</vt:lpstr>
      <vt:lpstr>PowerPoint Presentation</vt:lpstr>
      <vt:lpstr>Sample Registration Worksheet</vt:lpstr>
      <vt:lpstr>PowerPoint Presentation</vt:lpstr>
      <vt:lpstr>STEAM Info and Registration Sheet</vt:lpstr>
      <vt:lpstr>Elective Choices</vt:lpstr>
      <vt:lpstr>PowerPoint Presentation</vt:lpstr>
      <vt:lpstr>Honors course #’s</vt:lpstr>
      <vt:lpstr>Specialty Programs at Anoka HS</vt:lpstr>
      <vt:lpstr>Driver’s Education</vt:lpstr>
      <vt:lpstr>Reviewing the  ONLINE Registration Process  </vt:lpstr>
      <vt:lpstr>Registration Process</vt:lpstr>
      <vt:lpstr>Demo registration</vt:lpstr>
      <vt:lpstr>PowerPoint Presentation</vt:lpstr>
      <vt:lpstr>Private/Homeschool Families</vt:lpstr>
      <vt:lpstr>Questions?</vt:lpstr>
      <vt:lpstr>Next step… High School!</vt:lpstr>
    </vt:vector>
  </TitlesOfParts>
  <Company>Anoka Hennepin School District 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Registration Information</dc:title>
  <dc:creator>Anoka HS</dc:creator>
  <cp:lastModifiedBy>McMahon, Michael</cp:lastModifiedBy>
  <cp:revision>439</cp:revision>
  <cp:lastPrinted>2014-01-13T21:32:03Z</cp:lastPrinted>
  <dcterms:created xsi:type="dcterms:W3CDTF">2003-02-26T20:04:04Z</dcterms:created>
  <dcterms:modified xsi:type="dcterms:W3CDTF">2018-01-04T22:00:43Z</dcterms:modified>
</cp:coreProperties>
</file>