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85" autoAdjust="0"/>
    <p:restoredTop sz="94660"/>
  </p:normalViewPr>
  <p:slideViewPr>
    <p:cSldViewPr snapToGrid="0">
      <p:cViewPr varScale="1">
        <p:scale>
          <a:sx n="71" d="100"/>
          <a:sy n="71" d="100"/>
        </p:scale>
        <p:origin x="90"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D200B3F0-A9BC-48CE-8EB6-ECE965069900}" type="datetimeFigureOut">
              <a:rPr lang="en-US" dirty="0"/>
              <a:pPr/>
              <a:t>9/30/2013</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dirty="0"/>
              <a:t>
              </a:t>
            </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dirty="0"/>
              <a:t>9/30/2013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507B7-F2DC-4B2C-B14D-58A9766807A2}" type="datetimeFigureOut">
              <a:rPr lang="en-US" dirty="0"/>
              <a:t>9/30/2013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dirty="0"/>
              <a:t>9/30/2013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dirty="0"/>
              <a:t>9/30/2013</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dirty="0"/>
              <a:t>9/30/2013</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3D2D6-FCC2-425A-A4A7-8058E8C01CB1}" type="datetimeFigureOut">
              <a:rPr lang="en-US" dirty="0"/>
              <a:t>9/30/2013</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CF2683-E6E7-4CC3-9EEE-7854DD4F3545}" type="datetimeFigureOut">
              <a:rPr lang="en-US" dirty="0"/>
              <a:t>9/30/2013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120F81-B39D-4CBB-8BF3-5D6E395D0F72}" type="datetimeFigureOut">
              <a:rPr lang="en-US" dirty="0"/>
              <a:t>9/30/2013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F9FFFF-3106-4DDB-AA62-0C80862170D6}" type="datetimeFigureOut">
              <a:rPr lang="en-US" dirty="0"/>
              <a:t>9/30/2013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DA38B7-AE95-4DC8-9A51-7A71F545B098}" type="datetimeFigureOut">
              <a:rPr lang="en-US" dirty="0"/>
              <a:t>9/30/2013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F1EC2B-8188-4AC2-9F0D-8D09C51D505A}" type="datetimeFigureOut">
              <a:rPr lang="en-US" dirty="0"/>
              <a:t>9/30/2013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12B75E-944F-430B-BE5F-C69FA8823C04}" type="datetimeFigureOut">
              <a:rPr lang="en-US" dirty="0"/>
              <a:t>9/30/2013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AE0DC7-7F53-471C-A711-B3DA6F2535F3}" type="datetimeFigureOut">
              <a:rPr lang="en-US" dirty="0"/>
              <a:t>9/30/2013</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1F4C9D-4618-451D-80C1-6A376BB42AB4}" type="datetimeFigureOut">
              <a:rPr lang="en-US" dirty="0"/>
              <a:t>9/30/2013</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dirty="0"/>
              <a:t>9/30/2013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dirty="0"/>
              <a:t>9/30/2013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64B320A-89BA-47B2-A525-92E8D10B06E4}" type="datetimeFigureOut">
              <a:rPr lang="en-US" dirty="0"/>
              <a:t>9/30/2013</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math2.uncc.edu/~hbreiter/problems/UNCC.html" TargetMode="External"/><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goodlymaths.0catch.com/contests/amc/amc_archive.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327000"/>
            <a:ext cx="8825658" cy="2677648"/>
          </a:xfrm>
        </p:spPr>
        <p:txBody>
          <a:bodyPr/>
          <a:lstStyle/>
          <a:p>
            <a:pPr algn="ctr"/>
            <a:r>
              <a:rPr lang="en-US" sz="80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MATH CLUB</a:t>
            </a:r>
            <a:endParaRPr lang="en-US" sz="8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3" name="Subtitle 2"/>
          <p:cNvSpPr>
            <a:spLocks noGrp="1"/>
          </p:cNvSpPr>
          <p:nvPr>
            <p:ph type="subTitle" idx="1"/>
          </p:nvPr>
        </p:nvSpPr>
        <p:spPr>
          <a:xfrm>
            <a:off x="1154955" y="4494727"/>
            <a:ext cx="8825658" cy="1144073"/>
          </a:xfrm>
        </p:spPr>
        <p:txBody>
          <a:bodyPr>
            <a:normAutofit/>
          </a:bodyPr>
          <a:lstStyle/>
          <a:p>
            <a:r>
              <a:rPr lang="en-US" sz="4400" dirty="0" smtClean="0"/>
              <a:t>Interest Meeting</a:t>
            </a:r>
            <a:endParaRPr lang="en-US" sz="4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8038" y="1327000"/>
            <a:ext cx="2618554" cy="2375731"/>
          </a:xfrm>
          <a:prstGeom prst="rect">
            <a:avLst/>
          </a:prstGeom>
        </p:spPr>
      </p:pic>
    </p:spTree>
    <p:extLst>
      <p:ext uri="{BB962C8B-B14F-4D97-AF65-F5344CB8AC3E}">
        <p14:creationId xmlns:p14="http://schemas.microsoft.com/office/powerpoint/2010/main" val="8736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sz="3600" dirty="0" smtClean="0"/>
              <a:t>We would meet </a:t>
            </a:r>
            <a:r>
              <a:rPr lang="en-US" sz="3600" dirty="0" smtClean="0"/>
              <a:t>afterschool on </a:t>
            </a:r>
            <a:r>
              <a:rPr lang="en-US" sz="3600" smtClean="0"/>
              <a:t>Wednesdays. </a:t>
            </a:r>
            <a:r>
              <a:rPr lang="en-US" sz="3600" smtClean="0"/>
              <a:t>We </a:t>
            </a:r>
            <a:r>
              <a:rPr lang="en-US" sz="3600" dirty="0" smtClean="0"/>
              <a:t>would practice problems in preparation for the UNC Charlotte regional math competition and the AMC(American Mathematics Competition) math contest.</a:t>
            </a:r>
            <a:endParaRPr lang="en-US" sz="3600" dirty="0"/>
          </a:p>
        </p:txBody>
      </p:sp>
      <p:sp>
        <p:nvSpPr>
          <p:cNvPr id="4" name="Rectangle 3"/>
          <p:cNvSpPr/>
          <p:nvPr/>
        </p:nvSpPr>
        <p:spPr>
          <a:xfrm>
            <a:off x="2331898" y="983988"/>
            <a:ext cx="6407524" cy="923330"/>
          </a:xfrm>
          <a:prstGeom prst="rect">
            <a:avLst/>
          </a:prstGeom>
          <a:noFill/>
        </p:spPr>
        <p:txBody>
          <a:bodyPr wrap="none" lIns="91440" tIns="45720" rIns="91440" bIns="45720">
            <a:spAutoFit/>
          </a:bodyPr>
          <a:lstStyle/>
          <a:p>
            <a:pPr algn="ctr"/>
            <a:r>
              <a:rPr lang="en-US" sz="5400" b="1" cap="none" spc="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What we would do</a:t>
            </a:r>
            <a:endPar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983800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2000" dirty="0"/>
              <a:t>NCCTM State High School Mathematics Contests</a:t>
            </a:r>
          </a:p>
          <a:p>
            <a:r>
              <a:rPr lang="en-US" sz="2000" dirty="0"/>
              <a:t>The State Mathematics Contest was initiated in 1979 to provide state level competition in comprehensive mathematics for those students who had excelled in regional contests held earlier across the state. Under the sponsorship of the North Carolina Council of Teachers of Mathematics, regional winners are invited to the NC School of Science and Mathematics to determine the top mathematics students in the state. </a:t>
            </a:r>
          </a:p>
          <a:p>
            <a:r>
              <a:rPr lang="en-US" sz="2000" dirty="0"/>
              <a:t>The State Contest expanded to include state finals in Algebra 1, Algebra 2, and Geometry. Results from three regional final sites are used to determine the top performers in the three subjects.</a:t>
            </a:r>
          </a:p>
          <a:p>
            <a:endParaRPr lang="en-US" dirty="0"/>
          </a:p>
        </p:txBody>
      </p:sp>
      <p:sp>
        <p:nvSpPr>
          <p:cNvPr id="4" name="Rectangle 3"/>
          <p:cNvSpPr/>
          <p:nvPr/>
        </p:nvSpPr>
        <p:spPr>
          <a:xfrm>
            <a:off x="1938861" y="1022625"/>
            <a:ext cx="700063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NCCTM Background</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95221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59269" y="1301664"/>
            <a:ext cx="1521043" cy="1478454"/>
          </a:xfrm>
        </p:spPr>
      </p:pic>
      <p:sp>
        <p:nvSpPr>
          <p:cNvPr id="4" name="Rectangle 3"/>
          <p:cNvSpPr/>
          <p:nvPr/>
        </p:nvSpPr>
        <p:spPr>
          <a:xfrm>
            <a:off x="745729" y="820483"/>
            <a:ext cx="9579867" cy="1323439"/>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000" b="1" cap="none" spc="0" dirty="0" smtClean="0">
                <a:ln/>
                <a:solidFill>
                  <a:schemeClr val="accent4"/>
                </a:solidFill>
                <a:effectLst/>
              </a:rPr>
              <a:t>NCCTM Regional Contest in our Area: </a:t>
            </a:r>
          </a:p>
          <a:p>
            <a:pPr algn="ctr"/>
            <a:r>
              <a:rPr lang="en-US" sz="4000" b="1" cap="none" spc="0" dirty="0" smtClean="0">
                <a:ln/>
                <a:solidFill>
                  <a:schemeClr val="accent4"/>
                </a:solidFill>
                <a:effectLst/>
              </a:rPr>
              <a:t>UNC-Charlotte</a:t>
            </a:r>
            <a:endParaRPr lang="en-US" sz="4000" b="1" cap="none" spc="0" dirty="0">
              <a:ln/>
              <a:solidFill>
                <a:schemeClr val="accent4"/>
              </a:solidFill>
              <a:effectLst/>
            </a:endParaRPr>
          </a:p>
        </p:txBody>
      </p:sp>
      <p:sp>
        <p:nvSpPr>
          <p:cNvPr id="7" name="Rectangle 6"/>
          <p:cNvSpPr/>
          <p:nvPr/>
        </p:nvSpPr>
        <p:spPr>
          <a:xfrm>
            <a:off x="1020417" y="2279374"/>
            <a:ext cx="9899374" cy="4573688"/>
          </a:xfrm>
          <a:prstGeom prst="rect">
            <a:avLst/>
          </a:prstGeom>
        </p:spPr>
        <p:txBody>
          <a:bodyPr wrap="square">
            <a:spAutoFit/>
          </a:bodyPr>
          <a:lstStyle/>
          <a:p>
            <a:pPr>
              <a:lnSpc>
                <a:spcPct val="115000"/>
              </a:lnSpc>
              <a:spcAft>
                <a:spcPts val="1000"/>
              </a:spcAft>
            </a:pPr>
            <a:r>
              <a:rPr lang="en-US" sz="2000" dirty="0">
                <a:latin typeface="Times New Roman" panose="02020603050405020304" pitchFamily="18" charset="0"/>
                <a:ea typeface="Times New Roman" panose="02020603050405020304" pitchFamily="18" charset="0"/>
                <a:cs typeface="Times New Roman" panose="02020603050405020304" pitchFamily="18" charset="0"/>
              </a:rPr>
              <a:t>UNC Charlotte Super Competition-</a:t>
            </a:r>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US" sz="2000" dirty="0">
                <a:latin typeface="Times New Roman" panose="02020603050405020304" pitchFamily="18" charset="0"/>
                <a:ea typeface="Times New Roman" panose="02020603050405020304" pitchFamily="18" charset="0"/>
                <a:cs typeface="Times New Roman" panose="02020603050405020304" pitchFamily="18" charset="0"/>
              </a:rPr>
              <a:t>It's an annual math competition that occurs on the 1st Monday of March. It is the regional competition for the North Carolina State High School Mathematics Contest.  They have a Algebra 2 contest and a comprehensive contest which is a mixture of algebra, geometry, algebra 2, and pre-calculus. Students can </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participate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in the algebra 2 contest only if they took algebra 2 that school year. The competitions occurs at the same time so you have to choose between algebra 2 and comprehensive. If you are in the top 8% of the contestants in the Comprehensive exam you can then move to the North Carolina State High School Mathematics Contest Finals. If you are in the top 10% in the Algebra 2 contest you advance to the State Finals. The top public school team is given a trophy. The exams are 60 minutes and multiple choice. No Calculators are allowed in the competition. </a:t>
            </a:r>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US" sz="20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a:rPr>
              <a:t>http://math2.uncc.edu/~hbreiter/problems/UNCC.html</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-Practice Problems Link</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4196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AMC 10/12 Contest</a:t>
            </a:r>
            <a:endParaRPr lang="en-US" dirty="0"/>
          </a:p>
        </p:txBody>
      </p:sp>
      <p:sp>
        <p:nvSpPr>
          <p:cNvPr id="3" name="Content Placeholder 2"/>
          <p:cNvSpPr>
            <a:spLocks noGrp="1"/>
          </p:cNvSpPr>
          <p:nvPr>
            <p:ph idx="1"/>
          </p:nvPr>
        </p:nvSpPr>
        <p:spPr/>
        <p:txBody>
          <a:bodyPr>
            <a:noAutofit/>
          </a:bodyPr>
          <a:lstStyle/>
          <a:p>
            <a:pPr marL="0" marR="0" indent="0">
              <a:lnSpc>
                <a:spcPct val="115000"/>
              </a:lnSpc>
              <a:spcBef>
                <a:spcPts val="0"/>
              </a:spcBef>
              <a:spcAft>
                <a:spcPts val="1000"/>
              </a:spcAft>
              <a:buNone/>
            </a:pP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Takes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place in mid February annually at your home school.  The school has to register before the date of the contest. The AMC 10 is a 25 question, 75 minute multiple choice examination in secondary school mathematics containing problems which can be understood and solved with algebra and geometry concepts. The AMC 12 is a 25 question, 75 minute multiple choice examination in secondary school mathematics containing problems which can be understood and solved with pre-calculus concept . Calculators are allowed.</a:t>
            </a:r>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1000"/>
              </a:spcAft>
            </a:pPr>
            <a:r>
              <a:rPr lang="en-US" sz="20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a:rPr>
              <a:t>http://goodlymaths.0catch.com/contests/amc/amc_archive.htm</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Practice Problem Link</a:t>
            </a:r>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1182461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AMC 10/12 Contest Continued</a:t>
            </a:r>
            <a:endParaRPr lang="en-US" dirty="0"/>
          </a:p>
        </p:txBody>
      </p:sp>
      <p:sp>
        <p:nvSpPr>
          <p:cNvPr id="3" name="Content Placeholder 2"/>
          <p:cNvSpPr>
            <a:spLocks noGrp="1"/>
          </p:cNvSpPr>
          <p:nvPr>
            <p:ph idx="1"/>
          </p:nvPr>
        </p:nvSpPr>
        <p:spPr>
          <a:xfrm>
            <a:off x="1154954" y="2247363"/>
            <a:ext cx="9650421" cy="4610637"/>
          </a:xfrm>
        </p:spPr>
        <p:txBody>
          <a:bodyPr>
            <a:normAutofit/>
          </a:bodyPr>
          <a:lstStyle/>
          <a:p>
            <a:pPr marL="0" marR="0">
              <a:lnSpc>
                <a:spcPct val="115000"/>
              </a:lnSpc>
              <a:spcBef>
                <a:spcPts val="0"/>
              </a:spcBef>
              <a:spcAft>
                <a:spcPts val="1000"/>
              </a:spcAft>
            </a:pPr>
            <a:r>
              <a:rPr lang="en-US" sz="2000" dirty="0">
                <a:latin typeface="Times New Roman" panose="02020603050405020304" pitchFamily="18" charset="0"/>
                <a:ea typeface="Times New Roman" panose="02020603050405020304" pitchFamily="18" charset="0"/>
                <a:cs typeface="Times New Roman" panose="02020603050405020304" pitchFamily="18" charset="0"/>
              </a:rPr>
              <a:t>Which Test Should You Take?</a:t>
            </a:r>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1000"/>
              </a:spcAft>
            </a:pPr>
            <a:r>
              <a:rPr lang="en-US" sz="2000" dirty="0">
                <a:latin typeface="Times New Roman" panose="02020603050405020304" pitchFamily="18" charset="0"/>
                <a:ea typeface="Times New Roman" panose="02020603050405020304" pitchFamily="18" charset="0"/>
                <a:cs typeface="Times New Roman" panose="02020603050405020304" pitchFamily="18" charset="0"/>
              </a:rPr>
              <a:t>S</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tudents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in grades 9 and 10 </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should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participate in the AMC 10. All USA, USA embassy, Canadian and foreign school students in grade 10 or below are eligible to participate.</a:t>
            </a:r>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1000"/>
              </a:spcAft>
            </a:pP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All students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in grades 11 and </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12 should participate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in the AMC 12. All USA, USA embassy, Canadian and foreign school students in grade 12 or below are eligible to participate.</a:t>
            </a:r>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1000"/>
              </a:spcAft>
            </a:pPr>
            <a:endParaRPr lang="en-US" dirty="0"/>
          </a:p>
        </p:txBody>
      </p:sp>
    </p:spTree>
    <p:extLst>
      <p:ext uri="{BB962C8B-B14F-4D97-AF65-F5344CB8AC3E}">
        <p14:creationId xmlns:p14="http://schemas.microsoft.com/office/powerpoint/2010/main" val="3679279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AMC Math Contest Awards</a:t>
            </a:r>
            <a:endParaRPr lang="en-US" dirty="0"/>
          </a:p>
        </p:txBody>
      </p:sp>
      <p:sp>
        <p:nvSpPr>
          <p:cNvPr id="3" name="Content Placeholder 2"/>
          <p:cNvSpPr>
            <a:spLocks noGrp="1"/>
          </p:cNvSpPr>
          <p:nvPr>
            <p:ph idx="1"/>
          </p:nvPr>
        </p:nvSpPr>
        <p:spPr>
          <a:xfrm>
            <a:off x="1154953" y="2268649"/>
            <a:ext cx="8761413" cy="4415486"/>
          </a:xfrm>
        </p:spPr>
        <p:txBody>
          <a:bodyPr>
            <a:normAutofit fontScale="62500" lnSpcReduction="20000"/>
          </a:bodyPr>
          <a:lstStyle/>
          <a:p>
            <a:pPr marL="0" lvl="0">
              <a:lnSpc>
                <a:spcPct val="115000"/>
              </a:lnSpc>
              <a:spcBef>
                <a:spcPts val="0"/>
              </a:spcBef>
              <a:spcAft>
                <a:spcPts val="1000"/>
              </a:spcAft>
              <a:buClr>
                <a:srgbClr val="F5A408"/>
              </a:buClr>
            </a:pPr>
            <a:endParaRPr lang="en-US" sz="2900" dirty="0">
              <a:solidFill>
                <a:prstClr val="black">
                  <a:lumMod val="75000"/>
                  <a:lumOff val="25000"/>
                </a:prstClr>
              </a:solidFill>
              <a:latin typeface="Calibri" panose="020F0502020204030204" pitchFamily="34" charset="0"/>
              <a:ea typeface="Times New Roman" panose="02020603050405020304" pitchFamily="18" charset="0"/>
              <a:cs typeface="Times New Roman" panose="02020603050405020304" pitchFamily="18" charset="0"/>
            </a:endParaRPr>
          </a:p>
          <a:p>
            <a:pPr marL="0" lvl="0">
              <a:lnSpc>
                <a:spcPct val="115000"/>
              </a:lnSpc>
              <a:spcBef>
                <a:spcPts val="0"/>
              </a:spcBef>
              <a:spcAft>
                <a:spcPts val="1000"/>
              </a:spcAft>
              <a:buClr>
                <a:srgbClr val="F5A408"/>
              </a:buClr>
            </a:pPr>
            <a:r>
              <a:rPr lang="en-US" sz="2900" dirty="0">
                <a:solidFill>
                  <a:prstClr val="black">
                    <a:lumMod val="75000"/>
                    <a:lumOff val="25000"/>
                  </a:prstClr>
                </a:solidFill>
                <a:latin typeface="Times New Roman" panose="02020603050405020304" pitchFamily="18" charset="0"/>
                <a:ea typeface="Times New Roman" panose="02020603050405020304" pitchFamily="18" charset="0"/>
                <a:cs typeface="Times New Roman" panose="02020603050405020304" pitchFamily="18" charset="0"/>
              </a:rPr>
              <a:t>Intramural Awards</a:t>
            </a:r>
            <a:endParaRPr lang="en-US" sz="2900" dirty="0">
              <a:solidFill>
                <a:prstClr val="black">
                  <a:lumMod val="75000"/>
                  <a:lumOff val="25000"/>
                </a:prstClr>
              </a:solidFill>
              <a:latin typeface="Calibri" panose="020F0502020204030204" pitchFamily="34" charset="0"/>
              <a:ea typeface="Times New Roman" panose="02020603050405020304" pitchFamily="18" charset="0"/>
              <a:cs typeface="Times New Roman" panose="02020603050405020304" pitchFamily="18" charset="0"/>
            </a:endParaRPr>
          </a:p>
          <a:p>
            <a:pPr marL="0" lvl="0">
              <a:lnSpc>
                <a:spcPct val="115000"/>
              </a:lnSpc>
              <a:spcBef>
                <a:spcPts val="0"/>
              </a:spcBef>
              <a:spcAft>
                <a:spcPts val="1000"/>
              </a:spcAft>
              <a:buClr>
                <a:srgbClr val="F5A408"/>
              </a:buClr>
            </a:pPr>
            <a:r>
              <a:rPr lang="en-US" sz="2900" dirty="0">
                <a:solidFill>
                  <a:prstClr val="black">
                    <a:lumMod val="75000"/>
                    <a:lumOff val="25000"/>
                  </a:prstClr>
                </a:solidFill>
                <a:latin typeface="Times New Roman" panose="02020603050405020304" pitchFamily="18" charset="0"/>
                <a:ea typeface="Times New Roman" panose="02020603050405020304" pitchFamily="18" charset="0"/>
                <a:cs typeface="Times New Roman" panose="02020603050405020304" pitchFamily="18" charset="0"/>
              </a:rPr>
              <a:t>A Certificate of Distinction is given to all students who qualify to take the American Invitational Mathematics Examination.</a:t>
            </a:r>
            <a:endParaRPr lang="en-US" sz="2900" dirty="0">
              <a:solidFill>
                <a:prstClr val="black">
                  <a:lumMod val="75000"/>
                  <a:lumOff val="25000"/>
                </a:prstClr>
              </a:solidFill>
              <a:latin typeface="Calibri" panose="020F0502020204030204" pitchFamily="34" charset="0"/>
              <a:ea typeface="Times New Roman" panose="02020603050405020304" pitchFamily="18" charset="0"/>
              <a:cs typeface="Times New Roman" panose="02020603050405020304" pitchFamily="18" charset="0"/>
            </a:endParaRPr>
          </a:p>
          <a:p>
            <a:pPr marL="0" lvl="0">
              <a:lnSpc>
                <a:spcPct val="115000"/>
              </a:lnSpc>
              <a:spcBef>
                <a:spcPts val="0"/>
              </a:spcBef>
              <a:spcAft>
                <a:spcPts val="1000"/>
              </a:spcAft>
              <a:buClr>
                <a:srgbClr val="F5A408"/>
              </a:buClr>
            </a:pPr>
            <a:r>
              <a:rPr lang="en-US" sz="2900" dirty="0">
                <a:solidFill>
                  <a:prstClr val="black">
                    <a:lumMod val="75000"/>
                    <a:lumOff val="25000"/>
                  </a:prstClr>
                </a:solidFill>
                <a:latin typeface="Times New Roman" panose="02020603050405020304" pitchFamily="18" charset="0"/>
                <a:ea typeface="Times New Roman" panose="02020603050405020304" pitchFamily="18" charset="0"/>
                <a:cs typeface="Times New Roman" panose="02020603050405020304" pitchFamily="18" charset="0"/>
              </a:rPr>
              <a:t>An AMC 10 and AMC 12 Winner Pin is given to the student(s) in each school with the highest score.</a:t>
            </a:r>
            <a:endParaRPr lang="en-US" sz="2900" dirty="0">
              <a:solidFill>
                <a:prstClr val="black">
                  <a:lumMod val="75000"/>
                  <a:lumOff val="25000"/>
                </a:prstClr>
              </a:solidFill>
              <a:latin typeface="Calibri" panose="020F0502020204030204" pitchFamily="34" charset="0"/>
              <a:ea typeface="Times New Roman" panose="02020603050405020304" pitchFamily="18" charset="0"/>
              <a:cs typeface="Times New Roman" panose="02020603050405020304" pitchFamily="18" charset="0"/>
            </a:endParaRPr>
          </a:p>
          <a:p>
            <a:pPr marL="0" lvl="0">
              <a:lnSpc>
                <a:spcPct val="115000"/>
              </a:lnSpc>
              <a:spcBef>
                <a:spcPts val="0"/>
              </a:spcBef>
              <a:spcAft>
                <a:spcPts val="1000"/>
              </a:spcAft>
              <a:buClr>
                <a:srgbClr val="F5A408"/>
              </a:buClr>
            </a:pPr>
            <a:r>
              <a:rPr lang="en-US" sz="2900" dirty="0">
                <a:solidFill>
                  <a:prstClr val="black">
                    <a:lumMod val="75000"/>
                    <a:lumOff val="25000"/>
                  </a:prstClr>
                </a:solidFill>
                <a:latin typeface="Times New Roman" panose="02020603050405020304" pitchFamily="18" charset="0"/>
                <a:ea typeface="Times New Roman" panose="02020603050405020304" pitchFamily="18" charset="0"/>
                <a:cs typeface="Times New Roman" panose="02020603050405020304" pitchFamily="18" charset="0"/>
              </a:rPr>
              <a:t>The top three students for each school section will receive respectively a gold, silver, or bronze Certificate for Outstanding Achievement.</a:t>
            </a:r>
            <a:endParaRPr lang="en-US" sz="2900" dirty="0">
              <a:solidFill>
                <a:prstClr val="black">
                  <a:lumMod val="75000"/>
                  <a:lumOff val="25000"/>
                </a:prstClr>
              </a:solidFill>
              <a:latin typeface="Calibri" panose="020F0502020204030204" pitchFamily="34" charset="0"/>
              <a:ea typeface="Times New Roman" panose="02020603050405020304" pitchFamily="18" charset="0"/>
              <a:cs typeface="Times New Roman" panose="02020603050405020304" pitchFamily="18" charset="0"/>
            </a:endParaRPr>
          </a:p>
          <a:p>
            <a:pPr marL="0" lvl="0">
              <a:lnSpc>
                <a:spcPct val="115000"/>
              </a:lnSpc>
              <a:spcBef>
                <a:spcPts val="0"/>
              </a:spcBef>
              <a:spcAft>
                <a:spcPts val="1000"/>
              </a:spcAft>
              <a:buClr>
                <a:srgbClr val="F5A408"/>
              </a:buClr>
            </a:pPr>
            <a:r>
              <a:rPr lang="en-US" sz="2900" dirty="0">
                <a:solidFill>
                  <a:prstClr val="black">
                    <a:lumMod val="75000"/>
                    <a:lumOff val="25000"/>
                  </a:prstClr>
                </a:solidFill>
                <a:latin typeface="Times New Roman" panose="02020603050405020304" pitchFamily="18" charset="0"/>
                <a:ea typeface="Times New Roman" panose="02020603050405020304" pitchFamily="18" charset="0"/>
                <a:cs typeface="Times New Roman" panose="02020603050405020304" pitchFamily="18" charset="0"/>
              </a:rPr>
              <a:t>An AMC 10 and AMC 12 Honor Roll of Distinction Pin is given to the top 1% of all participating students.</a:t>
            </a:r>
            <a:endParaRPr lang="en-US" sz="2900" dirty="0">
              <a:solidFill>
                <a:prstClr val="black">
                  <a:lumMod val="75000"/>
                  <a:lumOff val="25000"/>
                </a:prstClr>
              </a:solidFill>
              <a:latin typeface="Calibri" panose="020F0502020204030204" pitchFamily="34" charset="0"/>
              <a:ea typeface="Times New Roman" panose="02020603050405020304" pitchFamily="18" charset="0"/>
              <a:cs typeface="Times New Roman" panose="02020603050405020304" pitchFamily="18" charset="0"/>
            </a:endParaRPr>
          </a:p>
          <a:p>
            <a:pPr marL="0" lvl="0">
              <a:lnSpc>
                <a:spcPct val="115000"/>
              </a:lnSpc>
              <a:spcBef>
                <a:spcPts val="0"/>
              </a:spcBef>
              <a:spcAft>
                <a:spcPts val="1000"/>
              </a:spcAft>
              <a:buClr>
                <a:srgbClr val="F5A408"/>
              </a:buClr>
            </a:pPr>
            <a:r>
              <a:rPr lang="en-US" sz="2900" dirty="0">
                <a:solidFill>
                  <a:prstClr val="black">
                    <a:lumMod val="75000"/>
                    <a:lumOff val="25000"/>
                  </a:prstClr>
                </a:solidFill>
                <a:latin typeface="Times New Roman" panose="02020603050405020304" pitchFamily="18" charset="0"/>
                <a:ea typeface="Times New Roman" panose="02020603050405020304" pitchFamily="18" charset="0"/>
                <a:cs typeface="Times New Roman" panose="02020603050405020304" pitchFamily="18" charset="0"/>
              </a:rPr>
              <a:t>An AMC 12 Certificate of Achievement is given to high scoring students who are in 10th grade or below.</a:t>
            </a:r>
            <a:endParaRPr lang="en-US" sz="2900" dirty="0">
              <a:solidFill>
                <a:prstClr val="black">
                  <a:lumMod val="75000"/>
                  <a:lumOff val="25000"/>
                </a:prstClr>
              </a:solidFill>
              <a:latin typeface="Calibri" panose="020F0502020204030204" pitchFamily="34" charset="0"/>
              <a:ea typeface="Times New Roman" panose="02020603050405020304" pitchFamily="18" charset="0"/>
              <a:cs typeface="Times New Roman" panose="02020603050405020304" pitchFamily="18" charset="0"/>
            </a:endParaRPr>
          </a:p>
          <a:p>
            <a:endParaRPr lang="en-US" sz="2900" dirty="0"/>
          </a:p>
        </p:txBody>
      </p:sp>
    </p:spTree>
    <p:extLst>
      <p:ext uri="{BB962C8B-B14F-4D97-AF65-F5344CB8AC3E}">
        <p14:creationId xmlns:p14="http://schemas.microsoft.com/office/powerpoint/2010/main" val="1690551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27</TotalTime>
  <Words>623</Words>
  <Application>Microsoft Office PowerPoint</Application>
  <PresentationFormat>Widescreen</PresentationFormat>
  <Paragraphs>28</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Century Gothic</vt:lpstr>
      <vt:lpstr>Times New Roman</vt:lpstr>
      <vt:lpstr>Wingdings 3</vt:lpstr>
      <vt:lpstr>Ion Boardroom</vt:lpstr>
      <vt:lpstr>MATH CLUB</vt:lpstr>
      <vt:lpstr>PowerPoint Presentation</vt:lpstr>
      <vt:lpstr>PowerPoint Presentation</vt:lpstr>
      <vt:lpstr>PowerPoint Presentation</vt:lpstr>
      <vt:lpstr>AMC 10/12 Contest</vt:lpstr>
      <vt:lpstr>AMC 10/12 Contest Continued</vt:lpstr>
      <vt:lpstr>AMC Math Contest Awards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 CLUB</dc:title>
  <dc:creator>melnagheeb</dc:creator>
  <cp:lastModifiedBy>melnagheeb</cp:lastModifiedBy>
  <cp:revision>9</cp:revision>
  <dcterms:created xsi:type="dcterms:W3CDTF">2013-09-16T22:38:53Z</dcterms:created>
  <dcterms:modified xsi:type="dcterms:W3CDTF">2013-09-30T18:58:44Z</dcterms:modified>
</cp:coreProperties>
</file>