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charts/chart17.xml" ContentType="application/vnd.openxmlformats-officedocument.drawingml.char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theme/themeOverride1.xml" ContentType="application/vnd.openxmlformats-officedocument.themeOverride+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heme/themeOverride4.xml" ContentType="application/vnd.openxmlformats-officedocument.themeOverride+xml"/>
  <Override PartName="/ppt/charts/chart16.xml" ContentType="application/vnd.openxmlformats-officedocument.drawingml.char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3" r:id="rId3"/>
    <p:sldId id="257" r:id="rId4"/>
    <p:sldId id="261" r:id="rId5"/>
    <p:sldId id="262" r:id="rId6"/>
    <p:sldId id="281" r:id="rId7"/>
    <p:sldId id="279" r:id="rId8"/>
    <p:sldId id="280" r:id="rId9"/>
    <p:sldId id="294" r:id="rId10"/>
    <p:sldId id="295" r:id="rId11"/>
    <p:sldId id="296" r:id="rId12"/>
    <p:sldId id="297" r:id="rId13"/>
    <p:sldId id="342" r:id="rId14"/>
    <p:sldId id="300" r:id="rId15"/>
    <p:sldId id="301" r:id="rId16"/>
    <p:sldId id="302" r:id="rId17"/>
    <p:sldId id="341" r:id="rId18"/>
    <p:sldId id="268" r:id="rId19"/>
    <p:sldId id="269" r:id="rId20"/>
    <p:sldId id="303" r:id="rId21"/>
    <p:sldId id="304" r:id="rId22"/>
    <p:sldId id="274" r:id="rId23"/>
    <p:sldId id="263" r:id="rId24"/>
    <p:sldId id="343" r:id="rId25"/>
    <p:sldId id="270" r:id="rId26"/>
    <p:sldId id="322" r:id="rId27"/>
    <p:sldId id="276" r:id="rId28"/>
    <p:sldId id="275" r:id="rId29"/>
    <p:sldId id="345" r:id="rId30"/>
    <p:sldId id="346" r:id="rId31"/>
    <p:sldId id="347" r:id="rId32"/>
    <p:sldId id="332" r:id="rId33"/>
    <p:sldId id="344" r:id="rId34"/>
    <p:sldId id="333" r:id="rId35"/>
    <p:sldId id="348" r:id="rId36"/>
    <p:sldId id="334" r:id="rId37"/>
    <p:sldId id="335" r:id="rId38"/>
    <p:sldId id="336" r:id="rId39"/>
    <p:sldId id="337" r:id="rId40"/>
    <p:sldId id="338" r:id="rId41"/>
    <p:sldId id="339" r:id="rId42"/>
    <p:sldId id="340"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FFFF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10" autoAdjust="0"/>
  </p:normalViewPr>
  <p:slideViewPr>
    <p:cSldViewPr>
      <p:cViewPr>
        <p:scale>
          <a:sx n="100" d="100"/>
          <a:sy n="100" d="100"/>
        </p:scale>
        <p:origin x="-7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Worksheet3.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Worksheet4.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Worksheet5.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Office_Excel_Worksheet7.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oleObject" Target="file:///C:\Documents%20and%20Settings\Liz\Local%20Settings\Temporary%20Internet%20Files\Content.Outlook\LG463M5S\_LA%20and%20NO%20Region%20Education%20Attainment%20by%20Age%20Group%20and%20Race%202009%20(3).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ocuments%20and%20Settings\Liz\Local%20Settings\Temporary%20Internet%20Files\Content.Outlook\LG463M5S\_LA%20and%20NO%20Region%20Education%20Attainment%20by%20Age%20Group%20and%20Race%202009%20(3).xls" TargetMode="Externa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3.xml.rels><?xml version="1.0" encoding="UTF-8" standalone="yes"?>
<Relationships xmlns="http://schemas.openxmlformats.org/package/2006/relationships"><Relationship Id="rId1" Type="http://schemas.openxmlformats.org/officeDocument/2006/relationships/oleObject" Target="file:///C:\Documents%20and%20Settings\Liz\Local%20Settings\Temporary%20Internet%20Files\Content.Outlook\LG463M5S\LA%20Drop%20out%20rat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Documents%20and%20Settings\Liz\Local%20Settings\Temporary%20Internet%20Files\Content.Outlook\LG463M5S\ACT%20Range%20SUNO%20-UNO.xlsx" TargetMode="Externa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Office_Excel_Worksheet14.xlsx"/></Relationships>
</file>

<file path=ppt/charts/_rels/chart19.xml.rels><?xml version="1.0" encoding="UTF-8" standalone="yes"?>
<Relationships xmlns="http://schemas.openxmlformats.org/package/2006/relationships"><Relationship Id="rId1" Type="http://schemas.openxmlformats.org/officeDocument/2006/relationships/oleObject" Target="file:///C:\Documents%20and%20Settings\Liz\Local%20Settings\Temporary%20Internet%20Files\Content.Outlook\LG463M5S\UNO-SUNO-Delgado%20Percent%20Faculty%20by%20Race%20200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Series 1</c:v>
                </c:pt>
              </c:strCache>
            </c:strRef>
          </c:tx>
          <c:spPr>
            <a:solidFill>
              <a:srgbClr val="99CC00"/>
            </a:solidFill>
            <a:ln>
              <a:solidFill>
                <a:srgbClr val="000000"/>
              </a:solidFill>
            </a:ln>
          </c:spPr>
          <c:dPt>
            <c:idx val="3"/>
            <c:spPr>
              <a:solidFill>
                <a:srgbClr val="FFFF66"/>
              </a:solidFill>
              <a:ln>
                <a:solidFill>
                  <a:srgbClr val="000000"/>
                </a:solidFill>
              </a:ln>
            </c:spPr>
          </c:dPt>
          <c:dLbls>
            <c:txPr>
              <a:bodyPr rot="-5400000" vert="horz"/>
              <a:lstStyle/>
              <a:p>
                <a:pPr>
                  <a:defRPr sz="800"/>
                </a:pPr>
                <a:endParaRPr lang="en-US"/>
              </a:p>
            </c:txPr>
            <c:showVal val="1"/>
          </c:dLbls>
          <c:cat>
            <c:strRef>
              <c:f>Sheet1!$A$2:$A$65</c:f>
              <c:strCache>
                <c:ptCount val="64"/>
                <c:pt idx="0">
                  <c:v>Jefferson </c:v>
                </c:pt>
                <c:pt idx="1">
                  <c:v>East Baton Rouge </c:v>
                </c:pt>
                <c:pt idx="2">
                  <c:v>Caddo </c:v>
                </c:pt>
                <c:pt idx="3">
                  <c:v>Orleans </c:v>
                </c:pt>
                <c:pt idx="4">
                  <c:v>St. Tammany </c:v>
                </c:pt>
                <c:pt idx="5">
                  <c:v>Lafayette </c:v>
                </c:pt>
                <c:pt idx="6">
                  <c:v>Calcasieu </c:v>
                </c:pt>
                <c:pt idx="7">
                  <c:v>Ouachita </c:v>
                </c:pt>
                <c:pt idx="8">
                  <c:v>Rapides </c:v>
                </c:pt>
                <c:pt idx="9">
                  <c:v>Livingston </c:v>
                </c:pt>
                <c:pt idx="10">
                  <c:v>Terrebonne </c:v>
                </c:pt>
                <c:pt idx="11">
                  <c:v>Bossier </c:v>
                </c:pt>
                <c:pt idx="12">
                  <c:v>Tangipahoa </c:v>
                </c:pt>
                <c:pt idx="13">
                  <c:v>Ascension </c:v>
                </c:pt>
                <c:pt idx="14">
                  <c:v>Lafourche </c:v>
                </c:pt>
                <c:pt idx="15">
                  <c:v>St. Landry </c:v>
                </c:pt>
                <c:pt idx="16">
                  <c:v>Iberia </c:v>
                </c:pt>
                <c:pt idx="17">
                  <c:v>Acadia </c:v>
                </c:pt>
                <c:pt idx="18">
                  <c:v>Vermilion </c:v>
                </c:pt>
                <c:pt idx="19">
                  <c:v>St. Charles </c:v>
                </c:pt>
                <c:pt idx="20">
                  <c:v>St. Martin </c:v>
                </c:pt>
                <c:pt idx="21">
                  <c:v>St. John </c:v>
                </c:pt>
                <c:pt idx="22">
                  <c:v>St. Mary </c:v>
                </c:pt>
                <c:pt idx="23">
                  <c:v>Vernon </c:v>
                </c:pt>
                <c:pt idx="24">
                  <c:v>Washington </c:v>
                </c:pt>
                <c:pt idx="25">
                  <c:v>Avoyelles </c:v>
                </c:pt>
                <c:pt idx="26">
                  <c:v>Lincoln </c:v>
                </c:pt>
                <c:pt idx="27">
                  <c:v>Webster </c:v>
                </c:pt>
                <c:pt idx="28">
                  <c:v>Natchitoches </c:v>
                </c:pt>
                <c:pt idx="29">
                  <c:v>Beauregard </c:v>
                </c:pt>
                <c:pt idx="30">
                  <c:v>Evangeline </c:v>
                </c:pt>
                <c:pt idx="31">
                  <c:v>Jefferson Davis </c:v>
                </c:pt>
                <c:pt idx="32">
                  <c:v>Iberville </c:v>
                </c:pt>
                <c:pt idx="33">
                  <c:v>Morehouse </c:v>
                </c:pt>
                <c:pt idx="34">
                  <c:v>DeSoto </c:v>
                </c:pt>
                <c:pt idx="35">
                  <c:v>Allen </c:v>
                </c:pt>
                <c:pt idx="36">
                  <c:v>Sabine </c:v>
                </c:pt>
                <c:pt idx="37">
                  <c:v>Union </c:v>
                </c:pt>
                <c:pt idx="38">
                  <c:v>Assumption </c:v>
                </c:pt>
                <c:pt idx="39">
                  <c:v>West Baton Rouge </c:v>
                </c:pt>
                <c:pt idx="40">
                  <c:v>Plaquemines </c:v>
                </c:pt>
                <c:pt idx="41">
                  <c:v>Pointe Coupee </c:v>
                </c:pt>
                <c:pt idx="42">
                  <c:v>St. James </c:v>
                </c:pt>
                <c:pt idx="43">
                  <c:v>St. Bernard </c:v>
                </c:pt>
                <c:pt idx="44">
                  <c:v>Grant </c:v>
                </c:pt>
                <c:pt idx="45">
                  <c:v>East Feliciana </c:v>
                </c:pt>
                <c:pt idx="46">
                  <c:v>Richland </c:v>
                </c:pt>
                <c:pt idx="47">
                  <c:v>Franklin </c:v>
                </c:pt>
                <c:pt idx="48">
                  <c:v>Concordia </c:v>
                </c:pt>
                <c:pt idx="49">
                  <c:v>Claiborne </c:v>
                </c:pt>
                <c:pt idx="50">
                  <c:v>West Feliciana </c:v>
                </c:pt>
                <c:pt idx="51">
                  <c:v>Winn </c:v>
                </c:pt>
                <c:pt idx="52">
                  <c:v>Bienville </c:v>
                </c:pt>
                <c:pt idx="53">
                  <c:v>Jackson </c:v>
                </c:pt>
                <c:pt idx="54">
                  <c:v>LaSalle </c:v>
                </c:pt>
                <c:pt idx="55">
                  <c:v>Madison </c:v>
                </c:pt>
                <c:pt idx="56">
                  <c:v>West Carroll </c:v>
                </c:pt>
                <c:pt idx="57">
                  <c:v>Caldwell </c:v>
                </c:pt>
                <c:pt idx="58">
                  <c:v>St. Helena </c:v>
                </c:pt>
                <c:pt idx="59">
                  <c:v>Catahoula </c:v>
                </c:pt>
                <c:pt idx="60">
                  <c:v>Red River </c:v>
                </c:pt>
                <c:pt idx="61">
                  <c:v>East Carroll </c:v>
                </c:pt>
                <c:pt idx="62">
                  <c:v>Cameron </c:v>
                </c:pt>
                <c:pt idx="63">
                  <c:v>Tensas </c:v>
                </c:pt>
              </c:strCache>
            </c:strRef>
          </c:cat>
          <c:val>
            <c:numRef>
              <c:f>Sheet1!$B$2:$B$65</c:f>
              <c:numCache>
                <c:formatCode>General</c:formatCode>
                <c:ptCount val="64"/>
                <c:pt idx="0">
                  <c:v>436430</c:v>
                </c:pt>
                <c:pt idx="1">
                  <c:v>409870</c:v>
                </c:pt>
                <c:pt idx="2">
                  <c:v>247970</c:v>
                </c:pt>
                <c:pt idx="3">
                  <c:v>247580</c:v>
                </c:pt>
                <c:pt idx="4">
                  <c:v>246910</c:v>
                </c:pt>
                <c:pt idx="5">
                  <c:v>208700</c:v>
                </c:pt>
                <c:pt idx="6">
                  <c:v>184730</c:v>
                </c:pt>
                <c:pt idx="7">
                  <c:v>147480</c:v>
                </c:pt>
                <c:pt idx="8">
                  <c:v>129520</c:v>
                </c:pt>
                <c:pt idx="9">
                  <c:v>129420</c:v>
                </c:pt>
                <c:pt idx="10">
                  <c:v>118890</c:v>
                </c:pt>
                <c:pt idx="11">
                  <c:v>112470</c:v>
                </c:pt>
                <c:pt idx="12">
                  <c:v>111730</c:v>
                </c:pt>
                <c:pt idx="13">
                  <c:v>109030</c:v>
                </c:pt>
                <c:pt idx="14">
                  <c:v>93740</c:v>
                </c:pt>
                <c:pt idx="15">
                  <c:v>92610</c:v>
                </c:pt>
                <c:pt idx="16">
                  <c:v>75340</c:v>
                </c:pt>
                <c:pt idx="17">
                  <c:v>59860</c:v>
                </c:pt>
                <c:pt idx="18">
                  <c:v>56730</c:v>
                </c:pt>
                <c:pt idx="19">
                  <c:v>53780</c:v>
                </c:pt>
                <c:pt idx="20">
                  <c:v>52780</c:v>
                </c:pt>
                <c:pt idx="21">
                  <c:v>49800</c:v>
                </c:pt>
                <c:pt idx="22">
                  <c:v>49400</c:v>
                </c:pt>
                <c:pt idx="23">
                  <c:v>46650</c:v>
                </c:pt>
                <c:pt idx="24">
                  <c:v>44790</c:v>
                </c:pt>
                <c:pt idx="25">
                  <c:v>42260</c:v>
                </c:pt>
                <c:pt idx="26">
                  <c:v>41250</c:v>
                </c:pt>
                <c:pt idx="27">
                  <c:v>40680</c:v>
                </c:pt>
                <c:pt idx="28">
                  <c:v>37350</c:v>
                </c:pt>
                <c:pt idx="29">
                  <c:v>36360</c:v>
                </c:pt>
                <c:pt idx="30">
                  <c:v>35750</c:v>
                </c:pt>
                <c:pt idx="31">
                  <c:v>31200</c:v>
                </c:pt>
                <c:pt idx="32">
                  <c:v>30830</c:v>
                </c:pt>
                <c:pt idx="33">
                  <c:v>28770</c:v>
                </c:pt>
                <c:pt idx="34">
                  <c:v>27640</c:v>
                </c:pt>
                <c:pt idx="35">
                  <c:v>25900</c:v>
                </c:pt>
                <c:pt idx="36">
                  <c:v>24270</c:v>
                </c:pt>
                <c:pt idx="37">
                  <c:v>22850</c:v>
                </c:pt>
                <c:pt idx="38">
                  <c:v>22850</c:v>
                </c:pt>
                <c:pt idx="39">
                  <c:v>22720</c:v>
                </c:pt>
                <c:pt idx="40">
                  <c:v>22440</c:v>
                </c:pt>
                <c:pt idx="41">
                  <c:v>22240</c:v>
                </c:pt>
                <c:pt idx="42">
                  <c:v>21410</c:v>
                </c:pt>
                <c:pt idx="43">
                  <c:v>20870</c:v>
                </c:pt>
                <c:pt idx="44">
                  <c:v>20460</c:v>
                </c:pt>
                <c:pt idx="45">
                  <c:v>20040</c:v>
                </c:pt>
                <c:pt idx="46">
                  <c:v>19840</c:v>
                </c:pt>
                <c:pt idx="47">
                  <c:v>19460</c:v>
                </c:pt>
                <c:pt idx="48">
                  <c:v>18220</c:v>
                </c:pt>
                <c:pt idx="49">
                  <c:v>15680</c:v>
                </c:pt>
                <c:pt idx="50">
                  <c:v>15260</c:v>
                </c:pt>
                <c:pt idx="51">
                  <c:v>15030</c:v>
                </c:pt>
                <c:pt idx="52">
                  <c:v>14820</c:v>
                </c:pt>
                <c:pt idx="53">
                  <c:v>14720</c:v>
                </c:pt>
                <c:pt idx="54">
                  <c:v>13770</c:v>
                </c:pt>
                <c:pt idx="55">
                  <c:v>11430</c:v>
                </c:pt>
                <c:pt idx="56">
                  <c:v>11300</c:v>
                </c:pt>
                <c:pt idx="57">
                  <c:v>10730</c:v>
                </c:pt>
                <c:pt idx="58">
                  <c:v>10390</c:v>
                </c:pt>
                <c:pt idx="59">
                  <c:v>9920</c:v>
                </c:pt>
                <c:pt idx="60">
                  <c:v>9330</c:v>
                </c:pt>
                <c:pt idx="61">
                  <c:v>8210</c:v>
                </c:pt>
                <c:pt idx="62">
                  <c:v>7230</c:v>
                </c:pt>
                <c:pt idx="63">
                  <c:v>5660</c:v>
                </c:pt>
              </c:numCache>
            </c:numRef>
          </c:val>
        </c:ser>
        <c:gapWidth val="50"/>
        <c:axId val="92888064"/>
        <c:axId val="92898048"/>
      </c:barChart>
      <c:catAx>
        <c:axId val="92888064"/>
        <c:scaling>
          <c:orientation val="minMax"/>
        </c:scaling>
        <c:axPos val="b"/>
        <c:tickLblPos val="nextTo"/>
        <c:txPr>
          <a:bodyPr rot="-5400000" vert="horz"/>
          <a:lstStyle/>
          <a:p>
            <a:pPr>
              <a:defRPr sz="900"/>
            </a:pPr>
            <a:endParaRPr lang="en-US"/>
          </a:p>
        </c:txPr>
        <c:crossAx val="92898048"/>
        <c:crosses val="autoZero"/>
        <c:auto val="1"/>
        <c:lblAlgn val="ctr"/>
        <c:lblOffset val="0"/>
        <c:tickLblSkip val="1"/>
      </c:catAx>
      <c:valAx>
        <c:axId val="92898048"/>
        <c:scaling>
          <c:orientation val="minMax"/>
        </c:scaling>
        <c:axPos val="l"/>
        <c:numFmt formatCode="#,##0" sourceLinked="0"/>
        <c:tickLblPos val="nextTo"/>
        <c:crossAx val="92888064"/>
        <c:crosses val="autoZero"/>
        <c:crossBetween val="between"/>
      </c:valAx>
    </c:plotArea>
    <c:plotVisOnly val="1"/>
  </c:chart>
  <c:txPr>
    <a:bodyPr/>
    <a:lstStyle/>
    <a:p>
      <a:pPr>
        <a:defRPr sz="105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Series 1</c:v>
                </c:pt>
              </c:strCache>
            </c:strRef>
          </c:tx>
          <c:spPr>
            <a:solidFill>
              <a:srgbClr val="99CC00"/>
            </a:solidFill>
            <a:ln>
              <a:solidFill>
                <a:schemeClr val="tx1"/>
              </a:solidFill>
            </a:ln>
          </c:spPr>
          <c:dLbls>
            <c:numFmt formatCode="#,##0.0" sourceLinked="0"/>
            <c:txPr>
              <a:bodyPr rot="-5400000" vert="horz"/>
              <a:lstStyle/>
              <a:p>
                <a:pPr>
                  <a:defRPr sz="1000"/>
                </a:pPr>
                <a:endParaRPr lang="en-US"/>
              </a:p>
            </c:txPr>
            <c:showVal val="1"/>
          </c:dLbls>
          <c:cat>
            <c:strRef>
              <c:f>Sheet1!$A$2:$A$65</c:f>
              <c:strCache>
                <c:ptCount val="64"/>
                <c:pt idx="0">
                  <c:v>Livingston </c:v>
                </c:pt>
                <c:pt idx="1">
                  <c:v>St. Tammany </c:v>
                </c:pt>
                <c:pt idx="2">
                  <c:v>Ascension </c:v>
                </c:pt>
                <c:pt idx="3">
                  <c:v>St. John </c:v>
                </c:pt>
                <c:pt idx="4">
                  <c:v>Plaquemines </c:v>
                </c:pt>
                <c:pt idx="5">
                  <c:v>Bossier </c:v>
                </c:pt>
                <c:pt idx="6">
                  <c:v>DeSoto </c:v>
                </c:pt>
                <c:pt idx="7">
                  <c:v>Grant </c:v>
                </c:pt>
                <c:pt idx="8">
                  <c:v>Beauregard </c:v>
                </c:pt>
                <c:pt idx="9">
                  <c:v>Tangipahoa </c:v>
                </c:pt>
                <c:pt idx="10">
                  <c:v>St. Charles </c:v>
                </c:pt>
                <c:pt idx="11">
                  <c:v>Sabine </c:v>
                </c:pt>
                <c:pt idx="12">
                  <c:v>St. Martin </c:v>
                </c:pt>
                <c:pt idx="13">
                  <c:v>St. Bernard </c:v>
                </c:pt>
                <c:pt idx="14">
                  <c:v>Lafayette </c:v>
                </c:pt>
                <c:pt idx="15">
                  <c:v>Vermilion </c:v>
                </c:pt>
                <c:pt idx="16">
                  <c:v>St. Landry </c:v>
                </c:pt>
                <c:pt idx="17">
                  <c:v>Terrebonne </c:v>
                </c:pt>
                <c:pt idx="18">
                  <c:v>Jefferson </c:v>
                </c:pt>
                <c:pt idx="19">
                  <c:v>Orleans </c:v>
                </c:pt>
                <c:pt idx="20">
                  <c:v>East Baton Rouge </c:v>
                </c:pt>
                <c:pt idx="21">
                  <c:v>Washington </c:v>
                </c:pt>
                <c:pt idx="22">
                  <c:v>Lafourche </c:v>
                </c:pt>
                <c:pt idx="23">
                  <c:v>Caldwell </c:v>
                </c:pt>
                <c:pt idx="24">
                  <c:v>Rapides </c:v>
                </c:pt>
                <c:pt idx="25">
                  <c:v>Avoyelles </c:v>
                </c:pt>
                <c:pt idx="26">
                  <c:v>Iberia </c:v>
                </c:pt>
                <c:pt idx="27">
                  <c:v>Evangeline </c:v>
                </c:pt>
                <c:pt idx="28">
                  <c:v>Acadia </c:v>
                </c:pt>
                <c:pt idx="29">
                  <c:v>Lincoln </c:v>
                </c:pt>
                <c:pt idx="30">
                  <c:v>Union </c:v>
                </c:pt>
                <c:pt idx="31">
                  <c:v>Calcasieu </c:v>
                </c:pt>
                <c:pt idx="32">
                  <c:v>Red River </c:v>
                </c:pt>
                <c:pt idx="33">
                  <c:v>Jefferson Davis </c:v>
                </c:pt>
                <c:pt idx="34">
                  <c:v>Allen </c:v>
                </c:pt>
                <c:pt idx="35">
                  <c:v>Ouachita </c:v>
                </c:pt>
                <c:pt idx="36">
                  <c:v>Winn </c:v>
                </c:pt>
                <c:pt idx="37">
                  <c:v>Caddo </c:v>
                </c:pt>
                <c:pt idx="38">
                  <c:v>West Feliciana </c:v>
                </c:pt>
                <c:pt idx="39">
                  <c:v>West Baton Rouge </c:v>
                </c:pt>
                <c:pt idx="40">
                  <c:v>St. James </c:v>
                </c:pt>
                <c:pt idx="41">
                  <c:v>Natchitoches </c:v>
                </c:pt>
                <c:pt idx="42">
                  <c:v>Webster </c:v>
                </c:pt>
                <c:pt idx="43">
                  <c:v>Bienville </c:v>
                </c:pt>
                <c:pt idx="44">
                  <c:v>LaSalle </c:v>
                </c:pt>
                <c:pt idx="45">
                  <c:v>Assumption </c:v>
                </c:pt>
                <c:pt idx="46">
                  <c:v>Jackson </c:v>
                </c:pt>
                <c:pt idx="47">
                  <c:v>Richland </c:v>
                </c:pt>
                <c:pt idx="48">
                  <c:v>Pointe Coupee </c:v>
                </c:pt>
                <c:pt idx="49">
                  <c:v>Claiborne </c:v>
                </c:pt>
                <c:pt idx="50">
                  <c:v>East Feliciana </c:v>
                </c:pt>
                <c:pt idx="51">
                  <c:v>St. Helena </c:v>
                </c:pt>
                <c:pt idx="52">
                  <c:v>Vernon </c:v>
                </c:pt>
                <c:pt idx="53">
                  <c:v>St. Mary </c:v>
                </c:pt>
                <c:pt idx="54">
                  <c:v>Morehouse </c:v>
                </c:pt>
                <c:pt idx="55">
                  <c:v>West Carroll </c:v>
                </c:pt>
                <c:pt idx="56">
                  <c:v>Iberville </c:v>
                </c:pt>
                <c:pt idx="57">
                  <c:v>Cameron </c:v>
                </c:pt>
                <c:pt idx="58">
                  <c:v>Franklin </c:v>
                </c:pt>
                <c:pt idx="59">
                  <c:v>Catahoula </c:v>
                </c:pt>
                <c:pt idx="60">
                  <c:v>Concordia </c:v>
                </c:pt>
                <c:pt idx="61">
                  <c:v>East Carroll </c:v>
                </c:pt>
                <c:pt idx="62">
                  <c:v>Madison </c:v>
                </c:pt>
                <c:pt idx="63">
                  <c:v>Tensas </c:v>
                </c:pt>
              </c:strCache>
            </c:strRef>
          </c:cat>
          <c:val>
            <c:numRef>
              <c:f>Sheet1!$B$2:$B$65</c:f>
              <c:numCache>
                <c:formatCode>General</c:formatCode>
                <c:ptCount val="64"/>
                <c:pt idx="0">
                  <c:v>87.590789677020553</c:v>
                </c:pt>
                <c:pt idx="1">
                  <c:v>85.962496456198608</c:v>
                </c:pt>
                <c:pt idx="2">
                  <c:v>79.895441621572047</c:v>
                </c:pt>
                <c:pt idx="3">
                  <c:v>30.742971887550187</c:v>
                </c:pt>
                <c:pt idx="4">
                  <c:v>29.812834224598934</c:v>
                </c:pt>
                <c:pt idx="5">
                  <c:v>25.677958566728947</c:v>
                </c:pt>
                <c:pt idx="6">
                  <c:v>19.464544138929018</c:v>
                </c:pt>
                <c:pt idx="7">
                  <c:v>17.839687194525887</c:v>
                </c:pt>
                <c:pt idx="8">
                  <c:v>17.629262926292668</c:v>
                </c:pt>
                <c:pt idx="9">
                  <c:v>17.560189743130721</c:v>
                </c:pt>
                <c:pt idx="10">
                  <c:v>12.644105615470416</c:v>
                </c:pt>
                <c:pt idx="11">
                  <c:v>12.484548825710753</c:v>
                </c:pt>
                <c:pt idx="12">
                  <c:v>7.99545282303903</c:v>
                </c:pt>
                <c:pt idx="13">
                  <c:v>7.7144226161954821</c:v>
                </c:pt>
                <c:pt idx="14">
                  <c:v>6.1811212266411095</c:v>
                </c:pt>
                <c:pt idx="15">
                  <c:v>6.0285563194077056</c:v>
                </c:pt>
                <c:pt idx="16">
                  <c:v>5.9064895799589676</c:v>
                </c:pt>
                <c:pt idx="17">
                  <c:v>5.3158381697367245</c:v>
                </c:pt>
                <c:pt idx="18">
                  <c:v>4.1793643883326181</c:v>
                </c:pt>
                <c:pt idx="19">
                  <c:v>3.4049600129251152</c:v>
                </c:pt>
                <c:pt idx="20">
                  <c:v>2.8374850562373441</c:v>
                </c:pt>
                <c:pt idx="21">
                  <c:v>2.5675373967403519</c:v>
                </c:pt>
                <c:pt idx="22">
                  <c:v>2.4002560273095797</c:v>
                </c:pt>
                <c:pt idx="23">
                  <c:v>1.3979496738117427</c:v>
                </c:pt>
                <c:pt idx="24">
                  <c:v>0.93421865348980992</c:v>
                </c:pt>
                <c:pt idx="25">
                  <c:v>0.2839564600094665</c:v>
                </c:pt>
                <c:pt idx="26">
                  <c:v>0.14600477833820016</c:v>
                </c:pt>
                <c:pt idx="27">
                  <c:v>0.13986013986014023</c:v>
                </c:pt>
                <c:pt idx="28">
                  <c:v>-0.45105245573003672</c:v>
                </c:pt>
                <c:pt idx="29">
                  <c:v>-1.0181818181818183</c:v>
                </c:pt>
                <c:pt idx="30">
                  <c:v>-1.3566739606126921</c:v>
                </c:pt>
                <c:pt idx="31">
                  <c:v>-2.8744654360417812</c:v>
                </c:pt>
                <c:pt idx="32">
                  <c:v>-4.7159699892818914</c:v>
                </c:pt>
                <c:pt idx="33">
                  <c:v>-4.7435897435897436</c:v>
                </c:pt>
                <c:pt idx="34">
                  <c:v>-4.8648648648648649</c:v>
                </c:pt>
                <c:pt idx="35">
                  <c:v>-4.9905071874152425</c:v>
                </c:pt>
                <c:pt idx="36">
                  <c:v>-5.1230871590152844</c:v>
                </c:pt>
                <c:pt idx="37">
                  <c:v>-6.524982860829919</c:v>
                </c:pt>
                <c:pt idx="38">
                  <c:v>-6.5530799475753607</c:v>
                </c:pt>
                <c:pt idx="39">
                  <c:v>-7.262323943661972</c:v>
                </c:pt>
                <c:pt idx="40">
                  <c:v>-8.1270434376459608</c:v>
                </c:pt>
                <c:pt idx="41">
                  <c:v>-8.5140562248995977</c:v>
                </c:pt>
                <c:pt idx="42">
                  <c:v>-8.5791543756145536</c:v>
                </c:pt>
                <c:pt idx="43">
                  <c:v>-9.2442645074223986</c:v>
                </c:pt>
                <c:pt idx="44">
                  <c:v>-9.7312999273783589</c:v>
                </c:pt>
                <c:pt idx="45">
                  <c:v>-11.378555798687104</c:v>
                </c:pt>
                <c:pt idx="46">
                  <c:v>-11.548913043478242</c:v>
                </c:pt>
                <c:pt idx="47">
                  <c:v>-11.995967741935468</c:v>
                </c:pt>
                <c:pt idx="48">
                  <c:v>-12.859712230215854</c:v>
                </c:pt>
                <c:pt idx="49">
                  <c:v>-14.859693877551045</c:v>
                </c:pt>
                <c:pt idx="50">
                  <c:v>-14.870259481037923</c:v>
                </c:pt>
                <c:pt idx="51">
                  <c:v>-17.131857555341718</c:v>
                </c:pt>
                <c:pt idx="52">
                  <c:v>-18.135048231511206</c:v>
                </c:pt>
                <c:pt idx="53">
                  <c:v>-18.238866396761129</c:v>
                </c:pt>
                <c:pt idx="54">
                  <c:v>-18.282933611400729</c:v>
                </c:pt>
                <c:pt idx="55">
                  <c:v>-18.672566371681416</c:v>
                </c:pt>
                <c:pt idx="56">
                  <c:v>-20.077846253649042</c:v>
                </c:pt>
                <c:pt idx="57">
                  <c:v>-20.331950207468921</c:v>
                </c:pt>
                <c:pt idx="58">
                  <c:v>-20.554984583761563</c:v>
                </c:pt>
                <c:pt idx="59">
                  <c:v>-22.177419354838708</c:v>
                </c:pt>
                <c:pt idx="60">
                  <c:v>-23.545554335894625</c:v>
                </c:pt>
                <c:pt idx="61">
                  <c:v>-27.405602923264258</c:v>
                </c:pt>
                <c:pt idx="62">
                  <c:v>-27.996500437445281</c:v>
                </c:pt>
                <c:pt idx="63">
                  <c:v>-29.505300353356887</c:v>
                </c:pt>
              </c:numCache>
            </c:numRef>
          </c:val>
        </c:ser>
        <c:gapWidth val="45"/>
        <c:axId val="92995968"/>
        <c:axId val="92997504"/>
      </c:barChart>
      <c:catAx>
        <c:axId val="92995968"/>
        <c:scaling>
          <c:orientation val="minMax"/>
        </c:scaling>
        <c:axPos val="b"/>
        <c:tickLblPos val="low"/>
        <c:txPr>
          <a:bodyPr rot="-5400000" vert="horz"/>
          <a:lstStyle/>
          <a:p>
            <a:pPr>
              <a:defRPr sz="1000"/>
            </a:pPr>
            <a:endParaRPr lang="en-US"/>
          </a:p>
        </c:txPr>
        <c:crossAx val="92997504"/>
        <c:crosses val="autoZero"/>
        <c:auto val="1"/>
        <c:lblAlgn val="ctr"/>
        <c:lblOffset val="100"/>
        <c:tickLblSkip val="1"/>
      </c:catAx>
      <c:valAx>
        <c:axId val="92997504"/>
        <c:scaling>
          <c:orientation val="minMax"/>
        </c:scaling>
        <c:axPos val="l"/>
        <c:numFmt formatCode="General" sourceLinked="1"/>
        <c:tickLblPos val="nextTo"/>
        <c:txPr>
          <a:bodyPr/>
          <a:lstStyle/>
          <a:p>
            <a:pPr>
              <a:defRPr sz="1050"/>
            </a:pPr>
            <a:endParaRPr lang="en-US"/>
          </a:p>
        </c:txPr>
        <c:crossAx val="92995968"/>
        <c:crosses val="autoZero"/>
        <c:crossBetween val="between"/>
      </c:valAx>
    </c:plotArea>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strRef>
              <c:f>Sheet1!$B$1</c:f>
              <c:strCache>
                <c:ptCount val="1"/>
                <c:pt idx="0">
                  <c:v>Series 1</c:v>
                </c:pt>
              </c:strCache>
            </c:strRef>
          </c:tx>
          <c:spPr>
            <a:solidFill>
              <a:srgbClr val="99CC00"/>
            </a:solidFill>
            <a:ln>
              <a:solidFill>
                <a:schemeClr val="tx1"/>
              </a:solidFill>
            </a:ln>
          </c:spPr>
          <c:dLbls>
            <c:numFmt formatCode="#,##0.0" sourceLinked="0"/>
            <c:txPr>
              <a:bodyPr rot="-5400000" vert="horz"/>
              <a:lstStyle/>
              <a:p>
                <a:pPr>
                  <a:defRPr sz="1000"/>
                </a:pPr>
                <a:endParaRPr lang="en-US"/>
              </a:p>
            </c:txPr>
            <c:showVal val="1"/>
          </c:dLbls>
          <c:cat>
            <c:strRef>
              <c:f>Sheet1!$A$2:$A$65</c:f>
              <c:strCache>
                <c:ptCount val="64"/>
                <c:pt idx="0">
                  <c:v>Ascension </c:v>
                </c:pt>
                <c:pt idx="1">
                  <c:v>Livingston </c:v>
                </c:pt>
                <c:pt idx="2">
                  <c:v>St. Tammany </c:v>
                </c:pt>
                <c:pt idx="3">
                  <c:v>Bossier </c:v>
                </c:pt>
                <c:pt idx="4">
                  <c:v>Tangipahoa </c:v>
                </c:pt>
                <c:pt idx="5">
                  <c:v>St. John </c:v>
                </c:pt>
                <c:pt idx="6">
                  <c:v>Sabine </c:v>
                </c:pt>
                <c:pt idx="7">
                  <c:v>Lincoln </c:v>
                </c:pt>
                <c:pt idx="8">
                  <c:v>DeSoto </c:v>
                </c:pt>
                <c:pt idx="9">
                  <c:v>Beauregard </c:v>
                </c:pt>
                <c:pt idx="10">
                  <c:v>St. Bernard </c:v>
                </c:pt>
                <c:pt idx="11">
                  <c:v>Plaquemines </c:v>
                </c:pt>
                <c:pt idx="12">
                  <c:v>Grant </c:v>
                </c:pt>
                <c:pt idx="13">
                  <c:v>Washington </c:v>
                </c:pt>
                <c:pt idx="14">
                  <c:v>Lafayette </c:v>
                </c:pt>
                <c:pt idx="15">
                  <c:v>Rapides </c:v>
                </c:pt>
                <c:pt idx="16">
                  <c:v>Vermilion </c:v>
                </c:pt>
                <c:pt idx="17">
                  <c:v>St. Landry </c:v>
                </c:pt>
                <c:pt idx="18">
                  <c:v>Avoyelles </c:v>
                </c:pt>
                <c:pt idx="19">
                  <c:v>Natchitoches </c:v>
                </c:pt>
                <c:pt idx="20">
                  <c:v>Union </c:v>
                </c:pt>
                <c:pt idx="21">
                  <c:v>Jefferson </c:v>
                </c:pt>
                <c:pt idx="22">
                  <c:v>Orleans </c:v>
                </c:pt>
                <c:pt idx="23">
                  <c:v>Acadia </c:v>
                </c:pt>
                <c:pt idx="24">
                  <c:v>Calcasieu </c:v>
                </c:pt>
                <c:pt idx="25">
                  <c:v>Evangeline </c:v>
                </c:pt>
                <c:pt idx="26">
                  <c:v>Vernon </c:v>
                </c:pt>
                <c:pt idx="27">
                  <c:v>Caldwell </c:v>
                </c:pt>
                <c:pt idx="28">
                  <c:v>East Baton Rouge </c:v>
                </c:pt>
                <c:pt idx="29">
                  <c:v>Iberia </c:v>
                </c:pt>
                <c:pt idx="30">
                  <c:v>St. Martin </c:v>
                </c:pt>
                <c:pt idx="31">
                  <c:v>Ouachita </c:v>
                </c:pt>
                <c:pt idx="32">
                  <c:v>Allen </c:v>
                </c:pt>
                <c:pt idx="33">
                  <c:v>Caddo </c:v>
                </c:pt>
                <c:pt idx="34">
                  <c:v>Red River </c:v>
                </c:pt>
                <c:pt idx="35">
                  <c:v>St. Charles </c:v>
                </c:pt>
                <c:pt idx="36">
                  <c:v>Lafourche </c:v>
                </c:pt>
                <c:pt idx="37">
                  <c:v>Jefferson Davis </c:v>
                </c:pt>
                <c:pt idx="38">
                  <c:v>LaSalle </c:v>
                </c:pt>
                <c:pt idx="39">
                  <c:v>Webster </c:v>
                </c:pt>
                <c:pt idx="40">
                  <c:v>Terrebonne </c:v>
                </c:pt>
                <c:pt idx="41">
                  <c:v>Jackson </c:v>
                </c:pt>
                <c:pt idx="42">
                  <c:v>St. James </c:v>
                </c:pt>
                <c:pt idx="43">
                  <c:v>Richland </c:v>
                </c:pt>
                <c:pt idx="44">
                  <c:v>Bienville </c:v>
                </c:pt>
                <c:pt idx="45">
                  <c:v>West Baton Rouge </c:v>
                </c:pt>
                <c:pt idx="46">
                  <c:v>Pointe Coupee </c:v>
                </c:pt>
                <c:pt idx="47">
                  <c:v>East Feliciana </c:v>
                </c:pt>
                <c:pt idx="48">
                  <c:v>Tensas </c:v>
                </c:pt>
                <c:pt idx="49">
                  <c:v>West Carroll </c:v>
                </c:pt>
                <c:pt idx="50">
                  <c:v>Morehouse </c:v>
                </c:pt>
                <c:pt idx="51">
                  <c:v>St. Mary </c:v>
                </c:pt>
                <c:pt idx="52">
                  <c:v>West Feliciana </c:v>
                </c:pt>
                <c:pt idx="53">
                  <c:v>Iberville </c:v>
                </c:pt>
                <c:pt idx="54">
                  <c:v>Franklin </c:v>
                </c:pt>
                <c:pt idx="55">
                  <c:v>East Carroll </c:v>
                </c:pt>
                <c:pt idx="56">
                  <c:v>Assumption </c:v>
                </c:pt>
                <c:pt idx="57">
                  <c:v>Madison </c:v>
                </c:pt>
                <c:pt idx="58">
                  <c:v>Catahoula </c:v>
                </c:pt>
                <c:pt idx="59">
                  <c:v>Winn </c:v>
                </c:pt>
                <c:pt idx="60">
                  <c:v>Claiborne </c:v>
                </c:pt>
                <c:pt idx="61">
                  <c:v>Concordia </c:v>
                </c:pt>
                <c:pt idx="62">
                  <c:v>St. Helena </c:v>
                </c:pt>
                <c:pt idx="63">
                  <c:v>Cameron </c:v>
                </c:pt>
              </c:strCache>
            </c:strRef>
          </c:cat>
          <c:val>
            <c:numRef>
              <c:f>Sheet1!$B$2:$B$65</c:f>
              <c:numCache>
                <c:formatCode>General</c:formatCode>
                <c:ptCount val="64"/>
                <c:pt idx="0">
                  <c:v>53.733333333333363</c:v>
                </c:pt>
                <c:pt idx="1">
                  <c:v>50.264861683342993</c:v>
                </c:pt>
                <c:pt idx="2">
                  <c:v>49.580838323353291</c:v>
                </c:pt>
                <c:pt idx="3">
                  <c:v>18.057285180572851</c:v>
                </c:pt>
                <c:pt idx="4">
                  <c:v>11.379310344827587</c:v>
                </c:pt>
                <c:pt idx="5">
                  <c:v>8.9514066496163895</c:v>
                </c:pt>
                <c:pt idx="6">
                  <c:v>8.3601286173633547</c:v>
                </c:pt>
                <c:pt idx="7">
                  <c:v>7.4265975820379975</c:v>
                </c:pt>
                <c:pt idx="8">
                  <c:v>5.6756756756756763</c:v>
                </c:pt>
                <c:pt idx="9">
                  <c:v>4.1580041580041565</c:v>
                </c:pt>
                <c:pt idx="10">
                  <c:v>3.9156626506024077</c:v>
                </c:pt>
                <c:pt idx="11">
                  <c:v>3.2544378698224903</c:v>
                </c:pt>
                <c:pt idx="12">
                  <c:v>1.5267175572519083</c:v>
                </c:pt>
                <c:pt idx="13">
                  <c:v>1.0327022375215147</c:v>
                </c:pt>
                <c:pt idx="14">
                  <c:v>-1.3367281985996178</c:v>
                </c:pt>
                <c:pt idx="15">
                  <c:v>-2.8469750889679712</c:v>
                </c:pt>
                <c:pt idx="16">
                  <c:v>-3.2876712328767206</c:v>
                </c:pt>
                <c:pt idx="17">
                  <c:v>-4.0498442367601264</c:v>
                </c:pt>
                <c:pt idx="18">
                  <c:v>-5.0279329608938443</c:v>
                </c:pt>
                <c:pt idx="19">
                  <c:v>-5.0919377652050875</c:v>
                </c:pt>
                <c:pt idx="20">
                  <c:v>-5.5762081784386739</c:v>
                </c:pt>
                <c:pt idx="21">
                  <c:v>-6.4405028413983105</c:v>
                </c:pt>
                <c:pt idx="22">
                  <c:v>-6.4425051334702284</c:v>
                </c:pt>
                <c:pt idx="23">
                  <c:v>-7.5517661388550552</c:v>
                </c:pt>
                <c:pt idx="24">
                  <c:v>-7.6682316118935825</c:v>
                </c:pt>
                <c:pt idx="25">
                  <c:v>-8.4745762711864607</c:v>
                </c:pt>
                <c:pt idx="26">
                  <c:v>-8.5603112840466924</c:v>
                </c:pt>
                <c:pt idx="27">
                  <c:v>-9.2198581560283674</c:v>
                </c:pt>
                <c:pt idx="28">
                  <c:v>-9.4992256066081531</c:v>
                </c:pt>
                <c:pt idx="29">
                  <c:v>-10.079840319361312</c:v>
                </c:pt>
                <c:pt idx="30">
                  <c:v>-10.2158273381295</c:v>
                </c:pt>
                <c:pt idx="31">
                  <c:v>-10.59285091543156</c:v>
                </c:pt>
                <c:pt idx="32">
                  <c:v>-12.427745664739883</c:v>
                </c:pt>
                <c:pt idx="33">
                  <c:v>-12.503643252696024</c:v>
                </c:pt>
                <c:pt idx="34">
                  <c:v>-12.878787878787909</c:v>
                </c:pt>
                <c:pt idx="35">
                  <c:v>-12.962962962962974</c:v>
                </c:pt>
                <c:pt idx="36">
                  <c:v>-13.297872340425508</c:v>
                </c:pt>
                <c:pt idx="37">
                  <c:v>-13.333333333333334</c:v>
                </c:pt>
                <c:pt idx="38">
                  <c:v>-14.285714285714286</c:v>
                </c:pt>
                <c:pt idx="39">
                  <c:v>-15.079365079365079</c:v>
                </c:pt>
                <c:pt idx="40">
                  <c:v>-17.675159235668787</c:v>
                </c:pt>
                <c:pt idx="41">
                  <c:v>-18.079096045197726</c:v>
                </c:pt>
                <c:pt idx="42">
                  <c:v>-18.849840255591026</c:v>
                </c:pt>
                <c:pt idx="43">
                  <c:v>-19.37984496124033</c:v>
                </c:pt>
                <c:pt idx="44">
                  <c:v>-19.89795918367351</c:v>
                </c:pt>
                <c:pt idx="45">
                  <c:v>-19.936708860759492</c:v>
                </c:pt>
                <c:pt idx="46">
                  <c:v>-22.021660649819495</c:v>
                </c:pt>
                <c:pt idx="47">
                  <c:v>-23.904382470119522</c:v>
                </c:pt>
                <c:pt idx="48">
                  <c:v>-25.641025641025639</c:v>
                </c:pt>
                <c:pt idx="49">
                  <c:v>-27.450980392156865</c:v>
                </c:pt>
                <c:pt idx="50">
                  <c:v>-27.762803234501263</c:v>
                </c:pt>
                <c:pt idx="51">
                  <c:v>-28.290468986384266</c:v>
                </c:pt>
                <c:pt idx="52">
                  <c:v>-28.8135593220339</c:v>
                </c:pt>
                <c:pt idx="53">
                  <c:v>-29.357798165137631</c:v>
                </c:pt>
                <c:pt idx="54">
                  <c:v>-30.165289256198307</c:v>
                </c:pt>
                <c:pt idx="55">
                  <c:v>-30.82706766917293</c:v>
                </c:pt>
                <c:pt idx="56">
                  <c:v>-31.596091205211724</c:v>
                </c:pt>
                <c:pt idx="57">
                  <c:v>-32.278481012658226</c:v>
                </c:pt>
                <c:pt idx="58">
                  <c:v>-32.283464566929126</c:v>
                </c:pt>
                <c:pt idx="59">
                  <c:v>-33.157894736841982</c:v>
                </c:pt>
                <c:pt idx="60">
                  <c:v>-35.046728971962594</c:v>
                </c:pt>
                <c:pt idx="61">
                  <c:v>-36.842105263157912</c:v>
                </c:pt>
                <c:pt idx="62">
                  <c:v>-38.926174496644244</c:v>
                </c:pt>
                <c:pt idx="63">
                  <c:v>-51.546391752577314</c:v>
                </c:pt>
              </c:numCache>
            </c:numRef>
          </c:val>
        </c:ser>
        <c:gapWidth val="45"/>
        <c:axId val="61091200"/>
        <c:axId val="61092992"/>
      </c:barChart>
      <c:catAx>
        <c:axId val="61091200"/>
        <c:scaling>
          <c:orientation val="minMax"/>
        </c:scaling>
        <c:axPos val="b"/>
        <c:tickLblPos val="low"/>
        <c:txPr>
          <a:bodyPr rot="-5400000" vert="horz"/>
          <a:lstStyle/>
          <a:p>
            <a:pPr>
              <a:defRPr sz="1000"/>
            </a:pPr>
            <a:endParaRPr lang="en-US"/>
          </a:p>
        </c:txPr>
        <c:crossAx val="61092992"/>
        <c:crosses val="autoZero"/>
        <c:auto val="1"/>
        <c:lblAlgn val="ctr"/>
        <c:lblOffset val="100"/>
        <c:tickLblSkip val="1"/>
      </c:catAx>
      <c:valAx>
        <c:axId val="61092992"/>
        <c:scaling>
          <c:orientation val="minMax"/>
        </c:scaling>
        <c:axPos val="l"/>
        <c:numFmt formatCode="General" sourceLinked="1"/>
        <c:tickLblPos val="nextTo"/>
        <c:txPr>
          <a:bodyPr/>
          <a:lstStyle/>
          <a:p>
            <a:pPr>
              <a:defRPr sz="1050"/>
            </a:pPr>
            <a:endParaRPr lang="en-US"/>
          </a:p>
        </c:txPr>
        <c:crossAx val="61091200"/>
        <c:crosses val="autoZero"/>
        <c:crossBetween val="between"/>
      </c:valAx>
    </c:plotArea>
    <c:plotVisOnly val="1"/>
  </c:chart>
  <c:txPr>
    <a:bodyPr/>
    <a:lstStyle/>
    <a:p>
      <a:pPr>
        <a:defRPr sz="1800"/>
      </a:pPr>
      <a:endParaRPr lang="en-US"/>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strRef>
              <c:f>Sheet1!$B$1</c:f>
              <c:strCache>
                <c:ptCount val="1"/>
                <c:pt idx="0">
                  <c:v>Series 1</c:v>
                </c:pt>
              </c:strCache>
            </c:strRef>
          </c:tx>
          <c:spPr>
            <a:solidFill>
              <a:srgbClr val="99CC00"/>
            </a:solidFill>
            <a:ln>
              <a:solidFill>
                <a:schemeClr val="tx1"/>
              </a:solidFill>
            </a:ln>
          </c:spPr>
          <c:dLbls>
            <c:numFmt formatCode="#,##0.0" sourceLinked="0"/>
            <c:txPr>
              <a:bodyPr rot="-5400000" vert="horz"/>
              <a:lstStyle/>
              <a:p>
                <a:pPr>
                  <a:defRPr sz="1000"/>
                </a:pPr>
                <a:endParaRPr lang="en-US"/>
              </a:p>
            </c:txPr>
            <c:showVal val="1"/>
          </c:dLbls>
          <c:cat>
            <c:strRef>
              <c:f>Sheet1!$A$2:$A$65</c:f>
              <c:strCache>
                <c:ptCount val="64"/>
                <c:pt idx="0">
                  <c:v>St. Tammany </c:v>
                </c:pt>
                <c:pt idx="1">
                  <c:v>Livingston </c:v>
                </c:pt>
                <c:pt idx="2">
                  <c:v>St. John </c:v>
                </c:pt>
                <c:pt idx="3">
                  <c:v>Ascension </c:v>
                </c:pt>
                <c:pt idx="4">
                  <c:v>Plaquemines </c:v>
                </c:pt>
                <c:pt idx="5">
                  <c:v>DeSoto </c:v>
                </c:pt>
                <c:pt idx="6">
                  <c:v>Bossier </c:v>
                </c:pt>
                <c:pt idx="7">
                  <c:v>Grant </c:v>
                </c:pt>
                <c:pt idx="8">
                  <c:v>Beauregard </c:v>
                </c:pt>
                <c:pt idx="9">
                  <c:v>St. Charles </c:v>
                </c:pt>
                <c:pt idx="10">
                  <c:v>Sabine </c:v>
                </c:pt>
                <c:pt idx="11">
                  <c:v>Tangipahoa </c:v>
                </c:pt>
                <c:pt idx="12">
                  <c:v>St. Landry </c:v>
                </c:pt>
                <c:pt idx="13">
                  <c:v>Jefferson </c:v>
                </c:pt>
                <c:pt idx="14">
                  <c:v>St. Martin </c:v>
                </c:pt>
                <c:pt idx="15">
                  <c:v>Evangeline </c:v>
                </c:pt>
                <c:pt idx="16">
                  <c:v>Caldwell </c:v>
                </c:pt>
                <c:pt idx="17">
                  <c:v>Washington </c:v>
                </c:pt>
                <c:pt idx="18">
                  <c:v>Terrebonne </c:v>
                </c:pt>
                <c:pt idx="19">
                  <c:v>Vermilion </c:v>
                </c:pt>
                <c:pt idx="20">
                  <c:v>Orleans </c:v>
                </c:pt>
                <c:pt idx="21">
                  <c:v>Acadia </c:v>
                </c:pt>
                <c:pt idx="22">
                  <c:v>Rapides </c:v>
                </c:pt>
                <c:pt idx="23">
                  <c:v>Avoyelles </c:v>
                </c:pt>
                <c:pt idx="24">
                  <c:v>Lafayette </c:v>
                </c:pt>
                <c:pt idx="25">
                  <c:v>Union </c:v>
                </c:pt>
                <c:pt idx="26">
                  <c:v>St. Bernard </c:v>
                </c:pt>
                <c:pt idx="27">
                  <c:v>Iberia </c:v>
                </c:pt>
                <c:pt idx="28">
                  <c:v>Red River </c:v>
                </c:pt>
                <c:pt idx="29">
                  <c:v>Lafourche </c:v>
                </c:pt>
                <c:pt idx="30">
                  <c:v>Bienville </c:v>
                </c:pt>
                <c:pt idx="31">
                  <c:v>Jefferson Davis </c:v>
                </c:pt>
                <c:pt idx="32">
                  <c:v>Webster </c:v>
                </c:pt>
                <c:pt idx="33">
                  <c:v>Calcasieu </c:v>
                </c:pt>
                <c:pt idx="34">
                  <c:v>Allen </c:v>
                </c:pt>
                <c:pt idx="35">
                  <c:v>Claiborne </c:v>
                </c:pt>
                <c:pt idx="36">
                  <c:v>Caddo </c:v>
                </c:pt>
                <c:pt idx="37">
                  <c:v>St. Helena </c:v>
                </c:pt>
                <c:pt idx="38">
                  <c:v>Richland </c:v>
                </c:pt>
                <c:pt idx="39">
                  <c:v>Ouachita </c:v>
                </c:pt>
                <c:pt idx="40">
                  <c:v>East Baton Rouge </c:v>
                </c:pt>
                <c:pt idx="41">
                  <c:v>West Baton Rouge </c:v>
                </c:pt>
                <c:pt idx="42">
                  <c:v>West Feliciana </c:v>
                </c:pt>
                <c:pt idx="43">
                  <c:v>Pointe Coupee </c:v>
                </c:pt>
                <c:pt idx="44">
                  <c:v>LaSalle </c:v>
                </c:pt>
                <c:pt idx="45">
                  <c:v>Jackson </c:v>
                </c:pt>
                <c:pt idx="46">
                  <c:v>St. James </c:v>
                </c:pt>
                <c:pt idx="47">
                  <c:v>Lincoln </c:v>
                </c:pt>
                <c:pt idx="48">
                  <c:v>Natchitoches </c:v>
                </c:pt>
                <c:pt idx="49">
                  <c:v>Assumption </c:v>
                </c:pt>
                <c:pt idx="50">
                  <c:v>Cameron </c:v>
                </c:pt>
                <c:pt idx="51">
                  <c:v>West Carroll </c:v>
                </c:pt>
                <c:pt idx="52">
                  <c:v>Concordia </c:v>
                </c:pt>
                <c:pt idx="53">
                  <c:v>East Feliciana </c:v>
                </c:pt>
                <c:pt idx="54">
                  <c:v>St. Mary </c:v>
                </c:pt>
                <c:pt idx="55">
                  <c:v>Morehouse </c:v>
                </c:pt>
                <c:pt idx="56">
                  <c:v>Franklin </c:v>
                </c:pt>
                <c:pt idx="57">
                  <c:v>Catahoula </c:v>
                </c:pt>
                <c:pt idx="58">
                  <c:v>Iberville </c:v>
                </c:pt>
                <c:pt idx="59">
                  <c:v>Vernon </c:v>
                </c:pt>
                <c:pt idx="60">
                  <c:v>East Carroll </c:v>
                </c:pt>
                <c:pt idx="61">
                  <c:v>Tensas </c:v>
                </c:pt>
                <c:pt idx="62">
                  <c:v>Winn </c:v>
                </c:pt>
                <c:pt idx="63">
                  <c:v>Madison </c:v>
                </c:pt>
              </c:strCache>
            </c:strRef>
          </c:cat>
          <c:val>
            <c:numRef>
              <c:f>Sheet1!$B$2:$B$65</c:f>
              <c:numCache>
                <c:formatCode>General</c:formatCode>
                <c:ptCount val="64"/>
                <c:pt idx="0">
                  <c:v>124.54664152038299</c:v>
                </c:pt>
                <c:pt idx="1">
                  <c:v>92.913023469857649</c:v>
                </c:pt>
                <c:pt idx="2">
                  <c:v>86.350148367952372</c:v>
                </c:pt>
                <c:pt idx="3">
                  <c:v>84.916039374638103</c:v>
                </c:pt>
                <c:pt idx="4">
                  <c:v>61.188811188811187</c:v>
                </c:pt>
                <c:pt idx="5">
                  <c:v>27.860026917900406</c:v>
                </c:pt>
                <c:pt idx="6">
                  <c:v>25.928338762214985</c:v>
                </c:pt>
                <c:pt idx="7">
                  <c:v>21.821305841924389</c:v>
                </c:pt>
                <c:pt idx="8">
                  <c:v>21.042830540037183</c:v>
                </c:pt>
                <c:pt idx="9">
                  <c:v>17.83625730994153</c:v>
                </c:pt>
                <c:pt idx="10">
                  <c:v>17.447495961227787</c:v>
                </c:pt>
                <c:pt idx="11">
                  <c:v>12.107904642409034</c:v>
                </c:pt>
                <c:pt idx="12">
                  <c:v>8.6567164179104505</c:v>
                </c:pt>
                <c:pt idx="13">
                  <c:v>6.4374542794440375</c:v>
                </c:pt>
                <c:pt idx="14">
                  <c:v>5.6991385023194061</c:v>
                </c:pt>
                <c:pt idx="15">
                  <c:v>2.8753993610223652</c:v>
                </c:pt>
                <c:pt idx="16">
                  <c:v>2.2292993630573252</c:v>
                </c:pt>
                <c:pt idx="17">
                  <c:v>2.0491803278688532</c:v>
                </c:pt>
                <c:pt idx="18">
                  <c:v>1.0348905972797158</c:v>
                </c:pt>
                <c:pt idx="19">
                  <c:v>0.1287001287001287</c:v>
                </c:pt>
                <c:pt idx="20">
                  <c:v>-0.88578088578088587</c:v>
                </c:pt>
                <c:pt idx="21">
                  <c:v>-3.1969309462915612</c:v>
                </c:pt>
                <c:pt idx="22">
                  <c:v>-3.4502923976608177</c:v>
                </c:pt>
                <c:pt idx="23">
                  <c:v>-3.5714285714285707</c:v>
                </c:pt>
                <c:pt idx="24">
                  <c:v>-4.3281766035112055</c:v>
                </c:pt>
                <c:pt idx="25">
                  <c:v>-4.4407894736842124</c:v>
                </c:pt>
                <c:pt idx="26">
                  <c:v>-5.0092764378478734</c:v>
                </c:pt>
                <c:pt idx="27">
                  <c:v>-5.45</c:v>
                </c:pt>
                <c:pt idx="28">
                  <c:v>-5.485232067510549</c:v>
                </c:pt>
                <c:pt idx="29">
                  <c:v>-5.6531703590527016</c:v>
                </c:pt>
                <c:pt idx="30">
                  <c:v>-6.4245810055865826</c:v>
                </c:pt>
                <c:pt idx="31">
                  <c:v>-7.1428571428571415</c:v>
                </c:pt>
                <c:pt idx="32">
                  <c:v>-7.9457364341085324</c:v>
                </c:pt>
                <c:pt idx="33">
                  <c:v>-8.7372581651757422</c:v>
                </c:pt>
                <c:pt idx="34">
                  <c:v>-9.0163934426229488</c:v>
                </c:pt>
                <c:pt idx="35">
                  <c:v>-10.071942446043165</c:v>
                </c:pt>
                <c:pt idx="36">
                  <c:v>-10.911100584241277</c:v>
                </c:pt>
                <c:pt idx="37">
                  <c:v>-10.99290780141845</c:v>
                </c:pt>
                <c:pt idx="38">
                  <c:v>-11.909262759924403</c:v>
                </c:pt>
                <c:pt idx="39">
                  <c:v>-12.109167991520934</c:v>
                </c:pt>
                <c:pt idx="40">
                  <c:v>-13.24816866178306</c:v>
                </c:pt>
                <c:pt idx="41">
                  <c:v>-13.804173354735148</c:v>
                </c:pt>
                <c:pt idx="42">
                  <c:v>-14.214046822742473</c:v>
                </c:pt>
                <c:pt idx="43">
                  <c:v>-14.606741573033707</c:v>
                </c:pt>
                <c:pt idx="44">
                  <c:v>-14.705882352941179</c:v>
                </c:pt>
                <c:pt idx="45">
                  <c:v>-14.81481481481482</c:v>
                </c:pt>
                <c:pt idx="46">
                  <c:v>-15.134099616858252</c:v>
                </c:pt>
                <c:pt idx="47">
                  <c:v>-16.125290023201856</c:v>
                </c:pt>
                <c:pt idx="48">
                  <c:v>-18.799546998867456</c:v>
                </c:pt>
                <c:pt idx="49">
                  <c:v>-19.870759289176089</c:v>
                </c:pt>
                <c:pt idx="50">
                  <c:v>-20</c:v>
                </c:pt>
                <c:pt idx="51">
                  <c:v>-21.254355400696923</c:v>
                </c:pt>
                <c:pt idx="52">
                  <c:v>-22.068965517241381</c:v>
                </c:pt>
                <c:pt idx="53">
                  <c:v>-22.142857142857178</c:v>
                </c:pt>
                <c:pt idx="54">
                  <c:v>-22.607959356477608</c:v>
                </c:pt>
                <c:pt idx="55">
                  <c:v>-23.862068965517242</c:v>
                </c:pt>
                <c:pt idx="56">
                  <c:v>-25</c:v>
                </c:pt>
                <c:pt idx="57">
                  <c:v>-25.193798449612451</c:v>
                </c:pt>
                <c:pt idx="58">
                  <c:v>-26.285046728971889</c:v>
                </c:pt>
                <c:pt idx="59">
                  <c:v>-27.27272727272716</c:v>
                </c:pt>
                <c:pt idx="60">
                  <c:v>-28.855721393034827</c:v>
                </c:pt>
                <c:pt idx="61">
                  <c:v>-29.166666666666668</c:v>
                </c:pt>
                <c:pt idx="62">
                  <c:v>-29.629629629629626</c:v>
                </c:pt>
                <c:pt idx="63">
                  <c:v>-42.805755395683455</c:v>
                </c:pt>
              </c:numCache>
            </c:numRef>
          </c:val>
        </c:ser>
        <c:gapWidth val="45"/>
        <c:axId val="72889088"/>
        <c:axId val="72890624"/>
      </c:barChart>
      <c:catAx>
        <c:axId val="72889088"/>
        <c:scaling>
          <c:orientation val="minMax"/>
        </c:scaling>
        <c:axPos val="b"/>
        <c:tickLblPos val="low"/>
        <c:txPr>
          <a:bodyPr rot="-5400000" vert="horz"/>
          <a:lstStyle/>
          <a:p>
            <a:pPr>
              <a:defRPr sz="1000"/>
            </a:pPr>
            <a:endParaRPr lang="en-US"/>
          </a:p>
        </c:txPr>
        <c:crossAx val="72890624"/>
        <c:crosses val="autoZero"/>
        <c:auto val="1"/>
        <c:lblAlgn val="ctr"/>
        <c:lblOffset val="100"/>
        <c:tickLblSkip val="1"/>
      </c:catAx>
      <c:valAx>
        <c:axId val="72890624"/>
        <c:scaling>
          <c:orientation val="minMax"/>
        </c:scaling>
        <c:axPos val="l"/>
        <c:numFmt formatCode="General" sourceLinked="1"/>
        <c:tickLblPos val="nextTo"/>
        <c:txPr>
          <a:bodyPr/>
          <a:lstStyle/>
          <a:p>
            <a:pPr>
              <a:defRPr sz="1050"/>
            </a:pPr>
            <a:endParaRPr lang="en-US"/>
          </a:p>
        </c:txPr>
        <c:crossAx val="72889088"/>
        <c:crosses val="autoZero"/>
        <c:crossBetween val="between"/>
      </c:valAx>
    </c:plotArea>
    <c:plotVisOnly val="1"/>
  </c:chart>
  <c:txPr>
    <a:bodyPr/>
    <a:lstStyle/>
    <a:p>
      <a:pPr>
        <a:defRPr sz="1800"/>
      </a:pPr>
      <a:endParaRPr lang="en-US"/>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lineChart>
        <c:grouping val="standard"/>
        <c:ser>
          <c:idx val="0"/>
          <c:order val="0"/>
          <c:tx>
            <c:strRef>
              <c:f>Sheet1!$B$1</c:f>
              <c:strCache>
                <c:ptCount val="1"/>
                <c:pt idx="0">
                  <c:v>Black</c:v>
                </c:pt>
              </c:strCache>
            </c:strRef>
          </c:tx>
          <c:cat>
            <c:numRef>
              <c:f>Sheet1!$A$2:$A$6</c:f>
              <c:numCache>
                <c:formatCode>General</c:formatCode>
                <c:ptCount val="5"/>
                <c:pt idx="0">
                  <c:v>2010</c:v>
                </c:pt>
                <c:pt idx="1">
                  <c:v>2015</c:v>
                </c:pt>
                <c:pt idx="2">
                  <c:v>2020</c:v>
                </c:pt>
                <c:pt idx="3">
                  <c:v>2025</c:v>
                </c:pt>
                <c:pt idx="4">
                  <c:v>2030</c:v>
                </c:pt>
              </c:numCache>
            </c:numRef>
          </c:cat>
          <c:val>
            <c:numRef>
              <c:f>Sheet1!$B$2:$B$6</c:f>
              <c:numCache>
                <c:formatCode>General</c:formatCode>
                <c:ptCount val="5"/>
                <c:pt idx="0">
                  <c:v>154050</c:v>
                </c:pt>
                <c:pt idx="1">
                  <c:v>160240</c:v>
                </c:pt>
                <c:pt idx="2">
                  <c:v>164450</c:v>
                </c:pt>
                <c:pt idx="3">
                  <c:v>167770</c:v>
                </c:pt>
                <c:pt idx="4">
                  <c:v>171210</c:v>
                </c:pt>
              </c:numCache>
            </c:numRef>
          </c:val>
        </c:ser>
        <c:ser>
          <c:idx val="1"/>
          <c:order val="1"/>
          <c:tx>
            <c:strRef>
              <c:f>Sheet1!$C$1</c:f>
              <c:strCache>
                <c:ptCount val="1"/>
                <c:pt idx="0">
                  <c:v>White</c:v>
                </c:pt>
              </c:strCache>
            </c:strRef>
          </c:tx>
          <c:cat>
            <c:numRef>
              <c:f>Sheet1!$A$2:$A$6</c:f>
              <c:numCache>
                <c:formatCode>General</c:formatCode>
                <c:ptCount val="5"/>
                <c:pt idx="0">
                  <c:v>2010</c:v>
                </c:pt>
                <c:pt idx="1">
                  <c:v>2015</c:v>
                </c:pt>
                <c:pt idx="2">
                  <c:v>2020</c:v>
                </c:pt>
                <c:pt idx="3">
                  <c:v>2025</c:v>
                </c:pt>
                <c:pt idx="4">
                  <c:v>2030</c:v>
                </c:pt>
              </c:numCache>
            </c:numRef>
          </c:cat>
          <c:val>
            <c:numRef>
              <c:f>Sheet1!$C$2:$C$6</c:f>
              <c:numCache>
                <c:formatCode>General</c:formatCode>
                <c:ptCount val="5"/>
                <c:pt idx="0">
                  <c:v>82250</c:v>
                </c:pt>
                <c:pt idx="1">
                  <c:v>80590</c:v>
                </c:pt>
                <c:pt idx="2">
                  <c:v>78310</c:v>
                </c:pt>
                <c:pt idx="3">
                  <c:v>75090</c:v>
                </c:pt>
                <c:pt idx="4">
                  <c:v>71200</c:v>
                </c:pt>
              </c:numCache>
            </c:numRef>
          </c:val>
        </c:ser>
        <c:marker val="1"/>
        <c:axId val="106694144"/>
        <c:axId val="106695680"/>
      </c:lineChart>
      <c:catAx>
        <c:axId val="106694144"/>
        <c:scaling>
          <c:orientation val="minMax"/>
        </c:scaling>
        <c:axPos val="b"/>
        <c:numFmt formatCode="General" sourceLinked="1"/>
        <c:tickLblPos val="nextTo"/>
        <c:txPr>
          <a:bodyPr/>
          <a:lstStyle/>
          <a:p>
            <a:pPr>
              <a:defRPr sz="1400"/>
            </a:pPr>
            <a:endParaRPr lang="en-US"/>
          </a:p>
        </c:txPr>
        <c:crossAx val="106695680"/>
        <c:crosses val="autoZero"/>
        <c:auto val="1"/>
        <c:lblAlgn val="ctr"/>
        <c:lblOffset val="0"/>
      </c:catAx>
      <c:valAx>
        <c:axId val="106695680"/>
        <c:scaling>
          <c:orientation val="minMax"/>
          <c:min val="40000"/>
        </c:scaling>
        <c:axPos val="l"/>
        <c:majorGridlines/>
        <c:numFmt formatCode="#,##0" sourceLinked="0"/>
        <c:tickLblPos val="nextTo"/>
        <c:txPr>
          <a:bodyPr/>
          <a:lstStyle/>
          <a:p>
            <a:pPr>
              <a:defRPr sz="1200"/>
            </a:pPr>
            <a:endParaRPr lang="en-US"/>
          </a:p>
        </c:txPr>
        <c:crossAx val="106694144"/>
        <c:crosses val="autoZero"/>
        <c:crossBetween val="between"/>
      </c:valAx>
    </c:plotArea>
    <c:legend>
      <c:legendPos val="r"/>
      <c:layout>
        <c:manualLayout>
          <c:xMode val="edge"/>
          <c:yMode val="edge"/>
          <c:x val="0.38120539453844882"/>
          <c:y val="0.1581720137376445"/>
          <c:w val="0.2799912045568772"/>
          <c:h val="0.14634360864466409"/>
        </c:manualLayout>
      </c:layout>
      <c:overlay val="1"/>
    </c:legend>
    <c:plotVisOnly val="1"/>
  </c:chart>
  <c:txPr>
    <a:bodyPr/>
    <a:lstStyle/>
    <a:p>
      <a:pPr>
        <a:defRPr sz="1800"/>
      </a:pPr>
      <a:endParaRPr lang="en-US"/>
    </a:p>
  </c:txPr>
  <c:externalData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Black</c:v>
                </c:pt>
              </c:strCache>
            </c:strRef>
          </c:tx>
          <c:cat>
            <c:numRef>
              <c:f>Sheet1!$A$2:$A$6</c:f>
              <c:numCache>
                <c:formatCode>General</c:formatCode>
                <c:ptCount val="5"/>
                <c:pt idx="0">
                  <c:v>2010</c:v>
                </c:pt>
                <c:pt idx="1">
                  <c:v>2015</c:v>
                </c:pt>
                <c:pt idx="2">
                  <c:v>2020</c:v>
                </c:pt>
                <c:pt idx="3">
                  <c:v>2025</c:v>
                </c:pt>
                <c:pt idx="4">
                  <c:v>2030</c:v>
                </c:pt>
              </c:numCache>
            </c:numRef>
          </c:cat>
          <c:val>
            <c:numRef>
              <c:f>Sheet1!$B$2:$B$6</c:f>
              <c:numCache>
                <c:formatCode>General</c:formatCode>
                <c:ptCount val="5"/>
                <c:pt idx="0">
                  <c:v>28350</c:v>
                </c:pt>
                <c:pt idx="1">
                  <c:v>22080</c:v>
                </c:pt>
                <c:pt idx="2">
                  <c:v>18680</c:v>
                </c:pt>
                <c:pt idx="3">
                  <c:v>21400</c:v>
                </c:pt>
                <c:pt idx="4">
                  <c:v>26290</c:v>
                </c:pt>
              </c:numCache>
            </c:numRef>
          </c:val>
        </c:ser>
        <c:ser>
          <c:idx val="1"/>
          <c:order val="1"/>
          <c:tx>
            <c:strRef>
              <c:f>Sheet1!$C$1</c:f>
              <c:strCache>
                <c:ptCount val="1"/>
                <c:pt idx="0">
                  <c:v>White</c:v>
                </c:pt>
              </c:strCache>
            </c:strRef>
          </c:tx>
          <c:cat>
            <c:numRef>
              <c:f>Sheet1!$A$2:$A$6</c:f>
              <c:numCache>
                <c:formatCode>General</c:formatCode>
                <c:ptCount val="5"/>
                <c:pt idx="0">
                  <c:v>2010</c:v>
                </c:pt>
                <c:pt idx="1">
                  <c:v>2015</c:v>
                </c:pt>
                <c:pt idx="2">
                  <c:v>2020</c:v>
                </c:pt>
                <c:pt idx="3">
                  <c:v>2025</c:v>
                </c:pt>
                <c:pt idx="4">
                  <c:v>2030</c:v>
                </c:pt>
              </c:numCache>
            </c:numRef>
          </c:cat>
          <c:val>
            <c:numRef>
              <c:f>Sheet1!$C$2:$C$6</c:f>
              <c:numCache>
                <c:formatCode>General</c:formatCode>
                <c:ptCount val="5"/>
                <c:pt idx="0">
                  <c:v>8750</c:v>
                </c:pt>
                <c:pt idx="1">
                  <c:v>3720</c:v>
                </c:pt>
                <c:pt idx="2">
                  <c:v>4250</c:v>
                </c:pt>
                <c:pt idx="3">
                  <c:v>6860</c:v>
                </c:pt>
                <c:pt idx="4">
                  <c:v>8190</c:v>
                </c:pt>
              </c:numCache>
            </c:numRef>
          </c:val>
        </c:ser>
        <c:marker val="1"/>
        <c:axId val="107070976"/>
        <c:axId val="107072896"/>
      </c:lineChart>
      <c:catAx>
        <c:axId val="107070976"/>
        <c:scaling>
          <c:orientation val="minMax"/>
        </c:scaling>
        <c:axPos val="b"/>
        <c:numFmt formatCode="General" sourceLinked="1"/>
        <c:tickLblPos val="nextTo"/>
        <c:txPr>
          <a:bodyPr/>
          <a:lstStyle/>
          <a:p>
            <a:pPr>
              <a:defRPr sz="1400"/>
            </a:pPr>
            <a:endParaRPr lang="en-US"/>
          </a:p>
        </c:txPr>
        <c:crossAx val="107072896"/>
        <c:crosses val="autoZero"/>
        <c:auto val="1"/>
        <c:lblAlgn val="ctr"/>
        <c:lblOffset val="0"/>
      </c:catAx>
      <c:valAx>
        <c:axId val="107072896"/>
        <c:scaling>
          <c:orientation val="minMax"/>
        </c:scaling>
        <c:axPos val="l"/>
        <c:majorGridlines/>
        <c:numFmt formatCode="#,##0" sourceLinked="0"/>
        <c:tickLblPos val="nextTo"/>
        <c:txPr>
          <a:bodyPr/>
          <a:lstStyle/>
          <a:p>
            <a:pPr>
              <a:defRPr sz="1200"/>
            </a:pPr>
            <a:endParaRPr lang="en-US"/>
          </a:p>
        </c:txPr>
        <c:crossAx val="107070976"/>
        <c:crosses val="autoZero"/>
        <c:crossBetween val="between"/>
      </c:valAx>
    </c:plotArea>
    <c:legend>
      <c:legendPos val="r"/>
      <c:layout>
        <c:manualLayout>
          <c:xMode val="edge"/>
          <c:yMode val="edge"/>
          <c:x val="0.36170184843915776"/>
          <c:y val="6.5086907354665907E-2"/>
          <c:w val="0.2799912045568772"/>
          <c:h val="0.14634360864466409"/>
        </c:manualLayout>
      </c:layout>
      <c:overlay val="1"/>
    </c:legend>
    <c:plotVisOnly val="1"/>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lineChart>
        <c:grouping val="standard"/>
        <c:ser>
          <c:idx val="0"/>
          <c:order val="0"/>
          <c:tx>
            <c:strRef>
              <c:f>Sheet1!$B$1</c:f>
              <c:strCache>
                <c:ptCount val="1"/>
                <c:pt idx="0">
                  <c:v>Black</c:v>
                </c:pt>
              </c:strCache>
            </c:strRef>
          </c:tx>
          <c:cat>
            <c:numRef>
              <c:f>Sheet1!$A$2:$A$6</c:f>
              <c:numCache>
                <c:formatCode>General</c:formatCode>
                <c:ptCount val="5"/>
                <c:pt idx="0">
                  <c:v>2010</c:v>
                </c:pt>
                <c:pt idx="1">
                  <c:v>2015</c:v>
                </c:pt>
                <c:pt idx="2">
                  <c:v>2020</c:v>
                </c:pt>
                <c:pt idx="3">
                  <c:v>2025</c:v>
                </c:pt>
                <c:pt idx="4">
                  <c:v>2030</c:v>
                </c:pt>
              </c:numCache>
            </c:numRef>
          </c:cat>
          <c:val>
            <c:numRef>
              <c:f>Sheet1!$B$2:$B$6</c:f>
              <c:numCache>
                <c:formatCode>General</c:formatCode>
                <c:ptCount val="5"/>
                <c:pt idx="0">
                  <c:v>35200</c:v>
                </c:pt>
                <c:pt idx="1">
                  <c:v>42010</c:v>
                </c:pt>
                <c:pt idx="2">
                  <c:v>47620</c:v>
                </c:pt>
                <c:pt idx="3">
                  <c:v>50190</c:v>
                </c:pt>
                <c:pt idx="4">
                  <c:v>47690</c:v>
                </c:pt>
              </c:numCache>
            </c:numRef>
          </c:val>
        </c:ser>
        <c:ser>
          <c:idx val="1"/>
          <c:order val="1"/>
          <c:tx>
            <c:strRef>
              <c:f>Sheet1!$C$1</c:f>
              <c:strCache>
                <c:ptCount val="1"/>
                <c:pt idx="0">
                  <c:v>White</c:v>
                </c:pt>
              </c:strCache>
            </c:strRef>
          </c:tx>
          <c:cat>
            <c:numRef>
              <c:f>Sheet1!$A$2:$A$6</c:f>
              <c:numCache>
                <c:formatCode>General</c:formatCode>
                <c:ptCount val="5"/>
                <c:pt idx="0">
                  <c:v>2010</c:v>
                </c:pt>
                <c:pt idx="1">
                  <c:v>2015</c:v>
                </c:pt>
                <c:pt idx="2">
                  <c:v>2020</c:v>
                </c:pt>
                <c:pt idx="3">
                  <c:v>2025</c:v>
                </c:pt>
                <c:pt idx="4">
                  <c:v>2030</c:v>
                </c:pt>
              </c:numCache>
            </c:numRef>
          </c:cat>
          <c:val>
            <c:numRef>
              <c:f>Sheet1!$C$2:$C$6</c:f>
              <c:numCache>
                <c:formatCode>General</c:formatCode>
                <c:ptCount val="5"/>
                <c:pt idx="0">
                  <c:v>25390</c:v>
                </c:pt>
                <c:pt idx="1">
                  <c:v>25660</c:v>
                </c:pt>
                <c:pt idx="2">
                  <c:v>22400</c:v>
                </c:pt>
                <c:pt idx="3">
                  <c:v>18740</c:v>
                </c:pt>
                <c:pt idx="4">
                  <c:v>12930</c:v>
                </c:pt>
              </c:numCache>
            </c:numRef>
          </c:val>
        </c:ser>
        <c:marker val="1"/>
        <c:axId val="107416960"/>
        <c:axId val="107418752"/>
      </c:lineChart>
      <c:catAx>
        <c:axId val="107416960"/>
        <c:scaling>
          <c:orientation val="minMax"/>
        </c:scaling>
        <c:axPos val="b"/>
        <c:numFmt formatCode="General" sourceLinked="1"/>
        <c:tickLblPos val="nextTo"/>
        <c:txPr>
          <a:bodyPr/>
          <a:lstStyle/>
          <a:p>
            <a:pPr>
              <a:defRPr sz="1400"/>
            </a:pPr>
            <a:endParaRPr lang="en-US"/>
          </a:p>
        </c:txPr>
        <c:crossAx val="107418752"/>
        <c:crosses val="autoZero"/>
        <c:auto val="1"/>
        <c:lblAlgn val="ctr"/>
        <c:lblOffset val="0"/>
      </c:catAx>
      <c:valAx>
        <c:axId val="107418752"/>
        <c:scaling>
          <c:orientation val="minMax"/>
        </c:scaling>
        <c:axPos val="l"/>
        <c:majorGridlines/>
        <c:numFmt formatCode="#,##0" sourceLinked="0"/>
        <c:tickLblPos val="nextTo"/>
        <c:txPr>
          <a:bodyPr/>
          <a:lstStyle/>
          <a:p>
            <a:pPr>
              <a:defRPr sz="1200"/>
            </a:pPr>
            <a:endParaRPr lang="en-US"/>
          </a:p>
        </c:txPr>
        <c:crossAx val="107416960"/>
        <c:crosses val="autoZero"/>
        <c:crossBetween val="between"/>
      </c:valAx>
    </c:plotArea>
    <c:legend>
      <c:legendPos val="r"/>
      <c:layout>
        <c:manualLayout>
          <c:xMode val="edge"/>
          <c:yMode val="edge"/>
          <c:x val="0.36170184843915776"/>
          <c:y val="6.5086907354665921E-2"/>
          <c:w val="0.2799912045568772"/>
          <c:h val="0.14634360864466409"/>
        </c:manualLayout>
      </c:layout>
      <c:overlay val="1"/>
    </c:legend>
    <c:plotVisOnly val="1"/>
  </c:chart>
  <c:txPr>
    <a:bodyPr/>
    <a:lstStyle/>
    <a:p>
      <a:pPr>
        <a:defRPr sz="1800"/>
      </a:pPr>
      <a:endParaRPr lang="en-US"/>
    </a:p>
  </c:txPr>
  <c:externalData r:id="rId2"/>
</c:chartSpace>
</file>

<file path=ppt/charts/chart8.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25 to 34</c:v>
                </c:pt>
              </c:strCache>
            </c:strRef>
          </c:tx>
          <c:spPr>
            <a:solidFill>
              <a:srgbClr val="99CC00"/>
            </a:solidFill>
            <a:ln>
              <a:solidFill>
                <a:srgbClr val="000000"/>
              </a:solidFill>
            </a:ln>
          </c:spPr>
          <c:dLbls>
            <c:txPr>
              <a:bodyPr rot="-5400000" vert="horz"/>
              <a:lstStyle/>
              <a:p>
                <a:pPr>
                  <a:defRPr sz="900"/>
                </a:pPr>
                <a:endParaRPr lang="en-US"/>
              </a:p>
            </c:txPr>
            <c:showVal val="1"/>
          </c:dLbls>
          <c:cat>
            <c:strRef>
              <c:f>Sheet1!$A$2:$A$13</c:f>
              <c:strCache>
                <c:ptCount val="12"/>
                <c:pt idx="0">
                  <c:v>Korea</c:v>
                </c:pt>
                <c:pt idx="1">
                  <c:v>Canada</c:v>
                </c:pt>
                <c:pt idx="2">
                  <c:v>Japan</c:v>
                </c:pt>
                <c:pt idx="3">
                  <c:v>New Zealand</c:v>
                </c:pt>
                <c:pt idx="4">
                  <c:v>Norway</c:v>
                </c:pt>
                <c:pt idx="5">
                  <c:v>Ireland</c:v>
                </c:pt>
                <c:pt idx="6">
                  <c:v>Denmark</c:v>
                </c:pt>
                <c:pt idx="7">
                  <c:v>Belgium</c:v>
                </c:pt>
                <c:pt idx="8">
                  <c:v>Australia</c:v>
                </c:pt>
                <c:pt idx="9">
                  <c:v>United States</c:v>
                </c:pt>
                <c:pt idx="10">
                  <c:v>Louisiana</c:v>
                </c:pt>
                <c:pt idx="11">
                  <c:v>Orleans Parish</c:v>
                </c:pt>
              </c:strCache>
            </c:strRef>
          </c:cat>
          <c:val>
            <c:numRef>
              <c:f>Sheet1!$B$2:$B$13</c:f>
              <c:numCache>
                <c:formatCode>0.0</c:formatCode>
                <c:ptCount val="12"/>
                <c:pt idx="0">
                  <c:v>57.851504206951475</c:v>
                </c:pt>
                <c:pt idx="1">
                  <c:v>55.876020453933748</c:v>
                </c:pt>
                <c:pt idx="2">
                  <c:v>55.060975609756099</c:v>
                </c:pt>
                <c:pt idx="3">
                  <c:v>47.550213420152005</c:v>
                </c:pt>
                <c:pt idx="4">
                  <c:v>45.578695800614547</c:v>
                </c:pt>
                <c:pt idx="5">
                  <c:v>45.064747366092291</c:v>
                </c:pt>
                <c:pt idx="6">
                  <c:v>43.093142850784062</c:v>
                </c:pt>
                <c:pt idx="7">
                  <c:v>42.271436197356408</c:v>
                </c:pt>
                <c:pt idx="8">
                  <c:v>41.672490914173935</c:v>
                </c:pt>
                <c:pt idx="9">
                  <c:v>41.564894385976395</c:v>
                </c:pt>
                <c:pt idx="10">
                  <c:v>28.214127638385573</c:v>
                </c:pt>
                <c:pt idx="11">
                  <c:v>36.700000000000003</c:v>
                </c:pt>
              </c:numCache>
            </c:numRef>
          </c:val>
        </c:ser>
        <c:ser>
          <c:idx val="1"/>
          <c:order val="1"/>
          <c:tx>
            <c:strRef>
              <c:f>Sheet1!$C$1</c:f>
              <c:strCache>
                <c:ptCount val="1"/>
                <c:pt idx="0">
                  <c:v>35 to 44</c:v>
                </c:pt>
              </c:strCache>
            </c:strRef>
          </c:tx>
          <c:spPr>
            <a:solidFill>
              <a:schemeClr val="accent2"/>
            </a:solidFill>
            <a:ln>
              <a:solidFill>
                <a:srgbClr val="000000"/>
              </a:solidFill>
            </a:ln>
          </c:spPr>
          <c:dLbls>
            <c:txPr>
              <a:bodyPr rot="-5400000" vert="horz"/>
              <a:lstStyle/>
              <a:p>
                <a:pPr>
                  <a:defRPr sz="1000"/>
                </a:pPr>
                <a:endParaRPr lang="en-US"/>
              </a:p>
            </c:txPr>
            <c:showVal val="1"/>
          </c:dLbls>
          <c:cat>
            <c:strRef>
              <c:f>Sheet1!$A$2:$A$13</c:f>
              <c:strCache>
                <c:ptCount val="12"/>
                <c:pt idx="0">
                  <c:v>Korea</c:v>
                </c:pt>
                <c:pt idx="1">
                  <c:v>Canada</c:v>
                </c:pt>
                <c:pt idx="2">
                  <c:v>Japan</c:v>
                </c:pt>
                <c:pt idx="3">
                  <c:v>New Zealand</c:v>
                </c:pt>
                <c:pt idx="4">
                  <c:v>Norway</c:v>
                </c:pt>
                <c:pt idx="5">
                  <c:v>Ireland</c:v>
                </c:pt>
                <c:pt idx="6">
                  <c:v>Denmark</c:v>
                </c:pt>
                <c:pt idx="7">
                  <c:v>Belgium</c:v>
                </c:pt>
                <c:pt idx="8">
                  <c:v>Australia</c:v>
                </c:pt>
                <c:pt idx="9">
                  <c:v>United States</c:v>
                </c:pt>
                <c:pt idx="10">
                  <c:v>Louisiana</c:v>
                </c:pt>
                <c:pt idx="11">
                  <c:v>Orleans Parish</c:v>
                </c:pt>
              </c:strCache>
            </c:strRef>
          </c:cat>
          <c:val>
            <c:numRef>
              <c:f>Sheet1!$C$2:$C$13</c:f>
              <c:numCache>
                <c:formatCode>0.0</c:formatCode>
                <c:ptCount val="12"/>
                <c:pt idx="0">
                  <c:v>42.523030428796424</c:v>
                </c:pt>
                <c:pt idx="1">
                  <c:v>54.173195445523909</c:v>
                </c:pt>
                <c:pt idx="2">
                  <c:v>48.407281001137591</c:v>
                </c:pt>
                <c:pt idx="3">
                  <c:v>39.938067300562224</c:v>
                </c:pt>
                <c:pt idx="4">
                  <c:v>38.408503303648374</c:v>
                </c:pt>
                <c:pt idx="5">
                  <c:v>36.835613526677676</c:v>
                </c:pt>
                <c:pt idx="6">
                  <c:v>37.124202310084513</c:v>
                </c:pt>
                <c:pt idx="7">
                  <c:v>35.323807763626974</c:v>
                </c:pt>
                <c:pt idx="8">
                  <c:v>37.598241641134962</c:v>
                </c:pt>
                <c:pt idx="9">
                  <c:v>42.962851959358908</c:v>
                </c:pt>
                <c:pt idx="10">
                  <c:v>27.65241816787249</c:v>
                </c:pt>
                <c:pt idx="11">
                  <c:v>36.9</c:v>
                </c:pt>
              </c:numCache>
            </c:numRef>
          </c:val>
        </c:ser>
        <c:ser>
          <c:idx val="2"/>
          <c:order val="2"/>
          <c:tx>
            <c:strRef>
              <c:f>Sheet1!$D$1</c:f>
              <c:strCache>
                <c:ptCount val="1"/>
                <c:pt idx="0">
                  <c:v>45 to 54</c:v>
                </c:pt>
              </c:strCache>
            </c:strRef>
          </c:tx>
          <c:spPr>
            <a:solidFill>
              <a:srgbClr val="C00000"/>
            </a:solidFill>
            <a:ln>
              <a:solidFill>
                <a:srgbClr val="000000"/>
              </a:solidFill>
            </a:ln>
          </c:spPr>
          <c:dLbls>
            <c:txPr>
              <a:bodyPr rot="-5400000" vert="horz"/>
              <a:lstStyle/>
              <a:p>
                <a:pPr>
                  <a:defRPr sz="1000"/>
                </a:pPr>
                <a:endParaRPr lang="en-US"/>
              </a:p>
            </c:txPr>
            <c:showVal val="1"/>
          </c:dLbls>
          <c:cat>
            <c:strRef>
              <c:f>Sheet1!$A$2:$A$13</c:f>
              <c:strCache>
                <c:ptCount val="12"/>
                <c:pt idx="0">
                  <c:v>Korea</c:v>
                </c:pt>
                <c:pt idx="1">
                  <c:v>Canada</c:v>
                </c:pt>
                <c:pt idx="2">
                  <c:v>Japan</c:v>
                </c:pt>
                <c:pt idx="3">
                  <c:v>New Zealand</c:v>
                </c:pt>
                <c:pt idx="4">
                  <c:v>Norway</c:v>
                </c:pt>
                <c:pt idx="5">
                  <c:v>Ireland</c:v>
                </c:pt>
                <c:pt idx="6">
                  <c:v>Denmark</c:v>
                </c:pt>
                <c:pt idx="7">
                  <c:v>Belgium</c:v>
                </c:pt>
                <c:pt idx="8">
                  <c:v>Australia</c:v>
                </c:pt>
                <c:pt idx="9">
                  <c:v>United States</c:v>
                </c:pt>
                <c:pt idx="10">
                  <c:v>Louisiana</c:v>
                </c:pt>
                <c:pt idx="11">
                  <c:v>Orleans Parish</c:v>
                </c:pt>
              </c:strCache>
            </c:strRef>
          </c:cat>
          <c:val>
            <c:numRef>
              <c:f>Sheet1!$D$2:$D$13</c:f>
              <c:numCache>
                <c:formatCode>0.0</c:formatCode>
                <c:ptCount val="12"/>
                <c:pt idx="0">
                  <c:v>23.24563193635078</c:v>
                </c:pt>
                <c:pt idx="1">
                  <c:v>44.435624394966126</c:v>
                </c:pt>
                <c:pt idx="2">
                  <c:v>43.015665796344621</c:v>
                </c:pt>
                <c:pt idx="3">
                  <c:v>37.875004376673893</c:v>
                </c:pt>
                <c:pt idx="4">
                  <c:v>31.669316375198729</c:v>
                </c:pt>
                <c:pt idx="5">
                  <c:v>27.032210071886521</c:v>
                </c:pt>
                <c:pt idx="6">
                  <c:v>31.743480023060688</c:v>
                </c:pt>
                <c:pt idx="7">
                  <c:v>28.738626240735289</c:v>
                </c:pt>
                <c:pt idx="8">
                  <c:v>33.488486900102245</c:v>
                </c:pt>
                <c:pt idx="9">
                  <c:v>39.711075003242094</c:v>
                </c:pt>
                <c:pt idx="10">
                  <c:v>25.617014817648627</c:v>
                </c:pt>
                <c:pt idx="11">
                  <c:v>30.5</c:v>
                </c:pt>
              </c:numCache>
            </c:numRef>
          </c:val>
        </c:ser>
        <c:ser>
          <c:idx val="3"/>
          <c:order val="3"/>
          <c:tx>
            <c:strRef>
              <c:f>Sheet1!$E$1</c:f>
              <c:strCache>
                <c:ptCount val="1"/>
                <c:pt idx="0">
                  <c:v>55 to 64</c:v>
                </c:pt>
              </c:strCache>
            </c:strRef>
          </c:tx>
          <c:dLbls>
            <c:txPr>
              <a:bodyPr rot="-5400000" vert="horz"/>
              <a:lstStyle/>
              <a:p>
                <a:pPr>
                  <a:defRPr sz="1000"/>
                </a:pPr>
                <a:endParaRPr lang="en-US"/>
              </a:p>
            </c:txPr>
            <c:showVal val="1"/>
          </c:dLbls>
          <c:cat>
            <c:strRef>
              <c:f>Sheet1!$A$2:$A$13</c:f>
              <c:strCache>
                <c:ptCount val="12"/>
                <c:pt idx="0">
                  <c:v>Korea</c:v>
                </c:pt>
                <c:pt idx="1">
                  <c:v>Canada</c:v>
                </c:pt>
                <c:pt idx="2">
                  <c:v>Japan</c:v>
                </c:pt>
                <c:pt idx="3">
                  <c:v>New Zealand</c:v>
                </c:pt>
                <c:pt idx="4">
                  <c:v>Norway</c:v>
                </c:pt>
                <c:pt idx="5">
                  <c:v>Ireland</c:v>
                </c:pt>
                <c:pt idx="6">
                  <c:v>Denmark</c:v>
                </c:pt>
                <c:pt idx="7">
                  <c:v>Belgium</c:v>
                </c:pt>
                <c:pt idx="8">
                  <c:v>Australia</c:v>
                </c:pt>
                <c:pt idx="9">
                  <c:v>United States</c:v>
                </c:pt>
                <c:pt idx="10">
                  <c:v>Louisiana</c:v>
                </c:pt>
                <c:pt idx="11">
                  <c:v>Orleans Parish</c:v>
                </c:pt>
              </c:strCache>
            </c:strRef>
          </c:cat>
          <c:val>
            <c:numRef>
              <c:f>Sheet1!$E$2:$E$13</c:f>
              <c:numCache>
                <c:formatCode>0.0</c:formatCode>
                <c:ptCount val="12"/>
                <c:pt idx="0">
                  <c:v>11.98195881343058</c:v>
                </c:pt>
                <c:pt idx="1">
                  <c:v>39.865615712624368</c:v>
                </c:pt>
                <c:pt idx="2">
                  <c:v>26.033519553072626</c:v>
                </c:pt>
                <c:pt idx="3">
                  <c:v>33.985082113558377</c:v>
                </c:pt>
                <c:pt idx="4">
                  <c:v>27.981811822315496</c:v>
                </c:pt>
                <c:pt idx="5">
                  <c:v>18.634272726758532</c:v>
                </c:pt>
                <c:pt idx="6">
                  <c:v>26.252598568200888</c:v>
                </c:pt>
                <c:pt idx="7">
                  <c:v>22.274034128928474</c:v>
                </c:pt>
                <c:pt idx="8">
                  <c:v>28.19127914635753</c:v>
                </c:pt>
                <c:pt idx="9">
                  <c:v>40.039889529185956</c:v>
                </c:pt>
                <c:pt idx="10">
                  <c:v>27.013235049759061</c:v>
                </c:pt>
                <c:pt idx="11">
                  <c:v>31</c:v>
                </c:pt>
              </c:numCache>
            </c:numRef>
          </c:val>
        </c:ser>
        <c:axId val="107590400"/>
        <c:axId val="107591936"/>
      </c:barChart>
      <c:catAx>
        <c:axId val="107590400"/>
        <c:scaling>
          <c:orientation val="minMax"/>
        </c:scaling>
        <c:axPos val="b"/>
        <c:tickLblPos val="nextTo"/>
        <c:crossAx val="107591936"/>
        <c:crosses val="autoZero"/>
        <c:auto val="1"/>
        <c:lblAlgn val="ctr"/>
        <c:lblOffset val="100"/>
      </c:catAx>
      <c:valAx>
        <c:axId val="107591936"/>
        <c:scaling>
          <c:orientation val="minMax"/>
        </c:scaling>
        <c:axPos val="l"/>
        <c:numFmt formatCode="0.0" sourceLinked="1"/>
        <c:tickLblPos val="nextTo"/>
        <c:crossAx val="107590400"/>
        <c:crosses val="autoZero"/>
        <c:crossBetween val="between"/>
      </c:valAx>
    </c:plotArea>
    <c:legend>
      <c:legendPos val="r"/>
      <c:layout>
        <c:manualLayout>
          <c:xMode val="edge"/>
          <c:yMode val="edge"/>
          <c:x val="0.12823770292602321"/>
          <c:y val="4.5537270189791859E-4"/>
          <c:w val="0.68503390201224756"/>
          <c:h val="0.16850336602398205"/>
        </c:manualLayout>
      </c:layout>
      <c:overlay val="1"/>
    </c:legend>
    <c:plotVisOnly val="1"/>
  </c:chart>
  <c:txPr>
    <a:bodyPr/>
    <a:lstStyle/>
    <a:p>
      <a:pPr>
        <a:defRPr sz="11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Series 1</c:v>
                </c:pt>
              </c:strCache>
            </c:strRef>
          </c:tx>
          <c:spPr>
            <a:solidFill>
              <a:srgbClr val="99CC00"/>
            </a:solidFill>
            <a:ln>
              <a:solidFill>
                <a:srgbClr val="000000"/>
              </a:solidFill>
            </a:ln>
          </c:spPr>
          <c:dPt>
            <c:idx val="26"/>
            <c:spPr>
              <a:solidFill>
                <a:srgbClr val="FFC000"/>
              </a:solidFill>
              <a:ln>
                <a:solidFill>
                  <a:srgbClr val="000000"/>
                </a:solidFill>
              </a:ln>
            </c:spPr>
          </c:dPt>
          <c:dPt>
            <c:idx val="48"/>
            <c:spPr>
              <a:solidFill>
                <a:srgbClr val="FFFF66"/>
              </a:solidFill>
              <a:ln>
                <a:solidFill>
                  <a:srgbClr val="000000"/>
                </a:solidFill>
              </a:ln>
            </c:spPr>
          </c:dPt>
          <c:dLbls>
            <c:numFmt formatCode="#,##0.0" sourceLinked="0"/>
            <c:txPr>
              <a:bodyPr rot="-5400000" vert="horz"/>
              <a:lstStyle/>
              <a:p>
                <a:pPr>
                  <a:defRPr sz="1000"/>
                </a:pPr>
                <a:endParaRPr lang="en-US"/>
              </a:p>
            </c:txPr>
            <c:showVal val="1"/>
          </c:dLbls>
          <c:cat>
            <c:strRef>
              <c:f>Sheet1!$A$2:$A$52</c:f>
              <c:strCache>
                <c:ptCount val="51"/>
                <c:pt idx="0">
                  <c:v>Massachusetts</c:v>
                </c:pt>
                <c:pt idx="1">
                  <c:v>Connecticut</c:v>
                </c:pt>
                <c:pt idx="2">
                  <c:v>Colorado</c:v>
                </c:pt>
                <c:pt idx="3">
                  <c:v>Minnesota</c:v>
                </c:pt>
                <c:pt idx="4">
                  <c:v>New Hampshire</c:v>
                </c:pt>
                <c:pt idx="5">
                  <c:v>New York</c:v>
                </c:pt>
                <c:pt idx="6">
                  <c:v>New Jersey</c:v>
                </c:pt>
                <c:pt idx="7">
                  <c:v>Maryland</c:v>
                </c:pt>
                <c:pt idx="8">
                  <c:v>Vermont</c:v>
                </c:pt>
                <c:pt idx="9">
                  <c:v>North Dakota</c:v>
                </c:pt>
                <c:pt idx="10">
                  <c:v>Virginia</c:v>
                </c:pt>
                <c:pt idx="11">
                  <c:v>Hawaii</c:v>
                </c:pt>
                <c:pt idx="12">
                  <c:v>Rhode Island</c:v>
                </c:pt>
                <c:pt idx="13">
                  <c:v>Washington</c:v>
                </c:pt>
                <c:pt idx="14">
                  <c:v>Illinois</c:v>
                </c:pt>
                <c:pt idx="15">
                  <c:v>Nebraska</c:v>
                </c:pt>
                <c:pt idx="16">
                  <c:v>Iowa</c:v>
                </c:pt>
                <c:pt idx="17">
                  <c:v>Kansas</c:v>
                </c:pt>
                <c:pt idx="18">
                  <c:v>Oregon</c:v>
                </c:pt>
                <c:pt idx="19">
                  <c:v>Utah</c:v>
                </c:pt>
                <c:pt idx="20">
                  <c:v>California</c:v>
                </c:pt>
                <c:pt idx="21">
                  <c:v>Maine</c:v>
                </c:pt>
                <c:pt idx="22">
                  <c:v>South Dakota</c:v>
                </c:pt>
                <c:pt idx="23">
                  <c:v>Delaware</c:v>
                </c:pt>
                <c:pt idx="24">
                  <c:v>Montana</c:v>
                </c:pt>
                <c:pt idx="25">
                  <c:v>Wisconsin</c:v>
                </c:pt>
                <c:pt idx="26">
                  <c:v>Nation</c:v>
                </c:pt>
                <c:pt idx="27">
                  <c:v>North Carolina</c:v>
                </c:pt>
                <c:pt idx="28">
                  <c:v>Pennsylvania</c:v>
                </c:pt>
                <c:pt idx="29">
                  <c:v>Florida</c:v>
                </c:pt>
                <c:pt idx="30">
                  <c:v>Georgia</c:v>
                </c:pt>
                <c:pt idx="31">
                  <c:v>Michigan</c:v>
                </c:pt>
                <c:pt idx="32">
                  <c:v>Alaska</c:v>
                </c:pt>
                <c:pt idx="33">
                  <c:v>Missouri</c:v>
                </c:pt>
                <c:pt idx="34">
                  <c:v>South Carolina</c:v>
                </c:pt>
                <c:pt idx="35">
                  <c:v>Wyoming</c:v>
                </c:pt>
                <c:pt idx="36">
                  <c:v>Arizona</c:v>
                </c:pt>
                <c:pt idx="37">
                  <c:v>Ohio</c:v>
                </c:pt>
                <c:pt idx="38">
                  <c:v>Idaho</c:v>
                </c:pt>
                <c:pt idx="39">
                  <c:v>New Mexico</c:v>
                </c:pt>
                <c:pt idx="40">
                  <c:v>Texas</c:v>
                </c:pt>
                <c:pt idx="41">
                  <c:v>Indiana</c:v>
                </c:pt>
                <c:pt idx="42">
                  <c:v>Tennessee</c:v>
                </c:pt>
                <c:pt idx="43">
                  <c:v>Oklahoma</c:v>
                </c:pt>
                <c:pt idx="44">
                  <c:v>Alabama</c:v>
                </c:pt>
                <c:pt idx="45">
                  <c:v>Kentucky</c:v>
                </c:pt>
                <c:pt idx="46">
                  <c:v>Nevada</c:v>
                </c:pt>
                <c:pt idx="47">
                  <c:v>Mississippi</c:v>
                </c:pt>
                <c:pt idx="48">
                  <c:v>Louisiana</c:v>
                </c:pt>
                <c:pt idx="49">
                  <c:v>Arkansas</c:v>
                </c:pt>
                <c:pt idx="50">
                  <c:v>West Virginia</c:v>
                </c:pt>
              </c:strCache>
            </c:strRef>
          </c:cat>
          <c:val>
            <c:numRef>
              <c:f>Sheet1!$B$2:$B$52</c:f>
              <c:numCache>
                <c:formatCode>General</c:formatCode>
                <c:ptCount val="51"/>
                <c:pt idx="0">
                  <c:v>50.2</c:v>
                </c:pt>
                <c:pt idx="1">
                  <c:v>46.349999999999994</c:v>
                </c:pt>
                <c:pt idx="2">
                  <c:v>45.83</c:v>
                </c:pt>
                <c:pt idx="3">
                  <c:v>45.220000000000013</c:v>
                </c:pt>
                <c:pt idx="4">
                  <c:v>44.64</c:v>
                </c:pt>
                <c:pt idx="5">
                  <c:v>44.58</c:v>
                </c:pt>
                <c:pt idx="6">
                  <c:v>44.53</c:v>
                </c:pt>
                <c:pt idx="7">
                  <c:v>44.4</c:v>
                </c:pt>
                <c:pt idx="8">
                  <c:v>44.160000000000011</c:v>
                </c:pt>
                <c:pt idx="9">
                  <c:v>43.67</c:v>
                </c:pt>
                <c:pt idx="10">
                  <c:v>43.36</c:v>
                </c:pt>
                <c:pt idx="11">
                  <c:v>42.89</c:v>
                </c:pt>
                <c:pt idx="12">
                  <c:v>42.6</c:v>
                </c:pt>
                <c:pt idx="13">
                  <c:v>42.32</c:v>
                </c:pt>
                <c:pt idx="14">
                  <c:v>41.4</c:v>
                </c:pt>
                <c:pt idx="15">
                  <c:v>41.220000000000013</c:v>
                </c:pt>
                <c:pt idx="16">
                  <c:v>40.1</c:v>
                </c:pt>
                <c:pt idx="17">
                  <c:v>39.980000000000004</c:v>
                </c:pt>
                <c:pt idx="18">
                  <c:v>39.75</c:v>
                </c:pt>
                <c:pt idx="19">
                  <c:v>39.230000000000011</c:v>
                </c:pt>
                <c:pt idx="20">
                  <c:v>38.720000000000013</c:v>
                </c:pt>
                <c:pt idx="21">
                  <c:v>38.56</c:v>
                </c:pt>
                <c:pt idx="22">
                  <c:v>38.56</c:v>
                </c:pt>
                <c:pt idx="23">
                  <c:v>38.550000000000004</c:v>
                </c:pt>
                <c:pt idx="24">
                  <c:v>38.260000000000012</c:v>
                </c:pt>
                <c:pt idx="25">
                  <c:v>38.21</c:v>
                </c:pt>
                <c:pt idx="26">
                  <c:v>38.11</c:v>
                </c:pt>
                <c:pt idx="27">
                  <c:v>37.94</c:v>
                </c:pt>
                <c:pt idx="28">
                  <c:v>37.83</c:v>
                </c:pt>
                <c:pt idx="29">
                  <c:v>36.4</c:v>
                </c:pt>
                <c:pt idx="30">
                  <c:v>36.15</c:v>
                </c:pt>
                <c:pt idx="31">
                  <c:v>35.770000000000003</c:v>
                </c:pt>
                <c:pt idx="32">
                  <c:v>35.06</c:v>
                </c:pt>
                <c:pt idx="33">
                  <c:v>34.910000000000004</c:v>
                </c:pt>
                <c:pt idx="34">
                  <c:v>34.86</c:v>
                </c:pt>
                <c:pt idx="35">
                  <c:v>34.849999999999994</c:v>
                </c:pt>
                <c:pt idx="36">
                  <c:v>34.760000000000012</c:v>
                </c:pt>
                <c:pt idx="37">
                  <c:v>34.720000000000013</c:v>
                </c:pt>
                <c:pt idx="38">
                  <c:v>34.270000000000003</c:v>
                </c:pt>
                <c:pt idx="39">
                  <c:v>33.879999999999995</c:v>
                </c:pt>
                <c:pt idx="40">
                  <c:v>33.190000000000012</c:v>
                </c:pt>
                <c:pt idx="41">
                  <c:v>32.980000000000004</c:v>
                </c:pt>
                <c:pt idx="42">
                  <c:v>31.84</c:v>
                </c:pt>
                <c:pt idx="43">
                  <c:v>31.74</c:v>
                </c:pt>
                <c:pt idx="44">
                  <c:v>31.66</c:v>
                </c:pt>
                <c:pt idx="45">
                  <c:v>30.45</c:v>
                </c:pt>
                <c:pt idx="46">
                  <c:v>30.37</c:v>
                </c:pt>
                <c:pt idx="47">
                  <c:v>28.87</c:v>
                </c:pt>
                <c:pt idx="48">
                  <c:v>28.09</c:v>
                </c:pt>
                <c:pt idx="49">
                  <c:v>27</c:v>
                </c:pt>
                <c:pt idx="50">
                  <c:v>26.4</c:v>
                </c:pt>
              </c:numCache>
            </c:numRef>
          </c:val>
        </c:ser>
        <c:gapWidth val="50"/>
        <c:axId val="107727872"/>
        <c:axId val="107737856"/>
      </c:barChart>
      <c:catAx>
        <c:axId val="107727872"/>
        <c:scaling>
          <c:orientation val="minMax"/>
        </c:scaling>
        <c:axPos val="b"/>
        <c:tickLblPos val="nextTo"/>
        <c:txPr>
          <a:bodyPr rot="-5400000" vert="horz"/>
          <a:lstStyle/>
          <a:p>
            <a:pPr>
              <a:defRPr sz="1000"/>
            </a:pPr>
            <a:endParaRPr lang="en-US"/>
          </a:p>
        </c:txPr>
        <c:crossAx val="107737856"/>
        <c:crosses val="autoZero"/>
        <c:auto val="1"/>
        <c:lblAlgn val="ctr"/>
        <c:lblOffset val="0"/>
        <c:tickLblSkip val="1"/>
      </c:catAx>
      <c:valAx>
        <c:axId val="107737856"/>
        <c:scaling>
          <c:orientation val="minMax"/>
        </c:scaling>
        <c:axPos val="l"/>
        <c:numFmt formatCode="General" sourceLinked="1"/>
        <c:tickLblPos val="nextTo"/>
        <c:crossAx val="107727872"/>
        <c:crosses val="autoZero"/>
        <c:crossBetween val="between"/>
      </c:valAx>
    </c:plotArea>
    <c:plotVisOnly val="1"/>
  </c:chart>
  <c:txPr>
    <a:bodyPr/>
    <a:lstStyle/>
    <a:p>
      <a:pPr>
        <a:defRPr sz="12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5.5693576764442913E-2"/>
          <c:y val="0.12915442415112649"/>
          <c:w val="0.93999215482680054"/>
          <c:h val="0.75613178953532068"/>
        </c:manualLayout>
      </c:layout>
      <c:barChart>
        <c:barDir val="col"/>
        <c:grouping val="clustered"/>
        <c:ser>
          <c:idx val="0"/>
          <c:order val="0"/>
          <c:tx>
            <c:strRef>
              <c:f>'18-24 Tables'!$F$23</c:f>
              <c:strCache>
                <c:ptCount val="1"/>
                <c:pt idx="0">
                  <c:v>Total Population</c:v>
                </c:pt>
              </c:strCache>
            </c:strRef>
          </c:tx>
          <c:spPr>
            <a:solidFill>
              <a:srgbClr val="99CC00"/>
            </a:solidFill>
            <a:ln>
              <a:solidFill>
                <a:schemeClr val="tx1"/>
              </a:solidFill>
            </a:ln>
          </c:spPr>
          <c:dLbls>
            <c:showVal val="1"/>
          </c:dLbls>
          <c:cat>
            <c:strRef>
              <c:f>'18-24 Tables'!$A$24:$A$31</c:f>
              <c:strCache>
                <c:ptCount val="8"/>
                <c:pt idx="0">
                  <c:v>Less Than High School</c:v>
                </c:pt>
                <c:pt idx="1">
                  <c:v>High School Graduate or GED</c:v>
                </c:pt>
                <c:pt idx="2">
                  <c:v>Some College, No Degree</c:v>
                </c:pt>
                <c:pt idx="3">
                  <c:v>Associate's Degree</c:v>
                </c:pt>
                <c:pt idx="4">
                  <c:v>Bachelor's Degree</c:v>
                </c:pt>
                <c:pt idx="5">
                  <c:v>Graduate or Professional Degree</c:v>
                </c:pt>
                <c:pt idx="6">
                  <c:v>Associate's Degree or Higher</c:v>
                </c:pt>
                <c:pt idx="7">
                  <c:v>Bachelor's Degree or Higher</c:v>
                </c:pt>
              </c:strCache>
            </c:strRef>
          </c:cat>
          <c:val>
            <c:numRef>
              <c:f>'18-24 Tables'!$F$24:$F$31</c:f>
              <c:numCache>
                <c:formatCode>0.0</c:formatCode>
                <c:ptCount val="8"/>
                <c:pt idx="0">
                  <c:v>18.433211344922189</c:v>
                </c:pt>
                <c:pt idx="1">
                  <c:v>30.178408051235127</c:v>
                </c:pt>
                <c:pt idx="2">
                  <c:v>36.274016468435498</c:v>
                </c:pt>
                <c:pt idx="3">
                  <c:v>3.0763952424519729</c:v>
                </c:pt>
                <c:pt idx="4">
                  <c:v>10.759377859103386</c:v>
                </c:pt>
                <c:pt idx="5">
                  <c:v>1.2785910338517841</c:v>
                </c:pt>
                <c:pt idx="6">
                  <c:v>15.114364135407135</c:v>
                </c:pt>
                <c:pt idx="7">
                  <c:v>12.037968892955147</c:v>
                </c:pt>
              </c:numCache>
            </c:numRef>
          </c:val>
        </c:ser>
        <c:ser>
          <c:idx val="1"/>
          <c:order val="1"/>
          <c:tx>
            <c:strRef>
              <c:f>'18-24 Tables'!$G$23</c:f>
              <c:strCache>
                <c:ptCount val="1"/>
                <c:pt idx="0">
                  <c:v>White Non-Hispanic</c:v>
                </c:pt>
              </c:strCache>
            </c:strRef>
          </c:tx>
          <c:spPr>
            <a:solidFill>
              <a:schemeClr val="accent2"/>
            </a:solidFill>
            <a:ln>
              <a:solidFill>
                <a:srgbClr val="000000"/>
              </a:solidFill>
            </a:ln>
          </c:spPr>
          <c:dLbls>
            <c:showVal val="1"/>
          </c:dLbls>
          <c:cat>
            <c:strRef>
              <c:f>'18-24 Tables'!$A$24:$A$31</c:f>
              <c:strCache>
                <c:ptCount val="8"/>
                <c:pt idx="0">
                  <c:v>Less Than High School</c:v>
                </c:pt>
                <c:pt idx="1">
                  <c:v>High School Graduate or GED</c:v>
                </c:pt>
                <c:pt idx="2">
                  <c:v>Some College, No Degree</c:v>
                </c:pt>
                <c:pt idx="3">
                  <c:v>Associate's Degree</c:v>
                </c:pt>
                <c:pt idx="4">
                  <c:v>Bachelor's Degree</c:v>
                </c:pt>
                <c:pt idx="5">
                  <c:v>Graduate or Professional Degree</c:v>
                </c:pt>
                <c:pt idx="6">
                  <c:v>Associate's Degree or Higher</c:v>
                </c:pt>
                <c:pt idx="7">
                  <c:v>Bachelor's Degree or Higher</c:v>
                </c:pt>
              </c:strCache>
            </c:strRef>
          </c:cat>
          <c:val>
            <c:numRef>
              <c:f>'18-24 Tables'!$G$24:$G$31</c:f>
              <c:numCache>
                <c:formatCode>0.0</c:formatCode>
                <c:ptCount val="8"/>
                <c:pt idx="0">
                  <c:v>14.152280877324696</c:v>
                </c:pt>
                <c:pt idx="1">
                  <c:v>17.880076724209825</c:v>
                </c:pt>
                <c:pt idx="2">
                  <c:v>40.947377199566233</c:v>
                </c:pt>
                <c:pt idx="3">
                  <c:v>4.3449253606871707</c:v>
                </c:pt>
                <c:pt idx="4">
                  <c:v>21.149195229755648</c:v>
                </c:pt>
                <c:pt idx="5">
                  <c:v>1.5261446084563419</c:v>
                </c:pt>
                <c:pt idx="6">
                  <c:v>27.020265198899221</c:v>
                </c:pt>
                <c:pt idx="7">
                  <c:v>22.675339838211926</c:v>
                </c:pt>
              </c:numCache>
            </c:numRef>
          </c:val>
        </c:ser>
        <c:ser>
          <c:idx val="2"/>
          <c:order val="2"/>
          <c:tx>
            <c:strRef>
              <c:f>'18-24 Tables'!$H$23</c:f>
              <c:strCache>
                <c:ptCount val="1"/>
                <c:pt idx="0">
                  <c:v>Black Non-Hispanic</c:v>
                </c:pt>
              </c:strCache>
            </c:strRef>
          </c:tx>
          <c:spPr>
            <a:solidFill>
              <a:srgbClr val="C00000"/>
            </a:solidFill>
            <a:ln>
              <a:solidFill>
                <a:srgbClr val="000000"/>
              </a:solidFill>
            </a:ln>
          </c:spPr>
          <c:dLbls>
            <c:showVal val="1"/>
          </c:dLbls>
          <c:cat>
            <c:strRef>
              <c:f>'18-24 Tables'!$A$24:$A$31</c:f>
              <c:strCache>
                <c:ptCount val="8"/>
                <c:pt idx="0">
                  <c:v>Less Than High School</c:v>
                </c:pt>
                <c:pt idx="1">
                  <c:v>High School Graduate or GED</c:v>
                </c:pt>
                <c:pt idx="2">
                  <c:v>Some College, No Degree</c:v>
                </c:pt>
                <c:pt idx="3">
                  <c:v>Associate's Degree</c:v>
                </c:pt>
                <c:pt idx="4">
                  <c:v>Bachelor's Degree</c:v>
                </c:pt>
                <c:pt idx="5">
                  <c:v>Graduate or Professional Degree</c:v>
                </c:pt>
                <c:pt idx="6">
                  <c:v>Associate's Degree or Higher</c:v>
                </c:pt>
                <c:pt idx="7">
                  <c:v>Bachelor's Degree or Higher</c:v>
                </c:pt>
              </c:strCache>
            </c:strRef>
          </c:cat>
          <c:val>
            <c:numRef>
              <c:f>'18-24 Tables'!$H$24:$H$31</c:f>
              <c:numCache>
                <c:formatCode>0.0</c:formatCode>
                <c:ptCount val="8"/>
                <c:pt idx="0">
                  <c:v>22.07188789354349</c:v>
                </c:pt>
                <c:pt idx="1">
                  <c:v>35.683752741330011</c:v>
                </c:pt>
                <c:pt idx="2">
                  <c:v>34.691298368211733</c:v>
                </c:pt>
                <c:pt idx="3">
                  <c:v>2.0815522432442477</c:v>
                </c:pt>
                <c:pt idx="4">
                  <c:v>5.471508753670606</c:v>
                </c:pt>
                <c:pt idx="5">
                  <c:v>0</c:v>
                </c:pt>
                <c:pt idx="6">
                  <c:v>7.5530609969148514</c:v>
                </c:pt>
                <c:pt idx="7">
                  <c:v>5.471508753670606</c:v>
                </c:pt>
              </c:numCache>
            </c:numRef>
          </c:val>
        </c:ser>
        <c:axId val="59380096"/>
        <c:axId val="59381632"/>
      </c:barChart>
      <c:catAx>
        <c:axId val="59380096"/>
        <c:scaling>
          <c:orientation val="minMax"/>
        </c:scaling>
        <c:axPos val="b"/>
        <c:numFmt formatCode="General" sourceLinked="1"/>
        <c:majorTickMark val="none"/>
        <c:tickLblPos val="nextTo"/>
        <c:crossAx val="59381632"/>
        <c:crosses val="autoZero"/>
        <c:auto val="1"/>
        <c:lblAlgn val="ctr"/>
        <c:lblOffset val="100"/>
      </c:catAx>
      <c:valAx>
        <c:axId val="59381632"/>
        <c:scaling>
          <c:orientation val="minMax"/>
        </c:scaling>
        <c:axPos val="l"/>
        <c:numFmt formatCode="0" sourceLinked="0"/>
        <c:majorTickMark val="none"/>
        <c:tickLblPos val="nextTo"/>
        <c:crossAx val="59380096"/>
        <c:crosses val="autoZero"/>
        <c:crossBetween val="between"/>
      </c:valAx>
    </c:plotArea>
    <c:legend>
      <c:legendPos val="r"/>
      <c:layout>
        <c:manualLayout>
          <c:xMode val="edge"/>
          <c:yMode val="edge"/>
          <c:x val="0.54147327737879103"/>
          <c:y val="0.17396929014735585"/>
          <c:w val="0.17093778662282663"/>
          <c:h val="0.12407590503532002"/>
        </c:manualLayout>
      </c:layout>
      <c:spPr>
        <a:solidFill>
          <a:schemeClr val="bg1"/>
        </a:solidFill>
        <a:ln>
          <a:noFill/>
        </a:ln>
      </c:spPr>
    </c:legend>
    <c:plotVisOnly val="1"/>
    <c:dispBlanksAs val="gap"/>
  </c:chart>
  <c:txPr>
    <a:bodyPr/>
    <a:lstStyle/>
    <a:p>
      <a:pPr>
        <a:defRPr sz="9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5.5693576764442906E-2"/>
          <c:y val="0.12915442415112649"/>
          <c:w val="0.93999215482680054"/>
          <c:h val="0.75613178953532068"/>
        </c:manualLayout>
      </c:layout>
      <c:barChart>
        <c:barDir val="col"/>
        <c:grouping val="clustered"/>
        <c:ser>
          <c:idx val="0"/>
          <c:order val="0"/>
          <c:tx>
            <c:strRef>
              <c:f>'25-44 Tables'!$F$23</c:f>
              <c:strCache>
                <c:ptCount val="1"/>
                <c:pt idx="0">
                  <c:v>Total Population</c:v>
                </c:pt>
              </c:strCache>
            </c:strRef>
          </c:tx>
          <c:spPr>
            <a:solidFill>
              <a:srgbClr val="99CC00"/>
            </a:solidFill>
            <a:ln>
              <a:solidFill>
                <a:srgbClr val="000000"/>
              </a:solidFill>
            </a:ln>
          </c:spPr>
          <c:dLbls>
            <c:showVal val="1"/>
          </c:dLbls>
          <c:cat>
            <c:strRef>
              <c:f>'25-44 Tables'!$A$24:$A$31</c:f>
              <c:strCache>
                <c:ptCount val="8"/>
                <c:pt idx="0">
                  <c:v>Less Than High School</c:v>
                </c:pt>
                <c:pt idx="1">
                  <c:v>High School Graduate or GED</c:v>
                </c:pt>
                <c:pt idx="2">
                  <c:v>Some College, No Degree</c:v>
                </c:pt>
                <c:pt idx="3">
                  <c:v>Associate's Degree</c:v>
                </c:pt>
                <c:pt idx="4">
                  <c:v>Bachelor's Degree</c:v>
                </c:pt>
                <c:pt idx="5">
                  <c:v>Graduate or Professional Degree</c:v>
                </c:pt>
                <c:pt idx="6">
                  <c:v>Associate's Degree or Higher</c:v>
                </c:pt>
                <c:pt idx="7">
                  <c:v>Bachelor's Degree or Higher</c:v>
                </c:pt>
              </c:strCache>
            </c:strRef>
          </c:cat>
          <c:val>
            <c:numRef>
              <c:f>'25-44 Tables'!$F$24:$F$31</c:f>
              <c:numCache>
                <c:formatCode>0.0</c:formatCode>
                <c:ptCount val="8"/>
                <c:pt idx="0">
                  <c:v>13.111454345289957</c:v>
                </c:pt>
                <c:pt idx="1">
                  <c:v>24.410522683580027</c:v>
                </c:pt>
                <c:pt idx="2">
                  <c:v>25.686422714799782</c:v>
                </c:pt>
                <c:pt idx="3">
                  <c:v>4.1341461410801985</c:v>
                </c:pt>
                <c:pt idx="4">
                  <c:v>18.977472518444273</c:v>
                </c:pt>
                <c:pt idx="5">
                  <c:v>13.679981596805755</c:v>
                </c:pt>
                <c:pt idx="6">
                  <c:v>36.791600256330206</c:v>
                </c:pt>
                <c:pt idx="7">
                  <c:v>32.657454115249905</c:v>
                </c:pt>
              </c:numCache>
            </c:numRef>
          </c:val>
        </c:ser>
        <c:ser>
          <c:idx val="1"/>
          <c:order val="1"/>
          <c:tx>
            <c:strRef>
              <c:f>'25-44 Tables'!$G$23</c:f>
              <c:strCache>
                <c:ptCount val="1"/>
                <c:pt idx="0">
                  <c:v>White Non-Hispanic</c:v>
                </c:pt>
              </c:strCache>
            </c:strRef>
          </c:tx>
          <c:spPr>
            <a:solidFill>
              <a:schemeClr val="accent2"/>
            </a:solidFill>
            <a:ln>
              <a:solidFill>
                <a:srgbClr val="000000"/>
              </a:solidFill>
            </a:ln>
          </c:spPr>
          <c:dLbls>
            <c:showVal val="1"/>
          </c:dLbls>
          <c:cat>
            <c:strRef>
              <c:f>'25-44 Tables'!$A$24:$A$31</c:f>
              <c:strCache>
                <c:ptCount val="8"/>
                <c:pt idx="0">
                  <c:v>Less Than High School</c:v>
                </c:pt>
                <c:pt idx="1">
                  <c:v>High School Graduate or GED</c:v>
                </c:pt>
                <c:pt idx="2">
                  <c:v>Some College, No Degree</c:v>
                </c:pt>
                <c:pt idx="3">
                  <c:v>Associate's Degree</c:v>
                </c:pt>
                <c:pt idx="4">
                  <c:v>Bachelor's Degree</c:v>
                </c:pt>
                <c:pt idx="5">
                  <c:v>Graduate or Professional Degree</c:v>
                </c:pt>
                <c:pt idx="6">
                  <c:v>Associate's Degree or Higher</c:v>
                </c:pt>
                <c:pt idx="7">
                  <c:v>Bachelor's Degree or Higher</c:v>
                </c:pt>
              </c:strCache>
            </c:strRef>
          </c:cat>
          <c:val>
            <c:numRef>
              <c:f>'25-44 Tables'!$G$24:$G$31</c:f>
              <c:numCache>
                <c:formatCode>0.0</c:formatCode>
                <c:ptCount val="8"/>
                <c:pt idx="0">
                  <c:v>5.1751143412066778</c:v>
                </c:pt>
                <c:pt idx="1">
                  <c:v>15.280997431238644</c:v>
                </c:pt>
                <c:pt idx="2">
                  <c:v>23.57830545287473</c:v>
                </c:pt>
                <c:pt idx="3">
                  <c:v>5.7995530772925674</c:v>
                </c:pt>
                <c:pt idx="4">
                  <c:v>27.83451329281791</c:v>
                </c:pt>
                <c:pt idx="5">
                  <c:v>22.33151640456947</c:v>
                </c:pt>
                <c:pt idx="6">
                  <c:v>55.965582774680009</c:v>
                </c:pt>
                <c:pt idx="7">
                  <c:v>50.166029697387344</c:v>
                </c:pt>
              </c:numCache>
            </c:numRef>
          </c:val>
        </c:ser>
        <c:ser>
          <c:idx val="2"/>
          <c:order val="2"/>
          <c:tx>
            <c:strRef>
              <c:f>'25-44 Tables'!$H$23</c:f>
              <c:strCache>
                <c:ptCount val="1"/>
                <c:pt idx="0">
                  <c:v>Black Non-Hispanic</c:v>
                </c:pt>
              </c:strCache>
            </c:strRef>
          </c:tx>
          <c:spPr>
            <a:solidFill>
              <a:srgbClr val="C00000"/>
            </a:solidFill>
            <a:ln>
              <a:solidFill>
                <a:srgbClr val="000000"/>
              </a:solidFill>
            </a:ln>
          </c:spPr>
          <c:dLbls>
            <c:showVal val="1"/>
          </c:dLbls>
          <c:cat>
            <c:strRef>
              <c:f>'25-44 Tables'!$A$24:$A$31</c:f>
              <c:strCache>
                <c:ptCount val="8"/>
                <c:pt idx="0">
                  <c:v>Less Than High School</c:v>
                </c:pt>
                <c:pt idx="1">
                  <c:v>High School Graduate or GED</c:v>
                </c:pt>
                <c:pt idx="2">
                  <c:v>Some College, No Degree</c:v>
                </c:pt>
                <c:pt idx="3">
                  <c:v>Associate's Degree</c:v>
                </c:pt>
                <c:pt idx="4">
                  <c:v>Bachelor's Degree</c:v>
                </c:pt>
                <c:pt idx="5">
                  <c:v>Graduate or Professional Degree</c:v>
                </c:pt>
                <c:pt idx="6">
                  <c:v>Associate's Degree or Higher</c:v>
                </c:pt>
                <c:pt idx="7">
                  <c:v>Bachelor's Degree or Higher</c:v>
                </c:pt>
              </c:strCache>
            </c:strRef>
          </c:cat>
          <c:val>
            <c:numRef>
              <c:f>'25-44 Tables'!$H$24:$H$31</c:f>
              <c:numCache>
                <c:formatCode>0.0</c:formatCode>
                <c:ptCount val="8"/>
                <c:pt idx="0">
                  <c:v>17.124323597620407</c:v>
                </c:pt>
                <c:pt idx="1">
                  <c:v>32.205155782610163</c:v>
                </c:pt>
                <c:pt idx="2">
                  <c:v>30.079319732463887</c:v>
                </c:pt>
                <c:pt idx="3">
                  <c:v>3.3273955567505848</c:v>
                </c:pt>
                <c:pt idx="4">
                  <c:v>12.084495681107787</c:v>
                </c:pt>
                <c:pt idx="5">
                  <c:v>5.1793096494471174</c:v>
                </c:pt>
                <c:pt idx="6">
                  <c:v>20.591200887305483</c:v>
                </c:pt>
                <c:pt idx="7">
                  <c:v>17.263805330554902</c:v>
                </c:pt>
              </c:numCache>
            </c:numRef>
          </c:val>
        </c:ser>
        <c:axId val="59417344"/>
        <c:axId val="59418880"/>
      </c:barChart>
      <c:catAx>
        <c:axId val="59417344"/>
        <c:scaling>
          <c:orientation val="minMax"/>
        </c:scaling>
        <c:axPos val="b"/>
        <c:numFmt formatCode="General" sourceLinked="1"/>
        <c:majorTickMark val="none"/>
        <c:tickLblPos val="nextTo"/>
        <c:crossAx val="59418880"/>
        <c:crosses val="autoZero"/>
        <c:auto val="1"/>
        <c:lblAlgn val="ctr"/>
        <c:lblOffset val="100"/>
      </c:catAx>
      <c:valAx>
        <c:axId val="59418880"/>
        <c:scaling>
          <c:orientation val="minMax"/>
        </c:scaling>
        <c:axPos val="l"/>
        <c:numFmt formatCode="0" sourceLinked="0"/>
        <c:majorTickMark val="none"/>
        <c:tickLblPos val="nextTo"/>
        <c:crossAx val="59417344"/>
        <c:crosses val="autoZero"/>
        <c:crossBetween val="between"/>
      </c:valAx>
    </c:plotArea>
    <c:legend>
      <c:legendPos val="r"/>
      <c:layout>
        <c:manualLayout>
          <c:xMode val="edge"/>
          <c:yMode val="edge"/>
          <c:x val="0.54147327737879103"/>
          <c:y val="0.17396929014735585"/>
          <c:w val="0.17093778662282663"/>
          <c:h val="0.12407590503532002"/>
        </c:manualLayout>
      </c:layout>
      <c:spPr>
        <a:solidFill>
          <a:schemeClr val="bg1"/>
        </a:solidFill>
        <a:ln>
          <a:noFill/>
        </a:ln>
      </c:spPr>
    </c:legend>
    <c:plotVisOnly val="1"/>
    <c:dispBlanksAs val="gap"/>
  </c:chart>
  <c:txPr>
    <a:bodyPr/>
    <a:lstStyle/>
    <a:p>
      <a:pPr>
        <a:defRPr sz="9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bar"/>
        <c:grouping val="clustered"/>
        <c:ser>
          <c:idx val="0"/>
          <c:order val="0"/>
          <c:tx>
            <c:strRef>
              <c:f>Sheet1!$B$1</c:f>
              <c:strCache>
                <c:ptCount val="1"/>
                <c:pt idx="0">
                  <c:v>Series 1</c:v>
                </c:pt>
              </c:strCache>
            </c:strRef>
          </c:tx>
          <c:spPr>
            <a:solidFill>
              <a:srgbClr val="99CC00"/>
            </a:solidFill>
            <a:ln>
              <a:solidFill>
                <a:srgbClr val="000000"/>
              </a:solidFill>
            </a:ln>
          </c:spPr>
          <c:dLbls>
            <c:txPr>
              <a:bodyPr/>
              <a:lstStyle/>
              <a:p>
                <a:pPr>
                  <a:defRPr sz="1100"/>
                </a:pPr>
                <a:endParaRPr lang="en-US"/>
              </a:p>
            </c:txPr>
            <c:showVal val="1"/>
          </c:dLbls>
          <c:cat>
            <c:strRef>
              <c:f>Sheet1!$A$2:$A$9</c:f>
              <c:strCache>
                <c:ptCount val="8"/>
                <c:pt idx="0">
                  <c:v>% Baccalaureate Winners</c:v>
                </c:pt>
                <c:pt idx="1">
                  <c:v>% Associates Winners</c:v>
                </c:pt>
                <c:pt idx="2">
                  <c:v>% Certificate Winners</c:v>
                </c:pt>
                <c:pt idx="3">
                  <c:v>% PT Undergraduate</c:v>
                </c:pt>
                <c:pt idx="4">
                  <c:v>% FT Undergraduate</c:v>
                </c:pt>
                <c:pt idx="5">
                  <c:v>% FT Freshmen</c:v>
                </c:pt>
                <c:pt idx="6">
                  <c:v>Orleans Parish HS Grads</c:v>
                </c:pt>
                <c:pt idx="7">
                  <c:v>Olreans Parish 18-19 Year Olds</c:v>
                </c:pt>
              </c:strCache>
            </c:strRef>
          </c:cat>
          <c:val>
            <c:numRef>
              <c:f>Sheet1!$B$2:$B$9</c:f>
              <c:numCache>
                <c:formatCode>General</c:formatCode>
                <c:ptCount val="8"/>
                <c:pt idx="0">
                  <c:v>31</c:v>
                </c:pt>
                <c:pt idx="1">
                  <c:v>32.6</c:v>
                </c:pt>
                <c:pt idx="2">
                  <c:v>30.7</c:v>
                </c:pt>
                <c:pt idx="3">
                  <c:v>37.4</c:v>
                </c:pt>
                <c:pt idx="4">
                  <c:v>37.5</c:v>
                </c:pt>
                <c:pt idx="5">
                  <c:v>40.700000000000003</c:v>
                </c:pt>
                <c:pt idx="6">
                  <c:v>43.5</c:v>
                </c:pt>
                <c:pt idx="7">
                  <c:v>64.2</c:v>
                </c:pt>
              </c:numCache>
            </c:numRef>
          </c:val>
        </c:ser>
        <c:axId val="110024192"/>
        <c:axId val="110025728"/>
      </c:barChart>
      <c:catAx>
        <c:axId val="110024192"/>
        <c:scaling>
          <c:orientation val="minMax"/>
        </c:scaling>
        <c:axPos val="l"/>
        <c:tickLblPos val="nextTo"/>
        <c:crossAx val="110025728"/>
        <c:crosses val="autoZero"/>
        <c:auto val="1"/>
        <c:lblAlgn val="ctr"/>
        <c:lblOffset val="100"/>
      </c:catAx>
      <c:valAx>
        <c:axId val="110025728"/>
        <c:scaling>
          <c:orientation val="minMax"/>
        </c:scaling>
        <c:axPos val="b"/>
        <c:numFmt formatCode="General" sourceLinked="1"/>
        <c:tickLblPos val="nextTo"/>
        <c:crossAx val="110024192"/>
        <c:crosses val="autoZero"/>
        <c:crossBetween val="between"/>
      </c:valAx>
    </c:plotArea>
    <c:plotVisOnly val="1"/>
  </c:chart>
  <c:txPr>
    <a:bodyPr/>
    <a:lstStyle/>
    <a:p>
      <a:pPr>
        <a:defRPr sz="16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Sheet1!$A$4</c:f>
              <c:strCache>
                <c:ptCount val="1"/>
                <c:pt idx="0">
                  <c:v>Louisiana State Total</c:v>
                </c:pt>
              </c:strCache>
            </c:strRef>
          </c:tx>
          <c:spPr>
            <a:solidFill>
              <a:srgbClr val="99CC00"/>
            </a:solidFill>
            <a:ln>
              <a:solidFill>
                <a:srgbClr val="000000"/>
              </a:solidFill>
            </a:ln>
          </c:spPr>
          <c:dLbls>
            <c:txPr>
              <a:bodyPr/>
              <a:lstStyle/>
              <a:p>
                <a:pPr>
                  <a:defRPr sz="1200" baseline="0"/>
                </a:pPr>
                <a:endParaRPr lang="en-US"/>
              </a:p>
            </c:txPr>
            <c:showVal val="1"/>
          </c:dLbls>
          <c:cat>
            <c:strRef>
              <c:f>Sheet1!$B$3:$G$3</c:f>
              <c:strCache>
                <c:ptCount val="6"/>
                <c:pt idx="0">
                  <c:v>Grade 7</c:v>
                </c:pt>
                <c:pt idx="1">
                  <c:v>Grade 8</c:v>
                </c:pt>
                <c:pt idx="2">
                  <c:v>Grade 9</c:v>
                </c:pt>
                <c:pt idx="3">
                  <c:v>Grade 10</c:v>
                </c:pt>
                <c:pt idx="4">
                  <c:v>Grade 11</c:v>
                </c:pt>
                <c:pt idx="5">
                  <c:v>Grade 12</c:v>
                </c:pt>
              </c:strCache>
            </c:strRef>
          </c:cat>
          <c:val>
            <c:numRef>
              <c:f>Sheet1!$B$4:$G$4</c:f>
              <c:numCache>
                <c:formatCode>0.0</c:formatCode>
                <c:ptCount val="6"/>
                <c:pt idx="0">
                  <c:v>1.6</c:v>
                </c:pt>
                <c:pt idx="1">
                  <c:v>2.8</c:v>
                </c:pt>
                <c:pt idx="2">
                  <c:v>7.7</c:v>
                </c:pt>
                <c:pt idx="3">
                  <c:v>6</c:v>
                </c:pt>
                <c:pt idx="4">
                  <c:v>6.3</c:v>
                </c:pt>
                <c:pt idx="5">
                  <c:v>7.1</c:v>
                </c:pt>
              </c:numCache>
            </c:numRef>
          </c:val>
        </c:ser>
        <c:ser>
          <c:idx val="1"/>
          <c:order val="1"/>
          <c:tx>
            <c:strRef>
              <c:f>Sheet1!$A$5</c:f>
              <c:strCache>
                <c:ptCount val="1"/>
                <c:pt idx="0">
                  <c:v>Orleans Parish</c:v>
                </c:pt>
              </c:strCache>
            </c:strRef>
          </c:tx>
          <c:spPr>
            <a:solidFill>
              <a:schemeClr val="accent2"/>
            </a:solidFill>
            <a:ln>
              <a:solidFill>
                <a:srgbClr val="000000"/>
              </a:solidFill>
            </a:ln>
          </c:spPr>
          <c:dLbls>
            <c:txPr>
              <a:bodyPr/>
              <a:lstStyle/>
              <a:p>
                <a:pPr>
                  <a:defRPr sz="1200" baseline="0"/>
                </a:pPr>
                <a:endParaRPr lang="en-US"/>
              </a:p>
            </c:txPr>
            <c:showVal val="1"/>
          </c:dLbls>
          <c:cat>
            <c:strRef>
              <c:f>Sheet1!$B$3:$G$3</c:f>
              <c:strCache>
                <c:ptCount val="6"/>
                <c:pt idx="0">
                  <c:v>Grade 7</c:v>
                </c:pt>
                <c:pt idx="1">
                  <c:v>Grade 8</c:v>
                </c:pt>
                <c:pt idx="2">
                  <c:v>Grade 9</c:v>
                </c:pt>
                <c:pt idx="3">
                  <c:v>Grade 10</c:v>
                </c:pt>
                <c:pt idx="4">
                  <c:v>Grade 11</c:v>
                </c:pt>
                <c:pt idx="5">
                  <c:v>Grade 12</c:v>
                </c:pt>
              </c:strCache>
            </c:strRef>
          </c:cat>
          <c:val>
            <c:numRef>
              <c:f>Sheet1!$B$5:$G$5</c:f>
              <c:numCache>
                <c:formatCode>0.0</c:formatCode>
                <c:ptCount val="6"/>
                <c:pt idx="0">
                  <c:v>3.5</c:v>
                </c:pt>
                <c:pt idx="1">
                  <c:v>4.5</c:v>
                </c:pt>
                <c:pt idx="2">
                  <c:v>6.6</c:v>
                </c:pt>
                <c:pt idx="3">
                  <c:v>6.9</c:v>
                </c:pt>
                <c:pt idx="4">
                  <c:v>6.5</c:v>
                </c:pt>
                <c:pt idx="5">
                  <c:v>10</c:v>
                </c:pt>
              </c:numCache>
            </c:numRef>
          </c:val>
        </c:ser>
        <c:gapWidth val="86"/>
        <c:axId val="59006976"/>
        <c:axId val="59008512"/>
      </c:barChart>
      <c:catAx>
        <c:axId val="59006976"/>
        <c:scaling>
          <c:orientation val="minMax"/>
        </c:scaling>
        <c:axPos val="b"/>
        <c:tickLblPos val="nextTo"/>
        <c:txPr>
          <a:bodyPr/>
          <a:lstStyle/>
          <a:p>
            <a:pPr>
              <a:defRPr sz="1300" baseline="0"/>
            </a:pPr>
            <a:endParaRPr lang="en-US"/>
          </a:p>
        </c:txPr>
        <c:crossAx val="59008512"/>
        <c:crosses val="autoZero"/>
        <c:auto val="1"/>
        <c:lblAlgn val="ctr"/>
        <c:lblOffset val="0"/>
      </c:catAx>
      <c:valAx>
        <c:axId val="59008512"/>
        <c:scaling>
          <c:orientation val="minMax"/>
        </c:scaling>
        <c:axPos val="l"/>
        <c:numFmt formatCode="0" sourceLinked="0"/>
        <c:tickLblPos val="nextTo"/>
        <c:txPr>
          <a:bodyPr/>
          <a:lstStyle/>
          <a:p>
            <a:pPr>
              <a:defRPr sz="1300" baseline="0"/>
            </a:pPr>
            <a:endParaRPr lang="en-US"/>
          </a:p>
        </c:txPr>
        <c:crossAx val="59006976"/>
        <c:crosses val="autoZero"/>
        <c:crossBetween val="between"/>
      </c:valAx>
    </c:plotArea>
    <c:legend>
      <c:legendPos val="t"/>
      <c:txPr>
        <a:bodyPr/>
        <a:lstStyle/>
        <a:p>
          <a:pPr>
            <a:defRPr sz="1400" baseline="0"/>
          </a:pPr>
          <a:endParaRPr lang="en-US"/>
        </a:p>
      </c:txPr>
    </c:legend>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v>SUNO</c:v>
          </c:tx>
          <c:spPr>
            <a:ln w="38100"/>
          </c:spPr>
          <c:marker>
            <c:symbol val="none"/>
          </c:marker>
          <c:cat>
            <c:numRef>
              <c:f>SUNO!$H$9:$H$32</c:f>
              <c:numCache>
                <c:formatCode>General</c:formatCode>
                <c:ptCount val="24"/>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numCache>
            </c:numRef>
          </c:cat>
          <c:val>
            <c:numRef>
              <c:f>SUNO!$I$9:$I$32</c:f>
              <c:numCache>
                <c:formatCode>General</c:formatCode>
                <c:ptCount val="24"/>
                <c:pt idx="0">
                  <c:v>10</c:v>
                </c:pt>
                <c:pt idx="1">
                  <c:v>24</c:v>
                </c:pt>
                <c:pt idx="2">
                  <c:v>58</c:v>
                </c:pt>
                <c:pt idx="3">
                  <c:v>70</c:v>
                </c:pt>
                <c:pt idx="4">
                  <c:v>89</c:v>
                </c:pt>
                <c:pt idx="5">
                  <c:v>73</c:v>
                </c:pt>
                <c:pt idx="6">
                  <c:v>48</c:v>
                </c:pt>
                <c:pt idx="7">
                  <c:v>41</c:v>
                </c:pt>
                <c:pt idx="8">
                  <c:v>30</c:v>
                </c:pt>
                <c:pt idx="9">
                  <c:v>20</c:v>
                </c:pt>
                <c:pt idx="10">
                  <c:v>7</c:v>
                </c:pt>
                <c:pt idx="11">
                  <c:v>2</c:v>
                </c:pt>
                <c:pt idx="12">
                  <c:v>2</c:v>
                </c:pt>
              </c:numCache>
            </c:numRef>
          </c:val>
        </c:ser>
        <c:ser>
          <c:idx val="1"/>
          <c:order val="1"/>
          <c:tx>
            <c:v>UNO</c:v>
          </c:tx>
          <c:spPr>
            <a:ln w="38100"/>
          </c:spPr>
          <c:marker>
            <c:symbol val="none"/>
          </c:marker>
          <c:cat>
            <c:numRef>
              <c:f>SUNO!$H$9:$H$32</c:f>
              <c:numCache>
                <c:formatCode>General</c:formatCode>
                <c:ptCount val="24"/>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numCache>
            </c:numRef>
          </c:cat>
          <c:val>
            <c:numRef>
              <c:f>SUNO!$J$9:$J$32</c:f>
              <c:numCache>
                <c:formatCode>General</c:formatCode>
                <c:ptCount val="24"/>
                <c:pt idx="5">
                  <c:v>11</c:v>
                </c:pt>
                <c:pt idx="6">
                  <c:v>23</c:v>
                </c:pt>
                <c:pt idx="7">
                  <c:v>78</c:v>
                </c:pt>
                <c:pt idx="8">
                  <c:v>146</c:v>
                </c:pt>
                <c:pt idx="9">
                  <c:v>194</c:v>
                </c:pt>
                <c:pt idx="10">
                  <c:v>280</c:v>
                </c:pt>
                <c:pt idx="11">
                  <c:v>271</c:v>
                </c:pt>
                <c:pt idx="12">
                  <c:v>226</c:v>
                </c:pt>
                <c:pt idx="13">
                  <c:v>218</c:v>
                </c:pt>
                <c:pt idx="14">
                  <c:v>179</c:v>
                </c:pt>
                <c:pt idx="15">
                  <c:v>121</c:v>
                </c:pt>
                <c:pt idx="16">
                  <c:v>79</c:v>
                </c:pt>
                <c:pt idx="17">
                  <c:v>88</c:v>
                </c:pt>
                <c:pt idx="18">
                  <c:v>74</c:v>
                </c:pt>
                <c:pt idx="19">
                  <c:v>56</c:v>
                </c:pt>
                <c:pt idx="20">
                  <c:v>27</c:v>
                </c:pt>
                <c:pt idx="21">
                  <c:v>15</c:v>
                </c:pt>
                <c:pt idx="22">
                  <c:v>13</c:v>
                </c:pt>
                <c:pt idx="23">
                  <c:v>4</c:v>
                </c:pt>
              </c:numCache>
            </c:numRef>
          </c:val>
        </c:ser>
        <c:marker val="1"/>
        <c:axId val="59035008"/>
        <c:axId val="59044992"/>
      </c:lineChart>
      <c:catAx>
        <c:axId val="59035008"/>
        <c:scaling>
          <c:orientation val="minMax"/>
        </c:scaling>
        <c:axPos val="b"/>
        <c:numFmt formatCode="General" sourceLinked="1"/>
        <c:tickLblPos val="nextTo"/>
        <c:txPr>
          <a:bodyPr/>
          <a:lstStyle/>
          <a:p>
            <a:pPr>
              <a:defRPr sz="1500" baseline="0"/>
            </a:pPr>
            <a:endParaRPr lang="en-US"/>
          </a:p>
        </c:txPr>
        <c:crossAx val="59044992"/>
        <c:crosses val="autoZero"/>
        <c:auto val="1"/>
        <c:lblAlgn val="ctr"/>
        <c:lblOffset val="100"/>
      </c:catAx>
      <c:valAx>
        <c:axId val="59044992"/>
        <c:scaling>
          <c:orientation val="minMax"/>
        </c:scaling>
        <c:axPos val="l"/>
        <c:majorGridlines/>
        <c:numFmt formatCode="General" sourceLinked="1"/>
        <c:tickLblPos val="nextTo"/>
        <c:txPr>
          <a:bodyPr/>
          <a:lstStyle/>
          <a:p>
            <a:pPr>
              <a:defRPr sz="1300" baseline="0"/>
            </a:pPr>
            <a:endParaRPr lang="en-US"/>
          </a:p>
        </c:txPr>
        <c:crossAx val="59035008"/>
        <c:crosses val="autoZero"/>
        <c:crossBetween val="between"/>
      </c:valAx>
    </c:plotArea>
    <c:legend>
      <c:legendPos val="t"/>
      <c:layout>
        <c:manualLayout>
          <c:xMode val="edge"/>
          <c:yMode val="edge"/>
          <c:x val="0.32179205197916588"/>
          <c:y val="1.4869888475836441E-2"/>
          <c:w val="0.35800876144962279"/>
          <c:h val="6.8786113631706933E-2"/>
        </c:manualLayout>
      </c:layout>
      <c:txPr>
        <a:bodyPr/>
        <a:lstStyle/>
        <a:p>
          <a:pPr>
            <a:defRPr sz="1800" baseline="0"/>
          </a:pPr>
          <a:endParaRPr lang="en-US"/>
        </a:p>
      </c:txPr>
    </c:legend>
    <c:plotVisOnly val="1"/>
  </c:chart>
  <c:spPr>
    <a:ln>
      <a:noFill/>
    </a:ln>
  </c:sp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Series 1</c:v>
                </c:pt>
              </c:strCache>
            </c:strRef>
          </c:tx>
          <c:spPr>
            <a:solidFill>
              <a:srgbClr val="99CC00"/>
            </a:solidFill>
            <a:ln>
              <a:solidFill>
                <a:schemeClr val="tx1"/>
              </a:solidFill>
            </a:ln>
          </c:spPr>
          <c:dPt>
            <c:idx val="23"/>
            <c:spPr>
              <a:solidFill>
                <a:srgbClr val="FFC000"/>
              </a:solidFill>
              <a:ln>
                <a:solidFill>
                  <a:schemeClr val="tx1"/>
                </a:solidFill>
              </a:ln>
            </c:spPr>
          </c:dPt>
          <c:dLbls>
            <c:numFmt formatCode="#,##0.0" sourceLinked="0"/>
            <c:txPr>
              <a:bodyPr rot="-5400000" vert="horz"/>
              <a:lstStyle/>
              <a:p>
                <a:pPr>
                  <a:defRPr sz="800"/>
                </a:pPr>
                <a:endParaRPr lang="en-US"/>
              </a:p>
            </c:txPr>
            <c:showVal val="1"/>
          </c:dLbls>
          <c:cat>
            <c:strRef>
              <c:f>Sheet1!$A$2:$A$66</c:f>
              <c:strCache>
                <c:ptCount val="65"/>
                <c:pt idx="0">
                  <c:v>Madison</c:v>
                </c:pt>
                <c:pt idx="1">
                  <c:v>Iberville</c:v>
                </c:pt>
                <c:pt idx="2">
                  <c:v>West Carroll</c:v>
                </c:pt>
                <c:pt idx="3">
                  <c:v>Jackson</c:v>
                </c:pt>
                <c:pt idx="4">
                  <c:v>St. Tammany</c:v>
                </c:pt>
                <c:pt idx="5">
                  <c:v>West Baton Rouge</c:v>
                </c:pt>
                <c:pt idx="6">
                  <c:v>Lafayette</c:v>
                </c:pt>
                <c:pt idx="7">
                  <c:v>Assumption</c:v>
                </c:pt>
                <c:pt idx="8">
                  <c:v>Morehouse</c:v>
                </c:pt>
                <c:pt idx="9">
                  <c:v>St. Charles</c:v>
                </c:pt>
                <c:pt idx="10">
                  <c:v>Calcasieu</c:v>
                </c:pt>
                <c:pt idx="11">
                  <c:v>East Baton Rouge</c:v>
                </c:pt>
                <c:pt idx="12">
                  <c:v>Ouachita</c:v>
                </c:pt>
                <c:pt idx="13">
                  <c:v>Ascension</c:v>
                </c:pt>
                <c:pt idx="14">
                  <c:v>Bossier</c:v>
                </c:pt>
                <c:pt idx="15">
                  <c:v>Evangeline</c:v>
                </c:pt>
                <c:pt idx="16">
                  <c:v>Lincoln</c:v>
                </c:pt>
                <c:pt idx="17">
                  <c:v>West Feliciana</c:v>
                </c:pt>
                <c:pt idx="18">
                  <c:v>East Feliciana</c:v>
                </c:pt>
                <c:pt idx="19">
                  <c:v>St. James</c:v>
                </c:pt>
                <c:pt idx="20">
                  <c:v>Jefferson</c:v>
                </c:pt>
                <c:pt idx="21">
                  <c:v>Bienville</c:v>
                </c:pt>
                <c:pt idx="22">
                  <c:v>Acadia</c:v>
                </c:pt>
                <c:pt idx="23">
                  <c:v>Louisiana</c:v>
                </c:pt>
                <c:pt idx="24">
                  <c:v>Jefferson Davis</c:v>
                </c:pt>
                <c:pt idx="25">
                  <c:v>St. Landry</c:v>
                </c:pt>
                <c:pt idx="26">
                  <c:v>Lafourche</c:v>
                </c:pt>
                <c:pt idx="27">
                  <c:v>Allen</c:v>
                </c:pt>
                <c:pt idx="28">
                  <c:v>Franklin</c:v>
                </c:pt>
                <c:pt idx="29">
                  <c:v>St. John the Baptist</c:v>
                </c:pt>
                <c:pt idx="30">
                  <c:v>Livingston</c:v>
                </c:pt>
                <c:pt idx="31">
                  <c:v>Pointe Coupee</c:v>
                </c:pt>
                <c:pt idx="32">
                  <c:v>Union</c:v>
                </c:pt>
                <c:pt idx="33">
                  <c:v>Winn</c:v>
                </c:pt>
                <c:pt idx="34">
                  <c:v>Catahoula</c:v>
                </c:pt>
                <c:pt idx="35">
                  <c:v>Vermilion</c:v>
                </c:pt>
                <c:pt idx="36">
                  <c:v>Natchitoches</c:v>
                </c:pt>
                <c:pt idx="37">
                  <c:v>Claiborne</c:v>
                </c:pt>
                <c:pt idx="38">
                  <c:v>Caddo</c:v>
                </c:pt>
                <c:pt idx="39">
                  <c:v>St. Martin</c:v>
                </c:pt>
                <c:pt idx="40">
                  <c:v>St. Bernard</c:v>
                </c:pt>
                <c:pt idx="41">
                  <c:v>Richland</c:v>
                </c:pt>
                <c:pt idx="42">
                  <c:v>Tangipahoa</c:v>
                </c:pt>
                <c:pt idx="43">
                  <c:v>Beauregard</c:v>
                </c:pt>
                <c:pt idx="44">
                  <c:v>Rapides</c:v>
                </c:pt>
                <c:pt idx="45">
                  <c:v>Red River</c:v>
                </c:pt>
                <c:pt idx="46">
                  <c:v>Terrebonne</c:v>
                </c:pt>
                <c:pt idx="47">
                  <c:v>Caldwell</c:v>
                </c:pt>
                <c:pt idx="48">
                  <c:v>St. Helena</c:v>
                </c:pt>
                <c:pt idx="49">
                  <c:v>Iberia</c:v>
                </c:pt>
                <c:pt idx="50">
                  <c:v>Concordia</c:v>
                </c:pt>
                <c:pt idx="51">
                  <c:v>Webster</c:v>
                </c:pt>
                <c:pt idx="52">
                  <c:v>Plaquemines</c:v>
                </c:pt>
                <c:pt idx="53">
                  <c:v>Cameron</c:v>
                </c:pt>
                <c:pt idx="54">
                  <c:v>Tensas</c:v>
                </c:pt>
                <c:pt idx="55">
                  <c:v>Washington</c:v>
                </c:pt>
                <c:pt idx="56">
                  <c:v>Orleans</c:v>
                </c:pt>
                <c:pt idx="57">
                  <c:v>De Soto</c:v>
                </c:pt>
                <c:pt idx="58">
                  <c:v>Avoyelles</c:v>
                </c:pt>
                <c:pt idx="59">
                  <c:v>St. Mary</c:v>
                </c:pt>
                <c:pt idx="60">
                  <c:v>Vernon</c:v>
                </c:pt>
                <c:pt idx="61">
                  <c:v>Sabine</c:v>
                </c:pt>
                <c:pt idx="62">
                  <c:v>La Salle</c:v>
                </c:pt>
                <c:pt idx="63">
                  <c:v>Grant</c:v>
                </c:pt>
                <c:pt idx="64">
                  <c:v>East Carroll</c:v>
                </c:pt>
              </c:strCache>
            </c:strRef>
          </c:cat>
          <c:val>
            <c:numRef>
              <c:f>Sheet1!$B$2:$B$66</c:f>
              <c:numCache>
                <c:formatCode>General</c:formatCode>
                <c:ptCount val="65"/>
                <c:pt idx="0">
                  <c:v>73.983739837398389</c:v>
                </c:pt>
                <c:pt idx="1">
                  <c:v>73.500379650721229</c:v>
                </c:pt>
                <c:pt idx="2">
                  <c:v>66.666666666666657</c:v>
                </c:pt>
                <c:pt idx="3">
                  <c:v>66.666666666666657</c:v>
                </c:pt>
                <c:pt idx="4">
                  <c:v>66.625842008572945</c:v>
                </c:pt>
                <c:pt idx="5">
                  <c:v>64.746945898778364</c:v>
                </c:pt>
                <c:pt idx="6">
                  <c:v>64.195724620011376</c:v>
                </c:pt>
                <c:pt idx="7">
                  <c:v>63.443596268023761</c:v>
                </c:pt>
                <c:pt idx="8">
                  <c:v>61.993127147766295</c:v>
                </c:pt>
                <c:pt idx="9">
                  <c:v>61.845972957084058</c:v>
                </c:pt>
                <c:pt idx="10">
                  <c:v>60.894580549368946</c:v>
                </c:pt>
                <c:pt idx="11">
                  <c:v>60.742018981881039</c:v>
                </c:pt>
                <c:pt idx="12">
                  <c:v>60.2965403624383</c:v>
                </c:pt>
                <c:pt idx="13">
                  <c:v>60.079623597538898</c:v>
                </c:pt>
                <c:pt idx="14">
                  <c:v>59.698681732580063</c:v>
                </c:pt>
                <c:pt idx="15">
                  <c:v>59.368191721132909</c:v>
                </c:pt>
                <c:pt idx="16">
                  <c:v>58.916478555304664</c:v>
                </c:pt>
                <c:pt idx="17">
                  <c:v>58.562091503267894</c:v>
                </c:pt>
                <c:pt idx="18">
                  <c:v>57.97101449275354</c:v>
                </c:pt>
                <c:pt idx="19">
                  <c:v>57.906458797327375</c:v>
                </c:pt>
                <c:pt idx="20">
                  <c:v>57.558960982501972</c:v>
                </c:pt>
                <c:pt idx="21">
                  <c:v>57.487922705313935</c:v>
                </c:pt>
                <c:pt idx="22">
                  <c:v>57.383231795764317</c:v>
                </c:pt>
                <c:pt idx="23">
                  <c:v>56.461306080473072</c:v>
                </c:pt>
                <c:pt idx="24">
                  <c:v>56.060606060605998</c:v>
                </c:pt>
                <c:pt idx="25">
                  <c:v>55.813953488372029</c:v>
                </c:pt>
                <c:pt idx="26">
                  <c:v>55.69258266309204</c:v>
                </c:pt>
                <c:pt idx="27">
                  <c:v>55.579553635709132</c:v>
                </c:pt>
                <c:pt idx="28">
                  <c:v>55.428571428571487</c:v>
                </c:pt>
                <c:pt idx="29">
                  <c:v>55.243820975283896</c:v>
                </c:pt>
                <c:pt idx="30">
                  <c:v>54.947683109117989</c:v>
                </c:pt>
                <c:pt idx="31">
                  <c:v>54.901960784313637</c:v>
                </c:pt>
                <c:pt idx="32">
                  <c:v>54.67479674796747</c:v>
                </c:pt>
                <c:pt idx="33">
                  <c:v>54.358974358974343</c:v>
                </c:pt>
                <c:pt idx="34">
                  <c:v>54.166666666666544</c:v>
                </c:pt>
                <c:pt idx="35">
                  <c:v>53.549695740365109</c:v>
                </c:pt>
                <c:pt idx="36">
                  <c:v>53.463203463203321</c:v>
                </c:pt>
                <c:pt idx="37">
                  <c:v>52.866242038216491</c:v>
                </c:pt>
                <c:pt idx="38">
                  <c:v>52.687438404973072</c:v>
                </c:pt>
                <c:pt idx="39">
                  <c:v>52.205638474295192</c:v>
                </c:pt>
                <c:pt idx="40">
                  <c:v>52.173913043478329</c:v>
                </c:pt>
                <c:pt idx="41">
                  <c:v>52.166666666666536</c:v>
                </c:pt>
                <c:pt idx="42">
                  <c:v>52.122318575992786</c:v>
                </c:pt>
                <c:pt idx="43">
                  <c:v>51.485148514851502</c:v>
                </c:pt>
                <c:pt idx="44">
                  <c:v>50.99834668701515</c:v>
                </c:pt>
                <c:pt idx="45">
                  <c:v>50.909090909090914</c:v>
                </c:pt>
                <c:pt idx="46">
                  <c:v>50.486827033218688</c:v>
                </c:pt>
                <c:pt idx="47">
                  <c:v>50.387596899224796</c:v>
                </c:pt>
                <c:pt idx="48">
                  <c:v>50</c:v>
                </c:pt>
                <c:pt idx="49">
                  <c:v>49.923697405711742</c:v>
                </c:pt>
                <c:pt idx="50">
                  <c:v>48.763853367433931</c:v>
                </c:pt>
                <c:pt idx="51">
                  <c:v>48.596693579392422</c:v>
                </c:pt>
                <c:pt idx="52">
                  <c:v>48.097412480974185</c:v>
                </c:pt>
                <c:pt idx="53">
                  <c:v>47.703703703703702</c:v>
                </c:pt>
                <c:pt idx="54">
                  <c:v>47.333333333333343</c:v>
                </c:pt>
                <c:pt idx="55">
                  <c:v>47.019311502938713</c:v>
                </c:pt>
                <c:pt idx="56">
                  <c:v>47.014115092290979</c:v>
                </c:pt>
                <c:pt idx="57">
                  <c:v>46.398046398046397</c:v>
                </c:pt>
                <c:pt idx="58">
                  <c:v>44.936086529006836</c:v>
                </c:pt>
                <c:pt idx="59">
                  <c:v>44.461003477396808</c:v>
                </c:pt>
                <c:pt idx="60">
                  <c:v>43.660418963616294</c:v>
                </c:pt>
                <c:pt idx="61">
                  <c:v>43.312966734555332</c:v>
                </c:pt>
                <c:pt idx="62">
                  <c:v>42.69406392694065</c:v>
                </c:pt>
                <c:pt idx="63">
                  <c:v>38.568935427574246</c:v>
                </c:pt>
                <c:pt idx="64">
                  <c:v>36.42276422764219</c:v>
                </c:pt>
              </c:numCache>
            </c:numRef>
          </c:val>
        </c:ser>
        <c:gapWidth val="50"/>
        <c:axId val="113837568"/>
        <c:axId val="113839104"/>
      </c:barChart>
      <c:catAx>
        <c:axId val="113837568"/>
        <c:scaling>
          <c:orientation val="minMax"/>
        </c:scaling>
        <c:axPos val="b"/>
        <c:tickLblPos val="nextTo"/>
        <c:txPr>
          <a:bodyPr rot="-5400000" vert="horz"/>
          <a:lstStyle/>
          <a:p>
            <a:pPr>
              <a:defRPr/>
            </a:pPr>
            <a:endParaRPr lang="en-US"/>
          </a:p>
        </c:txPr>
        <c:crossAx val="113839104"/>
        <c:crosses val="autoZero"/>
        <c:auto val="1"/>
        <c:lblAlgn val="ctr"/>
        <c:lblOffset val="0"/>
        <c:tickLblSkip val="1"/>
      </c:catAx>
      <c:valAx>
        <c:axId val="113839104"/>
        <c:scaling>
          <c:orientation val="minMax"/>
        </c:scaling>
        <c:axPos val="l"/>
        <c:numFmt formatCode="General" sourceLinked="1"/>
        <c:tickLblPos val="nextTo"/>
        <c:crossAx val="113837568"/>
        <c:crosses val="autoZero"/>
        <c:crossBetween val="between"/>
      </c:valAx>
    </c:plotArea>
    <c:plotVisOnly val="1"/>
  </c:chart>
  <c:txPr>
    <a:bodyPr/>
    <a:lstStyle/>
    <a:p>
      <a:pPr>
        <a:defRPr sz="900"/>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Sheet1!$B$1</c:f>
              <c:strCache>
                <c:ptCount val="1"/>
                <c:pt idx="0">
                  <c:v>Orleans</c:v>
                </c:pt>
              </c:strCache>
            </c:strRef>
          </c:tx>
          <c:spPr>
            <a:solidFill>
              <a:srgbClr val="99CC00"/>
            </a:solidFill>
            <a:ln>
              <a:solidFill>
                <a:srgbClr val="000000"/>
              </a:solidFill>
            </a:ln>
          </c:spPr>
          <c:dLbls>
            <c:showVal val="1"/>
          </c:dLbls>
          <c:cat>
            <c:strRef>
              <c:f>Sheet1!$A$2:$A$4</c:f>
              <c:strCache>
                <c:ptCount val="3"/>
                <c:pt idx="0">
                  <c:v>Two-Year</c:v>
                </c:pt>
                <c:pt idx="1">
                  <c:v>Four-Year</c:v>
                </c:pt>
                <c:pt idx="2">
                  <c:v>Total</c:v>
                </c:pt>
              </c:strCache>
            </c:strRef>
          </c:cat>
          <c:val>
            <c:numRef>
              <c:f>Sheet1!$B$2:$B$4</c:f>
              <c:numCache>
                <c:formatCode>General</c:formatCode>
                <c:ptCount val="3"/>
                <c:pt idx="0">
                  <c:v>8.8000000000000007</c:v>
                </c:pt>
                <c:pt idx="1">
                  <c:v>38.200000000000003</c:v>
                </c:pt>
                <c:pt idx="2">
                  <c:v>47</c:v>
                </c:pt>
              </c:numCache>
            </c:numRef>
          </c:val>
        </c:ser>
        <c:ser>
          <c:idx val="1"/>
          <c:order val="1"/>
          <c:tx>
            <c:strRef>
              <c:f>Sheet1!$C$1</c:f>
              <c:strCache>
                <c:ptCount val="1"/>
                <c:pt idx="0">
                  <c:v>State</c:v>
                </c:pt>
              </c:strCache>
            </c:strRef>
          </c:tx>
          <c:spPr>
            <a:solidFill>
              <a:schemeClr val="accent2"/>
            </a:solidFill>
            <a:ln>
              <a:solidFill>
                <a:srgbClr val="000000"/>
              </a:solidFill>
            </a:ln>
          </c:spPr>
          <c:dLbls>
            <c:showVal val="1"/>
          </c:dLbls>
          <c:cat>
            <c:strRef>
              <c:f>Sheet1!$A$2:$A$4</c:f>
              <c:strCache>
                <c:ptCount val="3"/>
                <c:pt idx="0">
                  <c:v>Two-Year</c:v>
                </c:pt>
                <c:pt idx="1">
                  <c:v>Four-Year</c:v>
                </c:pt>
                <c:pt idx="2">
                  <c:v>Total</c:v>
                </c:pt>
              </c:strCache>
            </c:strRef>
          </c:cat>
          <c:val>
            <c:numRef>
              <c:f>Sheet1!$C$2:$C$4</c:f>
              <c:numCache>
                <c:formatCode>General</c:formatCode>
                <c:ptCount val="3"/>
                <c:pt idx="0">
                  <c:v>14.4</c:v>
                </c:pt>
                <c:pt idx="1">
                  <c:v>42.1</c:v>
                </c:pt>
                <c:pt idx="2">
                  <c:v>56.5</c:v>
                </c:pt>
              </c:numCache>
            </c:numRef>
          </c:val>
        </c:ser>
        <c:axId val="113917952"/>
        <c:axId val="113919488"/>
      </c:barChart>
      <c:catAx>
        <c:axId val="113917952"/>
        <c:scaling>
          <c:orientation val="minMax"/>
        </c:scaling>
        <c:axPos val="b"/>
        <c:tickLblPos val="nextTo"/>
        <c:crossAx val="113919488"/>
        <c:crosses val="autoZero"/>
        <c:auto val="1"/>
        <c:lblAlgn val="ctr"/>
        <c:lblOffset val="100"/>
      </c:catAx>
      <c:valAx>
        <c:axId val="113919488"/>
        <c:scaling>
          <c:orientation val="minMax"/>
        </c:scaling>
        <c:axPos val="l"/>
        <c:numFmt formatCode="General" sourceLinked="1"/>
        <c:tickLblPos val="nextTo"/>
        <c:crossAx val="113917952"/>
        <c:crosses val="autoZero"/>
        <c:crossBetween val="between"/>
      </c:valAx>
    </c:plotArea>
    <c:legend>
      <c:legendPos val="r"/>
      <c:layout>
        <c:manualLayout>
          <c:xMode val="edge"/>
          <c:yMode val="edge"/>
          <c:x val="0.35202634392923193"/>
          <c:y val="8.6074720451758013E-2"/>
          <c:w val="0.26834402644113858"/>
          <c:h val="8.1445650351096563E-2"/>
        </c:manualLayout>
      </c:layout>
      <c:overlay val="1"/>
    </c:legend>
    <c:plotVisOnly val="1"/>
  </c:chart>
  <c:txPr>
    <a:bodyPr/>
    <a:lstStyle/>
    <a:p>
      <a:pPr>
        <a:defRPr sz="1200"/>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Sheet1!$B$1</c:f>
              <c:strCache>
                <c:ptCount val="1"/>
                <c:pt idx="0">
                  <c:v>Total</c:v>
                </c:pt>
              </c:strCache>
            </c:strRef>
          </c:tx>
          <c:spPr>
            <a:solidFill>
              <a:srgbClr val="99CC00"/>
            </a:solidFill>
            <a:ln>
              <a:solidFill>
                <a:srgbClr val="000000"/>
              </a:solidFill>
            </a:ln>
          </c:spPr>
          <c:dLbls>
            <c:showVal val="1"/>
          </c:dLbls>
          <c:cat>
            <c:strRef>
              <c:f>Sheet1!$A$2:$A$4</c:f>
              <c:strCache>
                <c:ptCount val="3"/>
                <c:pt idx="0">
                  <c:v>Delgado</c:v>
                </c:pt>
                <c:pt idx="1">
                  <c:v>SUNO</c:v>
                </c:pt>
                <c:pt idx="2">
                  <c:v>UNO</c:v>
                </c:pt>
              </c:strCache>
            </c:strRef>
          </c:cat>
          <c:val>
            <c:numRef>
              <c:f>Sheet1!$B$2:$B$4</c:f>
              <c:numCache>
                <c:formatCode>General</c:formatCode>
                <c:ptCount val="3"/>
                <c:pt idx="0">
                  <c:v>84.7</c:v>
                </c:pt>
                <c:pt idx="1">
                  <c:v>63.4</c:v>
                </c:pt>
                <c:pt idx="2">
                  <c:v>19.100000000000001</c:v>
                </c:pt>
              </c:numCache>
            </c:numRef>
          </c:val>
        </c:ser>
        <c:ser>
          <c:idx val="1"/>
          <c:order val="1"/>
          <c:tx>
            <c:strRef>
              <c:f>Sheet1!$C$1</c:f>
              <c:strCache>
                <c:ptCount val="1"/>
                <c:pt idx="0">
                  <c:v>White</c:v>
                </c:pt>
              </c:strCache>
            </c:strRef>
          </c:tx>
          <c:spPr>
            <a:solidFill>
              <a:schemeClr val="accent2"/>
            </a:solidFill>
            <a:ln>
              <a:solidFill>
                <a:srgbClr val="000000"/>
              </a:solidFill>
            </a:ln>
          </c:spPr>
          <c:dLbls>
            <c:showVal val="1"/>
          </c:dLbls>
          <c:cat>
            <c:strRef>
              <c:f>Sheet1!$A$2:$A$4</c:f>
              <c:strCache>
                <c:ptCount val="3"/>
                <c:pt idx="0">
                  <c:v>Delgado</c:v>
                </c:pt>
                <c:pt idx="1">
                  <c:v>SUNO</c:v>
                </c:pt>
                <c:pt idx="2">
                  <c:v>UNO</c:v>
                </c:pt>
              </c:strCache>
            </c:strRef>
          </c:cat>
          <c:val>
            <c:numRef>
              <c:f>Sheet1!$C$2:$C$4</c:f>
              <c:numCache>
                <c:formatCode>General</c:formatCode>
                <c:ptCount val="3"/>
                <c:pt idx="0">
                  <c:v>75.3</c:v>
                </c:pt>
                <c:pt idx="1">
                  <c:v>50</c:v>
                </c:pt>
                <c:pt idx="2">
                  <c:v>15.9</c:v>
                </c:pt>
              </c:numCache>
            </c:numRef>
          </c:val>
        </c:ser>
        <c:ser>
          <c:idx val="2"/>
          <c:order val="2"/>
          <c:tx>
            <c:strRef>
              <c:f>Sheet1!$D$1</c:f>
              <c:strCache>
                <c:ptCount val="1"/>
                <c:pt idx="0">
                  <c:v>Black</c:v>
                </c:pt>
              </c:strCache>
            </c:strRef>
          </c:tx>
          <c:spPr>
            <a:solidFill>
              <a:srgbClr val="C00000"/>
            </a:solidFill>
            <a:ln>
              <a:solidFill>
                <a:srgbClr val="000000"/>
              </a:solidFill>
            </a:ln>
          </c:spPr>
          <c:dLbls>
            <c:showVal val="1"/>
          </c:dLbls>
          <c:cat>
            <c:strRef>
              <c:f>Sheet1!$A$2:$A$4</c:f>
              <c:strCache>
                <c:ptCount val="3"/>
                <c:pt idx="0">
                  <c:v>Delgado</c:v>
                </c:pt>
                <c:pt idx="1">
                  <c:v>SUNO</c:v>
                </c:pt>
                <c:pt idx="2">
                  <c:v>UNO</c:v>
                </c:pt>
              </c:strCache>
            </c:strRef>
          </c:cat>
          <c:val>
            <c:numRef>
              <c:f>Sheet1!$D$2:$D$4</c:f>
              <c:numCache>
                <c:formatCode>General</c:formatCode>
                <c:ptCount val="3"/>
                <c:pt idx="0">
                  <c:v>92.1</c:v>
                </c:pt>
                <c:pt idx="1">
                  <c:v>63.6</c:v>
                </c:pt>
                <c:pt idx="2">
                  <c:v>29.5</c:v>
                </c:pt>
              </c:numCache>
            </c:numRef>
          </c:val>
        </c:ser>
        <c:ser>
          <c:idx val="3"/>
          <c:order val="3"/>
          <c:tx>
            <c:strRef>
              <c:f>Sheet1!$E$1</c:f>
              <c:strCache>
                <c:ptCount val="1"/>
                <c:pt idx="0">
                  <c:v>Other</c:v>
                </c:pt>
              </c:strCache>
            </c:strRef>
          </c:tx>
          <c:dLbls>
            <c:showVal val="1"/>
          </c:dLbls>
          <c:cat>
            <c:strRef>
              <c:f>Sheet1!$A$2:$A$4</c:f>
              <c:strCache>
                <c:ptCount val="3"/>
                <c:pt idx="0">
                  <c:v>Delgado</c:v>
                </c:pt>
                <c:pt idx="1">
                  <c:v>SUNO</c:v>
                </c:pt>
                <c:pt idx="2">
                  <c:v>UNO</c:v>
                </c:pt>
              </c:strCache>
            </c:strRef>
          </c:cat>
          <c:val>
            <c:numRef>
              <c:f>Sheet1!$E$2:$E$4</c:f>
              <c:numCache>
                <c:formatCode>General</c:formatCode>
                <c:ptCount val="3"/>
                <c:pt idx="0">
                  <c:v>83.8</c:v>
                </c:pt>
                <c:pt idx="1">
                  <c:v>50</c:v>
                </c:pt>
                <c:pt idx="2">
                  <c:v>19.3</c:v>
                </c:pt>
              </c:numCache>
            </c:numRef>
          </c:val>
        </c:ser>
        <c:axId val="115217920"/>
        <c:axId val="115219456"/>
      </c:barChart>
      <c:catAx>
        <c:axId val="115217920"/>
        <c:scaling>
          <c:orientation val="minMax"/>
        </c:scaling>
        <c:axPos val="b"/>
        <c:tickLblPos val="nextTo"/>
        <c:crossAx val="115219456"/>
        <c:crosses val="autoZero"/>
        <c:auto val="1"/>
        <c:lblAlgn val="ctr"/>
        <c:lblOffset val="100"/>
      </c:catAx>
      <c:valAx>
        <c:axId val="115219456"/>
        <c:scaling>
          <c:orientation val="minMax"/>
        </c:scaling>
        <c:axPos val="l"/>
        <c:numFmt formatCode="General" sourceLinked="1"/>
        <c:tickLblPos val="nextTo"/>
        <c:crossAx val="115217920"/>
        <c:crosses val="autoZero"/>
        <c:crossBetween val="between"/>
      </c:valAx>
    </c:plotArea>
    <c:legend>
      <c:legendPos val="r"/>
      <c:layout>
        <c:manualLayout>
          <c:xMode val="edge"/>
          <c:yMode val="edge"/>
          <c:x val="0.37890128317293742"/>
          <c:y val="5.3086160889958704E-2"/>
          <c:w val="0.37881476620978083"/>
          <c:h val="0.12216847552664502"/>
        </c:manualLayout>
      </c:layout>
      <c:overlay val="1"/>
    </c:legend>
    <c:plotVisOnly val="1"/>
  </c:chart>
  <c:txPr>
    <a:bodyPr/>
    <a:lstStyle/>
    <a:p>
      <a:pPr>
        <a:defRPr sz="1400"/>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Sheet1!$B$1</c:f>
              <c:strCache>
                <c:ptCount val="1"/>
                <c:pt idx="0">
                  <c:v>SUNO</c:v>
                </c:pt>
              </c:strCache>
            </c:strRef>
          </c:tx>
          <c:spPr>
            <a:solidFill>
              <a:srgbClr val="99CC00"/>
            </a:solidFill>
            <a:ln>
              <a:solidFill>
                <a:schemeClr val="tx1"/>
              </a:solidFill>
            </a:ln>
          </c:spPr>
          <c:dLbls>
            <c:showVal val="1"/>
          </c:dLbls>
          <c:cat>
            <c:strRef>
              <c:f>Sheet1!$A$2:$A$4</c:f>
              <c:strCache>
                <c:ptCount val="3"/>
                <c:pt idx="0">
                  <c:v>Baccalaureate</c:v>
                </c:pt>
                <c:pt idx="1">
                  <c:v>Masters</c:v>
                </c:pt>
                <c:pt idx="2">
                  <c:v>Ph.D.</c:v>
                </c:pt>
              </c:strCache>
            </c:strRef>
          </c:cat>
          <c:val>
            <c:numRef>
              <c:f>Sheet1!$B$2:$B$4</c:f>
              <c:numCache>
                <c:formatCode>General</c:formatCode>
                <c:ptCount val="3"/>
                <c:pt idx="0">
                  <c:v>92.7</c:v>
                </c:pt>
                <c:pt idx="1">
                  <c:v>88.3</c:v>
                </c:pt>
              </c:numCache>
            </c:numRef>
          </c:val>
        </c:ser>
        <c:ser>
          <c:idx val="1"/>
          <c:order val="1"/>
          <c:tx>
            <c:strRef>
              <c:f>Sheet1!$C$1</c:f>
              <c:strCache>
                <c:ptCount val="1"/>
                <c:pt idx="0">
                  <c:v>UNO</c:v>
                </c:pt>
              </c:strCache>
            </c:strRef>
          </c:tx>
          <c:spPr>
            <a:solidFill>
              <a:schemeClr val="accent2"/>
            </a:solidFill>
            <a:ln>
              <a:solidFill>
                <a:srgbClr val="000000"/>
              </a:solidFill>
            </a:ln>
          </c:spPr>
          <c:dLbls>
            <c:showVal val="1"/>
          </c:dLbls>
          <c:cat>
            <c:strRef>
              <c:f>Sheet1!$A$2:$A$4</c:f>
              <c:strCache>
                <c:ptCount val="3"/>
                <c:pt idx="0">
                  <c:v>Baccalaureate</c:v>
                </c:pt>
                <c:pt idx="1">
                  <c:v>Masters</c:v>
                </c:pt>
                <c:pt idx="2">
                  <c:v>Ph.D.</c:v>
                </c:pt>
              </c:strCache>
            </c:strRef>
          </c:cat>
          <c:val>
            <c:numRef>
              <c:f>Sheet1!$C$2:$C$4</c:f>
              <c:numCache>
                <c:formatCode>General</c:formatCode>
                <c:ptCount val="3"/>
                <c:pt idx="0">
                  <c:v>19</c:v>
                </c:pt>
                <c:pt idx="1">
                  <c:v>20.3</c:v>
                </c:pt>
                <c:pt idx="2">
                  <c:v>18.8</c:v>
                </c:pt>
              </c:numCache>
            </c:numRef>
          </c:val>
        </c:ser>
        <c:axId val="115515392"/>
        <c:axId val="115517696"/>
      </c:barChart>
      <c:catAx>
        <c:axId val="115515392"/>
        <c:scaling>
          <c:orientation val="minMax"/>
        </c:scaling>
        <c:axPos val="b"/>
        <c:tickLblPos val="nextTo"/>
        <c:crossAx val="115517696"/>
        <c:crosses val="autoZero"/>
        <c:auto val="1"/>
        <c:lblAlgn val="ctr"/>
        <c:lblOffset val="100"/>
      </c:catAx>
      <c:valAx>
        <c:axId val="115517696"/>
        <c:scaling>
          <c:orientation val="minMax"/>
        </c:scaling>
        <c:axPos val="l"/>
        <c:numFmt formatCode="General" sourceLinked="1"/>
        <c:tickLblPos val="nextTo"/>
        <c:crossAx val="115515392"/>
        <c:crosses val="autoZero"/>
        <c:crossBetween val="between"/>
      </c:valAx>
    </c:plotArea>
    <c:legend>
      <c:legendPos val="r"/>
      <c:layout>
        <c:manualLayout>
          <c:xMode val="edge"/>
          <c:yMode val="edge"/>
          <c:x val="0.57470423228346657"/>
          <c:y val="0.14527312992125987"/>
          <c:w val="0.35029576771653526"/>
          <c:h val="0.10320374015748054"/>
        </c:manualLayout>
      </c:layout>
      <c:overlay val="1"/>
    </c:legend>
    <c:plotVisOnly val="1"/>
  </c:chart>
  <c:txPr>
    <a:bodyPr/>
    <a:lstStyle/>
    <a:p>
      <a:pPr>
        <a:defRPr sz="1200"/>
      </a:pPr>
      <a:endParaRPr lang="en-US"/>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4.4565313951140911E-2"/>
          <c:y val="9.4684432854915998E-2"/>
          <c:w val="0.95519148567967616"/>
          <c:h val="0.7672318996266676"/>
        </c:manualLayout>
      </c:layout>
      <c:barChart>
        <c:barDir val="col"/>
        <c:grouping val="clustered"/>
        <c:ser>
          <c:idx val="0"/>
          <c:order val="0"/>
          <c:tx>
            <c:strRef>
              <c:f>Source!$A$10</c:f>
              <c:strCache>
                <c:ptCount val="1"/>
                <c:pt idx="0">
                  <c:v>White</c:v>
                </c:pt>
              </c:strCache>
            </c:strRef>
          </c:tx>
          <c:spPr>
            <a:solidFill>
              <a:srgbClr val="99CC00"/>
            </a:solidFill>
            <a:ln>
              <a:solidFill>
                <a:schemeClr val="tx1"/>
              </a:solidFill>
            </a:ln>
          </c:spPr>
          <c:dLbls>
            <c:showVal val="1"/>
          </c:dLbls>
          <c:cat>
            <c:strRef>
              <c:f>Source!$B$9:$D$9</c:f>
              <c:strCache>
                <c:ptCount val="3"/>
                <c:pt idx="0">
                  <c:v>University of New Orleans</c:v>
                </c:pt>
                <c:pt idx="1">
                  <c:v>Southern University New Orleans</c:v>
                </c:pt>
                <c:pt idx="2">
                  <c:v>Delgado CC</c:v>
                </c:pt>
              </c:strCache>
            </c:strRef>
          </c:cat>
          <c:val>
            <c:numRef>
              <c:f>Source!$B$10:$D$10</c:f>
              <c:numCache>
                <c:formatCode>General</c:formatCode>
                <c:ptCount val="3"/>
                <c:pt idx="0">
                  <c:v>67.099999999999994</c:v>
                </c:pt>
                <c:pt idx="1">
                  <c:v>34.1</c:v>
                </c:pt>
                <c:pt idx="2">
                  <c:v>74.3</c:v>
                </c:pt>
              </c:numCache>
            </c:numRef>
          </c:val>
        </c:ser>
        <c:ser>
          <c:idx val="1"/>
          <c:order val="1"/>
          <c:tx>
            <c:strRef>
              <c:f>Source!$A$11</c:f>
              <c:strCache>
                <c:ptCount val="1"/>
                <c:pt idx="0">
                  <c:v>Black</c:v>
                </c:pt>
              </c:strCache>
            </c:strRef>
          </c:tx>
          <c:spPr>
            <a:solidFill>
              <a:schemeClr val="accent2"/>
            </a:solidFill>
            <a:ln>
              <a:solidFill>
                <a:srgbClr val="000000"/>
              </a:solidFill>
            </a:ln>
          </c:spPr>
          <c:dLbls>
            <c:showVal val="1"/>
          </c:dLbls>
          <c:cat>
            <c:strRef>
              <c:f>Source!$B$9:$D$9</c:f>
              <c:strCache>
                <c:ptCount val="3"/>
                <c:pt idx="0">
                  <c:v>University of New Orleans</c:v>
                </c:pt>
                <c:pt idx="1">
                  <c:v>Southern University New Orleans</c:v>
                </c:pt>
                <c:pt idx="2">
                  <c:v>Delgado CC</c:v>
                </c:pt>
              </c:strCache>
            </c:strRef>
          </c:cat>
          <c:val>
            <c:numRef>
              <c:f>Source!$B$11:$D$11</c:f>
              <c:numCache>
                <c:formatCode>General</c:formatCode>
                <c:ptCount val="3"/>
                <c:pt idx="0">
                  <c:v>7.2</c:v>
                </c:pt>
                <c:pt idx="1">
                  <c:v>59.1</c:v>
                </c:pt>
                <c:pt idx="2">
                  <c:v>19.7</c:v>
                </c:pt>
              </c:numCache>
            </c:numRef>
          </c:val>
        </c:ser>
        <c:ser>
          <c:idx val="2"/>
          <c:order val="2"/>
          <c:tx>
            <c:strRef>
              <c:f>Source!$A$12</c:f>
              <c:strCache>
                <c:ptCount val="1"/>
                <c:pt idx="0">
                  <c:v>Other Known Race</c:v>
                </c:pt>
              </c:strCache>
            </c:strRef>
          </c:tx>
          <c:spPr>
            <a:solidFill>
              <a:srgbClr val="C00000"/>
            </a:solidFill>
            <a:ln>
              <a:solidFill>
                <a:srgbClr val="000000"/>
              </a:solidFill>
            </a:ln>
          </c:spPr>
          <c:dLbls>
            <c:showVal val="1"/>
          </c:dLbls>
          <c:cat>
            <c:strRef>
              <c:f>Source!$B$9:$D$9</c:f>
              <c:strCache>
                <c:ptCount val="3"/>
                <c:pt idx="0">
                  <c:v>University of New Orleans</c:v>
                </c:pt>
                <c:pt idx="1">
                  <c:v>Southern University New Orleans</c:v>
                </c:pt>
                <c:pt idx="2">
                  <c:v>Delgado CC</c:v>
                </c:pt>
              </c:strCache>
            </c:strRef>
          </c:cat>
          <c:val>
            <c:numRef>
              <c:f>Source!$B$12:$D$12</c:f>
              <c:numCache>
                <c:formatCode>General</c:formatCode>
                <c:ptCount val="3"/>
                <c:pt idx="0">
                  <c:v>12.5</c:v>
                </c:pt>
                <c:pt idx="1">
                  <c:v>5.7</c:v>
                </c:pt>
                <c:pt idx="2">
                  <c:v>3.7</c:v>
                </c:pt>
              </c:numCache>
            </c:numRef>
          </c:val>
        </c:ser>
        <c:axId val="59538048"/>
        <c:axId val="59572608"/>
      </c:barChart>
      <c:catAx>
        <c:axId val="59538048"/>
        <c:scaling>
          <c:orientation val="minMax"/>
        </c:scaling>
        <c:axPos val="b"/>
        <c:tickLblPos val="nextTo"/>
        <c:crossAx val="59572608"/>
        <c:crosses val="autoZero"/>
        <c:auto val="1"/>
        <c:lblAlgn val="ctr"/>
        <c:lblOffset val="100"/>
      </c:catAx>
      <c:valAx>
        <c:axId val="59572608"/>
        <c:scaling>
          <c:orientation val="minMax"/>
        </c:scaling>
        <c:axPos val="l"/>
        <c:numFmt formatCode="General" sourceLinked="1"/>
        <c:tickLblPos val="nextTo"/>
        <c:crossAx val="59538048"/>
        <c:crosses val="autoZero"/>
        <c:crossBetween val="between"/>
      </c:valAx>
      <c:spPr>
        <a:noFill/>
        <a:ln w="25400">
          <a:noFill/>
        </a:ln>
      </c:spPr>
    </c:plotArea>
    <c:legend>
      <c:legendPos val="r"/>
      <c:layout>
        <c:manualLayout>
          <c:xMode val="edge"/>
          <c:yMode val="edge"/>
          <c:x val="0.24488956189408076"/>
          <c:y val="9.6650388368680146E-2"/>
          <c:w val="0.43075920118144712"/>
          <c:h val="0.1386403162959009"/>
        </c:manualLayout>
      </c:layout>
      <c:spPr>
        <a:solidFill>
          <a:sysClr val="window" lastClr="FFFFFF"/>
        </a:solidFill>
        <a:ln>
          <a:noFill/>
        </a:ln>
      </c:spPr>
    </c:legend>
    <c:plotVisOnly val="1"/>
  </c:chart>
  <c:txPr>
    <a:bodyPr/>
    <a:lstStyle/>
    <a:p>
      <a:pPr>
        <a:defRPr sz="1200"/>
      </a:pPr>
      <a:endParaRPr lang="en-US"/>
    </a:p>
  </c:txPr>
  <c:externalData r:id="rId1"/>
</c:chartSpace>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338138"/>
            <a:ext cx="9144000" cy="76200"/>
          </a:xfrm>
          <a:prstGeom prst="rect">
            <a:avLst/>
          </a:prstGeom>
          <a:solidFill>
            <a:schemeClr val="tx1"/>
          </a:solidFill>
          <a:ln w="9525">
            <a:noFill/>
            <a:miter lim="800000"/>
            <a:headEnd/>
            <a:tailEnd/>
          </a:ln>
          <a:effectLst/>
        </p:spPr>
        <p:txBody>
          <a:bodyPr wrap="none" anchor="ctr"/>
          <a:lstStyle/>
          <a:p>
            <a:pPr eaLnBrk="0" hangingPunct="0">
              <a:defRPr/>
            </a:pPr>
            <a:endParaRPr lang="en-US" sz="2400" b="1">
              <a:solidFill>
                <a:srgbClr val="000000"/>
              </a:solidFill>
              <a:latin typeface="Times New Roman" pitchFamily="18" charset="0"/>
            </a:endParaRPr>
          </a:p>
        </p:txBody>
      </p:sp>
      <p:sp>
        <p:nvSpPr>
          <p:cNvPr id="5" name="Rectangle 7"/>
          <p:cNvSpPr>
            <a:spLocks noChangeArrowheads="1"/>
          </p:cNvSpPr>
          <p:nvPr/>
        </p:nvSpPr>
        <p:spPr bwMode="auto">
          <a:xfrm>
            <a:off x="0" y="0"/>
            <a:ext cx="2667000" cy="381000"/>
          </a:xfrm>
          <a:prstGeom prst="rect">
            <a:avLst/>
          </a:prstGeom>
          <a:solidFill>
            <a:srgbClr val="4975AD"/>
          </a:solidFill>
          <a:ln w="9525">
            <a:noFill/>
            <a:miter lim="800000"/>
            <a:headEnd/>
            <a:tailEnd/>
          </a:ln>
          <a:effectLst/>
        </p:spPr>
        <p:txBody>
          <a:bodyPr wrap="none" anchor="ctr"/>
          <a:lstStyle/>
          <a:p>
            <a:pPr eaLnBrk="0" hangingPunct="0">
              <a:defRPr/>
            </a:pPr>
            <a:endParaRPr lang="en-US" sz="2400" b="1">
              <a:solidFill>
                <a:srgbClr val="000000"/>
              </a:solidFill>
              <a:latin typeface="Times New Roman" pitchFamily="18" charset="0"/>
            </a:endParaRPr>
          </a:p>
        </p:txBody>
      </p:sp>
      <p:sp>
        <p:nvSpPr>
          <p:cNvPr id="6" name="Rectangle 8"/>
          <p:cNvSpPr>
            <a:spLocks noChangeArrowheads="1"/>
          </p:cNvSpPr>
          <p:nvPr/>
        </p:nvSpPr>
        <p:spPr bwMode="auto">
          <a:xfrm>
            <a:off x="2667000" y="0"/>
            <a:ext cx="6477000" cy="381000"/>
          </a:xfrm>
          <a:prstGeom prst="rect">
            <a:avLst/>
          </a:prstGeom>
          <a:solidFill>
            <a:srgbClr val="FFCC00"/>
          </a:solidFill>
          <a:ln w="9525">
            <a:noFill/>
            <a:miter lim="800000"/>
            <a:headEnd/>
            <a:tailEnd/>
          </a:ln>
          <a:effectLst/>
        </p:spPr>
        <p:txBody>
          <a:bodyPr wrap="none" anchor="ctr"/>
          <a:lstStyle/>
          <a:p>
            <a:pPr eaLnBrk="0" hangingPunct="0">
              <a:defRPr/>
            </a:pPr>
            <a:endParaRPr lang="en-US" sz="2400" b="1">
              <a:solidFill>
                <a:srgbClr val="000000"/>
              </a:solidFill>
              <a:latin typeface="Times New Roman" pitchFamily="18" charset="0"/>
            </a:endParaRPr>
          </a:p>
        </p:txBody>
      </p:sp>
      <p:sp>
        <p:nvSpPr>
          <p:cNvPr id="7" name="Line 10"/>
          <p:cNvSpPr>
            <a:spLocks noChangeShapeType="1"/>
          </p:cNvSpPr>
          <p:nvPr/>
        </p:nvSpPr>
        <p:spPr bwMode="auto">
          <a:xfrm>
            <a:off x="0" y="304800"/>
            <a:ext cx="4114800" cy="0"/>
          </a:xfrm>
          <a:prstGeom prst="line">
            <a:avLst/>
          </a:prstGeom>
          <a:noFill/>
          <a:ln w="28575">
            <a:solidFill>
              <a:srgbClr val="FF6600"/>
            </a:solidFill>
            <a:prstDash val="sysDot"/>
            <a:round/>
            <a:headEnd/>
            <a:tailEnd/>
          </a:ln>
          <a:effectLst/>
        </p:spPr>
        <p:txBody>
          <a:bodyPr/>
          <a:lstStyle/>
          <a:p>
            <a:pPr eaLnBrk="0" hangingPunct="0">
              <a:defRPr/>
            </a:pPr>
            <a:endParaRPr lang="en-US" sz="2400" b="1">
              <a:solidFill>
                <a:srgbClr val="000000"/>
              </a:solidFill>
              <a:latin typeface="Times New Roman" pitchFamily="18" charset="0"/>
            </a:endParaRPr>
          </a:p>
        </p:txBody>
      </p:sp>
      <p:sp>
        <p:nvSpPr>
          <p:cNvPr id="8" name="Line 11"/>
          <p:cNvSpPr>
            <a:spLocks noChangeShapeType="1"/>
          </p:cNvSpPr>
          <p:nvPr/>
        </p:nvSpPr>
        <p:spPr bwMode="auto">
          <a:xfrm>
            <a:off x="4572000" y="4343400"/>
            <a:ext cx="4114800" cy="0"/>
          </a:xfrm>
          <a:prstGeom prst="line">
            <a:avLst/>
          </a:prstGeom>
          <a:noFill/>
          <a:ln w="28575">
            <a:solidFill>
              <a:srgbClr val="FF6600"/>
            </a:solidFill>
            <a:prstDash val="sysDot"/>
            <a:round/>
            <a:headEnd/>
            <a:tailEnd/>
          </a:ln>
          <a:effectLst/>
        </p:spPr>
        <p:txBody>
          <a:bodyPr/>
          <a:lstStyle/>
          <a:p>
            <a:pPr eaLnBrk="0" hangingPunct="0">
              <a:defRPr/>
            </a:pPr>
            <a:endParaRPr lang="en-US" sz="2400" b="1">
              <a:solidFill>
                <a:srgbClr val="000000"/>
              </a:solidFill>
              <a:latin typeface="Times New Roman" pitchFamily="18" charset="0"/>
            </a:endParaRPr>
          </a:p>
        </p:txBody>
      </p:sp>
      <p:sp>
        <p:nvSpPr>
          <p:cNvPr id="9" name="Rectangle 12"/>
          <p:cNvSpPr>
            <a:spLocks noChangeArrowheads="1"/>
          </p:cNvSpPr>
          <p:nvPr/>
        </p:nvSpPr>
        <p:spPr bwMode="auto">
          <a:xfrm>
            <a:off x="0" y="6096000"/>
            <a:ext cx="6477000" cy="762000"/>
          </a:xfrm>
          <a:prstGeom prst="rect">
            <a:avLst/>
          </a:prstGeom>
          <a:solidFill>
            <a:srgbClr val="FFCC00"/>
          </a:solidFill>
          <a:ln w="9525">
            <a:noFill/>
            <a:miter lim="800000"/>
            <a:headEnd/>
            <a:tailEnd/>
          </a:ln>
          <a:effectLst/>
        </p:spPr>
        <p:txBody>
          <a:bodyPr wrap="none" anchor="ctr"/>
          <a:lstStyle/>
          <a:p>
            <a:pPr eaLnBrk="0" hangingPunct="0">
              <a:defRPr/>
            </a:pPr>
            <a:endParaRPr lang="en-US" sz="2400" b="1">
              <a:solidFill>
                <a:srgbClr val="000000"/>
              </a:solidFill>
              <a:latin typeface="Times New Roman" pitchFamily="18" charset="0"/>
            </a:endParaRPr>
          </a:p>
        </p:txBody>
      </p:sp>
      <p:pic>
        <p:nvPicPr>
          <p:cNvPr id="10" name="Picture 13" descr="Logo 2007-Box"/>
          <p:cNvPicPr>
            <a:picLocks noChangeAspect="1" noChangeArrowheads="1"/>
          </p:cNvPicPr>
          <p:nvPr/>
        </p:nvPicPr>
        <p:blipFill>
          <a:blip r:embed="rId2" cstate="print"/>
          <a:srcRect/>
          <a:stretch>
            <a:fillRect/>
          </a:stretch>
        </p:blipFill>
        <p:spPr bwMode="auto">
          <a:xfrm>
            <a:off x="228600" y="5562600"/>
            <a:ext cx="795338" cy="893763"/>
          </a:xfrm>
          <a:prstGeom prst="rect">
            <a:avLst/>
          </a:prstGeom>
          <a:noFill/>
          <a:effectLst>
            <a:outerShdw dist="52363" dir="4557825" algn="ctr" rotWithShape="0">
              <a:schemeClr val="tx2">
                <a:alpha val="50000"/>
              </a:schemeClr>
            </a:outerShdw>
          </a:effectLst>
        </p:spPr>
      </p:pic>
      <p:pic>
        <p:nvPicPr>
          <p:cNvPr id="11" name="Picture 15"/>
          <p:cNvPicPr>
            <a:picLocks noChangeAspect="1" noChangeArrowheads="1"/>
          </p:cNvPicPr>
          <p:nvPr/>
        </p:nvPicPr>
        <p:blipFill>
          <a:blip r:embed="rId3" cstate="print"/>
          <a:srcRect/>
          <a:stretch>
            <a:fillRect/>
          </a:stretch>
        </p:blipFill>
        <p:spPr bwMode="auto">
          <a:xfrm>
            <a:off x="1044575" y="5661025"/>
            <a:ext cx="2133600" cy="461963"/>
          </a:xfrm>
          <a:prstGeom prst="rect">
            <a:avLst/>
          </a:prstGeom>
          <a:noFill/>
          <a:ln w="9525">
            <a:noFill/>
            <a:miter lim="800000"/>
            <a:headEnd/>
            <a:tailEnd/>
          </a:ln>
        </p:spPr>
      </p:pic>
      <p:sp>
        <p:nvSpPr>
          <p:cNvPr id="12" name="Text Box 16"/>
          <p:cNvSpPr txBox="1">
            <a:spLocks noChangeArrowheads="1"/>
          </p:cNvSpPr>
          <p:nvPr/>
        </p:nvSpPr>
        <p:spPr bwMode="auto">
          <a:xfrm>
            <a:off x="1001713" y="6096000"/>
            <a:ext cx="5257800" cy="274638"/>
          </a:xfrm>
          <a:prstGeom prst="rect">
            <a:avLst/>
          </a:prstGeom>
          <a:noFill/>
          <a:ln w="9525">
            <a:noFill/>
            <a:miter lim="800000"/>
            <a:headEnd/>
            <a:tailEnd/>
          </a:ln>
          <a:effectLst/>
        </p:spPr>
        <p:txBody>
          <a:bodyPr>
            <a:spAutoFit/>
          </a:bodyPr>
          <a:lstStyle/>
          <a:p>
            <a:pPr eaLnBrk="0" hangingPunct="0">
              <a:spcBef>
                <a:spcPct val="50000"/>
              </a:spcBef>
              <a:defRPr/>
            </a:pPr>
            <a:r>
              <a:rPr lang="en-US" sz="1200" b="1">
                <a:solidFill>
                  <a:srgbClr val="000000"/>
                </a:solidFill>
                <a:latin typeface="Tahoma" pitchFamily="34" charset="0"/>
              </a:rPr>
              <a:t>National Center for Higher Education Management Systems</a:t>
            </a:r>
          </a:p>
        </p:txBody>
      </p:sp>
      <p:sp>
        <p:nvSpPr>
          <p:cNvPr id="13" name="Text Box 17"/>
          <p:cNvSpPr txBox="1">
            <a:spLocks noChangeArrowheads="1"/>
          </p:cNvSpPr>
          <p:nvPr/>
        </p:nvSpPr>
        <p:spPr bwMode="auto">
          <a:xfrm>
            <a:off x="1001713" y="6278563"/>
            <a:ext cx="5257800" cy="379412"/>
          </a:xfrm>
          <a:prstGeom prst="rect">
            <a:avLst/>
          </a:prstGeom>
          <a:noFill/>
          <a:ln w="9525">
            <a:noFill/>
            <a:miter lim="800000"/>
            <a:headEnd/>
            <a:tailEnd/>
          </a:ln>
          <a:effectLst/>
        </p:spPr>
        <p:txBody>
          <a:bodyPr>
            <a:spAutoFit/>
          </a:bodyPr>
          <a:lstStyle/>
          <a:p>
            <a:pPr eaLnBrk="0" hangingPunct="0">
              <a:lnSpc>
                <a:spcPct val="95000"/>
              </a:lnSpc>
              <a:spcBef>
                <a:spcPct val="20000"/>
              </a:spcBef>
              <a:defRPr/>
            </a:pPr>
            <a:r>
              <a:rPr lang="en-US" sz="900" b="1">
                <a:solidFill>
                  <a:srgbClr val="000000"/>
                </a:solidFill>
                <a:latin typeface="Tahoma" pitchFamily="34" charset="0"/>
              </a:rPr>
              <a:t>3035 Center Green Drive, Suite 150</a:t>
            </a:r>
          </a:p>
          <a:p>
            <a:pPr eaLnBrk="0" hangingPunct="0">
              <a:lnSpc>
                <a:spcPct val="95000"/>
              </a:lnSpc>
              <a:spcBef>
                <a:spcPct val="20000"/>
              </a:spcBef>
              <a:defRPr/>
            </a:pPr>
            <a:r>
              <a:rPr lang="en-US" sz="900" b="1">
                <a:solidFill>
                  <a:srgbClr val="000000"/>
                </a:solidFill>
                <a:latin typeface="Tahoma" pitchFamily="34" charset="0"/>
              </a:rPr>
              <a:t>Boulder, Colorado 80301</a:t>
            </a:r>
          </a:p>
        </p:txBody>
      </p:sp>
      <p:pic>
        <p:nvPicPr>
          <p:cNvPr id="14" name="Picture 20"/>
          <p:cNvPicPr>
            <a:picLocks noChangeAspect="1" noChangeArrowheads="1"/>
          </p:cNvPicPr>
          <p:nvPr/>
        </p:nvPicPr>
        <p:blipFill>
          <a:blip r:embed="rId4" cstate="print"/>
          <a:srcRect/>
          <a:stretch>
            <a:fillRect/>
          </a:stretch>
        </p:blipFill>
        <p:spPr bwMode="auto">
          <a:xfrm>
            <a:off x="6324600" y="1066800"/>
            <a:ext cx="2819400" cy="3429000"/>
          </a:xfrm>
          <a:prstGeom prst="rect">
            <a:avLst/>
          </a:prstGeom>
          <a:noFill/>
          <a:ln w="9525">
            <a:noFill/>
            <a:miter lim="800000"/>
            <a:headEnd/>
            <a:tailEnd/>
          </a:ln>
        </p:spPr>
      </p:pic>
      <p:sp>
        <p:nvSpPr>
          <p:cNvPr id="3074" name="Rectangle 2"/>
          <p:cNvSpPr>
            <a:spLocks noGrp="1" noChangeArrowheads="1"/>
          </p:cNvSpPr>
          <p:nvPr>
            <p:ph type="ctrTitle"/>
          </p:nvPr>
        </p:nvSpPr>
        <p:spPr>
          <a:xfrm>
            <a:off x="381000" y="1524000"/>
            <a:ext cx="7772400" cy="1470025"/>
          </a:xfrm>
        </p:spPr>
        <p:txBody>
          <a:bodyPr/>
          <a:lstStyle>
            <a:lvl1pPr algn="l">
              <a:defRPr sz="24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2286000" y="4495800"/>
            <a:ext cx="6400800" cy="990600"/>
          </a:xfrm>
        </p:spPr>
        <p:txBody>
          <a:bodyPr/>
          <a:lstStyle>
            <a:lvl1pPr marL="0" indent="0" algn="r">
              <a:buFontTx/>
              <a:buNone/>
              <a:defRPr sz="1600"/>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0368"/>
            <a:ext cx="8229600" cy="957943"/>
          </a:xfrm>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b="0">
                <a:latin typeface="+mj-lt"/>
              </a:defRPr>
            </a:lvl1pPr>
          </a:lstStyle>
          <a:p>
            <a:fld id="{41629E21-7AB9-4CAF-AD19-7991F937BA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41629E21-7AB9-4CAF-AD19-7991F937BA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0"/>
          <p:cNvPicPr>
            <a:picLocks noChangeAspect="1" noChangeArrowheads="1"/>
          </p:cNvPicPr>
          <p:nvPr/>
        </p:nvPicPr>
        <p:blipFill>
          <a:blip r:embed="rId13" cstate="print"/>
          <a:srcRect l="14954" b="20168"/>
          <a:stretch>
            <a:fillRect/>
          </a:stretch>
        </p:blipFill>
        <p:spPr bwMode="auto">
          <a:xfrm>
            <a:off x="0" y="5953125"/>
            <a:ext cx="866775" cy="904875"/>
          </a:xfrm>
          <a:prstGeom prst="rect">
            <a:avLst/>
          </a:prstGeom>
          <a:noFill/>
          <a:ln w="9525">
            <a:noFill/>
            <a:miter lim="800000"/>
            <a:headEnd/>
            <a:tailEnd/>
          </a:ln>
        </p:spPr>
      </p:pic>
      <p:sp>
        <p:nvSpPr>
          <p:cNvPr id="2051"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704850" y="6613525"/>
            <a:ext cx="9144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900" b="1">
                <a:solidFill>
                  <a:srgbClr val="4975AD"/>
                </a:solidFill>
                <a:latin typeface="Times New Roman" pitchFamily="18" charset="0"/>
              </a:defRPr>
            </a:lvl1pPr>
          </a:lstStyle>
          <a:p>
            <a:fld id="{41629E21-7AB9-4CAF-AD19-7991F937BA9C}" type="slidenum">
              <a:rPr lang="en-US" smtClean="0"/>
              <a:pPr/>
              <a:t>‹#›</a:t>
            </a:fld>
            <a:endParaRPr lang="en-US"/>
          </a:p>
        </p:txBody>
      </p:sp>
      <p:pic>
        <p:nvPicPr>
          <p:cNvPr id="2054" name="Picture 9"/>
          <p:cNvPicPr>
            <a:picLocks noChangeAspect="1" noChangeArrowheads="1"/>
          </p:cNvPicPr>
          <p:nvPr/>
        </p:nvPicPr>
        <p:blipFill>
          <a:blip r:embed="rId14" cstate="print"/>
          <a:srcRect/>
          <a:stretch>
            <a:fillRect/>
          </a:stretch>
        </p:blipFill>
        <p:spPr bwMode="auto">
          <a:xfrm>
            <a:off x="619125" y="6457950"/>
            <a:ext cx="860425" cy="185738"/>
          </a:xfrm>
          <a:prstGeom prst="rect">
            <a:avLst/>
          </a:prstGeom>
          <a:noFill/>
          <a:ln w="9525">
            <a:noFill/>
            <a:miter lim="800000"/>
            <a:headEnd/>
            <a:tailEnd/>
          </a:ln>
        </p:spPr>
      </p:pic>
      <p:sp>
        <p:nvSpPr>
          <p:cNvPr id="1035" name="Line 11"/>
          <p:cNvSpPr>
            <a:spLocks noChangeShapeType="1"/>
          </p:cNvSpPr>
          <p:nvPr/>
        </p:nvSpPr>
        <p:spPr bwMode="auto">
          <a:xfrm>
            <a:off x="838200" y="6400800"/>
            <a:ext cx="1143000" cy="0"/>
          </a:xfrm>
          <a:prstGeom prst="line">
            <a:avLst/>
          </a:prstGeom>
          <a:noFill/>
          <a:ln w="28575">
            <a:solidFill>
              <a:srgbClr val="FF6600"/>
            </a:solidFill>
            <a:prstDash val="sysDot"/>
            <a:round/>
            <a:headEnd/>
            <a:tailEnd/>
          </a:ln>
          <a:effectLst/>
        </p:spPr>
        <p:txBody>
          <a:bodyPr/>
          <a:lstStyle/>
          <a:p>
            <a:pPr eaLnBrk="0" hangingPunct="0">
              <a:defRPr/>
            </a:pPr>
            <a:endParaRPr lang="en-US" sz="2400" b="1">
              <a:solidFill>
                <a:srgbClr val="000000"/>
              </a:solidFill>
              <a:latin typeface="Times New Roman" pitchFamily="18" charset="0"/>
            </a:endParaRPr>
          </a:p>
        </p:txBody>
      </p:sp>
      <p:sp>
        <p:nvSpPr>
          <p:cNvPr id="1038" name="Rectangle 14"/>
          <p:cNvSpPr>
            <a:spLocks noChangeArrowheads="1"/>
          </p:cNvSpPr>
          <p:nvPr/>
        </p:nvSpPr>
        <p:spPr bwMode="auto">
          <a:xfrm>
            <a:off x="5883275" y="-4763"/>
            <a:ext cx="831850" cy="233363"/>
          </a:xfrm>
          <a:prstGeom prst="rect">
            <a:avLst/>
          </a:prstGeom>
          <a:solidFill>
            <a:srgbClr val="4975AD"/>
          </a:solidFill>
          <a:ln w="9525">
            <a:solidFill>
              <a:schemeClr val="tx2"/>
            </a:solidFill>
            <a:miter lim="800000"/>
            <a:headEnd/>
            <a:tailEnd/>
          </a:ln>
          <a:effectLst/>
        </p:spPr>
        <p:txBody>
          <a:bodyPr wrap="none" anchor="ctr"/>
          <a:lstStyle/>
          <a:p>
            <a:pPr eaLnBrk="0" hangingPunct="0">
              <a:defRPr/>
            </a:pPr>
            <a:endParaRPr lang="en-US" sz="2400" b="1">
              <a:solidFill>
                <a:srgbClr val="000000"/>
              </a:solidFill>
              <a:latin typeface="Times New Roman" pitchFamily="18" charset="0"/>
            </a:endParaRPr>
          </a:p>
        </p:txBody>
      </p:sp>
      <p:sp>
        <p:nvSpPr>
          <p:cNvPr id="1039" name="Rectangle 15"/>
          <p:cNvSpPr>
            <a:spLocks noChangeArrowheads="1"/>
          </p:cNvSpPr>
          <p:nvPr/>
        </p:nvSpPr>
        <p:spPr bwMode="auto">
          <a:xfrm>
            <a:off x="6705600" y="-4763"/>
            <a:ext cx="2438400" cy="233363"/>
          </a:xfrm>
          <a:prstGeom prst="rect">
            <a:avLst/>
          </a:prstGeom>
          <a:solidFill>
            <a:srgbClr val="FFCC00"/>
          </a:solidFill>
          <a:ln w="9525">
            <a:solidFill>
              <a:schemeClr val="tx2"/>
            </a:solidFill>
            <a:miter lim="800000"/>
            <a:headEnd/>
            <a:tailEnd/>
          </a:ln>
          <a:effectLst/>
        </p:spPr>
        <p:txBody>
          <a:bodyPr wrap="none" anchor="ctr"/>
          <a:lstStyle/>
          <a:p>
            <a:pPr eaLnBrk="0" hangingPunct="0">
              <a:defRPr/>
            </a:pPr>
            <a:endParaRPr lang="en-US" sz="2400" b="1">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0" eaLnBrk="1" fontAlgn="base" hangingPunct="1">
        <a:spcBef>
          <a:spcPct val="0"/>
        </a:spcBef>
        <a:spcAft>
          <a:spcPct val="0"/>
        </a:spcAft>
        <a:defRPr sz="2800">
          <a:solidFill>
            <a:srgbClr val="4975AD"/>
          </a:solidFill>
          <a:latin typeface="+mj-lt"/>
          <a:ea typeface="+mj-ea"/>
          <a:cs typeface="+mj-cs"/>
        </a:defRPr>
      </a:lvl1pPr>
      <a:lvl2pPr algn="r" rtl="0" eaLnBrk="1" fontAlgn="base" hangingPunct="1">
        <a:spcBef>
          <a:spcPct val="0"/>
        </a:spcBef>
        <a:spcAft>
          <a:spcPct val="0"/>
        </a:spcAft>
        <a:defRPr sz="2800">
          <a:solidFill>
            <a:srgbClr val="4975AD"/>
          </a:solidFill>
          <a:latin typeface="Tahoma" pitchFamily="34" charset="0"/>
        </a:defRPr>
      </a:lvl2pPr>
      <a:lvl3pPr algn="r" rtl="0" eaLnBrk="1" fontAlgn="base" hangingPunct="1">
        <a:spcBef>
          <a:spcPct val="0"/>
        </a:spcBef>
        <a:spcAft>
          <a:spcPct val="0"/>
        </a:spcAft>
        <a:defRPr sz="2800">
          <a:solidFill>
            <a:srgbClr val="4975AD"/>
          </a:solidFill>
          <a:latin typeface="Tahoma" pitchFamily="34" charset="0"/>
        </a:defRPr>
      </a:lvl3pPr>
      <a:lvl4pPr algn="r" rtl="0" eaLnBrk="1" fontAlgn="base" hangingPunct="1">
        <a:spcBef>
          <a:spcPct val="0"/>
        </a:spcBef>
        <a:spcAft>
          <a:spcPct val="0"/>
        </a:spcAft>
        <a:defRPr sz="2800">
          <a:solidFill>
            <a:srgbClr val="4975AD"/>
          </a:solidFill>
          <a:latin typeface="Tahoma" pitchFamily="34" charset="0"/>
        </a:defRPr>
      </a:lvl4pPr>
      <a:lvl5pPr algn="r" rtl="0" eaLnBrk="1" fontAlgn="base" hangingPunct="1">
        <a:spcBef>
          <a:spcPct val="0"/>
        </a:spcBef>
        <a:spcAft>
          <a:spcPct val="0"/>
        </a:spcAft>
        <a:defRPr sz="2800">
          <a:solidFill>
            <a:srgbClr val="4975AD"/>
          </a:solidFill>
          <a:latin typeface="Tahoma" pitchFamily="34" charset="0"/>
        </a:defRPr>
      </a:lvl5pPr>
      <a:lvl6pPr marL="457200" algn="r" rtl="0" eaLnBrk="1" fontAlgn="base" hangingPunct="1">
        <a:spcBef>
          <a:spcPct val="0"/>
        </a:spcBef>
        <a:spcAft>
          <a:spcPct val="0"/>
        </a:spcAft>
        <a:defRPr sz="2800">
          <a:solidFill>
            <a:srgbClr val="4975AD"/>
          </a:solidFill>
          <a:latin typeface="Tahoma" pitchFamily="34" charset="0"/>
        </a:defRPr>
      </a:lvl6pPr>
      <a:lvl7pPr marL="914400" algn="r" rtl="0" eaLnBrk="1" fontAlgn="base" hangingPunct="1">
        <a:spcBef>
          <a:spcPct val="0"/>
        </a:spcBef>
        <a:spcAft>
          <a:spcPct val="0"/>
        </a:spcAft>
        <a:defRPr sz="2800">
          <a:solidFill>
            <a:srgbClr val="4975AD"/>
          </a:solidFill>
          <a:latin typeface="Tahoma" pitchFamily="34" charset="0"/>
        </a:defRPr>
      </a:lvl7pPr>
      <a:lvl8pPr marL="1371600" algn="r" rtl="0" eaLnBrk="1" fontAlgn="base" hangingPunct="1">
        <a:spcBef>
          <a:spcPct val="0"/>
        </a:spcBef>
        <a:spcAft>
          <a:spcPct val="0"/>
        </a:spcAft>
        <a:defRPr sz="2800">
          <a:solidFill>
            <a:srgbClr val="4975AD"/>
          </a:solidFill>
          <a:latin typeface="Tahoma" pitchFamily="34" charset="0"/>
        </a:defRPr>
      </a:lvl8pPr>
      <a:lvl9pPr marL="1828800" algn="r" rtl="0" eaLnBrk="1" fontAlgn="base" hangingPunct="1">
        <a:spcBef>
          <a:spcPct val="0"/>
        </a:spcBef>
        <a:spcAft>
          <a:spcPct val="0"/>
        </a:spcAft>
        <a:defRPr sz="2800">
          <a:solidFill>
            <a:srgbClr val="4975AD"/>
          </a:solidFill>
          <a:latin typeface="Tahoma"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Serving the Needs of New Orleans</a:t>
            </a:r>
            <a:endParaRPr lang="en-US" dirty="0"/>
          </a:p>
        </p:txBody>
      </p:sp>
      <p:sp>
        <p:nvSpPr>
          <p:cNvPr id="3" name="Subtitle 2"/>
          <p:cNvSpPr>
            <a:spLocks noGrp="1"/>
          </p:cNvSpPr>
          <p:nvPr>
            <p:ph type="subTitle" idx="1"/>
          </p:nvPr>
        </p:nvSpPr>
        <p:spPr/>
        <p:txBody>
          <a:bodyPr/>
          <a:lstStyle/>
          <a:p>
            <a:r>
              <a:rPr lang="en-US" dirty="0" smtClean="0"/>
              <a:t>presented to</a:t>
            </a:r>
          </a:p>
          <a:p>
            <a:r>
              <a:rPr lang="en-US" dirty="0" smtClean="0"/>
              <a:t>The Louisiana Board of Regents</a:t>
            </a:r>
          </a:p>
          <a:p>
            <a:r>
              <a:rPr lang="en-US" dirty="0" smtClean="0"/>
              <a:t>February 8, 2011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Louisiana Parish by Parish Population, 2010</a:t>
            </a:r>
            <a:endParaRPr lang="en-US" dirty="0"/>
          </a:p>
        </p:txBody>
      </p:sp>
      <p:graphicFrame>
        <p:nvGraphicFramePr>
          <p:cNvPr id="3" name="Chart 2"/>
          <p:cNvGraphicFramePr/>
          <p:nvPr/>
        </p:nvGraphicFramePr>
        <p:xfrm>
          <a:off x="381000" y="914400"/>
          <a:ext cx="8229600" cy="54864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5715000" y="6553200"/>
            <a:ext cx="3200400" cy="215444"/>
          </a:xfrm>
          <a:prstGeom prst="rect">
            <a:avLst/>
          </a:prstGeom>
        </p:spPr>
        <p:txBody>
          <a:bodyPr wrap="square">
            <a:spAutoFit/>
          </a:bodyPr>
          <a:lstStyle/>
          <a:p>
            <a:r>
              <a:rPr lang="en-US" sz="800" dirty="0" smtClean="0"/>
              <a:t>Source: http://www.louisiana.gov/Explore/Population_Projections/</a:t>
            </a:r>
            <a:endParaRPr lang="en-US" sz="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Louisiana Total Population Change by Parish, 2010-30</a:t>
            </a:r>
            <a:endParaRPr lang="en-US" sz="2400" dirty="0"/>
          </a:p>
        </p:txBody>
      </p:sp>
      <p:graphicFrame>
        <p:nvGraphicFramePr>
          <p:cNvPr id="4" name="Chart 3"/>
          <p:cNvGraphicFramePr/>
          <p:nvPr/>
        </p:nvGraphicFramePr>
        <p:xfrm>
          <a:off x="609600" y="1066800"/>
          <a:ext cx="77724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8" name="Group 17"/>
          <p:cNvGrpSpPr/>
          <p:nvPr/>
        </p:nvGrpSpPr>
        <p:grpSpPr>
          <a:xfrm>
            <a:off x="1149864" y="3948168"/>
            <a:ext cx="786372" cy="1907802"/>
            <a:chOff x="1149864" y="3948168"/>
            <a:chExt cx="786372" cy="1907802"/>
          </a:xfrm>
        </p:grpSpPr>
        <p:grpSp>
          <p:nvGrpSpPr>
            <p:cNvPr id="12" name="Group 11"/>
            <p:cNvGrpSpPr/>
            <p:nvPr/>
          </p:nvGrpSpPr>
          <p:grpSpPr>
            <a:xfrm>
              <a:off x="1149864" y="3948168"/>
              <a:ext cx="336036" cy="1907802"/>
              <a:chOff x="1149864" y="3948168"/>
              <a:chExt cx="336036" cy="1907802"/>
            </a:xfrm>
          </p:grpSpPr>
          <p:cxnSp>
            <p:nvCxnSpPr>
              <p:cNvPr id="6" name="Straight Connector 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1600200" y="3948168"/>
              <a:ext cx="336036" cy="1907802"/>
              <a:chOff x="1149864" y="3948168"/>
              <a:chExt cx="336036" cy="1907802"/>
            </a:xfrm>
          </p:grpSpPr>
          <p:cxnSp>
            <p:nvCxnSpPr>
              <p:cNvPr id="14" name="Straight Connector 13"/>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9" name="Group 18"/>
          <p:cNvGrpSpPr/>
          <p:nvPr/>
        </p:nvGrpSpPr>
        <p:grpSpPr>
          <a:xfrm>
            <a:off x="2049449" y="3954449"/>
            <a:ext cx="786372" cy="1907802"/>
            <a:chOff x="1149864" y="3948168"/>
            <a:chExt cx="786372" cy="1907802"/>
          </a:xfrm>
        </p:grpSpPr>
        <p:grpSp>
          <p:nvGrpSpPr>
            <p:cNvPr id="20" name="Group 11"/>
            <p:cNvGrpSpPr/>
            <p:nvPr/>
          </p:nvGrpSpPr>
          <p:grpSpPr>
            <a:xfrm>
              <a:off x="1149864" y="3948168"/>
              <a:ext cx="336036" cy="1907802"/>
              <a:chOff x="1149864" y="3948168"/>
              <a:chExt cx="336036" cy="1907802"/>
            </a:xfrm>
          </p:grpSpPr>
          <p:cxnSp>
            <p:nvCxnSpPr>
              <p:cNvPr id="26" name="Straight Connector 2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1" name="Group 12"/>
            <p:cNvGrpSpPr/>
            <p:nvPr/>
          </p:nvGrpSpPr>
          <p:grpSpPr>
            <a:xfrm>
              <a:off x="1600200" y="3948168"/>
              <a:ext cx="336036" cy="1907802"/>
              <a:chOff x="1149864" y="3948168"/>
              <a:chExt cx="336036" cy="1907802"/>
            </a:xfrm>
          </p:grpSpPr>
          <p:cxnSp>
            <p:nvCxnSpPr>
              <p:cNvPr id="22" name="Straight Connector 21"/>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30" name="Group 29"/>
          <p:cNvGrpSpPr/>
          <p:nvPr/>
        </p:nvGrpSpPr>
        <p:grpSpPr>
          <a:xfrm>
            <a:off x="2943306" y="3962400"/>
            <a:ext cx="786372" cy="1907802"/>
            <a:chOff x="1149864" y="3948168"/>
            <a:chExt cx="786372" cy="1907802"/>
          </a:xfrm>
        </p:grpSpPr>
        <p:grpSp>
          <p:nvGrpSpPr>
            <p:cNvPr id="31" name="Group 11"/>
            <p:cNvGrpSpPr/>
            <p:nvPr/>
          </p:nvGrpSpPr>
          <p:grpSpPr>
            <a:xfrm>
              <a:off x="1149864" y="3948168"/>
              <a:ext cx="336036" cy="1907802"/>
              <a:chOff x="1149864" y="3948168"/>
              <a:chExt cx="336036" cy="1907802"/>
            </a:xfrm>
          </p:grpSpPr>
          <p:cxnSp>
            <p:nvCxnSpPr>
              <p:cNvPr id="37" name="Straight Connector 36"/>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2" name="Group 12"/>
            <p:cNvGrpSpPr/>
            <p:nvPr/>
          </p:nvGrpSpPr>
          <p:grpSpPr>
            <a:xfrm>
              <a:off x="1600200" y="3948168"/>
              <a:ext cx="336036" cy="1907802"/>
              <a:chOff x="1149864" y="3948168"/>
              <a:chExt cx="336036" cy="1907802"/>
            </a:xfrm>
          </p:grpSpPr>
          <p:cxnSp>
            <p:nvCxnSpPr>
              <p:cNvPr id="33" name="Straight Connector 32"/>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41" name="Group 40"/>
          <p:cNvGrpSpPr/>
          <p:nvPr/>
        </p:nvGrpSpPr>
        <p:grpSpPr>
          <a:xfrm>
            <a:off x="3842891" y="3968681"/>
            <a:ext cx="786372" cy="1907802"/>
            <a:chOff x="1149864" y="3948168"/>
            <a:chExt cx="786372" cy="1907802"/>
          </a:xfrm>
        </p:grpSpPr>
        <p:grpSp>
          <p:nvGrpSpPr>
            <p:cNvPr id="42" name="Group 11"/>
            <p:cNvGrpSpPr/>
            <p:nvPr/>
          </p:nvGrpSpPr>
          <p:grpSpPr>
            <a:xfrm>
              <a:off x="1149864" y="3948168"/>
              <a:ext cx="336036" cy="1907802"/>
              <a:chOff x="1149864" y="3948168"/>
              <a:chExt cx="336036" cy="1907802"/>
            </a:xfrm>
          </p:grpSpPr>
          <p:cxnSp>
            <p:nvCxnSpPr>
              <p:cNvPr id="48" name="Straight Connector 47"/>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3" name="Group 12"/>
            <p:cNvGrpSpPr/>
            <p:nvPr/>
          </p:nvGrpSpPr>
          <p:grpSpPr>
            <a:xfrm>
              <a:off x="1600200" y="3948168"/>
              <a:ext cx="336036" cy="1907802"/>
              <a:chOff x="1149864" y="3948168"/>
              <a:chExt cx="336036" cy="1907802"/>
            </a:xfrm>
          </p:grpSpPr>
          <p:cxnSp>
            <p:nvCxnSpPr>
              <p:cNvPr id="44" name="Straight Connector 43"/>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52" name="Group 51"/>
          <p:cNvGrpSpPr/>
          <p:nvPr/>
        </p:nvGrpSpPr>
        <p:grpSpPr>
          <a:xfrm>
            <a:off x="4748253" y="3962400"/>
            <a:ext cx="786372" cy="1907802"/>
            <a:chOff x="1149864" y="3948168"/>
            <a:chExt cx="786372" cy="1907802"/>
          </a:xfrm>
        </p:grpSpPr>
        <p:grpSp>
          <p:nvGrpSpPr>
            <p:cNvPr id="53" name="Group 11"/>
            <p:cNvGrpSpPr/>
            <p:nvPr/>
          </p:nvGrpSpPr>
          <p:grpSpPr>
            <a:xfrm>
              <a:off x="1149864" y="3948168"/>
              <a:ext cx="336036" cy="1907802"/>
              <a:chOff x="1149864" y="3948168"/>
              <a:chExt cx="336036" cy="1907802"/>
            </a:xfrm>
          </p:grpSpPr>
          <p:cxnSp>
            <p:nvCxnSpPr>
              <p:cNvPr id="59" name="Straight Connector 58"/>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4" name="Group 12"/>
            <p:cNvGrpSpPr/>
            <p:nvPr/>
          </p:nvGrpSpPr>
          <p:grpSpPr>
            <a:xfrm>
              <a:off x="1600200" y="3948168"/>
              <a:ext cx="336036" cy="1907802"/>
              <a:chOff x="1149864" y="3948168"/>
              <a:chExt cx="336036" cy="1907802"/>
            </a:xfrm>
          </p:grpSpPr>
          <p:cxnSp>
            <p:nvCxnSpPr>
              <p:cNvPr id="55" name="Straight Connector 54"/>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63" name="Group 62"/>
          <p:cNvGrpSpPr/>
          <p:nvPr/>
        </p:nvGrpSpPr>
        <p:grpSpPr>
          <a:xfrm>
            <a:off x="5647838" y="3968681"/>
            <a:ext cx="786372" cy="1907802"/>
            <a:chOff x="1149864" y="3948168"/>
            <a:chExt cx="786372" cy="1907802"/>
          </a:xfrm>
        </p:grpSpPr>
        <p:grpSp>
          <p:nvGrpSpPr>
            <p:cNvPr id="64" name="Group 11"/>
            <p:cNvGrpSpPr/>
            <p:nvPr/>
          </p:nvGrpSpPr>
          <p:grpSpPr>
            <a:xfrm>
              <a:off x="1149864" y="3948168"/>
              <a:ext cx="336036" cy="1907802"/>
              <a:chOff x="1149864" y="3948168"/>
              <a:chExt cx="336036" cy="1907802"/>
            </a:xfrm>
          </p:grpSpPr>
          <p:cxnSp>
            <p:nvCxnSpPr>
              <p:cNvPr id="70" name="Straight Connector 69"/>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5" name="Group 12"/>
            <p:cNvGrpSpPr/>
            <p:nvPr/>
          </p:nvGrpSpPr>
          <p:grpSpPr>
            <a:xfrm>
              <a:off x="1600200" y="3948168"/>
              <a:ext cx="336036" cy="1907802"/>
              <a:chOff x="1149864" y="3948168"/>
              <a:chExt cx="336036" cy="1907802"/>
            </a:xfrm>
          </p:grpSpPr>
          <p:cxnSp>
            <p:nvCxnSpPr>
              <p:cNvPr id="66" name="Straight Connector 6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74" name="Group 73"/>
          <p:cNvGrpSpPr/>
          <p:nvPr/>
        </p:nvGrpSpPr>
        <p:grpSpPr>
          <a:xfrm>
            <a:off x="6549646" y="3976632"/>
            <a:ext cx="786372" cy="1907802"/>
            <a:chOff x="1149864" y="3948168"/>
            <a:chExt cx="786372" cy="1907802"/>
          </a:xfrm>
        </p:grpSpPr>
        <p:grpSp>
          <p:nvGrpSpPr>
            <p:cNvPr id="75" name="Group 11"/>
            <p:cNvGrpSpPr/>
            <p:nvPr/>
          </p:nvGrpSpPr>
          <p:grpSpPr>
            <a:xfrm>
              <a:off x="1149864" y="3948168"/>
              <a:ext cx="336036" cy="1907802"/>
              <a:chOff x="1149864" y="3948168"/>
              <a:chExt cx="336036" cy="1907802"/>
            </a:xfrm>
          </p:grpSpPr>
          <p:cxnSp>
            <p:nvCxnSpPr>
              <p:cNvPr id="81" name="Straight Connector 80"/>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6" name="Group 12"/>
            <p:cNvGrpSpPr/>
            <p:nvPr/>
          </p:nvGrpSpPr>
          <p:grpSpPr>
            <a:xfrm>
              <a:off x="1600200" y="3948168"/>
              <a:ext cx="336036" cy="1907802"/>
              <a:chOff x="1149864" y="3948168"/>
              <a:chExt cx="336036" cy="1907802"/>
            </a:xfrm>
          </p:grpSpPr>
          <p:cxnSp>
            <p:nvCxnSpPr>
              <p:cNvPr id="77" name="Straight Connector 76"/>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85" name="Group 84"/>
          <p:cNvGrpSpPr/>
          <p:nvPr/>
        </p:nvGrpSpPr>
        <p:grpSpPr>
          <a:xfrm>
            <a:off x="7449231" y="3982913"/>
            <a:ext cx="786372" cy="1907802"/>
            <a:chOff x="1149864" y="3948168"/>
            <a:chExt cx="786372" cy="1907802"/>
          </a:xfrm>
        </p:grpSpPr>
        <p:grpSp>
          <p:nvGrpSpPr>
            <p:cNvPr id="86" name="Group 11"/>
            <p:cNvGrpSpPr/>
            <p:nvPr/>
          </p:nvGrpSpPr>
          <p:grpSpPr>
            <a:xfrm>
              <a:off x="1149864" y="3948168"/>
              <a:ext cx="336036" cy="1907802"/>
              <a:chOff x="1149864" y="3948168"/>
              <a:chExt cx="336036" cy="1907802"/>
            </a:xfrm>
          </p:grpSpPr>
          <p:cxnSp>
            <p:nvCxnSpPr>
              <p:cNvPr id="92" name="Straight Connector 91"/>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7" name="Group 12"/>
            <p:cNvGrpSpPr/>
            <p:nvPr/>
          </p:nvGrpSpPr>
          <p:grpSpPr>
            <a:xfrm>
              <a:off x="1600200" y="3948168"/>
              <a:ext cx="336036" cy="1907802"/>
              <a:chOff x="1149864" y="3948168"/>
              <a:chExt cx="336036" cy="1907802"/>
            </a:xfrm>
          </p:grpSpPr>
          <p:cxnSp>
            <p:nvCxnSpPr>
              <p:cNvPr id="88" name="Straight Connector 87"/>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96" name="Rectangle 95"/>
          <p:cNvSpPr/>
          <p:nvPr/>
        </p:nvSpPr>
        <p:spPr>
          <a:xfrm>
            <a:off x="5715000" y="6553200"/>
            <a:ext cx="3200400" cy="215444"/>
          </a:xfrm>
          <a:prstGeom prst="rect">
            <a:avLst/>
          </a:prstGeom>
        </p:spPr>
        <p:txBody>
          <a:bodyPr wrap="square">
            <a:spAutoFit/>
          </a:bodyPr>
          <a:lstStyle/>
          <a:p>
            <a:r>
              <a:rPr lang="en-US" sz="800" dirty="0" smtClean="0"/>
              <a:t>Source: http://www.louisiana.gov/Explore/Population_Projections/</a:t>
            </a:r>
            <a:endParaRPr lang="en-US" sz="800" dirty="0"/>
          </a:p>
        </p:txBody>
      </p:sp>
      <p:cxnSp>
        <p:nvCxnSpPr>
          <p:cNvPr id="97" name="Straight Arrow Connector 96"/>
          <p:cNvCxnSpPr/>
          <p:nvPr/>
        </p:nvCxnSpPr>
        <p:spPr>
          <a:xfrm flipV="1">
            <a:off x="3228975" y="5648325"/>
            <a:ext cx="0" cy="22860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Louisiana Total Population Change by Parish, Age 15-24 2010-30</a:t>
            </a:r>
            <a:endParaRPr lang="en-US" sz="2400" dirty="0"/>
          </a:p>
        </p:txBody>
      </p:sp>
      <p:graphicFrame>
        <p:nvGraphicFramePr>
          <p:cNvPr id="4" name="Chart 3"/>
          <p:cNvGraphicFramePr/>
          <p:nvPr/>
        </p:nvGraphicFramePr>
        <p:xfrm>
          <a:off x="609600" y="1066800"/>
          <a:ext cx="77724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17"/>
          <p:cNvGrpSpPr/>
          <p:nvPr/>
        </p:nvGrpSpPr>
        <p:grpSpPr>
          <a:xfrm>
            <a:off x="1121289" y="3124200"/>
            <a:ext cx="786372" cy="2717032"/>
            <a:chOff x="1149864" y="3948168"/>
            <a:chExt cx="786372" cy="1907802"/>
          </a:xfrm>
        </p:grpSpPr>
        <p:grpSp>
          <p:nvGrpSpPr>
            <p:cNvPr id="5" name="Group 11"/>
            <p:cNvGrpSpPr/>
            <p:nvPr/>
          </p:nvGrpSpPr>
          <p:grpSpPr>
            <a:xfrm>
              <a:off x="1149864" y="3948168"/>
              <a:ext cx="336036" cy="1907802"/>
              <a:chOff x="1149864" y="3948168"/>
              <a:chExt cx="336036" cy="1907802"/>
            </a:xfrm>
          </p:grpSpPr>
          <p:cxnSp>
            <p:nvCxnSpPr>
              <p:cNvPr id="6" name="Straight Connector 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 name="Group 12"/>
            <p:cNvGrpSpPr/>
            <p:nvPr/>
          </p:nvGrpSpPr>
          <p:grpSpPr>
            <a:xfrm>
              <a:off x="1600200" y="3948168"/>
              <a:ext cx="336036" cy="1907802"/>
              <a:chOff x="1149864" y="3948168"/>
              <a:chExt cx="336036" cy="1907802"/>
            </a:xfrm>
          </p:grpSpPr>
          <p:cxnSp>
            <p:nvCxnSpPr>
              <p:cNvPr id="14" name="Straight Connector 13"/>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8" name="Group 18"/>
          <p:cNvGrpSpPr/>
          <p:nvPr/>
        </p:nvGrpSpPr>
        <p:grpSpPr>
          <a:xfrm>
            <a:off x="2020874" y="3133145"/>
            <a:ext cx="786372" cy="2717032"/>
            <a:chOff x="1149864" y="3948168"/>
            <a:chExt cx="786372" cy="1907802"/>
          </a:xfrm>
        </p:grpSpPr>
        <p:grpSp>
          <p:nvGrpSpPr>
            <p:cNvPr id="12" name="Group 11"/>
            <p:cNvGrpSpPr/>
            <p:nvPr/>
          </p:nvGrpSpPr>
          <p:grpSpPr>
            <a:xfrm>
              <a:off x="1149864" y="3948168"/>
              <a:ext cx="336036" cy="1907802"/>
              <a:chOff x="1149864" y="3948168"/>
              <a:chExt cx="336036" cy="1907802"/>
            </a:xfrm>
          </p:grpSpPr>
          <p:cxnSp>
            <p:nvCxnSpPr>
              <p:cNvPr id="26" name="Straight Connector 2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1600200" y="3948168"/>
              <a:ext cx="336036" cy="1907802"/>
              <a:chOff x="1149864" y="3948168"/>
              <a:chExt cx="336036" cy="1907802"/>
            </a:xfrm>
          </p:grpSpPr>
          <p:cxnSp>
            <p:nvCxnSpPr>
              <p:cNvPr id="22" name="Straight Connector 21"/>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8" name="Group 29"/>
          <p:cNvGrpSpPr/>
          <p:nvPr/>
        </p:nvGrpSpPr>
        <p:grpSpPr>
          <a:xfrm>
            <a:off x="2933781" y="3144469"/>
            <a:ext cx="786372" cy="2717032"/>
            <a:chOff x="1149864" y="3948168"/>
            <a:chExt cx="786372" cy="1907802"/>
          </a:xfrm>
        </p:grpSpPr>
        <p:grpSp>
          <p:nvGrpSpPr>
            <p:cNvPr id="19" name="Group 11"/>
            <p:cNvGrpSpPr/>
            <p:nvPr/>
          </p:nvGrpSpPr>
          <p:grpSpPr>
            <a:xfrm>
              <a:off x="1149864" y="3948168"/>
              <a:ext cx="336036" cy="1907802"/>
              <a:chOff x="1149864" y="3948168"/>
              <a:chExt cx="336036" cy="1907802"/>
            </a:xfrm>
          </p:grpSpPr>
          <p:cxnSp>
            <p:nvCxnSpPr>
              <p:cNvPr id="37" name="Straight Connector 36"/>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0" name="Group 12"/>
            <p:cNvGrpSpPr/>
            <p:nvPr/>
          </p:nvGrpSpPr>
          <p:grpSpPr>
            <a:xfrm>
              <a:off x="1600200" y="3948168"/>
              <a:ext cx="336036" cy="1907802"/>
              <a:chOff x="1149864" y="3948168"/>
              <a:chExt cx="336036" cy="1907802"/>
            </a:xfrm>
          </p:grpSpPr>
          <p:cxnSp>
            <p:nvCxnSpPr>
              <p:cNvPr id="33" name="Straight Connector 32"/>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21" name="Group 40"/>
          <p:cNvGrpSpPr/>
          <p:nvPr/>
        </p:nvGrpSpPr>
        <p:grpSpPr>
          <a:xfrm>
            <a:off x="3833366" y="3153414"/>
            <a:ext cx="786372" cy="2717032"/>
            <a:chOff x="1149864" y="3948168"/>
            <a:chExt cx="786372" cy="1907802"/>
          </a:xfrm>
        </p:grpSpPr>
        <p:grpSp>
          <p:nvGrpSpPr>
            <p:cNvPr id="30" name="Group 11"/>
            <p:cNvGrpSpPr/>
            <p:nvPr/>
          </p:nvGrpSpPr>
          <p:grpSpPr>
            <a:xfrm>
              <a:off x="1149864" y="3948168"/>
              <a:ext cx="336036" cy="1907802"/>
              <a:chOff x="1149864" y="3948168"/>
              <a:chExt cx="336036" cy="1907802"/>
            </a:xfrm>
          </p:grpSpPr>
          <p:cxnSp>
            <p:nvCxnSpPr>
              <p:cNvPr id="48" name="Straight Connector 47"/>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1" name="Group 12"/>
            <p:cNvGrpSpPr/>
            <p:nvPr/>
          </p:nvGrpSpPr>
          <p:grpSpPr>
            <a:xfrm>
              <a:off x="1600200" y="3948168"/>
              <a:ext cx="336036" cy="1907802"/>
              <a:chOff x="1149864" y="3948168"/>
              <a:chExt cx="336036" cy="1907802"/>
            </a:xfrm>
          </p:grpSpPr>
          <p:cxnSp>
            <p:nvCxnSpPr>
              <p:cNvPr id="44" name="Straight Connector 43"/>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32" name="Group 51"/>
          <p:cNvGrpSpPr/>
          <p:nvPr/>
        </p:nvGrpSpPr>
        <p:grpSpPr>
          <a:xfrm>
            <a:off x="4738728" y="3144469"/>
            <a:ext cx="786372" cy="2717032"/>
            <a:chOff x="1149864" y="3948168"/>
            <a:chExt cx="786372" cy="1907802"/>
          </a:xfrm>
        </p:grpSpPr>
        <p:grpSp>
          <p:nvGrpSpPr>
            <p:cNvPr id="41" name="Group 11"/>
            <p:cNvGrpSpPr/>
            <p:nvPr/>
          </p:nvGrpSpPr>
          <p:grpSpPr>
            <a:xfrm>
              <a:off x="1149864" y="3948168"/>
              <a:ext cx="336036" cy="1907802"/>
              <a:chOff x="1149864" y="3948168"/>
              <a:chExt cx="336036" cy="1907802"/>
            </a:xfrm>
          </p:grpSpPr>
          <p:cxnSp>
            <p:nvCxnSpPr>
              <p:cNvPr id="59" name="Straight Connector 58"/>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2" name="Group 12"/>
            <p:cNvGrpSpPr/>
            <p:nvPr/>
          </p:nvGrpSpPr>
          <p:grpSpPr>
            <a:xfrm>
              <a:off x="1600200" y="3948168"/>
              <a:ext cx="336036" cy="1907802"/>
              <a:chOff x="1149864" y="3948168"/>
              <a:chExt cx="336036" cy="1907802"/>
            </a:xfrm>
          </p:grpSpPr>
          <p:cxnSp>
            <p:nvCxnSpPr>
              <p:cNvPr id="55" name="Straight Connector 54"/>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43" name="Group 62"/>
          <p:cNvGrpSpPr/>
          <p:nvPr/>
        </p:nvGrpSpPr>
        <p:grpSpPr>
          <a:xfrm>
            <a:off x="5647838" y="3153414"/>
            <a:ext cx="786372" cy="2717032"/>
            <a:chOff x="1149864" y="3948168"/>
            <a:chExt cx="786372" cy="1907802"/>
          </a:xfrm>
        </p:grpSpPr>
        <p:grpSp>
          <p:nvGrpSpPr>
            <p:cNvPr id="52" name="Group 11"/>
            <p:cNvGrpSpPr/>
            <p:nvPr/>
          </p:nvGrpSpPr>
          <p:grpSpPr>
            <a:xfrm>
              <a:off x="1149864" y="3948168"/>
              <a:ext cx="336036" cy="1907802"/>
              <a:chOff x="1149864" y="3948168"/>
              <a:chExt cx="336036" cy="1907802"/>
            </a:xfrm>
          </p:grpSpPr>
          <p:cxnSp>
            <p:nvCxnSpPr>
              <p:cNvPr id="70" name="Straight Connector 69"/>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3" name="Group 12"/>
            <p:cNvGrpSpPr/>
            <p:nvPr/>
          </p:nvGrpSpPr>
          <p:grpSpPr>
            <a:xfrm>
              <a:off x="1600200" y="3948168"/>
              <a:ext cx="336036" cy="1907802"/>
              <a:chOff x="1149864" y="3948168"/>
              <a:chExt cx="336036" cy="1907802"/>
            </a:xfrm>
          </p:grpSpPr>
          <p:cxnSp>
            <p:nvCxnSpPr>
              <p:cNvPr id="66" name="Straight Connector 6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54" name="Group 73"/>
          <p:cNvGrpSpPr/>
          <p:nvPr/>
        </p:nvGrpSpPr>
        <p:grpSpPr>
          <a:xfrm>
            <a:off x="6549646" y="3164738"/>
            <a:ext cx="786372" cy="2717032"/>
            <a:chOff x="1149864" y="3948168"/>
            <a:chExt cx="786372" cy="1907802"/>
          </a:xfrm>
        </p:grpSpPr>
        <p:grpSp>
          <p:nvGrpSpPr>
            <p:cNvPr id="63" name="Group 11"/>
            <p:cNvGrpSpPr/>
            <p:nvPr/>
          </p:nvGrpSpPr>
          <p:grpSpPr>
            <a:xfrm>
              <a:off x="1149864" y="3948168"/>
              <a:ext cx="336036" cy="1907802"/>
              <a:chOff x="1149864" y="3948168"/>
              <a:chExt cx="336036" cy="1907802"/>
            </a:xfrm>
          </p:grpSpPr>
          <p:cxnSp>
            <p:nvCxnSpPr>
              <p:cNvPr id="81" name="Straight Connector 80"/>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4" name="Group 12"/>
            <p:cNvGrpSpPr/>
            <p:nvPr/>
          </p:nvGrpSpPr>
          <p:grpSpPr>
            <a:xfrm>
              <a:off x="1600200" y="3948168"/>
              <a:ext cx="336036" cy="1907802"/>
              <a:chOff x="1149864" y="3948168"/>
              <a:chExt cx="336036" cy="1907802"/>
            </a:xfrm>
          </p:grpSpPr>
          <p:cxnSp>
            <p:nvCxnSpPr>
              <p:cNvPr id="77" name="Straight Connector 76"/>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65" name="Group 84"/>
          <p:cNvGrpSpPr/>
          <p:nvPr/>
        </p:nvGrpSpPr>
        <p:grpSpPr>
          <a:xfrm>
            <a:off x="7449231" y="3173683"/>
            <a:ext cx="786372" cy="2717032"/>
            <a:chOff x="1149864" y="3948168"/>
            <a:chExt cx="786372" cy="1907802"/>
          </a:xfrm>
        </p:grpSpPr>
        <p:grpSp>
          <p:nvGrpSpPr>
            <p:cNvPr id="74" name="Group 11"/>
            <p:cNvGrpSpPr/>
            <p:nvPr/>
          </p:nvGrpSpPr>
          <p:grpSpPr>
            <a:xfrm>
              <a:off x="1149864" y="3948168"/>
              <a:ext cx="336036" cy="1907802"/>
              <a:chOff x="1149864" y="3948168"/>
              <a:chExt cx="336036" cy="1907802"/>
            </a:xfrm>
          </p:grpSpPr>
          <p:cxnSp>
            <p:nvCxnSpPr>
              <p:cNvPr id="92" name="Straight Connector 91"/>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1600200" y="3948168"/>
              <a:ext cx="336036" cy="1907802"/>
              <a:chOff x="1149864" y="3948168"/>
              <a:chExt cx="336036" cy="1907802"/>
            </a:xfrm>
          </p:grpSpPr>
          <p:cxnSp>
            <p:nvCxnSpPr>
              <p:cNvPr id="88" name="Straight Connector 87"/>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96" name="Rectangle 95"/>
          <p:cNvSpPr/>
          <p:nvPr/>
        </p:nvSpPr>
        <p:spPr>
          <a:xfrm>
            <a:off x="5715000" y="6553200"/>
            <a:ext cx="3200400" cy="215444"/>
          </a:xfrm>
          <a:prstGeom prst="rect">
            <a:avLst/>
          </a:prstGeom>
        </p:spPr>
        <p:txBody>
          <a:bodyPr wrap="square">
            <a:spAutoFit/>
          </a:bodyPr>
          <a:lstStyle/>
          <a:p>
            <a:r>
              <a:rPr lang="en-US" sz="800" dirty="0" smtClean="0"/>
              <a:t>Source: http://www.louisiana.gov/Explore/Population_Projections/</a:t>
            </a:r>
            <a:endParaRPr lang="en-US" sz="800" dirty="0"/>
          </a:p>
        </p:txBody>
      </p:sp>
      <p:cxnSp>
        <p:nvCxnSpPr>
          <p:cNvPr id="97" name="Straight Arrow Connector 96"/>
          <p:cNvCxnSpPr/>
          <p:nvPr/>
        </p:nvCxnSpPr>
        <p:spPr>
          <a:xfrm flipV="1">
            <a:off x="3562350" y="5686425"/>
            <a:ext cx="0" cy="22860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Louisiana Total Population Change by Parish, Age 25-44 2010-30</a:t>
            </a:r>
            <a:endParaRPr lang="en-US" sz="2400" dirty="0"/>
          </a:p>
        </p:txBody>
      </p:sp>
      <p:graphicFrame>
        <p:nvGraphicFramePr>
          <p:cNvPr id="4" name="Chart 3"/>
          <p:cNvGraphicFramePr/>
          <p:nvPr/>
        </p:nvGraphicFramePr>
        <p:xfrm>
          <a:off x="609600" y="1066800"/>
          <a:ext cx="77724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17"/>
          <p:cNvGrpSpPr/>
          <p:nvPr/>
        </p:nvGrpSpPr>
        <p:grpSpPr>
          <a:xfrm>
            <a:off x="1140339" y="3886200"/>
            <a:ext cx="786372" cy="1968661"/>
            <a:chOff x="1149864" y="3948168"/>
            <a:chExt cx="786372" cy="1907802"/>
          </a:xfrm>
        </p:grpSpPr>
        <p:grpSp>
          <p:nvGrpSpPr>
            <p:cNvPr id="5" name="Group 11"/>
            <p:cNvGrpSpPr/>
            <p:nvPr/>
          </p:nvGrpSpPr>
          <p:grpSpPr>
            <a:xfrm>
              <a:off x="1149864" y="3948168"/>
              <a:ext cx="336036" cy="1907802"/>
              <a:chOff x="1149864" y="3948168"/>
              <a:chExt cx="336036" cy="1907802"/>
            </a:xfrm>
          </p:grpSpPr>
          <p:cxnSp>
            <p:nvCxnSpPr>
              <p:cNvPr id="6" name="Straight Connector 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 name="Group 12"/>
            <p:cNvGrpSpPr/>
            <p:nvPr/>
          </p:nvGrpSpPr>
          <p:grpSpPr>
            <a:xfrm>
              <a:off x="1600200" y="3948168"/>
              <a:ext cx="336036" cy="1907802"/>
              <a:chOff x="1149864" y="3948168"/>
              <a:chExt cx="336036" cy="1907802"/>
            </a:xfrm>
          </p:grpSpPr>
          <p:cxnSp>
            <p:nvCxnSpPr>
              <p:cNvPr id="14" name="Straight Connector 13"/>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8" name="Group 18"/>
          <p:cNvGrpSpPr/>
          <p:nvPr/>
        </p:nvGrpSpPr>
        <p:grpSpPr>
          <a:xfrm>
            <a:off x="2039924" y="3892681"/>
            <a:ext cx="786372" cy="1968661"/>
            <a:chOff x="1149864" y="3948168"/>
            <a:chExt cx="786372" cy="1907802"/>
          </a:xfrm>
        </p:grpSpPr>
        <p:grpSp>
          <p:nvGrpSpPr>
            <p:cNvPr id="12" name="Group 11"/>
            <p:cNvGrpSpPr/>
            <p:nvPr/>
          </p:nvGrpSpPr>
          <p:grpSpPr>
            <a:xfrm>
              <a:off x="1149864" y="3948168"/>
              <a:ext cx="336036" cy="1907802"/>
              <a:chOff x="1149864" y="3948168"/>
              <a:chExt cx="336036" cy="1907802"/>
            </a:xfrm>
          </p:grpSpPr>
          <p:cxnSp>
            <p:nvCxnSpPr>
              <p:cNvPr id="26" name="Straight Connector 2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1600200" y="3948168"/>
              <a:ext cx="336036" cy="1907802"/>
              <a:chOff x="1149864" y="3948168"/>
              <a:chExt cx="336036" cy="1907802"/>
            </a:xfrm>
          </p:grpSpPr>
          <p:cxnSp>
            <p:nvCxnSpPr>
              <p:cNvPr id="22" name="Straight Connector 21"/>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8" name="Group 29"/>
          <p:cNvGrpSpPr/>
          <p:nvPr/>
        </p:nvGrpSpPr>
        <p:grpSpPr>
          <a:xfrm>
            <a:off x="2943306" y="3900886"/>
            <a:ext cx="786372" cy="1968661"/>
            <a:chOff x="1149864" y="3948168"/>
            <a:chExt cx="786372" cy="1907802"/>
          </a:xfrm>
        </p:grpSpPr>
        <p:grpSp>
          <p:nvGrpSpPr>
            <p:cNvPr id="19" name="Group 11"/>
            <p:cNvGrpSpPr/>
            <p:nvPr/>
          </p:nvGrpSpPr>
          <p:grpSpPr>
            <a:xfrm>
              <a:off x="1149864" y="3948168"/>
              <a:ext cx="336036" cy="1907802"/>
              <a:chOff x="1149864" y="3948168"/>
              <a:chExt cx="336036" cy="1907802"/>
            </a:xfrm>
          </p:grpSpPr>
          <p:cxnSp>
            <p:nvCxnSpPr>
              <p:cNvPr id="37" name="Straight Connector 36"/>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0" name="Group 12"/>
            <p:cNvGrpSpPr/>
            <p:nvPr/>
          </p:nvGrpSpPr>
          <p:grpSpPr>
            <a:xfrm>
              <a:off x="1600200" y="3948168"/>
              <a:ext cx="336036" cy="1907802"/>
              <a:chOff x="1149864" y="3948168"/>
              <a:chExt cx="336036" cy="1907802"/>
            </a:xfrm>
          </p:grpSpPr>
          <p:cxnSp>
            <p:nvCxnSpPr>
              <p:cNvPr id="33" name="Straight Connector 32"/>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21" name="Group 40"/>
          <p:cNvGrpSpPr/>
          <p:nvPr/>
        </p:nvGrpSpPr>
        <p:grpSpPr>
          <a:xfrm>
            <a:off x="3842891" y="3907367"/>
            <a:ext cx="786372" cy="1968661"/>
            <a:chOff x="1149864" y="3948168"/>
            <a:chExt cx="786372" cy="1907802"/>
          </a:xfrm>
        </p:grpSpPr>
        <p:grpSp>
          <p:nvGrpSpPr>
            <p:cNvPr id="30" name="Group 11"/>
            <p:cNvGrpSpPr/>
            <p:nvPr/>
          </p:nvGrpSpPr>
          <p:grpSpPr>
            <a:xfrm>
              <a:off x="1149864" y="3948168"/>
              <a:ext cx="336036" cy="1907802"/>
              <a:chOff x="1149864" y="3948168"/>
              <a:chExt cx="336036" cy="1907802"/>
            </a:xfrm>
          </p:grpSpPr>
          <p:cxnSp>
            <p:nvCxnSpPr>
              <p:cNvPr id="48" name="Straight Connector 47"/>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1" name="Group 12"/>
            <p:cNvGrpSpPr/>
            <p:nvPr/>
          </p:nvGrpSpPr>
          <p:grpSpPr>
            <a:xfrm>
              <a:off x="1600200" y="3948168"/>
              <a:ext cx="336036" cy="1907802"/>
              <a:chOff x="1149864" y="3948168"/>
              <a:chExt cx="336036" cy="1907802"/>
            </a:xfrm>
          </p:grpSpPr>
          <p:cxnSp>
            <p:nvCxnSpPr>
              <p:cNvPr id="44" name="Straight Connector 43"/>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32" name="Group 51"/>
          <p:cNvGrpSpPr/>
          <p:nvPr/>
        </p:nvGrpSpPr>
        <p:grpSpPr>
          <a:xfrm>
            <a:off x="4748253" y="3900886"/>
            <a:ext cx="786372" cy="1968661"/>
            <a:chOff x="1149864" y="3948168"/>
            <a:chExt cx="786372" cy="1907802"/>
          </a:xfrm>
        </p:grpSpPr>
        <p:grpSp>
          <p:nvGrpSpPr>
            <p:cNvPr id="41" name="Group 11"/>
            <p:cNvGrpSpPr/>
            <p:nvPr/>
          </p:nvGrpSpPr>
          <p:grpSpPr>
            <a:xfrm>
              <a:off x="1149864" y="3948168"/>
              <a:ext cx="336036" cy="1907802"/>
              <a:chOff x="1149864" y="3948168"/>
              <a:chExt cx="336036" cy="1907802"/>
            </a:xfrm>
          </p:grpSpPr>
          <p:cxnSp>
            <p:nvCxnSpPr>
              <p:cNvPr id="59" name="Straight Connector 58"/>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2" name="Group 12"/>
            <p:cNvGrpSpPr/>
            <p:nvPr/>
          </p:nvGrpSpPr>
          <p:grpSpPr>
            <a:xfrm>
              <a:off x="1600200" y="3948168"/>
              <a:ext cx="336036" cy="1907802"/>
              <a:chOff x="1149864" y="3948168"/>
              <a:chExt cx="336036" cy="1907802"/>
            </a:xfrm>
          </p:grpSpPr>
          <p:cxnSp>
            <p:nvCxnSpPr>
              <p:cNvPr id="55" name="Straight Connector 54"/>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43" name="Group 62"/>
          <p:cNvGrpSpPr/>
          <p:nvPr/>
        </p:nvGrpSpPr>
        <p:grpSpPr>
          <a:xfrm>
            <a:off x="5657363" y="3907367"/>
            <a:ext cx="786372" cy="1968661"/>
            <a:chOff x="1149864" y="3948168"/>
            <a:chExt cx="786372" cy="1907802"/>
          </a:xfrm>
        </p:grpSpPr>
        <p:grpSp>
          <p:nvGrpSpPr>
            <p:cNvPr id="52" name="Group 11"/>
            <p:cNvGrpSpPr/>
            <p:nvPr/>
          </p:nvGrpSpPr>
          <p:grpSpPr>
            <a:xfrm>
              <a:off x="1149864" y="3948168"/>
              <a:ext cx="336036" cy="1907802"/>
              <a:chOff x="1149864" y="3948168"/>
              <a:chExt cx="336036" cy="1907802"/>
            </a:xfrm>
          </p:grpSpPr>
          <p:cxnSp>
            <p:nvCxnSpPr>
              <p:cNvPr id="70" name="Straight Connector 69"/>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3" name="Group 12"/>
            <p:cNvGrpSpPr/>
            <p:nvPr/>
          </p:nvGrpSpPr>
          <p:grpSpPr>
            <a:xfrm>
              <a:off x="1600200" y="3948168"/>
              <a:ext cx="336036" cy="1907802"/>
              <a:chOff x="1149864" y="3948168"/>
              <a:chExt cx="336036" cy="1907802"/>
            </a:xfrm>
          </p:grpSpPr>
          <p:cxnSp>
            <p:nvCxnSpPr>
              <p:cNvPr id="66" name="Straight Connector 65"/>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54" name="Group 73"/>
          <p:cNvGrpSpPr/>
          <p:nvPr/>
        </p:nvGrpSpPr>
        <p:grpSpPr>
          <a:xfrm>
            <a:off x="6549646" y="3915572"/>
            <a:ext cx="786372" cy="1968661"/>
            <a:chOff x="1149864" y="3948168"/>
            <a:chExt cx="786372" cy="1907802"/>
          </a:xfrm>
        </p:grpSpPr>
        <p:grpSp>
          <p:nvGrpSpPr>
            <p:cNvPr id="63" name="Group 11"/>
            <p:cNvGrpSpPr/>
            <p:nvPr/>
          </p:nvGrpSpPr>
          <p:grpSpPr>
            <a:xfrm>
              <a:off x="1149864" y="3948168"/>
              <a:ext cx="336036" cy="1907802"/>
              <a:chOff x="1149864" y="3948168"/>
              <a:chExt cx="336036" cy="1907802"/>
            </a:xfrm>
          </p:grpSpPr>
          <p:cxnSp>
            <p:nvCxnSpPr>
              <p:cNvPr id="81" name="Straight Connector 80"/>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4" name="Group 12"/>
            <p:cNvGrpSpPr/>
            <p:nvPr/>
          </p:nvGrpSpPr>
          <p:grpSpPr>
            <a:xfrm>
              <a:off x="1600200" y="3948168"/>
              <a:ext cx="336036" cy="1907802"/>
              <a:chOff x="1149864" y="3948168"/>
              <a:chExt cx="336036" cy="1907802"/>
            </a:xfrm>
          </p:grpSpPr>
          <p:cxnSp>
            <p:nvCxnSpPr>
              <p:cNvPr id="77" name="Straight Connector 76"/>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65" name="Group 84"/>
          <p:cNvGrpSpPr/>
          <p:nvPr/>
        </p:nvGrpSpPr>
        <p:grpSpPr>
          <a:xfrm>
            <a:off x="7449231" y="3922054"/>
            <a:ext cx="786372" cy="1968661"/>
            <a:chOff x="1149864" y="3948168"/>
            <a:chExt cx="786372" cy="1907802"/>
          </a:xfrm>
        </p:grpSpPr>
        <p:grpSp>
          <p:nvGrpSpPr>
            <p:cNvPr id="74" name="Group 11"/>
            <p:cNvGrpSpPr/>
            <p:nvPr/>
          </p:nvGrpSpPr>
          <p:grpSpPr>
            <a:xfrm>
              <a:off x="1149864" y="3948168"/>
              <a:ext cx="336036" cy="1907802"/>
              <a:chOff x="1149864" y="3948168"/>
              <a:chExt cx="336036" cy="1907802"/>
            </a:xfrm>
          </p:grpSpPr>
          <p:cxnSp>
            <p:nvCxnSpPr>
              <p:cNvPr id="92" name="Straight Connector 91"/>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1600200" y="3948168"/>
              <a:ext cx="336036" cy="1907802"/>
              <a:chOff x="1149864" y="3948168"/>
              <a:chExt cx="336036" cy="1907802"/>
            </a:xfrm>
          </p:grpSpPr>
          <p:cxnSp>
            <p:nvCxnSpPr>
              <p:cNvPr id="88" name="Straight Connector 87"/>
              <p:cNvCxnSpPr/>
              <p:nvPr/>
            </p:nvCxnSpPr>
            <p:spPr>
              <a:xfrm>
                <a:off x="1149864"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59820" y="3948168"/>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372134"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485900" y="3950970"/>
                <a:ext cx="0" cy="1905000"/>
              </a:xfrm>
              <a:prstGeom prst="line">
                <a:avLst/>
              </a:prstGeom>
              <a:ln w="635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96" name="Rectangle 95"/>
          <p:cNvSpPr/>
          <p:nvPr/>
        </p:nvSpPr>
        <p:spPr>
          <a:xfrm>
            <a:off x="5715000" y="6553200"/>
            <a:ext cx="3200400" cy="215444"/>
          </a:xfrm>
          <a:prstGeom prst="rect">
            <a:avLst/>
          </a:prstGeom>
        </p:spPr>
        <p:txBody>
          <a:bodyPr wrap="square">
            <a:spAutoFit/>
          </a:bodyPr>
          <a:lstStyle/>
          <a:p>
            <a:r>
              <a:rPr lang="en-US" sz="800" dirty="0" smtClean="0"/>
              <a:t>Source: http://www.louisiana.gov/Explore/Population_Projections/</a:t>
            </a:r>
            <a:endParaRPr lang="en-US" sz="800" dirty="0"/>
          </a:p>
        </p:txBody>
      </p:sp>
      <p:cxnSp>
        <p:nvCxnSpPr>
          <p:cNvPr id="97" name="Straight Arrow Connector 96"/>
          <p:cNvCxnSpPr/>
          <p:nvPr/>
        </p:nvCxnSpPr>
        <p:spPr>
          <a:xfrm flipV="1">
            <a:off x="3333750" y="5905500"/>
            <a:ext cx="0" cy="22860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Projected Orleans Population by Race, All Ages, </a:t>
            </a:r>
            <a:br>
              <a:rPr lang="en-US" sz="2400" dirty="0" smtClean="0"/>
            </a:br>
            <a:r>
              <a:rPr lang="en-US" sz="2400" dirty="0" smtClean="0"/>
              <a:t>2010-30</a:t>
            </a:r>
            <a:endParaRPr lang="en-US" sz="2400" dirty="0"/>
          </a:p>
        </p:txBody>
      </p:sp>
      <p:sp>
        <p:nvSpPr>
          <p:cNvPr id="4" name="Rectangle 3"/>
          <p:cNvSpPr/>
          <p:nvPr/>
        </p:nvSpPr>
        <p:spPr>
          <a:xfrm>
            <a:off x="5715000" y="6553200"/>
            <a:ext cx="3200400" cy="215444"/>
          </a:xfrm>
          <a:prstGeom prst="rect">
            <a:avLst/>
          </a:prstGeom>
        </p:spPr>
        <p:txBody>
          <a:bodyPr wrap="square">
            <a:spAutoFit/>
          </a:bodyPr>
          <a:lstStyle/>
          <a:p>
            <a:r>
              <a:rPr lang="en-US" sz="800" dirty="0" smtClean="0"/>
              <a:t>Source: http://www.louisiana.gov/Explore/Population_Projections/</a:t>
            </a:r>
            <a:endParaRPr lang="en-US" sz="800" dirty="0"/>
          </a:p>
        </p:txBody>
      </p:sp>
      <p:graphicFrame>
        <p:nvGraphicFramePr>
          <p:cNvPr id="5" name="Chart 4"/>
          <p:cNvGraphicFramePr/>
          <p:nvPr/>
        </p:nvGraphicFramePr>
        <p:xfrm>
          <a:off x="990600" y="1371600"/>
          <a:ext cx="7162800" cy="4775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Projected Orleans Population by Race, Ages 15-24, </a:t>
            </a:r>
            <a:br>
              <a:rPr lang="en-US" sz="2400" dirty="0" smtClean="0"/>
            </a:br>
            <a:r>
              <a:rPr lang="en-US" sz="2400" dirty="0" smtClean="0"/>
              <a:t>2010-30</a:t>
            </a:r>
            <a:endParaRPr lang="en-US" sz="2400" dirty="0"/>
          </a:p>
        </p:txBody>
      </p:sp>
      <p:sp>
        <p:nvSpPr>
          <p:cNvPr id="4" name="Rectangle 3"/>
          <p:cNvSpPr/>
          <p:nvPr/>
        </p:nvSpPr>
        <p:spPr>
          <a:xfrm>
            <a:off x="5715000" y="6553200"/>
            <a:ext cx="3200400" cy="215444"/>
          </a:xfrm>
          <a:prstGeom prst="rect">
            <a:avLst/>
          </a:prstGeom>
        </p:spPr>
        <p:txBody>
          <a:bodyPr wrap="square">
            <a:spAutoFit/>
          </a:bodyPr>
          <a:lstStyle/>
          <a:p>
            <a:r>
              <a:rPr lang="en-US" sz="800" dirty="0" smtClean="0"/>
              <a:t>Source: http://www.louisiana.gov/Explore/Population_Projections/</a:t>
            </a:r>
            <a:endParaRPr lang="en-US" sz="800" dirty="0"/>
          </a:p>
        </p:txBody>
      </p:sp>
      <p:graphicFrame>
        <p:nvGraphicFramePr>
          <p:cNvPr id="5" name="Chart 4"/>
          <p:cNvGraphicFramePr/>
          <p:nvPr/>
        </p:nvGraphicFramePr>
        <p:xfrm>
          <a:off x="990600" y="1371600"/>
          <a:ext cx="7162800" cy="4775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Projected Orleans Population by Race, Ages 25-44, </a:t>
            </a:r>
            <a:br>
              <a:rPr lang="en-US" sz="2400" dirty="0" smtClean="0"/>
            </a:br>
            <a:r>
              <a:rPr lang="en-US" sz="2400" dirty="0" smtClean="0"/>
              <a:t>2010-30</a:t>
            </a:r>
            <a:endParaRPr lang="en-US" sz="2400" dirty="0"/>
          </a:p>
        </p:txBody>
      </p:sp>
      <p:sp>
        <p:nvSpPr>
          <p:cNvPr id="4" name="Rectangle 3"/>
          <p:cNvSpPr/>
          <p:nvPr/>
        </p:nvSpPr>
        <p:spPr>
          <a:xfrm>
            <a:off x="5715000" y="6553200"/>
            <a:ext cx="3200400" cy="215444"/>
          </a:xfrm>
          <a:prstGeom prst="rect">
            <a:avLst/>
          </a:prstGeom>
        </p:spPr>
        <p:txBody>
          <a:bodyPr wrap="square">
            <a:spAutoFit/>
          </a:bodyPr>
          <a:lstStyle/>
          <a:p>
            <a:r>
              <a:rPr lang="en-US" sz="800" dirty="0" smtClean="0"/>
              <a:t>Source: http://www.louisiana.gov/Explore/Population_Projections/</a:t>
            </a:r>
            <a:endParaRPr lang="en-US" sz="800" dirty="0"/>
          </a:p>
        </p:txBody>
      </p:sp>
      <p:graphicFrame>
        <p:nvGraphicFramePr>
          <p:cNvPr id="5" name="Chart 4"/>
          <p:cNvGraphicFramePr/>
          <p:nvPr/>
        </p:nvGraphicFramePr>
        <p:xfrm>
          <a:off x="990600" y="1371600"/>
          <a:ext cx="7162800" cy="4775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Percent of Adults with an Associate Degree or Higher by Age Group – Orleans Parish, Louisiana, U.S. &amp; Leading OECD Countries</a:t>
            </a:r>
            <a:endParaRPr lang="en-US" sz="2000" dirty="0"/>
          </a:p>
        </p:txBody>
      </p:sp>
      <p:graphicFrame>
        <p:nvGraphicFramePr>
          <p:cNvPr id="5" name="Content Placeholder 4"/>
          <p:cNvGraphicFramePr>
            <a:graphicFrameLocks noGrp="1"/>
          </p:cNvGraphicFramePr>
          <p:nvPr>
            <p:ph idx="1"/>
          </p:nvPr>
        </p:nvGraphicFramePr>
        <p:xfrm>
          <a:off x="457200" y="13716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Box 4"/>
          <p:cNvSpPr txBox="1">
            <a:spLocks noChangeArrowheads="1"/>
          </p:cNvSpPr>
          <p:nvPr/>
        </p:nvSpPr>
        <p:spPr bwMode="auto">
          <a:xfrm>
            <a:off x="5426075" y="6334125"/>
            <a:ext cx="3327400" cy="276225"/>
          </a:xfrm>
          <a:prstGeom prst="rect">
            <a:avLst/>
          </a:prstGeom>
          <a:noFill/>
          <a:ln w="9525">
            <a:noFill/>
            <a:miter lim="800000"/>
            <a:headEnd/>
            <a:tailEnd/>
          </a:ln>
        </p:spPr>
        <p:txBody>
          <a:bodyPr>
            <a:spAutoFit/>
          </a:bodyPr>
          <a:lstStyle/>
          <a:p>
            <a:pPr algn="r" eaLnBrk="0" hangingPunct="0">
              <a:spcBef>
                <a:spcPct val="50000"/>
              </a:spcBef>
              <a:tabLst>
                <a:tab pos="628650" algn="l"/>
              </a:tabLst>
            </a:pPr>
            <a:r>
              <a:rPr lang="en-US" sz="1200" b="0" dirty="0">
                <a:solidFill>
                  <a:srgbClr val="000000"/>
                </a:solidFill>
                <a:latin typeface="Calibri" pitchFamily="34" charset="0"/>
              </a:rPr>
              <a:t>Source: OECD, Education at a Glance 2010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152400" y="250825"/>
            <a:ext cx="8534400" cy="957263"/>
          </a:xfrm>
        </p:spPr>
        <p:txBody>
          <a:bodyPr/>
          <a:lstStyle/>
          <a:p>
            <a:pPr eaLnBrk="1" hangingPunct="1"/>
            <a:r>
              <a:rPr lang="en-US" sz="2400" dirty="0" smtClean="0"/>
              <a:t>Percent of Population Ages 25-64 with an Associate Degree or Higher, 2009 </a:t>
            </a:r>
          </a:p>
        </p:txBody>
      </p:sp>
      <p:sp>
        <p:nvSpPr>
          <p:cNvPr id="81925" name="Slide Number Placeholder 5"/>
          <p:cNvSpPr>
            <a:spLocks noGrp="1"/>
          </p:cNvSpPr>
          <p:nvPr>
            <p:ph type="sldNum" sz="quarter" idx="10"/>
          </p:nvPr>
        </p:nvSpPr>
        <p:spPr/>
        <p:txBody>
          <a:bodyPr/>
          <a:lstStyle/>
          <a:p>
            <a:pPr>
              <a:defRPr/>
            </a:pPr>
            <a:r>
              <a:rPr lang="en-US"/>
              <a:t>Slide </a:t>
            </a:r>
            <a:fld id="{B2ADA261-178D-4ABF-A3C3-6B8CFF7A0F96}" type="slidenum">
              <a:rPr lang="en-US"/>
              <a:pPr>
                <a:defRPr/>
              </a:pPr>
              <a:t>10</a:t>
            </a:fld>
            <a:endParaRPr lang="en-US"/>
          </a:p>
        </p:txBody>
      </p:sp>
      <p:sp>
        <p:nvSpPr>
          <p:cNvPr id="3" name="Rectangle 2"/>
          <p:cNvSpPr/>
          <p:nvPr/>
        </p:nvSpPr>
        <p:spPr>
          <a:xfrm>
            <a:off x="4191000" y="6477000"/>
            <a:ext cx="4572000" cy="246062"/>
          </a:xfrm>
          <a:prstGeom prst="rect">
            <a:avLst/>
          </a:prstGeom>
        </p:spPr>
        <p:txBody>
          <a:bodyPr>
            <a:spAutoFit/>
          </a:bodyPr>
          <a:lstStyle/>
          <a:p>
            <a:pPr algn="r" fontAlgn="auto">
              <a:spcBef>
                <a:spcPts val="0"/>
              </a:spcBef>
              <a:spcAft>
                <a:spcPts val="0"/>
              </a:spcAft>
              <a:defRPr/>
            </a:pPr>
            <a:r>
              <a:rPr lang="en-US" sz="1000" dirty="0">
                <a:latin typeface="+mj-lt"/>
              </a:rPr>
              <a:t>Source:  U.S. Census Bureau, </a:t>
            </a:r>
            <a:r>
              <a:rPr lang="en-US" sz="1000" dirty="0" smtClean="0">
                <a:latin typeface="+mj-lt"/>
              </a:rPr>
              <a:t>2009 </a:t>
            </a:r>
            <a:r>
              <a:rPr lang="en-US" sz="1000" dirty="0">
                <a:latin typeface="+mj-lt"/>
              </a:rPr>
              <a:t>American Community </a:t>
            </a:r>
            <a:r>
              <a:rPr lang="en-US" sz="1000" dirty="0" smtClean="0">
                <a:latin typeface="+mj-lt"/>
              </a:rPr>
              <a:t>Survey</a:t>
            </a:r>
            <a:endParaRPr lang="en-US" sz="1000" dirty="0">
              <a:latin typeface="+mj-lt"/>
            </a:endParaRPr>
          </a:p>
        </p:txBody>
      </p:sp>
      <p:graphicFrame>
        <p:nvGraphicFramePr>
          <p:cNvPr id="6" name="Chart 5"/>
          <p:cNvGraphicFramePr/>
          <p:nvPr/>
        </p:nvGraphicFramePr>
        <p:xfrm>
          <a:off x="609600" y="1143000"/>
          <a:ext cx="7848600" cy="5232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New Orleans Region - Percent of Population Age 18-24 by Education Level and Race, 2009</a:t>
            </a:r>
            <a:endParaRPr lang="en-US" sz="2400" dirty="0"/>
          </a:p>
        </p:txBody>
      </p:sp>
      <p:sp>
        <p:nvSpPr>
          <p:cNvPr id="4" name="Rectangle 3"/>
          <p:cNvSpPr/>
          <p:nvPr/>
        </p:nvSpPr>
        <p:spPr>
          <a:xfrm>
            <a:off x="4419600" y="6550968"/>
            <a:ext cx="4572000" cy="230832"/>
          </a:xfrm>
          <a:prstGeom prst="rect">
            <a:avLst/>
          </a:prstGeom>
        </p:spPr>
        <p:txBody>
          <a:bodyPr>
            <a:spAutoFit/>
          </a:bodyPr>
          <a:lstStyle/>
          <a:p>
            <a:pPr algn="r"/>
            <a:r>
              <a:rPr lang="en-US" sz="900" dirty="0" smtClean="0"/>
              <a:t>Source:  U.S. Census Bureau, 2009 ACS PUMS File.</a:t>
            </a:r>
            <a:endParaRPr lang="en-US" sz="900" dirty="0"/>
          </a:p>
        </p:txBody>
      </p:sp>
      <p:graphicFrame>
        <p:nvGraphicFramePr>
          <p:cNvPr id="5" name="Chart 4"/>
          <p:cNvGraphicFramePr>
            <a:graphicFrameLocks noGrp="1"/>
          </p:cNvGraphicFramePr>
          <p:nvPr/>
        </p:nvGraphicFramePr>
        <p:xfrm>
          <a:off x="609600" y="838200"/>
          <a:ext cx="7696200" cy="559031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New Orleans Region - Percent of Population Age 24-44 by Education Level and Race, 2009</a:t>
            </a:r>
            <a:endParaRPr lang="en-US" sz="2400" dirty="0"/>
          </a:p>
        </p:txBody>
      </p:sp>
      <p:sp>
        <p:nvSpPr>
          <p:cNvPr id="4" name="Rectangle 3"/>
          <p:cNvSpPr/>
          <p:nvPr/>
        </p:nvSpPr>
        <p:spPr>
          <a:xfrm>
            <a:off x="4419600" y="6550968"/>
            <a:ext cx="4572000" cy="230832"/>
          </a:xfrm>
          <a:prstGeom prst="rect">
            <a:avLst/>
          </a:prstGeom>
        </p:spPr>
        <p:txBody>
          <a:bodyPr>
            <a:spAutoFit/>
          </a:bodyPr>
          <a:lstStyle/>
          <a:p>
            <a:pPr algn="r"/>
            <a:r>
              <a:rPr lang="en-US" sz="900" dirty="0" smtClean="0"/>
              <a:t>Source:  U.S. Census Bureau, 2009 ACS PUMS File.</a:t>
            </a:r>
            <a:endParaRPr lang="en-US" sz="900" dirty="0"/>
          </a:p>
        </p:txBody>
      </p:sp>
      <p:graphicFrame>
        <p:nvGraphicFramePr>
          <p:cNvPr id="6" name="Chart 5"/>
          <p:cNvGraphicFramePr>
            <a:graphicFrameLocks noGrp="1"/>
          </p:cNvGraphicFramePr>
          <p:nvPr/>
        </p:nvGraphicFramePr>
        <p:xfrm>
          <a:off x="533400" y="457200"/>
          <a:ext cx="7762875" cy="596741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Percent African-Americans</a:t>
            </a:r>
            <a:endParaRPr lang="en-US" dirty="0"/>
          </a:p>
        </p:txBody>
      </p:sp>
      <p:graphicFrame>
        <p:nvGraphicFramePr>
          <p:cNvPr id="3" name="Chart 2"/>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Annual Drop Out Rates</a:t>
            </a:r>
            <a:endParaRPr lang="en-US" dirty="0"/>
          </a:p>
        </p:txBody>
      </p:sp>
      <p:graphicFrame>
        <p:nvGraphicFramePr>
          <p:cNvPr id="3" name="Chart 2"/>
          <p:cNvGraphicFramePr/>
          <p:nvPr/>
        </p:nvGraphicFramePr>
        <p:xfrm>
          <a:off x="1490662" y="1309687"/>
          <a:ext cx="6162675" cy="42386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2006-2010 ACT Results</a:t>
            </a:r>
            <a:br>
              <a:rPr lang="en-US" sz="2400" dirty="0" smtClean="0"/>
            </a:br>
            <a:r>
              <a:rPr lang="en-US" sz="2000" dirty="0" smtClean="0"/>
              <a:t>Orleans, Louisiana, and National</a:t>
            </a:r>
            <a:endParaRPr lang="en-US" sz="2400" dirty="0"/>
          </a:p>
        </p:txBody>
      </p:sp>
      <p:graphicFrame>
        <p:nvGraphicFramePr>
          <p:cNvPr id="6" name="Content Placeholder 5"/>
          <p:cNvGraphicFramePr>
            <a:graphicFrameLocks noGrp="1"/>
          </p:cNvGraphicFramePr>
          <p:nvPr>
            <p:ph idx="1"/>
          </p:nvPr>
        </p:nvGraphicFramePr>
        <p:xfrm>
          <a:off x="457200" y="2133600"/>
          <a:ext cx="8229600" cy="1483360"/>
        </p:xfrm>
        <a:graphic>
          <a:graphicData uri="http://schemas.openxmlformats.org/drawingml/2006/table">
            <a:tbl>
              <a:tblPr firstRow="1" bandRow="1">
                <a:tableStyleId>{5C22544A-7EE6-4342-B048-85BDC9FD1C3A}</a:tableStyleId>
              </a:tblPr>
              <a:tblGrid>
                <a:gridCol w="1778430"/>
                <a:gridCol w="1290234"/>
                <a:gridCol w="1290234"/>
                <a:gridCol w="1290234"/>
                <a:gridCol w="1290234"/>
                <a:gridCol w="1290234"/>
              </a:tblGrid>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2006</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2007</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2008</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2009</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2010</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Orleans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17.8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19.1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19.0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19.1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19.0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National</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TextBox 6"/>
          <p:cNvSpPr txBox="1"/>
          <p:nvPr/>
        </p:nvSpPr>
        <p:spPr>
          <a:xfrm>
            <a:off x="4114800" y="6248400"/>
            <a:ext cx="4829592" cy="369332"/>
          </a:xfrm>
          <a:prstGeom prst="rect">
            <a:avLst/>
          </a:prstGeom>
          <a:noFill/>
        </p:spPr>
        <p:txBody>
          <a:bodyPr wrap="square" rtlCol="0">
            <a:spAutoFit/>
          </a:bodyPr>
          <a:lstStyle/>
          <a:p>
            <a:pPr algn="r"/>
            <a:r>
              <a:rPr lang="en-US" sz="900" b="0" dirty="0" smtClean="0">
                <a:latin typeface="Trebuchet MS" pitchFamily="34" charset="0"/>
              </a:rPr>
              <a:t>Source: American College Test (ACT) data file Louisiana Department of Education Strategic Research and Analysis, November 2010</a:t>
            </a:r>
            <a:endParaRPr lang="en-US" sz="900" b="0" dirty="0">
              <a:latin typeface="Trebuchet MS" pitchFamily="34" charset="0"/>
            </a:endParaRPr>
          </a:p>
        </p:txBody>
      </p:sp>
      <p:sp>
        <p:nvSpPr>
          <p:cNvPr id="5" name="TextBox 4"/>
          <p:cNvSpPr txBox="1"/>
          <p:nvPr/>
        </p:nvSpPr>
        <p:spPr>
          <a:xfrm>
            <a:off x="1828800" y="5105400"/>
            <a:ext cx="7086600" cy="923330"/>
          </a:xfrm>
          <a:prstGeom prst="rect">
            <a:avLst/>
          </a:prstGeom>
          <a:noFill/>
        </p:spPr>
        <p:txBody>
          <a:bodyPr wrap="square" rtlCol="0">
            <a:spAutoFit/>
          </a:bodyPr>
          <a:lstStyle/>
          <a:p>
            <a:pPr algn="r"/>
            <a:r>
              <a:rPr lang="en-US" sz="900" b="0" dirty="0" smtClean="0">
                <a:latin typeface="Trebuchet MS" pitchFamily="34" charset="0"/>
              </a:rPr>
              <a:t>Scores from the laboratory schools (Grambling State University Lab High School, Louisiana State University Lab School, and Southern University Lab School), and other schools such as the Louisiana School for Mathematics, Science and the Arts, are not included in the district averages, but are included in the state averages. </a:t>
            </a:r>
          </a:p>
          <a:p>
            <a:pPr algn="r"/>
            <a:endParaRPr lang="en-US" sz="900" dirty="0" smtClean="0">
              <a:latin typeface="Trebuchet MS" pitchFamily="34" charset="0"/>
            </a:endParaRPr>
          </a:p>
          <a:p>
            <a:pPr algn="r"/>
            <a:r>
              <a:rPr lang="en-US" sz="900" b="0" dirty="0" smtClean="0">
                <a:latin typeface="Trebuchet MS" pitchFamily="34" charset="0"/>
              </a:rPr>
              <a:t>The district averages include scores for public school students; the state and national averages include scores for public and nonpublic school students.</a:t>
            </a:r>
            <a:endParaRPr lang="en-US" sz="900" b="0" dirty="0">
              <a:latin typeface="Trebuchet MS"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2010 ACT Scores</a:t>
            </a:r>
            <a:br>
              <a:rPr lang="en-US" sz="2400" dirty="0" smtClean="0"/>
            </a:br>
            <a:r>
              <a:rPr lang="en-US" sz="2000" dirty="0" smtClean="0"/>
              <a:t>Orleans, Louisiana, and National</a:t>
            </a:r>
            <a:endParaRPr lang="en-US" sz="2400" dirty="0"/>
          </a:p>
        </p:txBody>
      </p:sp>
      <p:graphicFrame>
        <p:nvGraphicFramePr>
          <p:cNvPr id="6" name="Content Placeholder 5"/>
          <p:cNvGraphicFramePr>
            <a:graphicFrameLocks noGrp="1"/>
          </p:cNvGraphicFramePr>
          <p:nvPr>
            <p:ph idx="1"/>
          </p:nvPr>
        </p:nvGraphicFramePr>
        <p:xfrm>
          <a:off x="457200" y="2133600"/>
          <a:ext cx="8229600" cy="1483360"/>
        </p:xfrm>
        <a:graphic>
          <a:graphicData uri="http://schemas.openxmlformats.org/drawingml/2006/table">
            <a:tbl>
              <a:tblPr firstRow="1" bandRow="1">
                <a:tableStyleId>{5C22544A-7EE6-4342-B048-85BDC9FD1C3A}</a:tableStyleId>
              </a:tblPr>
              <a:tblGrid>
                <a:gridCol w="1119833"/>
                <a:gridCol w="1532932"/>
                <a:gridCol w="1115367"/>
                <a:gridCol w="1115367"/>
                <a:gridCol w="1115367"/>
                <a:gridCol w="1115367"/>
                <a:gridCol w="1115367"/>
              </a:tblGrid>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smtClean="0">
                          <a:solidFill>
                            <a:schemeClr val="tx1"/>
                          </a:solidFill>
                        </a:rPr>
                        <a:t>Student Count</a:t>
                      </a:r>
                      <a:endParaRPr lang="en-US"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smtClean="0">
                          <a:solidFill>
                            <a:schemeClr val="tx1"/>
                          </a:solidFill>
                        </a:rPr>
                        <a:t>Composite</a:t>
                      </a:r>
                      <a:endParaRPr lang="en-US"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smtClean="0">
                          <a:solidFill>
                            <a:schemeClr val="tx1"/>
                          </a:solidFill>
                        </a:rPr>
                        <a:t>English</a:t>
                      </a:r>
                      <a:endParaRPr lang="en-US"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smtClean="0">
                          <a:solidFill>
                            <a:schemeClr val="tx1"/>
                          </a:solidFill>
                        </a:rPr>
                        <a:t>Mathematics</a:t>
                      </a:r>
                      <a:endParaRPr lang="en-US"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smtClean="0">
                          <a:solidFill>
                            <a:schemeClr val="tx1"/>
                          </a:solidFill>
                        </a:rPr>
                        <a:t>Reading</a:t>
                      </a:r>
                      <a:endParaRPr lang="en-US"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smtClean="0">
                          <a:solidFill>
                            <a:schemeClr val="tx1"/>
                          </a:solidFill>
                        </a:rPr>
                        <a:t>Science</a:t>
                      </a:r>
                      <a:endParaRPr lang="en-US"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Orleans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948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19.0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18.7</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smtClean="0"/>
                        <a:t>18.7</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18.8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19.2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35,601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19.6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smtClean="0"/>
                        <a:t>20.2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National</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1,568,835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20.9</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TextBox 6"/>
          <p:cNvSpPr txBox="1"/>
          <p:nvPr/>
        </p:nvSpPr>
        <p:spPr>
          <a:xfrm>
            <a:off x="4114800" y="6248400"/>
            <a:ext cx="4829592" cy="369332"/>
          </a:xfrm>
          <a:prstGeom prst="rect">
            <a:avLst/>
          </a:prstGeom>
          <a:noFill/>
        </p:spPr>
        <p:txBody>
          <a:bodyPr wrap="square" rtlCol="0">
            <a:spAutoFit/>
          </a:bodyPr>
          <a:lstStyle/>
          <a:p>
            <a:pPr algn="r"/>
            <a:r>
              <a:rPr lang="en-US" sz="900" b="0" dirty="0" smtClean="0">
                <a:latin typeface="Trebuchet MS" pitchFamily="34" charset="0"/>
              </a:rPr>
              <a:t>Source: American College Test (ACT) data file Louisiana Department of Education Strategic Research and Analysis, November 2010</a:t>
            </a:r>
            <a:endParaRPr lang="en-US" sz="900" b="0" dirty="0">
              <a:latin typeface="Trebuchet MS" pitchFamily="34" charset="0"/>
            </a:endParaRPr>
          </a:p>
        </p:txBody>
      </p:sp>
      <p:sp>
        <p:nvSpPr>
          <p:cNvPr id="5" name="TextBox 4"/>
          <p:cNvSpPr txBox="1"/>
          <p:nvPr/>
        </p:nvSpPr>
        <p:spPr>
          <a:xfrm>
            <a:off x="1828800" y="5105400"/>
            <a:ext cx="7086600" cy="784830"/>
          </a:xfrm>
          <a:prstGeom prst="rect">
            <a:avLst/>
          </a:prstGeom>
          <a:noFill/>
        </p:spPr>
        <p:txBody>
          <a:bodyPr wrap="square" rtlCol="0">
            <a:spAutoFit/>
          </a:bodyPr>
          <a:lstStyle/>
          <a:p>
            <a:pPr algn="r"/>
            <a:r>
              <a:rPr lang="en-US" sz="900" b="0" dirty="0" smtClean="0">
                <a:latin typeface="Trebuchet MS" pitchFamily="34" charset="0"/>
              </a:rPr>
              <a:t>Average scores are not reported for schools with fewer than ten students who took the 2010 ACT, but are included in the district, state, and national averages. </a:t>
            </a:r>
          </a:p>
          <a:p>
            <a:pPr algn="r"/>
            <a:endParaRPr lang="en-US" sz="900" dirty="0" smtClean="0">
              <a:latin typeface="Trebuchet MS" pitchFamily="34" charset="0"/>
            </a:endParaRPr>
          </a:p>
          <a:p>
            <a:pPr algn="r"/>
            <a:r>
              <a:rPr lang="en-US" sz="900" b="0" dirty="0" smtClean="0">
                <a:latin typeface="Trebuchet MS" pitchFamily="34" charset="0"/>
              </a:rPr>
              <a:t>The district averages include scores for public school students only; the state and national averages include scores for public and nonpublic school students.</a:t>
            </a:r>
            <a:endParaRPr lang="en-US" sz="900" b="0" dirty="0">
              <a:latin typeface="Trebuchet MS"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smtClean="0"/>
              <a:t>Distribution of ACT Composite Scores - Two-Year Average (UNO 2007-08, SUNO 2006-07)</a:t>
            </a:r>
            <a:endParaRPr lang="en-US" sz="2400" dirty="0"/>
          </a:p>
        </p:txBody>
      </p:sp>
      <p:graphicFrame>
        <p:nvGraphicFramePr>
          <p:cNvPr id="5" name="Chart 4"/>
          <p:cNvGraphicFramePr/>
          <p:nvPr/>
        </p:nvGraphicFramePr>
        <p:xfrm>
          <a:off x="990600" y="1447800"/>
          <a:ext cx="7542685" cy="484822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6553200" y="6400800"/>
            <a:ext cx="2199641" cy="246221"/>
          </a:xfrm>
          <a:prstGeom prst="rect">
            <a:avLst/>
          </a:prstGeom>
        </p:spPr>
        <p:txBody>
          <a:bodyPr wrap="none">
            <a:spAutoFit/>
          </a:bodyPr>
          <a:lstStyle/>
          <a:p>
            <a:r>
              <a:rPr lang="en-US" sz="1000" dirty="0" smtClean="0"/>
              <a:t>Source: Louisiana Board of Regents</a:t>
            </a:r>
            <a:endParaRPr lang="en-US" sz="1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First-Time Undergraduates Directly Out of High School as a Percent of High School Graduates by Parish of Origin</a:t>
            </a:r>
            <a:br>
              <a:rPr lang="en-US" sz="2000" dirty="0" smtClean="0"/>
            </a:br>
            <a:r>
              <a:rPr lang="en-US" sz="1600" dirty="0" smtClean="0"/>
              <a:t>2006-08 Annual Average</a:t>
            </a:r>
            <a:endParaRPr lang="en-US" sz="16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Arrow Connector 5"/>
          <p:cNvCxnSpPr/>
          <p:nvPr/>
        </p:nvCxnSpPr>
        <p:spPr>
          <a:xfrm flipV="1">
            <a:off x="7534275" y="5495925"/>
            <a:ext cx="0" cy="22860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First-time undergraduates Directly Out of High School as a Percent of High School Graduates</a:t>
            </a:r>
            <a:br>
              <a:rPr lang="en-US" sz="2000" dirty="0" smtClean="0"/>
            </a:br>
            <a:r>
              <a:rPr lang="en-US" sz="1600" dirty="0" smtClean="0"/>
              <a:t>2006-08 Annual Average</a:t>
            </a:r>
            <a:endParaRPr lang="en-US" sz="2000" dirty="0"/>
          </a:p>
        </p:txBody>
      </p:sp>
      <p:graphicFrame>
        <p:nvGraphicFramePr>
          <p:cNvPr id="4" name="Content Placeholder 3"/>
          <p:cNvGraphicFramePr>
            <a:graphicFrameLocks noGrp="1"/>
          </p:cNvGraphicFramePr>
          <p:nvPr>
            <p:ph idx="1"/>
          </p:nvPr>
        </p:nvGraphicFramePr>
        <p:xfrm>
          <a:off x="1295400" y="1676400"/>
          <a:ext cx="6373537" cy="3505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Orleans Parish Residents Were to Participate in College at Rates of Residents of</a:t>
            </a:r>
            <a:endParaRPr lang="en-US" dirty="0"/>
          </a:p>
        </p:txBody>
      </p:sp>
      <p:graphicFrame>
        <p:nvGraphicFramePr>
          <p:cNvPr id="3" name="Table 2"/>
          <p:cNvGraphicFramePr>
            <a:graphicFrameLocks noGrp="1"/>
          </p:cNvGraphicFramePr>
          <p:nvPr/>
        </p:nvGraphicFramePr>
        <p:xfrm>
          <a:off x="1447800" y="2133600"/>
          <a:ext cx="5638800" cy="2514601"/>
        </p:xfrm>
        <a:graphic>
          <a:graphicData uri="http://schemas.openxmlformats.org/drawingml/2006/table">
            <a:tbl>
              <a:tblPr firstRow="1" bandRow="1">
                <a:tableStyleId>{5C22544A-7EE6-4342-B048-85BDC9FD1C3A}</a:tableStyleId>
              </a:tblPr>
              <a:tblGrid>
                <a:gridCol w="2819400"/>
                <a:gridCol w="2819400"/>
              </a:tblGrid>
              <a:tr h="918376">
                <a:tc>
                  <a:txBody>
                    <a:bodyPr/>
                    <a:lstStyle/>
                    <a:p>
                      <a:endParaRPr lang="en-US" dirty="0">
                        <a:solidFill>
                          <a:sysClr val="windowText" lastClr="0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smtClean="0">
                          <a:solidFill>
                            <a:sysClr val="windowText" lastClr="000000"/>
                          </a:solidFill>
                        </a:rPr>
                        <a:t>Additional First-Time Enrollments Would be</a:t>
                      </a:r>
                      <a:endParaRPr lang="en-US"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532075">
                <a:tc>
                  <a:txBody>
                    <a:bodyPr/>
                    <a:lstStyle/>
                    <a:p>
                      <a:pPr algn="r"/>
                      <a:r>
                        <a:rPr lang="en-US" dirty="0" smtClean="0">
                          <a:solidFill>
                            <a:sysClr val="windowText" lastClr="000000"/>
                          </a:solidFill>
                        </a:rPr>
                        <a:t>East Baton Rouge</a:t>
                      </a:r>
                      <a:endParaRPr lang="en-US" dirty="0">
                        <a:solidFill>
                          <a:sysClr val="windowText" lastClr="0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smtClean="0">
                          <a:solidFill>
                            <a:sysClr val="windowText" lastClr="000000"/>
                          </a:solidFill>
                        </a:rPr>
                        <a:t>464</a:t>
                      </a:r>
                      <a:endParaRPr lang="en-US"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532075">
                <a:tc>
                  <a:txBody>
                    <a:bodyPr/>
                    <a:lstStyle/>
                    <a:p>
                      <a:pPr algn="r"/>
                      <a:r>
                        <a:rPr lang="en-US" dirty="0" smtClean="0">
                          <a:solidFill>
                            <a:sysClr val="windowText" lastClr="000000"/>
                          </a:solidFill>
                        </a:rPr>
                        <a:t>Lafayette</a:t>
                      </a:r>
                      <a:endParaRPr lang="en-US" dirty="0">
                        <a:solidFill>
                          <a:sysClr val="windowText" lastClr="0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smtClean="0">
                          <a:solidFill>
                            <a:sysClr val="windowText" lastClr="000000"/>
                          </a:solidFill>
                        </a:rPr>
                        <a:t>580</a:t>
                      </a:r>
                      <a:endParaRPr lang="en-US"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532075">
                <a:tc>
                  <a:txBody>
                    <a:bodyPr/>
                    <a:lstStyle/>
                    <a:p>
                      <a:pPr algn="r"/>
                      <a:r>
                        <a:rPr lang="en-US" dirty="0" smtClean="0">
                          <a:solidFill>
                            <a:sysClr val="windowText" lastClr="000000"/>
                          </a:solidFill>
                        </a:rPr>
                        <a:t>State</a:t>
                      </a:r>
                      <a:endParaRPr lang="en-US" dirty="0">
                        <a:solidFill>
                          <a:sysClr val="windowText" lastClr="0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smtClean="0">
                          <a:solidFill>
                            <a:sysClr val="windowText" lastClr="000000"/>
                          </a:solidFill>
                        </a:rPr>
                        <a:t>320</a:t>
                      </a:r>
                      <a:endParaRPr lang="en-US"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Institutions in Which Residents of Orleans Parish Enrolled as Freshmen, 2009-10</a:t>
            </a:r>
            <a:endParaRPr lang="en-US" dirty="0"/>
          </a:p>
        </p:txBody>
      </p:sp>
      <p:graphicFrame>
        <p:nvGraphicFramePr>
          <p:cNvPr id="4" name="Content Placeholder 5"/>
          <p:cNvGraphicFramePr>
            <a:graphicFrameLocks/>
          </p:cNvGraphicFramePr>
          <p:nvPr/>
        </p:nvGraphicFramePr>
        <p:xfrm>
          <a:off x="1371600" y="1447800"/>
          <a:ext cx="6350000" cy="4658360"/>
        </p:xfrm>
        <a:graphic>
          <a:graphicData uri="http://schemas.openxmlformats.org/drawingml/2006/table">
            <a:tbl>
              <a:tblPr firstRow="1" bandRow="1">
                <a:tableStyleId>{5C22544A-7EE6-4342-B048-85BDC9FD1C3A}</a:tableStyleId>
              </a:tblPr>
              <a:tblGrid>
                <a:gridCol w="2590800"/>
                <a:gridCol w="1879600"/>
                <a:gridCol w="1879600"/>
              </a:tblGrid>
              <a:tr h="370840">
                <a:tc>
                  <a:txBody>
                    <a:bodyPr/>
                    <a:lstStyle/>
                    <a:p>
                      <a:pPr marL="0" algn="ctr" defTabSz="914400" rtl="0" eaLnBrk="1" latinLnBrk="0" hangingPunct="1"/>
                      <a:endParaRPr lang="en-US" sz="1600" b="1" kern="1200" dirty="0" smtClean="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All Students</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African Americans</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en-US" sz="1600" kern="1200" dirty="0" smtClean="0">
                          <a:solidFill>
                            <a:schemeClr val="dk1"/>
                          </a:solidFill>
                          <a:latin typeface="+mn-lt"/>
                          <a:ea typeface="+mn-ea"/>
                          <a:cs typeface="+mn-cs"/>
                        </a:rPr>
                        <a:t>Delgado</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44.9</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50.7</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en-US" sz="1600" kern="1200" dirty="0" smtClean="0">
                          <a:solidFill>
                            <a:schemeClr val="dk1"/>
                          </a:solidFill>
                          <a:latin typeface="+mn-lt"/>
                          <a:ea typeface="+mn-ea"/>
                          <a:cs typeface="+mn-cs"/>
                        </a:rPr>
                        <a:t>SUNO</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12.8</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20.2</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en-US" sz="1600" kern="1200" dirty="0" smtClean="0">
                          <a:solidFill>
                            <a:schemeClr val="dk1"/>
                          </a:solidFill>
                          <a:latin typeface="+mn-lt"/>
                          <a:ea typeface="+mn-ea"/>
                          <a:cs typeface="+mn-cs"/>
                        </a:rPr>
                        <a:t>UNO</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12.8</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6.5</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en-US" sz="1600" kern="1200" dirty="0" smtClean="0">
                          <a:solidFill>
                            <a:schemeClr val="dk1"/>
                          </a:solidFill>
                          <a:latin typeface="+mn-lt"/>
                          <a:ea typeface="+mn-ea"/>
                          <a:cs typeface="+mn-cs"/>
                        </a:rPr>
                        <a:t>LSU</a:t>
                      </a:r>
                      <a:r>
                        <a:rPr lang="en-US" sz="1600" kern="1200" baseline="0" dirty="0" smtClean="0">
                          <a:solidFill>
                            <a:schemeClr val="dk1"/>
                          </a:solidFill>
                          <a:latin typeface="+mn-lt"/>
                          <a:ea typeface="+mn-ea"/>
                          <a:cs typeface="+mn-cs"/>
                        </a:rPr>
                        <a:t> and A&amp;M</a:t>
                      </a:r>
                      <a:endParaRPr lang="en-US" sz="1600" kern="1200" dirty="0" smtClean="0">
                        <a:solidFill>
                          <a:schemeClr val="dk1"/>
                        </a:solidFill>
                        <a:latin typeface="+mn-lt"/>
                        <a:ea typeface="+mn-ea"/>
                        <a:cs typeface="+mn-cs"/>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11.3</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1.9</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en-US" sz="1600" kern="1200" dirty="0" smtClean="0">
                          <a:solidFill>
                            <a:schemeClr val="dk1"/>
                          </a:solidFill>
                          <a:latin typeface="+mn-lt"/>
                          <a:ea typeface="+mn-ea"/>
                          <a:cs typeface="+mn-cs"/>
                        </a:rPr>
                        <a:t>Southeastern</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3.7</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3.2</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en-US" sz="1600" kern="1200" dirty="0" smtClean="0">
                          <a:solidFill>
                            <a:schemeClr val="dk1"/>
                          </a:solidFill>
                          <a:latin typeface="+mn-lt"/>
                          <a:ea typeface="+mn-ea"/>
                          <a:cs typeface="+mn-cs"/>
                        </a:rPr>
                        <a:t>Nunez</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3.5</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4.7</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Southern-Baton Rouge</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2.2</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3.4</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sz="1600" dirty="0" smtClean="0"/>
                        <a:t>LTC-Jefferson</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2.1</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1.5</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UL-Lafayette</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1.6</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1.5</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Nichols</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1.2</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1.6</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All Others</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3.9</a:t>
                      </a:r>
                      <a:endParaRPr lang="en-US" sz="1600" b="0" i="0" u="none" strike="noStrike" dirty="0">
                        <a:solidFill>
                          <a:srgbClr val="00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smtClean="0">
                          <a:solidFill>
                            <a:srgbClr val="000000"/>
                          </a:solidFill>
                          <a:latin typeface="Tahoma"/>
                          <a:ea typeface="+mn-ea"/>
                          <a:cs typeface="+mn-cs"/>
                        </a:rPr>
                        <a:t>4.8</a:t>
                      </a:r>
                      <a:endParaRPr lang="en-US" sz="1600" b="0" i="0" u="none" strike="noStrike" kern="1200" dirty="0">
                        <a:solidFill>
                          <a:srgbClr val="000000"/>
                        </a:solidFill>
                        <a:latin typeface="Tahoma"/>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Fall 2009 Enrollments in New Orleans Public Institutions</a:t>
            </a:r>
            <a:endParaRPr lang="en-US" sz="2400" dirty="0"/>
          </a:p>
        </p:txBody>
      </p:sp>
      <p:graphicFrame>
        <p:nvGraphicFramePr>
          <p:cNvPr id="6" name="Content Placeholder 5"/>
          <p:cNvGraphicFramePr>
            <a:graphicFrameLocks noGrp="1"/>
          </p:cNvGraphicFramePr>
          <p:nvPr>
            <p:ph idx="1"/>
          </p:nvPr>
        </p:nvGraphicFramePr>
        <p:xfrm>
          <a:off x="457200" y="2057400"/>
          <a:ext cx="8229600" cy="2966720"/>
        </p:xfrm>
        <a:graphic>
          <a:graphicData uri="http://schemas.openxmlformats.org/drawingml/2006/table">
            <a:tbl>
              <a:tblPr firstRow="1" bandRow="1">
                <a:tableStyleId>{5C22544A-7EE6-4342-B048-85BDC9FD1C3A}</a:tableStyleId>
              </a:tblPr>
              <a:tblGrid>
                <a:gridCol w="2590800"/>
                <a:gridCol w="1879600"/>
                <a:gridCol w="1879600"/>
                <a:gridCol w="1879600"/>
              </a:tblGrid>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Delgado</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SUNO</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UNO</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First</a:t>
                      </a:r>
                      <a:r>
                        <a:rPr lang="en-US" sz="1600" baseline="0" dirty="0" smtClean="0"/>
                        <a:t>-time Full Time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2275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399</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1221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First</a:t>
                      </a:r>
                      <a:r>
                        <a:rPr lang="en-US" sz="1600" baseline="0" dirty="0" smtClean="0"/>
                        <a:t>-time Part Time</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885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38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38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Full-time</a:t>
                      </a:r>
                      <a:r>
                        <a:rPr lang="en-US" sz="1600" baseline="0" dirty="0" smtClean="0"/>
                        <a:t> Undergraduate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7658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2048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6662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Part-time</a:t>
                      </a:r>
                      <a:r>
                        <a:rPr lang="en-US" sz="1600" baseline="0" dirty="0" smtClean="0"/>
                        <a:t> Undergraduate</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7756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471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1853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Full-time</a:t>
                      </a:r>
                      <a:r>
                        <a:rPr lang="en-US" sz="1600" baseline="0" dirty="0" smtClean="0"/>
                        <a:t> Graduate</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323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1392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Part-time</a:t>
                      </a:r>
                      <a:r>
                        <a:rPr lang="en-US" sz="1600" baseline="0" dirty="0" smtClean="0"/>
                        <a:t> Graduate</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228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1586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Total</a:t>
                      </a:r>
                      <a:r>
                        <a:rPr lang="en-US" sz="1600" baseline="0" dirty="0" smtClean="0"/>
                        <a:t> Head Count</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18,574</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3507</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12,752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TextBox 6"/>
          <p:cNvSpPr txBox="1"/>
          <p:nvPr/>
        </p:nvSpPr>
        <p:spPr>
          <a:xfrm>
            <a:off x="7162800" y="6477000"/>
            <a:ext cx="970137" cy="246221"/>
          </a:xfrm>
          <a:prstGeom prst="rect">
            <a:avLst/>
          </a:prstGeom>
          <a:noFill/>
        </p:spPr>
        <p:txBody>
          <a:bodyPr wrap="none" rtlCol="0">
            <a:spAutoFit/>
          </a:bodyPr>
          <a:lstStyle/>
          <a:p>
            <a:r>
              <a:rPr lang="en-US" sz="1000" b="0" dirty="0" smtClean="0">
                <a:latin typeface="Trebuchet MS" pitchFamily="34" charset="0"/>
              </a:rPr>
              <a:t>Source: IPEDS</a:t>
            </a:r>
            <a:endParaRPr lang="en-US" sz="1000" b="0" dirty="0">
              <a:latin typeface="Trebuchet MS"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Fall 2009 Enrollments in New Orleans Public Institutions - % African American </a:t>
            </a:r>
            <a:endParaRPr lang="en-US" sz="2400" dirty="0"/>
          </a:p>
        </p:txBody>
      </p:sp>
      <p:graphicFrame>
        <p:nvGraphicFramePr>
          <p:cNvPr id="6" name="Content Placeholder 5"/>
          <p:cNvGraphicFramePr>
            <a:graphicFrameLocks noGrp="1"/>
          </p:cNvGraphicFramePr>
          <p:nvPr>
            <p:ph idx="1"/>
          </p:nvPr>
        </p:nvGraphicFramePr>
        <p:xfrm>
          <a:off x="457200" y="2057400"/>
          <a:ext cx="8229600" cy="2595880"/>
        </p:xfrm>
        <a:graphic>
          <a:graphicData uri="http://schemas.openxmlformats.org/drawingml/2006/table">
            <a:tbl>
              <a:tblPr firstRow="1" bandRow="1">
                <a:tableStyleId>{5C22544A-7EE6-4342-B048-85BDC9FD1C3A}</a:tableStyleId>
              </a:tblPr>
              <a:tblGrid>
                <a:gridCol w="2590800"/>
                <a:gridCol w="1879600"/>
                <a:gridCol w="1879600"/>
                <a:gridCol w="1879600"/>
              </a:tblGrid>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Delgado</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SUNO</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UNO</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First</a:t>
                      </a:r>
                      <a:r>
                        <a:rPr lang="en-US" sz="1600" baseline="0" dirty="0" smtClean="0"/>
                        <a:t>-time Full Time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43.8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98.5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16.0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First</a:t>
                      </a:r>
                      <a:r>
                        <a:rPr lang="en-US" sz="1600" baseline="0" dirty="0" smtClean="0"/>
                        <a:t>-time Part Time</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42.5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94.7</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13.2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t>Full-time</a:t>
                      </a:r>
                      <a:r>
                        <a:rPr lang="en-US" sz="1600" baseline="0" dirty="0" smtClean="0"/>
                        <a:t> Undergraduate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39.3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97.3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17.1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Part-time</a:t>
                      </a:r>
                      <a:r>
                        <a:rPr lang="en-US" sz="1600" baseline="0" dirty="0" smtClean="0"/>
                        <a:t> Undergraduate</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38.1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96.8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19.5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Full-time</a:t>
                      </a:r>
                      <a:r>
                        <a:rPr lang="en-US" sz="1600" baseline="0" dirty="0" smtClean="0"/>
                        <a:t> Graduate</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92.3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10.4</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Part-time</a:t>
                      </a:r>
                      <a:r>
                        <a:rPr lang="en-US" sz="1600" baseline="0" dirty="0" smtClean="0"/>
                        <a:t> Graduate</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93.4</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16.9</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TextBox 6"/>
          <p:cNvSpPr txBox="1"/>
          <p:nvPr/>
        </p:nvSpPr>
        <p:spPr>
          <a:xfrm>
            <a:off x="7162800" y="6477000"/>
            <a:ext cx="970137" cy="246221"/>
          </a:xfrm>
          <a:prstGeom prst="rect">
            <a:avLst/>
          </a:prstGeom>
          <a:noFill/>
        </p:spPr>
        <p:txBody>
          <a:bodyPr wrap="none" rtlCol="0">
            <a:spAutoFit/>
          </a:bodyPr>
          <a:lstStyle/>
          <a:p>
            <a:r>
              <a:rPr lang="en-US" sz="1000" b="0" dirty="0" smtClean="0">
                <a:latin typeface="Trebuchet MS" pitchFamily="34" charset="0"/>
              </a:rPr>
              <a:t>Source: IPEDS</a:t>
            </a:r>
            <a:endParaRPr lang="en-US" sz="1000" b="0" dirty="0">
              <a:latin typeface="Trebuchet MS"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Characteristics Comparisons</a:t>
            </a:r>
            <a:endParaRPr lang="en-US" dirty="0"/>
          </a:p>
        </p:txBody>
      </p:sp>
      <p:graphicFrame>
        <p:nvGraphicFramePr>
          <p:cNvPr id="4" name="Table 3"/>
          <p:cNvGraphicFramePr>
            <a:graphicFrameLocks noGrp="1"/>
          </p:cNvGraphicFramePr>
          <p:nvPr/>
        </p:nvGraphicFramePr>
        <p:xfrm>
          <a:off x="1524000" y="1647612"/>
          <a:ext cx="6096000" cy="3562776"/>
        </p:xfrm>
        <a:graphic>
          <a:graphicData uri="http://schemas.openxmlformats.org/drawingml/2006/table">
            <a:tbl>
              <a:tblPr/>
              <a:tblGrid>
                <a:gridCol w="3222654"/>
                <a:gridCol w="957782"/>
                <a:gridCol w="957782"/>
                <a:gridCol w="957782"/>
              </a:tblGrid>
              <a:tr h="445347">
                <a:tc>
                  <a:txBody>
                    <a:bodyPr/>
                    <a:lstStyle/>
                    <a:p>
                      <a:endParaRPr lang="en-US" sz="900">
                        <a:latin typeface="Times New Roman"/>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FBD22"/>
                    </a:solidFill>
                  </a:tcPr>
                </a:tc>
                <a:tc>
                  <a:txBody>
                    <a:bodyPr/>
                    <a:lstStyle/>
                    <a:p>
                      <a:pPr marL="0" marR="0" algn="ctr">
                        <a:lnSpc>
                          <a:spcPct val="115000"/>
                        </a:lnSpc>
                        <a:spcBef>
                          <a:spcPts val="0"/>
                        </a:spcBef>
                        <a:spcAft>
                          <a:spcPts val="0"/>
                        </a:spcAft>
                      </a:pPr>
                      <a:r>
                        <a:rPr lang="en-US" sz="1400" b="1" kern="1200">
                          <a:solidFill>
                            <a:srgbClr val="000000"/>
                          </a:solidFill>
                          <a:latin typeface="Tahoma"/>
                          <a:ea typeface="Times New Roman"/>
                        </a:rPr>
                        <a:t>Delgado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FBD22"/>
                    </a:solidFill>
                  </a:tcPr>
                </a:tc>
                <a:tc>
                  <a:txBody>
                    <a:bodyPr/>
                    <a:lstStyle/>
                    <a:p>
                      <a:pPr marL="0" marR="0" algn="ctr">
                        <a:lnSpc>
                          <a:spcPct val="115000"/>
                        </a:lnSpc>
                        <a:spcBef>
                          <a:spcPts val="0"/>
                        </a:spcBef>
                        <a:spcAft>
                          <a:spcPts val="0"/>
                        </a:spcAft>
                      </a:pPr>
                      <a:r>
                        <a:rPr lang="en-US" sz="1400" b="1" kern="1200">
                          <a:solidFill>
                            <a:srgbClr val="000000"/>
                          </a:solidFill>
                          <a:latin typeface="Tahoma"/>
                          <a:ea typeface="Times New Roman"/>
                        </a:rPr>
                        <a:t>SUNO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FBD22"/>
                    </a:solidFill>
                  </a:tcPr>
                </a:tc>
                <a:tc>
                  <a:txBody>
                    <a:bodyPr/>
                    <a:lstStyle/>
                    <a:p>
                      <a:pPr marL="0" marR="0" algn="ctr">
                        <a:lnSpc>
                          <a:spcPct val="115000"/>
                        </a:lnSpc>
                        <a:spcBef>
                          <a:spcPts val="0"/>
                        </a:spcBef>
                        <a:spcAft>
                          <a:spcPts val="0"/>
                        </a:spcAft>
                      </a:pPr>
                      <a:r>
                        <a:rPr lang="en-US" sz="1400" b="1" kern="1200">
                          <a:solidFill>
                            <a:srgbClr val="000000"/>
                          </a:solidFill>
                          <a:latin typeface="Tahoma"/>
                          <a:ea typeface="Times New Roman"/>
                        </a:rPr>
                        <a:t>UNO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FBD22"/>
                    </a:solidFill>
                  </a:tcPr>
                </a:tc>
              </a:tr>
              <a:tr h="445347">
                <a:tc>
                  <a:txBody>
                    <a:bodyPr/>
                    <a:lstStyle/>
                    <a:p>
                      <a:pPr marL="0" marR="0">
                        <a:lnSpc>
                          <a:spcPct val="115000"/>
                        </a:lnSpc>
                        <a:spcBef>
                          <a:spcPts val="0"/>
                        </a:spcBef>
                        <a:spcAft>
                          <a:spcPts val="0"/>
                        </a:spcAft>
                      </a:pPr>
                      <a:r>
                        <a:rPr lang="en-US" sz="1400" kern="1200">
                          <a:solidFill>
                            <a:srgbClr val="000000"/>
                          </a:solidFill>
                          <a:latin typeface="Tahoma"/>
                          <a:ea typeface="Times New Roman"/>
                        </a:rPr>
                        <a:t>% Pell Recipients (08-09)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31%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55%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26%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r>
              <a:tr h="445347">
                <a:tc>
                  <a:txBody>
                    <a:bodyPr/>
                    <a:lstStyle/>
                    <a:p>
                      <a:pPr marL="0" marR="0">
                        <a:lnSpc>
                          <a:spcPct val="115000"/>
                        </a:lnSpc>
                        <a:spcBef>
                          <a:spcPts val="0"/>
                        </a:spcBef>
                        <a:spcAft>
                          <a:spcPts val="0"/>
                        </a:spcAft>
                      </a:pPr>
                      <a:r>
                        <a:rPr lang="en-US" sz="1400" kern="1200">
                          <a:solidFill>
                            <a:srgbClr val="000000"/>
                          </a:solidFill>
                          <a:latin typeface="Tahoma"/>
                          <a:ea typeface="Times New Roman"/>
                        </a:rPr>
                        <a:t>% 25 &amp; Older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endParaRPr lang="en-US" sz="900">
                        <a:latin typeface="Times New Roman"/>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47%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31%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r>
              <a:tr h="445347">
                <a:tc>
                  <a:txBody>
                    <a:bodyPr/>
                    <a:lstStyle/>
                    <a:p>
                      <a:pPr marL="0" marR="0">
                        <a:lnSpc>
                          <a:spcPct val="115000"/>
                        </a:lnSpc>
                        <a:spcBef>
                          <a:spcPts val="0"/>
                        </a:spcBef>
                        <a:spcAft>
                          <a:spcPts val="0"/>
                        </a:spcAft>
                      </a:pPr>
                      <a:r>
                        <a:rPr lang="en-US" sz="1400" kern="1200">
                          <a:solidFill>
                            <a:srgbClr val="000000"/>
                          </a:solidFill>
                          <a:latin typeface="Tahoma"/>
                          <a:ea typeface="Times New Roman"/>
                        </a:rPr>
                        <a:t>Mean ACT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15.5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21.8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r>
              <a:tr h="445347">
                <a:tc>
                  <a:txBody>
                    <a:bodyPr/>
                    <a:lstStyle/>
                    <a:p>
                      <a:pPr marL="0" marR="0">
                        <a:lnSpc>
                          <a:spcPct val="115000"/>
                        </a:lnSpc>
                        <a:spcBef>
                          <a:spcPts val="0"/>
                        </a:spcBef>
                        <a:spcAft>
                          <a:spcPts val="0"/>
                        </a:spcAft>
                      </a:pPr>
                      <a:r>
                        <a:rPr lang="en-US" sz="1400" kern="1200">
                          <a:solidFill>
                            <a:srgbClr val="000000"/>
                          </a:solidFill>
                          <a:latin typeface="Tahoma"/>
                          <a:ea typeface="Times New Roman"/>
                        </a:rPr>
                        <a:t>% Freshmen in Developmental Ed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84.7%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63.4%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19.1%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r>
              <a:tr h="445347">
                <a:tc>
                  <a:txBody>
                    <a:bodyPr/>
                    <a:lstStyle/>
                    <a:p>
                      <a:pPr marL="0" marR="0">
                        <a:lnSpc>
                          <a:spcPct val="115000"/>
                        </a:lnSpc>
                        <a:spcBef>
                          <a:spcPts val="0"/>
                        </a:spcBef>
                        <a:spcAft>
                          <a:spcPts val="0"/>
                        </a:spcAft>
                      </a:pPr>
                      <a:r>
                        <a:rPr lang="en-US" sz="1400" kern="1200">
                          <a:solidFill>
                            <a:srgbClr val="000000"/>
                          </a:solidFill>
                          <a:latin typeface="Tahoma"/>
                          <a:ea typeface="Times New Roman"/>
                        </a:rPr>
                        <a:t>% Taking Regents Core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endParaRPr lang="en-US" sz="900">
                        <a:latin typeface="Times New Roman"/>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54.0%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91.0%</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8CC"/>
                    </a:solidFill>
                  </a:tcPr>
                </a:tc>
              </a:tr>
              <a:tr h="445347">
                <a:tc>
                  <a:txBody>
                    <a:bodyPr/>
                    <a:lstStyle/>
                    <a:p>
                      <a:pPr marL="0" marR="0">
                        <a:lnSpc>
                          <a:spcPct val="115000"/>
                        </a:lnSpc>
                        <a:spcBef>
                          <a:spcPts val="0"/>
                        </a:spcBef>
                        <a:spcAft>
                          <a:spcPts val="0"/>
                        </a:spcAft>
                      </a:pPr>
                      <a:r>
                        <a:rPr lang="en-US" sz="1400" kern="1200">
                          <a:solidFill>
                            <a:srgbClr val="000000"/>
                          </a:solidFill>
                          <a:latin typeface="Tahoma"/>
                          <a:ea typeface="Times New Roman"/>
                        </a:rPr>
                        <a:t>% Part-time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52.4%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24.5%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31.8% </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r>
              <a:tr h="445347">
                <a:tc>
                  <a:txBody>
                    <a:bodyPr/>
                    <a:lstStyle/>
                    <a:p>
                      <a:pPr marL="0" marR="0">
                        <a:lnSpc>
                          <a:spcPct val="115000"/>
                        </a:lnSpc>
                        <a:spcBef>
                          <a:spcPts val="0"/>
                        </a:spcBef>
                        <a:spcAft>
                          <a:spcPts val="0"/>
                        </a:spcAft>
                      </a:pPr>
                      <a:r>
                        <a:rPr lang="en-US" sz="1400" kern="1200">
                          <a:solidFill>
                            <a:srgbClr val="000000"/>
                          </a:solidFill>
                          <a:latin typeface="Tahoma"/>
                          <a:ea typeface="Times New Roman"/>
                        </a:rPr>
                        <a:t>% TOPS</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2.0%</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a:solidFill>
                            <a:srgbClr val="000000"/>
                          </a:solidFill>
                          <a:latin typeface="Tahoma"/>
                          <a:ea typeface="Times New Roman"/>
                        </a:rPr>
                        <a:t>9.0%</a:t>
                      </a:r>
                      <a:endParaRPr lang="en-US" sz="100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c>
                  <a:txBody>
                    <a:bodyPr/>
                    <a:lstStyle/>
                    <a:p>
                      <a:pPr marL="0" marR="0" algn="ctr">
                        <a:lnSpc>
                          <a:spcPct val="115000"/>
                        </a:lnSpc>
                        <a:spcBef>
                          <a:spcPts val="0"/>
                        </a:spcBef>
                        <a:spcAft>
                          <a:spcPts val="0"/>
                        </a:spcAft>
                      </a:pPr>
                      <a:r>
                        <a:rPr lang="en-US" sz="1400" kern="1200" dirty="0">
                          <a:solidFill>
                            <a:srgbClr val="000000"/>
                          </a:solidFill>
                          <a:latin typeface="Tahoma"/>
                          <a:ea typeface="Times New Roman"/>
                        </a:rPr>
                        <a:t>18.0%</a:t>
                      </a:r>
                      <a:endParaRPr lang="en-US" sz="1000" dirty="0">
                        <a:latin typeface="Times New Roman"/>
                        <a:ea typeface="Calibri"/>
                      </a:endParaRPr>
                    </a:p>
                  </a:txBody>
                  <a:tcPr marL="81280" marR="81280" marT="40640" marB="406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4E8"/>
                    </a:solidFill>
                  </a:tcPr>
                </a:tc>
              </a:tr>
            </a:tbl>
          </a:graphicData>
        </a:graphic>
      </p:graphicFrame>
      <p:sp>
        <p:nvSpPr>
          <p:cNvPr id="1740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r>
            <a:b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b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Percent First-Time Freshmen Enrolled in Developmental Education </a:t>
            </a:r>
            <a:br>
              <a:rPr lang="en-US" sz="2400" dirty="0" smtClean="0"/>
            </a:br>
            <a:r>
              <a:rPr lang="en-US" sz="1800" dirty="0" smtClean="0"/>
              <a:t>Fall 2009</a:t>
            </a:r>
            <a:endParaRPr lang="en-US" sz="2400" dirty="0"/>
          </a:p>
        </p:txBody>
      </p:sp>
      <p:graphicFrame>
        <p:nvGraphicFramePr>
          <p:cNvPr id="4" name="Content Placeholder 3"/>
          <p:cNvGraphicFramePr>
            <a:graphicFrameLocks noGrp="1"/>
          </p:cNvGraphicFramePr>
          <p:nvPr>
            <p:ph idx="1"/>
          </p:nvPr>
        </p:nvGraphicFramePr>
        <p:xfrm>
          <a:off x="1066800" y="1447800"/>
          <a:ext cx="7536824" cy="4144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Transfers of Students Who Enrolled as First-Time Freshmen at Delgado – Total for Years 2008-09</a:t>
            </a:r>
            <a:endParaRPr lang="en-US" sz="2400" dirty="0"/>
          </a:p>
        </p:txBody>
      </p:sp>
      <p:graphicFrame>
        <p:nvGraphicFramePr>
          <p:cNvPr id="4" name="Content Placeholder 3"/>
          <p:cNvGraphicFramePr>
            <a:graphicFrameLocks noGrp="1"/>
          </p:cNvGraphicFramePr>
          <p:nvPr>
            <p:ph idx="1"/>
          </p:nvPr>
        </p:nvGraphicFramePr>
        <p:xfrm>
          <a:off x="2590800" y="1905000"/>
          <a:ext cx="3962400" cy="3337560"/>
        </p:xfrm>
        <a:graphic>
          <a:graphicData uri="http://schemas.openxmlformats.org/drawingml/2006/table">
            <a:tbl>
              <a:tblPr bandRow="1">
                <a:tableStyleId>{5C22544A-7EE6-4342-B048-85BDC9FD1C3A}</a:tableStyleId>
              </a:tblPr>
              <a:tblGrid>
                <a:gridCol w="2931090"/>
                <a:gridCol w="1031310"/>
              </a:tblGrid>
              <a:tr h="370840">
                <a:tc>
                  <a:txBody>
                    <a:bodyPr/>
                    <a:lstStyle/>
                    <a:p>
                      <a:r>
                        <a:rPr lang="en-US" b="1" dirty="0" smtClean="0"/>
                        <a:t>Transfers</a:t>
                      </a:r>
                      <a:r>
                        <a:rPr lang="en-US" b="1" baseline="0" dirty="0" smtClean="0"/>
                        <a:t> 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UNO</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1,578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Southeastern LA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807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SUNO</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761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Nicholls St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212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Southern U and A&amp;M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107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LSU and A&amp;M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100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UL Lafayette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93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1" dirty="0" smtClean="0"/>
                        <a:t>Total</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3,658</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Transfers of Students Who Enrolled as First-Time Freshmen at UNO – Total for Years 2006-09</a:t>
            </a:r>
            <a:endParaRPr lang="en-US" sz="2400" dirty="0"/>
          </a:p>
        </p:txBody>
      </p:sp>
      <p:graphicFrame>
        <p:nvGraphicFramePr>
          <p:cNvPr id="4" name="Content Placeholder 3"/>
          <p:cNvGraphicFramePr>
            <a:graphicFrameLocks noGrp="1"/>
          </p:cNvGraphicFramePr>
          <p:nvPr>
            <p:ph idx="1"/>
          </p:nvPr>
        </p:nvGraphicFramePr>
        <p:xfrm>
          <a:off x="2590800" y="1905000"/>
          <a:ext cx="3962400" cy="2966720"/>
        </p:xfrm>
        <a:graphic>
          <a:graphicData uri="http://schemas.openxmlformats.org/drawingml/2006/table">
            <a:tbl>
              <a:tblPr bandRow="1">
                <a:tableStyleId>{5C22544A-7EE6-4342-B048-85BDC9FD1C3A}</a:tableStyleId>
              </a:tblPr>
              <a:tblGrid>
                <a:gridCol w="2931090"/>
                <a:gridCol w="1031310"/>
              </a:tblGrid>
              <a:tr h="370840">
                <a:tc>
                  <a:txBody>
                    <a:bodyPr/>
                    <a:lstStyle/>
                    <a:p>
                      <a:r>
                        <a:rPr lang="en-US" b="1" dirty="0" smtClean="0"/>
                        <a:t>Transfers</a:t>
                      </a:r>
                      <a:r>
                        <a:rPr lang="en-US" b="1" baseline="0" dirty="0" smtClean="0"/>
                        <a:t> 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Delgado</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LSU</a:t>
                      </a:r>
                      <a:r>
                        <a:rPr lang="en-US" baseline="0" dirty="0" smtClean="0"/>
                        <a:t> and A&amp;M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Baton Rouge CC</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Southeastern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Other Two-Year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Other Four-Year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1" dirty="0" smtClean="0"/>
                        <a:t>Total</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299</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Transfers of Students Who Enrolled as First-Time Freshmen at SUNO – Total for Years 2006-09</a:t>
            </a:r>
            <a:endParaRPr lang="en-US" sz="2400" dirty="0"/>
          </a:p>
        </p:txBody>
      </p:sp>
      <p:graphicFrame>
        <p:nvGraphicFramePr>
          <p:cNvPr id="4" name="Content Placeholder 3"/>
          <p:cNvGraphicFramePr>
            <a:graphicFrameLocks noGrp="1"/>
          </p:cNvGraphicFramePr>
          <p:nvPr>
            <p:ph idx="1"/>
          </p:nvPr>
        </p:nvGraphicFramePr>
        <p:xfrm>
          <a:off x="2590800" y="1905000"/>
          <a:ext cx="3962400" cy="2966720"/>
        </p:xfrm>
        <a:graphic>
          <a:graphicData uri="http://schemas.openxmlformats.org/drawingml/2006/table">
            <a:tbl>
              <a:tblPr bandRow="1">
                <a:tableStyleId>{5C22544A-7EE6-4342-B048-85BDC9FD1C3A}</a:tableStyleId>
              </a:tblPr>
              <a:tblGrid>
                <a:gridCol w="2931090"/>
                <a:gridCol w="1031310"/>
              </a:tblGrid>
              <a:tr h="370840">
                <a:tc>
                  <a:txBody>
                    <a:bodyPr/>
                    <a:lstStyle/>
                    <a:p>
                      <a:r>
                        <a:rPr lang="en-US" b="1" dirty="0" smtClean="0"/>
                        <a:t>Transfers</a:t>
                      </a:r>
                      <a:r>
                        <a:rPr lang="en-US" b="1" baseline="0" dirty="0" smtClean="0"/>
                        <a:t> 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Delgado</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UNO</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Southern U and</a:t>
                      </a:r>
                      <a:r>
                        <a:rPr lang="en-US" baseline="0" dirty="0" smtClean="0"/>
                        <a:t> A&amp;M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Nunez</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Other Two-Year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42900" indent="0"/>
                      <a:r>
                        <a:rPr lang="en-US" dirty="0" smtClean="0"/>
                        <a:t>Other Four-Year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1" dirty="0" smtClean="0"/>
                        <a:t>Total</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69</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Delgado Graduation Rates</a:t>
            </a:r>
            <a:endParaRPr lang="en-US" dirty="0"/>
          </a:p>
        </p:txBody>
      </p:sp>
      <p:graphicFrame>
        <p:nvGraphicFramePr>
          <p:cNvPr id="4" name="Content Placeholder 5"/>
          <p:cNvGraphicFramePr>
            <a:graphicFrameLocks/>
          </p:cNvGraphicFramePr>
          <p:nvPr/>
        </p:nvGraphicFramePr>
        <p:xfrm>
          <a:off x="457200" y="1371600"/>
          <a:ext cx="8229600" cy="4160520"/>
        </p:xfrm>
        <a:graphic>
          <a:graphicData uri="http://schemas.openxmlformats.org/drawingml/2006/table">
            <a:tbl>
              <a:tblPr firstRow="1" bandRow="1">
                <a:tableStyleId>{5C22544A-7EE6-4342-B048-85BDC9FD1C3A}</a:tableStyleId>
              </a:tblPr>
              <a:tblGrid>
                <a:gridCol w="2590800"/>
                <a:gridCol w="1879600"/>
                <a:gridCol w="1879600"/>
                <a:gridCol w="1879600"/>
              </a:tblGrid>
              <a:tr h="370840">
                <a:tc>
                  <a:txBody>
                    <a:bodyPr/>
                    <a:lstStyle/>
                    <a:p>
                      <a:pPr marL="0" algn="ctr" defTabSz="914400" rtl="0" eaLnBrk="1" latinLnBrk="0" hangingPunct="1"/>
                      <a:r>
                        <a:rPr lang="en-US" sz="1600" b="1" kern="1200" dirty="0" smtClean="0">
                          <a:solidFill>
                            <a:schemeClr val="tx1"/>
                          </a:solidFill>
                          <a:latin typeface="+mn-lt"/>
                          <a:ea typeface="+mn-ea"/>
                          <a:cs typeface="+mn-cs"/>
                        </a:rPr>
                        <a:t>Entering Cohort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Graduating</a:t>
                      </a:r>
                      <a:r>
                        <a:rPr lang="en-US" sz="1600" baseline="0" dirty="0" smtClean="0">
                          <a:solidFill>
                            <a:schemeClr val="tx1"/>
                          </a:solidFill>
                        </a:rPr>
                        <a:t> Prior to or During AY</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Same Institution</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Statewide</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Tahoma"/>
                        </a:rPr>
                        <a:t>2000-01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3.5%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2001-02</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3.6%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7.0%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2002-03</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2003-04</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2004-05</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2005-06</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2006-07</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2007-08</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2008-09</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0" i="0" u="none" strike="noStrike" kern="1200" dirty="0">
                          <a:solidFill>
                            <a:srgbClr val="000000"/>
                          </a:solidFill>
                          <a:latin typeface="Tahoma"/>
                          <a:ea typeface="+mn-ea"/>
                          <a:cs typeface="+mn-cs"/>
                        </a:rPr>
                        <a:t>3.4%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
        <p:nvSpPr>
          <p:cNvPr id="6" name="Slide Number Placeholder 5"/>
          <p:cNvSpPr>
            <a:spLocks noGrp="1"/>
          </p:cNvSpPr>
          <p:nvPr>
            <p:ph type="sldNum" sz="quarter" idx="10"/>
          </p:nvPr>
        </p:nvSpPr>
        <p:spPr/>
        <p:txBody>
          <a:bodyPr/>
          <a:lstStyle/>
          <a:p>
            <a:fld id="{41629E21-7AB9-4CAF-AD19-7991F937BA9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SUNO Graduation Rates</a:t>
            </a:r>
            <a:endParaRPr lang="en-US" dirty="0"/>
          </a:p>
        </p:txBody>
      </p:sp>
      <p:graphicFrame>
        <p:nvGraphicFramePr>
          <p:cNvPr id="4" name="Content Placeholder 5"/>
          <p:cNvGraphicFramePr>
            <a:graphicFrameLocks/>
          </p:cNvGraphicFramePr>
          <p:nvPr/>
        </p:nvGraphicFramePr>
        <p:xfrm>
          <a:off x="457200" y="1371600"/>
          <a:ext cx="8229600" cy="4160520"/>
        </p:xfrm>
        <a:graphic>
          <a:graphicData uri="http://schemas.openxmlformats.org/drawingml/2006/table">
            <a:tbl>
              <a:tblPr firstRow="1" bandRow="1">
                <a:tableStyleId>{5C22544A-7EE6-4342-B048-85BDC9FD1C3A}</a:tableStyleId>
              </a:tblPr>
              <a:tblGrid>
                <a:gridCol w="2590800"/>
                <a:gridCol w="1879600"/>
                <a:gridCol w="1879600"/>
                <a:gridCol w="1879600"/>
              </a:tblGrid>
              <a:tr h="370840">
                <a:tc>
                  <a:txBody>
                    <a:bodyPr/>
                    <a:lstStyle/>
                    <a:p>
                      <a:pPr marL="0" algn="ctr" defTabSz="914400" rtl="0" eaLnBrk="1" latinLnBrk="0" hangingPunct="1"/>
                      <a:r>
                        <a:rPr lang="en-US" sz="1600" b="1" kern="1200" dirty="0" smtClean="0">
                          <a:solidFill>
                            <a:schemeClr val="tx1"/>
                          </a:solidFill>
                          <a:latin typeface="+mn-lt"/>
                          <a:ea typeface="+mn-ea"/>
                          <a:cs typeface="+mn-cs"/>
                        </a:rPr>
                        <a:t>Entering Cohort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Graduating</a:t>
                      </a:r>
                      <a:r>
                        <a:rPr lang="en-US" sz="1600" baseline="0" dirty="0" smtClean="0">
                          <a:solidFill>
                            <a:schemeClr val="tx1"/>
                          </a:solidFill>
                        </a:rPr>
                        <a:t> Prior to or During AY</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Same Institution</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Statewide</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Tahoma"/>
                        </a:rPr>
                        <a:t>2000-01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10.4%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10.8%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2001-02</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11.5%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2002-03</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12.2%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13.2%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2003-04</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13.4%</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14.8%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2004-05</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8.8%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2005-06</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11.4%</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13.4%</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2006-07</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8.2%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2007-08</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5.2%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6.6%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2008-09</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8.0%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
        <p:nvSpPr>
          <p:cNvPr id="6" name="Slide Number Placeholder 5"/>
          <p:cNvSpPr>
            <a:spLocks noGrp="1"/>
          </p:cNvSpPr>
          <p:nvPr>
            <p:ph type="sldNum" sz="quarter" idx="10"/>
          </p:nvPr>
        </p:nvSpPr>
        <p:spPr/>
        <p:txBody>
          <a:bodyPr/>
          <a:lstStyle/>
          <a:p>
            <a:fld id="{41629E21-7AB9-4CAF-AD19-7991F937BA9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UNO Graduation Rates</a:t>
            </a:r>
            <a:endParaRPr lang="en-US" dirty="0"/>
          </a:p>
        </p:txBody>
      </p:sp>
      <p:graphicFrame>
        <p:nvGraphicFramePr>
          <p:cNvPr id="4" name="Content Placeholder 5"/>
          <p:cNvGraphicFramePr>
            <a:graphicFrameLocks/>
          </p:cNvGraphicFramePr>
          <p:nvPr/>
        </p:nvGraphicFramePr>
        <p:xfrm>
          <a:off x="457200" y="1371600"/>
          <a:ext cx="8229600" cy="4160520"/>
        </p:xfrm>
        <a:graphic>
          <a:graphicData uri="http://schemas.openxmlformats.org/drawingml/2006/table">
            <a:tbl>
              <a:tblPr firstRow="1" bandRow="1">
                <a:tableStyleId>{5C22544A-7EE6-4342-B048-85BDC9FD1C3A}</a:tableStyleId>
              </a:tblPr>
              <a:tblGrid>
                <a:gridCol w="2590800"/>
                <a:gridCol w="1879600"/>
                <a:gridCol w="1879600"/>
                <a:gridCol w="1879600"/>
              </a:tblGrid>
              <a:tr h="370840">
                <a:tc>
                  <a:txBody>
                    <a:bodyPr/>
                    <a:lstStyle/>
                    <a:p>
                      <a:pPr marL="0" algn="ctr" defTabSz="914400" rtl="0" eaLnBrk="1" latinLnBrk="0" hangingPunct="1"/>
                      <a:r>
                        <a:rPr lang="en-US" sz="1600" b="1" kern="1200" dirty="0" smtClean="0">
                          <a:solidFill>
                            <a:schemeClr val="tx1"/>
                          </a:solidFill>
                          <a:latin typeface="+mn-lt"/>
                          <a:ea typeface="+mn-ea"/>
                          <a:cs typeface="+mn-cs"/>
                        </a:rPr>
                        <a:t>Entering Cohort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Graduating</a:t>
                      </a:r>
                      <a:r>
                        <a:rPr lang="en-US" sz="1600" baseline="0" dirty="0" smtClean="0">
                          <a:solidFill>
                            <a:schemeClr val="tx1"/>
                          </a:solidFill>
                        </a:rPr>
                        <a:t> Prior to or During AY</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Same Institution</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Statewide</a:t>
                      </a:r>
                      <a:endParaRPr lang="en-US"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Tahoma"/>
                        </a:rPr>
                        <a:t>2000-01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29.4%</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1999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2001-02</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27.2%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2002-03</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22.7%</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27.0%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2003-04</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23.6%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29.2%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2004-05</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23.0%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26.7%</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ctr" defTabSz="914400" rtl="0" eaLnBrk="1" fontAlgn="b" latinLnBrk="0" hangingPunct="1"/>
                      <a:r>
                        <a:rPr lang="en-US" sz="1600" kern="1200" dirty="0" smtClean="0">
                          <a:solidFill>
                            <a:schemeClr val="dk1"/>
                          </a:solidFill>
                          <a:latin typeface="+mn-lt"/>
                          <a:ea typeface="+mn-ea"/>
                          <a:cs typeface="+mn-cs"/>
                        </a:rPr>
                        <a:t>Fall 2003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2005-06</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23.5%</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27.4%</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mn-lt"/>
                          <a:ea typeface="+mn-ea"/>
                          <a:cs typeface="+mn-cs"/>
                        </a:rPr>
                        <a:t>Fall 2004</a:t>
                      </a:r>
                      <a:endParaRPr lang="en-US" dirty="0"/>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2006-07</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23.2%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28.1%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kumimoji="0" lang="en-US" sz="1600" b="0" i="0" u="none" strike="noStrike" kern="1200" cap="none" spc="0" normalizeH="0" baseline="0" noProof="0" dirty="0" smtClean="0">
                          <a:ln>
                            <a:noFill/>
                          </a:ln>
                          <a:solidFill>
                            <a:srgbClr val="000000"/>
                          </a:solidFill>
                          <a:effectLst/>
                          <a:uLnTx/>
                          <a:uFillTx/>
                          <a:latin typeface="+mn-lt"/>
                          <a:ea typeface="+mn-ea"/>
                          <a:cs typeface="+mn-cs"/>
                        </a:rPr>
                        <a:t>Fall 2005</a:t>
                      </a:r>
                      <a:endParaRPr lang="en-US" dirty="0"/>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2007-08</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21.6%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27.6%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000000"/>
                          </a:solidFill>
                          <a:effectLst/>
                          <a:uLnTx/>
                          <a:uFillTx/>
                          <a:latin typeface="+mn-lt"/>
                          <a:ea typeface="+mn-ea"/>
                          <a:cs typeface="+mn-cs"/>
                        </a:rPr>
                        <a:t>Fall 2006</a:t>
                      </a:r>
                      <a:endParaRPr lang="en-US" dirty="0"/>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ahoma"/>
                        </a:rPr>
                        <a:t>2008-09</a:t>
                      </a:r>
                      <a:endParaRPr lang="en-US" sz="1600" b="0" i="0" u="none" strike="noStrike" dirty="0">
                        <a:solidFill>
                          <a:srgbClr val="000000"/>
                        </a:solidFill>
                        <a:latin typeface="Tahoma"/>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20.8%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27.8%</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6705600" y="6248400"/>
            <a:ext cx="2238792" cy="230832"/>
          </a:xfrm>
          <a:prstGeom prst="rect">
            <a:avLst/>
          </a:prstGeom>
          <a:noFill/>
        </p:spPr>
        <p:txBody>
          <a:bodyPr wrap="square" rtlCol="0">
            <a:spAutoFit/>
          </a:bodyPr>
          <a:lstStyle/>
          <a:p>
            <a:pPr algn="r"/>
            <a:r>
              <a:rPr lang="en-US" sz="900" b="0" dirty="0" smtClean="0">
                <a:latin typeface="Trebuchet MS" pitchFamily="34" charset="0"/>
              </a:rPr>
              <a:t>Source: Louisiana Board of Regents</a:t>
            </a:r>
            <a:endParaRPr lang="en-US" sz="900" b="0" dirty="0">
              <a:latin typeface="Trebuchet MS" pitchFamily="34" charset="0"/>
            </a:endParaRPr>
          </a:p>
        </p:txBody>
      </p:sp>
      <p:sp>
        <p:nvSpPr>
          <p:cNvPr id="6" name="Slide Number Placeholder 5"/>
          <p:cNvSpPr>
            <a:spLocks noGrp="1"/>
          </p:cNvSpPr>
          <p:nvPr>
            <p:ph type="sldNum" sz="quarter" idx="10"/>
          </p:nvPr>
        </p:nvSpPr>
        <p:spPr/>
        <p:txBody>
          <a:bodyPr/>
          <a:lstStyle/>
          <a:p>
            <a:fld id="{41629E21-7AB9-4CAF-AD19-7991F937BA9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Undergraduate Awards as a Percent of FTE Undergraduate Enrollments, 2008-09</a:t>
            </a:r>
            <a:endParaRPr lang="en-US" dirty="0"/>
          </a:p>
        </p:txBody>
      </p:sp>
      <p:graphicFrame>
        <p:nvGraphicFramePr>
          <p:cNvPr id="4" name="Content Placeholder 3"/>
          <p:cNvGraphicFramePr>
            <a:graphicFrameLocks noGrp="1"/>
          </p:cNvGraphicFramePr>
          <p:nvPr>
            <p:ph idx="1"/>
          </p:nvPr>
        </p:nvGraphicFramePr>
        <p:xfrm>
          <a:off x="2209800" y="2438400"/>
          <a:ext cx="4648200" cy="1112520"/>
        </p:xfrm>
        <a:graphic>
          <a:graphicData uri="http://schemas.openxmlformats.org/drawingml/2006/table">
            <a:tbl>
              <a:tblPr bandRow="1">
                <a:tableStyleId>{5C22544A-7EE6-4342-B048-85BDC9FD1C3A}</a:tableStyleId>
              </a:tblPr>
              <a:tblGrid>
                <a:gridCol w="2324100"/>
                <a:gridCol w="2324100"/>
              </a:tblGrid>
              <a:tr h="370840">
                <a:tc>
                  <a:txBody>
                    <a:bodyPr/>
                    <a:lstStyle/>
                    <a:p>
                      <a:pPr algn="ctr"/>
                      <a:r>
                        <a:rPr lang="en-US" dirty="0" smtClean="0"/>
                        <a:t>Delgado</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18.0%</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SUNO</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10.1%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UNO</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16.7%</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7467600" y="6324600"/>
            <a:ext cx="1047082" cy="261610"/>
          </a:xfrm>
          <a:prstGeom prst="rect">
            <a:avLst/>
          </a:prstGeom>
          <a:noFill/>
        </p:spPr>
        <p:txBody>
          <a:bodyPr wrap="none" rtlCol="0">
            <a:spAutoFit/>
          </a:bodyPr>
          <a:lstStyle/>
          <a:p>
            <a:r>
              <a:rPr lang="en-US" sz="1050" b="0" dirty="0" smtClean="0">
                <a:latin typeface="Trebuchet MS" pitchFamily="34" charset="0"/>
              </a:rPr>
              <a:t>Source: IPEDS</a:t>
            </a:r>
            <a:endParaRPr lang="en-US" sz="1050" b="0" dirty="0">
              <a:latin typeface="Trebuchet MS"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Proportion of Degree Recipients Who Are</a:t>
            </a:r>
            <a:br>
              <a:rPr lang="en-US" dirty="0" smtClean="0"/>
            </a:br>
            <a:r>
              <a:rPr lang="en-US" dirty="0" smtClean="0"/>
              <a:t>African-American</a:t>
            </a:r>
            <a:endParaRPr lang="en-US" dirty="0"/>
          </a:p>
        </p:txBody>
      </p:sp>
      <p:graphicFrame>
        <p:nvGraphicFramePr>
          <p:cNvPr id="3" name="Chart 2"/>
          <p:cNvGraphicFramePr/>
          <p:nvPr/>
        </p:nvGraphicFramePr>
        <p:xfrm>
          <a:off x="1600200" y="1295400"/>
          <a:ext cx="59055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5924550" y="4257675"/>
            <a:ext cx="533400" cy="338554"/>
          </a:xfrm>
          <a:prstGeom prst="rect">
            <a:avLst/>
          </a:prstGeom>
          <a:noFill/>
        </p:spPr>
        <p:txBody>
          <a:bodyPr wrap="square" rtlCol="0">
            <a:spAutoFit/>
          </a:bodyPr>
          <a:lstStyle/>
          <a:p>
            <a:r>
              <a:rPr lang="en-US" sz="1600" b="1" dirty="0" smtClean="0">
                <a:latin typeface="Trebuchet MS" pitchFamily="34" charset="0"/>
              </a:rPr>
              <a:t>--</a:t>
            </a:r>
            <a:endParaRPr lang="en-US" sz="1600" b="1" dirty="0">
              <a:latin typeface="Trebuchet MS" pitchFamily="34" charset="0"/>
            </a:endParaRPr>
          </a:p>
        </p:txBody>
      </p:sp>
      <p:sp>
        <p:nvSpPr>
          <p:cNvPr id="5" name="TextBox 4"/>
          <p:cNvSpPr txBox="1"/>
          <p:nvPr/>
        </p:nvSpPr>
        <p:spPr>
          <a:xfrm>
            <a:off x="1828800" y="5019675"/>
            <a:ext cx="4876800" cy="338554"/>
          </a:xfrm>
          <a:prstGeom prst="rect">
            <a:avLst/>
          </a:prstGeom>
          <a:noFill/>
        </p:spPr>
        <p:txBody>
          <a:bodyPr wrap="square" rtlCol="0">
            <a:spAutoFit/>
          </a:bodyPr>
          <a:lstStyle/>
          <a:p>
            <a:r>
              <a:rPr lang="en-US" sz="1600" b="0" dirty="0" smtClean="0">
                <a:latin typeface="Trebuchet MS" pitchFamily="34" charset="0"/>
              </a:rPr>
              <a:t>Number of recipients who are African-American</a:t>
            </a:r>
            <a:endParaRPr lang="en-US" sz="1600" b="0" dirty="0">
              <a:latin typeface="Trebuchet MS" pitchFamily="34" charset="0"/>
            </a:endParaRPr>
          </a:p>
        </p:txBody>
      </p:sp>
      <p:graphicFrame>
        <p:nvGraphicFramePr>
          <p:cNvPr id="6" name="Table 5"/>
          <p:cNvGraphicFramePr>
            <a:graphicFrameLocks noGrp="1"/>
          </p:cNvGraphicFramePr>
          <p:nvPr/>
        </p:nvGraphicFramePr>
        <p:xfrm>
          <a:off x="1828800" y="5400675"/>
          <a:ext cx="6096000" cy="807720"/>
        </p:xfrm>
        <a:graphic>
          <a:graphicData uri="http://schemas.openxmlformats.org/drawingml/2006/table">
            <a:tbl>
              <a:tblPr firstRow="1" bandRow="1">
                <a:tableStyleId>{5C22544A-7EE6-4342-B048-85BDC9FD1C3A}</a:tableStyleId>
              </a:tblPr>
              <a:tblGrid>
                <a:gridCol w="1524000"/>
                <a:gridCol w="1524000"/>
                <a:gridCol w="1524000"/>
                <a:gridCol w="1524000"/>
              </a:tblGrid>
              <a:tr h="269240">
                <a:tc>
                  <a:txBody>
                    <a:bodyPr/>
                    <a:lstStyle/>
                    <a:p>
                      <a:pPr algn="ctr"/>
                      <a:endParaRPr lang="en-US" sz="1050" dirty="0">
                        <a:solidFill>
                          <a:schemeClr val="tx1"/>
                        </a:solidFill>
                      </a:endParaRPr>
                    </a:p>
                  </a:txBody>
                  <a:tcPr anchor="ctr"/>
                </a:tc>
                <a:tc>
                  <a:txBody>
                    <a:bodyPr/>
                    <a:lstStyle/>
                    <a:p>
                      <a:pPr algn="ctr"/>
                      <a:r>
                        <a:rPr lang="en-US" sz="1050" dirty="0" smtClean="0">
                          <a:solidFill>
                            <a:schemeClr val="tx1"/>
                          </a:solidFill>
                        </a:rPr>
                        <a:t>Baccalaureate</a:t>
                      </a:r>
                      <a:endParaRPr lang="en-US" sz="1050" dirty="0">
                        <a:solidFill>
                          <a:schemeClr val="tx1"/>
                        </a:solidFill>
                      </a:endParaRPr>
                    </a:p>
                  </a:txBody>
                  <a:tcPr anchor="ctr"/>
                </a:tc>
                <a:tc>
                  <a:txBody>
                    <a:bodyPr/>
                    <a:lstStyle/>
                    <a:p>
                      <a:pPr algn="ctr"/>
                      <a:r>
                        <a:rPr lang="en-US" sz="1050" dirty="0" smtClean="0">
                          <a:solidFill>
                            <a:schemeClr val="tx1"/>
                          </a:solidFill>
                        </a:rPr>
                        <a:t>Masters</a:t>
                      </a:r>
                      <a:endParaRPr lang="en-US" sz="1050" dirty="0">
                        <a:solidFill>
                          <a:schemeClr val="tx1"/>
                        </a:solidFill>
                      </a:endParaRPr>
                    </a:p>
                  </a:txBody>
                  <a:tcPr anchor="ctr"/>
                </a:tc>
                <a:tc>
                  <a:txBody>
                    <a:bodyPr/>
                    <a:lstStyle/>
                    <a:p>
                      <a:pPr algn="ctr"/>
                      <a:r>
                        <a:rPr lang="en-US" sz="1050" dirty="0" smtClean="0">
                          <a:solidFill>
                            <a:schemeClr val="tx1"/>
                          </a:solidFill>
                        </a:rPr>
                        <a:t>Ph.D.</a:t>
                      </a:r>
                      <a:endParaRPr lang="en-US" sz="1050" dirty="0">
                        <a:solidFill>
                          <a:schemeClr val="tx1"/>
                        </a:solidFill>
                      </a:endParaRPr>
                    </a:p>
                  </a:txBody>
                  <a:tcPr anchor="ctr"/>
                </a:tc>
              </a:tr>
              <a:tr h="269240">
                <a:tc>
                  <a:txBody>
                    <a:bodyPr/>
                    <a:lstStyle/>
                    <a:p>
                      <a:pPr algn="ctr"/>
                      <a:r>
                        <a:rPr lang="en-US" sz="1050" dirty="0" smtClean="0">
                          <a:solidFill>
                            <a:schemeClr val="tx1"/>
                          </a:solidFill>
                        </a:rPr>
                        <a:t>SUNO</a:t>
                      </a:r>
                      <a:endParaRPr lang="en-US" sz="1050" dirty="0">
                        <a:solidFill>
                          <a:schemeClr val="tx1"/>
                        </a:solidFill>
                      </a:endParaRPr>
                    </a:p>
                  </a:txBody>
                  <a:tcPr anchor="ctr"/>
                </a:tc>
                <a:tc>
                  <a:txBody>
                    <a:bodyPr/>
                    <a:lstStyle/>
                    <a:p>
                      <a:pPr algn="ctr"/>
                      <a:r>
                        <a:rPr lang="en-US" sz="1050" dirty="0" smtClean="0">
                          <a:solidFill>
                            <a:schemeClr val="tx1"/>
                          </a:solidFill>
                        </a:rPr>
                        <a:t>218</a:t>
                      </a:r>
                      <a:endParaRPr lang="en-US" sz="1050" dirty="0">
                        <a:solidFill>
                          <a:schemeClr val="tx1"/>
                        </a:solidFill>
                      </a:endParaRPr>
                    </a:p>
                  </a:txBody>
                  <a:tcPr anchor="ctr"/>
                </a:tc>
                <a:tc>
                  <a:txBody>
                    <a:bodyPr/>
                    <a:lstStyle/>
                    <a:p>
                      <a:pPr algn="ctr"/>
                      <a:r>
                        <a:rPr lang="en-US" sz="1050" dirty="0" smtClean="0">
                          <a:solidFill>
                            <a:schemeClr val="tx1"/>
                          </a:solidFill>
                        </a:rPr>
                        <a:t>128</a:t>
                      </a:r>
                      <a:endParaRPr lang="en-US" sz="1050" dirty="0">
                        <a:solidFill>
                          <a:schemeClr val="tx1"/>
                        </a:solidFill>
                      </a:endParaRPr>
                    </a:p>
                  </a:txBody>
                  <a:tcPr anchor="ctr"/>
                </a:tc>
                <a:tc>
                  <a:txBody>
                    <a:bodyPr/>
                    <a:lstStyle/>
                    <a:p>
                      <a:pPr algn="ctr"/>
                      <a:r>
                        <a:rPr lang="en-US" sz="1050" dirty="0" smtClean="0">
                          <a:solidFill>
                            <a:schemeClr val="tx1"/>
                          </a:solidFill>
                        </a:rPr>
                        <a:t>--</a:t>
                      </a:r>
                      <a:endParaRPr lang="en-US" sz="1050" dirty="0">
                        <a:solidFill>
                          <a:schemeClr val="tx1"/>
                        </a:solidFill>
                      </a:endParaRPr>
                    </a:p>
                  </a:txBody>
                  <a:tcPr anchor="ctr"/>
                </a:tc>
              </a:tr>
              <a:tr h="269240">
                <a:tc>
                  <a:txBody>
                    <a:bodyPr/>
                    <a:lstStyle/>
                    <a:p>
                      <a:pPr algn="ctr"/>
                      <a:r>
                        <a:rPr lang="en-US" sz="1050" dirty="0" smtClean="0">
                          <a:solidFill>
                            <a:schemeClr val="tx1"/>
                          </a:solidFill>
                        </a:rPr>
                        <a:t>UNO</a:t>
                      </a:r>
                      <a:endParaRPr lang="en-US" sz="1050" dirty="0">
                        <a:solidFill>
                          <a:schemeClr val="tx1"/>
                        </a:solidFill>
                      </a:endParaRPr>
                    </a:p>
                  </a:txBody>
                  <a:tcPr anchor="ctr"/>
                </a:tc>
                <a:tc>
                  <a:txBody>
                    <a:bodyPr/>
                    <a:lstStyle/>
                    <a:p>
                      <a:pPr algn="ctr"/>
                      <a:r>
                        <a:rPr lang="en-US" sz="1050" dirty="0" smtClean="0">
                          <a:solidFill>
                            <a:schemeClr val="tx1"/>
                          </a:solidFill>
                        </a:rPr>
                        <a:t>235</a:t>
                      </a:r>
                      <a:endParaRPr lang="en-US" sz="1050" dirty="0">
                        <a:solidFill>
                          <a:schemeClr val="tx1"/>
                        </a:solidFill>
                      </a:endParaRPr>
                    </a:p>
                  </a:txBody>
                  <a:tcPr anchor="ctr"/>
                </a:tc>
                <a:tc>
                  <a:txBody>
                    <a:bodyPr/>
                    <a:lstStyle/>
                    <a:p>
                      <a:pPr algn="ctr"/>
                      <a:r>
                        <a:rPr lang="en-US" sz="1050" dirty="0" smtClean="0">
                          <a:solidFill>
                            <a:schemeClr val="tx1"/>
                          </a:solidFill>
                        </a:rPr>
                        <a:t>94</a:t>
                      </a:r>
                      <a:endParaRPr lang="en-US" sz="1050" dirty="0">
                        <a:solidFill>
                          <a:schemeClr val="tx1"/>
                        </a:solidFill>
                      </a:endParaRPr>
                    </a:p>
                  </a:txBody>
                  <a:tcPr anchor="ctr"/>
                </a:tc>
                <a:tc>
                  <a:txBody>
                    <a:bodyPr/>
                    <a:lstStyle/>
                    <a:p>
                      <a:pPr algn="ctr"/>
                      <a:r>
                        <a:rPr lang="en-US" sz="1050" dirty="0" smtClean="0">
                          <a:solidFill>
                            <a:schemeClr val="tx1"/>
                          </a:solidFill>
                        </a:rPr>
                        <a:t>6</a:t>
                      </a:r>
                      <a:endParaRPr lang="en-US" sz="1050" dirty="0">
                        <a:solidFill>
                          <a:schemeClr val="tx1"/>
                        </a:solidFill>
                      </a:endParaRPr>
                    </a:p>
                  </a:txBody>
                  <a:tcPr anchor="ctr"/>
                </a:tc>
              </a:tr>
            </a:tbl>
          </a:graphicData>
        </a:graphic>
      </p:graphicFrame>
      <p:sp>
        <p:nvSpPr>
          <p:cNvPr id="7" name="Rectangle 6"/>
          <p:cNvSpPr/>
          <p:nvPr/>
        </p:nvSpPr>
        <p:spPr>
          <a:xfrm>
            <a:off x="6096000" y="6400800"/>
            <a:ext cx="2895600" cy="246221"/>
          </a:xfrm>
          <a:prstGeom prst="rect">
            <a:avLst/>
          </a:prstGeom>
        </p:spPr>
        <p:txBody>
          <a:bodyPr wrap="square">
            <a:spAutoFit/>
          </a:bodyPr>
          <a:lstStyle/>
          <a:p>
            <a:pPr algn="r"/>
            <a:r>
              <a:rPr lang="en-US" sz="1000" dirty="0" smtClean="0"/>
              <a:t>Source: IPEDS</a:t>
            </a:r>
            <a:endParaRPr lang="en-US" sz="1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Percent of Faculty by Institution and Race, 2007</a:t>
            </a:r>
            <a:endParaRPr lang="en-US" dirty="0"/>
          </a:p>
        </p:txBody>
      </p:sp>
      <p:sp>
        <p:nvSpPr>
          <p:cNvPr id="3" name="Rectangle 2"/>
          <p:cNvSpPr/>
          <p:nvPr/>
        </p:nvSpPr>
        <p:spPr>
          <a:xfrm>
            <a:off x="4419600" y="6400800"/>
            <a:ext cx="4572000" cy="246221"/>
          </a:xfrm>
          <a:prstGeom prst="rect">
            <a:avLst/>
          </a:prstGeom>
        </p:spPr>
        <p:txBody>
          <a:bodyPr>
            <a:spAutoFit/>
          </a:bodyPr>
          <a:lstStyle/>
          <a:p>
            <a:pPr algn="r"/>
            <a:r>
              <a:rPr lang="en-US" sz="1000" dirty="0" smtClean="0"/>
              <a:t>Source:  NCHEMS NCES IPEDS Fall Staff Survey, 2007</a:t>
            </a:r>
            <a:endParaRPr lang="en-US" sz="1000" dirty="0"/>
          </a:p>
        </p:txBody>
      </p:sp>
      <p:graphicFrame>
        <p:nvGraphicFramePr>
          <p:cNvPr id="4" name="Chart 3"/>
          <p:cNvGraphicFramePr>
            <a:graphicFrameLocks noGrp="1"/>
          </p:cNvGraphicFramePr>
          <p:nvPr/>
        </p:nvGraphicFramePr>
        <p:xfrm>
          <a:off x="838200" y="762000"/>
          <a:ext cx="7689556" cy="566380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Summary Observations</a:t>
            </a:r>
            <a:endParaRPr lang="en-US" dirty="0"/>
          </a:p>
        </p:txBody>
      </p:sp>
      <p:sp>
        <p:nvSpPr>
          <p:cNvPr id="4" name="Content Placeholder 3"/>
          <p:cNvSpPr>
            <a:spLocks noGrp="1"/>
          </p:cNvSpPr>
          <p:nvPr>
            <p:ph idx="1"/>
          </p:nvPr>
        </p:nvSpPr>
        <p:spPr/>
        <p:txBody>
          <a:bodyPr/>
          <a:lstStyle/>
          <a:p>
            <a:r>
              <a:rPr lang="en-US" dirty="0" smtClean="0"/>
              <a:t>Significant Educational Needs of New Orleans African American Population</a:t>
            </a:r>
          </a:p>
          <a:p>
            <a:r>
              <a:rPr lang="en-US" dirty="0" smtClean="0"/>
              <a:t>Pipeline Leaks at Every Point</a:t>
            </a:r>
          </a:p>
          <a:p>
            <a:pPr lvl="1"/>
            <a:r>
              <a:rPr lang="en-US" dirty="0" smtClean="0"/>
              <a:t>High School Graduation</a:t>
            </a:r>
          </a:p>
          <a:p>
            <a:pPr lvl="1"/>
            <a:r>
              <a:rPr lang="en-US" dirty="0" smtClean="0"/>
              <a:t>College Participation</a:t>
            </a:r>
          </a:p>
          <a:p>
            <a:pPr lvl="1"/>
            <a:r>
              <a:rPr lang="en-US" dirty="0" smtClean="0"/>
              <a:t>College Completion</a:t>
            </a:r>
          </a:p>
          <a:p>
            <a:r>
              <a:rPr lang="en-US" dirty="0" smtClean="0"/>
              <a:t>Not Served Well By the Status Quo </a:t>
            </a:r>
          </a:p>
          <a:p>
            <a:pPr lvl="1"/>
            <a:r>
              <a:rPr lang="en-US" dirty="0" smtClean="0"/>
              <a:t>Relates to All Three Public Institutions</a:t>
            </a:r>
          </a:p>
          <a:p>
            <a:pPr lvl="1"/>
            <a:r>
              <a:rPr lang="en-US" dirty="0" smtClean="0"/>
              <a:t>Not Just a SUNO/UNO Issue.  Delgado Must Be Included</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Differentiation by Student Clientele</a:t>
            </a:r>
            <a:endParaRPr lang="en-US" dirty="0"/>
          </a:p>
        </p:txBody>
      </p:sp>
      <p:graphicFrame>
        <p:nvGraphicFramePr>
          <p:cNvPr id="3" name="Table 2"/>
          <p:cNvGraphicFramePr>
            <a:graphicFrameLocks noGrp="1"/>
          </p:cNvGraphicFramePr>
          <p:nvPr/>
        </p:nvGraphicFramePr>
        <p:xfrm>
          <a:off x="381000" y="1295401"/>
          <a:ext cx="8305800" cy="4724400"/>
        </p:xfrm>
        <a:graphic>
          <a:graphicData uri="http://schemas.openxmlformats.org/drawingml/2006/table">
            <a:tbl>
              <a:tblPr firstRow="1" bandRow="1">
                <a:tableStyleId>{5C22544A-7EE6-4342-B048-85BDC9FD1C3A}</a:tableStyleId>
              </a:tblPr>
              <a:tblGrid>
                <a:gridCol w="2076450"/>
                <a:gridCol w="2076450"/>
                <a:gridCol w="2076450"/>
                <a:gridCol w="2076450"/>
              </a:tblGrid>
              <a:tr h="197873">
                <a:tc>
                  <a:txBody>
                    <a:bodyPr/>
                    <a:lstStyle/>
                    <a:p>
                      <a:pPr algn="ctr"/>
                      <a:endParaRPr 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1000" b="0" dirty="0" smtClean="0">
                          <a:solidFill>
                            <a:schemeClr val="tx1"/>
                          </a:solidFill>
                        </a:rPr>
                        <a:t>Institutional</a:t>
                      </a:r>
                      <a:r>
                        <a:rPr lang="en-US" sz="1000" b="0" baseline="0" dirty="0" smtClean="0">
                          <a:solidFill>
                            <a:schemeClr val="tx1"/>
                          </a:solidFill>
                        </a:rPr>
                        <a:t> Mission</a:t>
                      </a:r>
                      <a:endParaRPr lang="en-US" sz="1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22929">
                <a:tc>
                  <a:txBody>
                    <a:bodyPr/>
                    <a:lstStyle/>
                    <a:p>
                      <a:pPr algn="ctr"/>
                      <a:r>
                        <a:rPr lang="en-US" sz="1000" dirty="0" smtClean="0">
                          <a:solidFill>
                            <a:schemeClr val="tx1"/>
                          </a:solidFill>
                        </a:rPr>
                        <a:t>Student Populations/Primary Student Clientele</a:t>
                      </a:r>
                      <a:endParaRPr 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smtClean="0">
                          <a:solidFill>
                            <a:schemeClr val="tx1"/>
                          </a:solidFill>
                        </a:rPr>
                        <a:t>Community College</a:t>
                      </a:r>
                      <a:endParaRPr 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smtClean="0">
                          <a:solidFill>
                            <a:schemeClr val="tx1"/>
                          </a:solidFill>
                        </a:rPr>
                        <a:t>4-Year Institution</a:t>
                      </a:r>
                      <a:br>
                        <a:rPr lang="en-US" sz="1000" dirty="0" smtClean="0">
                          <a:solidFill>
                            <a:schemeClr val="tx1"/>
                          </a:solidFill>
                        </a:rPr>
                      </a:br>
                      <a:r>
                        <a:rPr lang="en-US" sz="1000" dirty="0" smtClean="0">
                          <a:solidFill>
                            <a:schemeClr val="tx1"/>
                          </a:solidFill>
                        </a:rPr>
                        <a:t>Focused</a:t>
                      </a:r>
                      <a:r>
                        <a:rPr lang="en-US" sz="1000" baseline="0" dirty="0" smtClean="0">
                          <a:solidFill>
                            <a:schemeClr val="tx1"/>
                          </a:solidFill>
                        </a:rPr>
                        <a:t> on Student Success for At-Risk Populations Seeking 4-Year Degree</a:t>
                      </a:r>
                      <a:endParaRPr 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solidFill>
                        </a:rPr>
                        <a:t>4-Year Institution</a:t>
                      </a:r>
                      <a:br>
                        <a:rPr lang="en-US" sz="1000" dirty="0" smtClean="0">
                          <a:solidFill>
                            <a:schemeClr val="tx1"/>
                          </a:solidFill>
                        </a:rPr>
                      </a:br>
                      <a:r>
                        <a:rPr lang="en-US" sz="1000" dirty="0" smtClean="0">
                          <a:solidFill>
                            <a:schemeClr val="tx1"/>
                          </a:solidFill>
                        </a:rPr>
                        <a:t>Focused</a:t>
                      </a:r>
                      <a:r>
                        <a:rPr lang="en-US" sz="1000" baseline="0" dirty="0" smtClean="0">
                          <a:solidFill>
                            <a:schemeClr val="tx1"/>
                          </a:solidFill>
                        </a:rPr>
                        <a:t> on Well-prepared Students Seeking 4-Year Degree Preparation for Professional or Graduate Education</a:t>
                      </a:r>
                      <a:endParaRPr 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0933">
                <a:tc>
                  <a:txBody>
                    <a:bodyPr/>
                    <a:lstStyle/>
                    <a:p>
                      <a:pPr marL="0" marR="0" algn="l" defTabSz="914400" rtl="0" eaLnBrk="1" latinLnBrk="0" hangingPunct="1">
                        <a:lnSpc>
                          <a:spcPct val="100000"/>
                        </a:lnSpc>
                        <a:spcBef>
                          <a:spcPts val="0"/>
                        </a:spcBef>
                        <a:spcAft>
                          <a:spcPts val="0"/>
                        </a:spcAft>
                      </a:pPr>
                      <a:r>
                        <a:rPr lang="en-US" sz="1000" b="1" kern="1200" dirty="0">
                          <a:solidFill>
                            <a:schemeClr val="dk1"/>
                          </a:solidFill>
                          <a:latin typeface="+mn-lt"/>
                          <a:ea typeface="Calibri"/>
                          <a:cs typeface="+mn-cs"/>
                        </a:rPr>
                        <a:t>First-time students directly, sub-divided by level of preparation: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6737">
                <a:tc>
                  <a:txBody>
                    <a:bodyPr/>
                    <a:lstStyle/>
                    <a:p>
                      <a:pPr marL="114300" marR="0" indent="-114300">
                        <a:lnSpc>
                          <a:spcPct val="100000"/>
                        </a:lnSpc>
                        <a:spcBef>
                          <a:spcPts val="0"/>
                        </a:spcBef>
                        <a:spcAft>
                          <a:spcPts val="0"/>
                        </a:spcAft>
                        <a:buFont typeface="Arial" pitchFamily="34" charset="0"/>
                        <a:buChar char="•"/>
                        <a:tabLst>
                          <a:tab pos="114300" algn="l"/>
                        </a:tabLst>
                      </a:pPr>
                      <a:r>
                        <a:rPr lang="en-US" sz="1000" dirty="0">
                          <a:latin typeface="+mn-lt"/>
                          <a:ea typeface="Calibri"/>
                        </a:rPr>
                        <a:t>ACT score below16 and need for remediation in two or more subjects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rPr>
                        <a:t>X</a:t>
                      </a: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6737">
                <a:tc>
                  <a:txBody>
                    <a:bodyPr/>
                    <a:lstStyle/>
                    <a:p>
                      <a:pPr marL="114300" marR="0" indent="-114300" algn="l" defTabSz="914400" rtl="0" eaLnBrk="1" latinLnBrk="0" hangingPunct="1">
                        <a:lnSpc>
                          <a:spcPct val="100000"/>
                        </a:lnSpc>
                        <a:spcBef>
                          <a:spcPts val="0"/>
                        </a:spcBef>
                        <a:spcAft>
                          <a:spcPts val="0"/>
                        </a:spcAft>
                        <a:buFont typeface="Arial" pitchFamily="34" charset="0"/>
                        <a:buChar char="•"/>
                        <a:tabLst>
                          <a:tab pos="114300" algn="l"/>
                        </a:tabLst>
                      </a:pPr>
                      <a:r>
                        <a:rPr lang="en-US" sz="1000" kern="1200" dirty="0">
                          <a:solidFill>
                            <a:schemeClr val="dk1"/>
                          </a:solidFill>
                          <a:latin typeface="+mn-lt"/>
                          <a:ea typeface="Calibri"/>
                          <a:cs typeface="+mn-cs"/>
                        </a:rPr>
                        <a:t>ACT score from 17-19 with need for remediation in not more than one subject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rPr>
                        <a:t>X</a:t>
                      </a: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rPr>
                        <a:t>X</a:t>
                      </a: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0933">
                <a:tc>
                  <a:txBody>
                    <a:bodyPr/>
                    <a:lstStyle/>
                    <a:p>
                      <a:pPr marL="114300" marR="0" indent="-114300" algn="l" defTabSz="914400" rtl="0" eaLnBrk="1" latinLnBrk="0" hangingPunct="1">
                        <a:lnSpc>
                          <a:spcPct val="100000"/>
                        </a:lnSpc>
                        <a:spcBef>
                          <a:spcPts val="0"/>
                        </a:spcBef>
                        <a:spcAft>
                          <a:spcPts val="0"/>
                        </a:spcAft>
                        <a:buFont typeface="Arial" pitchFamily="34" charset="0"/>
                        <a:buChar char="•"/>
                        <a:tabLst>
                          <a:tab pos="114300" algn="l"/>
                        </a:tabLst>
                      </a:pPr>
                      <a:r>
                        <a:rPr lang="en-US" sz="1000" kern="1200" dirty="0">
                          <a:solidFill>
                            <a:schemeClr val="dk1"/>
                          </a:solidFill>
                          <a:latin typeface="+mn-lt"/>
                          <a:ea typeface="Calibri"/>
                          <a:cs typeface="+mn-cs"/>
                        </a:rPr>
                        <a:t>ACT score of 19 and above and no need for remedial education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rPr>
                        <a:t>X</a:t>
                      </a: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5649">
                <a:tc>
                  <a:txBody>
                    <a:bodyPr/>
                    <a:lstStyle/>
                    <a:p>
                      <a:pPr marL="0" marR="0">
                        <a:lnSpc>
                          <a:spcPct val="100000"/>
                        </a:lnSpc>
                        <a:spcBef>
                          <a:spcPts val="0"/>
                        </a:spcBef>
                        <a:spcAft>
                          <a:spcPts val="0"/>
                        </a:spcAft>
                      </a:pPr>
                      <a:r>
                        <a:rPr lang="en-US" sz="1000" b="1" dirty="0">
                          <a:latin typeface="+mn-lt"/>
                          <a:ea typeface="Calibri"/>
                        </a:rPr>
                        <a:t>First-time students who have been out of high school for more than X years, subdivided by level of preparation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6737">
                <a:tc>
                  <a:txBody>
                    <a:bodyPr/>
                    <a:lstStyle/>
                    <a:p>
                      <a:pPr marL="114300" marR="0" indent="-114300" algn="l" defTabSz="914400" rtl="0" eaLnBrk="1" latinLnBrk="0" hangingPunct="1">
                        <a:lnSpc>
                          <a:spcPct val="100000"/>
                        </a:lnSpc>
                        <a:spcBef>
                          <a:spcPts val="0"/>
                        </a:spcBef>
                        <a:spcAft>
                          <a:spcPts val="0"/>
                        </a:spcAft>
                        <a:buFont typeface="Arial" pitchFamily="34" charset="0"/>
                        <a:buChar char="•"/>
                        <a:tabLst>
                          <a:tab pos="114300" algn="l"/>
                        </a:tabLst>
                      </a:pPr>
                      <a:r>
                        <a:rPr lang="en-US" sz="1000" kern="1200" dirty="0">
                          <a:solidFill>
                            <a:schemeClr val="dk1"/>
                          </a:solidFill>
                          <a:latin typeface="+mn-lt"/>
                          <a:ea typeface="Calibri"/>
                          <a:cs typeface="+mn-cs"/>
                        </a:rPr>
                        <a:t>ACT score below16 and need for remediation in two or more subjects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rPr>
                        <a:t>X</a:t>
                      </a: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6737">
                <a:tc>
                  <a:txBody>
                    <a:bodyPr/>
                    <a:lstStyle/>
                    <a:p>
                      <a:pPr marL="114300" marR="0" indent="-114300" algn="l" defTabSz="914400" rtl="0" eaLnBrk="1" latinLnBrk="0" hangingPunct="1">
                        <a:lnSpc>
                          <a:spcPct val="100000"/>
                        </a:lnSpc>
                        <a:spcBef>
                          <a:spcPts val="0"/>
                        </a:spcBef>
                        <a:spcAft>
                          <a:spcPts val="0"/>
                        </a:spcAft>
                        <a:buFont typeface="Arial" pitchFamily="34" charset="0"/>
                        <a:buChar char="•"/>
                        <a:tabLst>
                          <a:tab pos="114300" algn="l"/>
                        </a:tabLst>
                      </a:pPr>
                      <a:r>
                        <a:rPr lang="en-US" sz="1000" kern="1200" dirty="0">
                          <a:solidFill>
                            <a:schemeClr val="dk1"/>
                          </a:solidFill>
                          <a:latin typeface="+mn-lt"/>
                          <a:ea typeface="Calibri"/>
                          <a:cs typeface="+mn-cs"/>
                        </a:rPr>
                        <a:t>ACT score from 17-19 with need for remediation in not more than one subject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rPr>
                        <a:t>X</a:t>
                      </a: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rPr>
                        <a:t>X</a:t>
                      </a: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0933">
                <a:tc>
                  <a:txBody>
                    <a:bodyPr/>
                    <a:lstStyle/>
                    <a:p>
                      <a:pPr marL="114300" marR="0" indent="-114300" algn="l" defTabSz="914400" rtl="0" eaLnBrk="1" latinLnBrk="0" hangingPunct="1">
                        <a:lnSpc>
                          <a:spcPct val="100000"/>
                        </a:lnSpc>
                        <a:spcBef>
                          <a:spcPts val="0"/>
                        </a:spcBef>
                        <a:spcAft>
                          <a:spcPts val="0"/>
                        </a:spcAft>
                        <a:buFont typeface="Arial" pitchFamily="34" charset="0"/>
                        <a:buChar char="•"/>
                        <a:tabLst>
                          <a:tab pos="114300" algn="l"/>
                        </a:tabLst>
                      </a:pPr>
                      <a:r>
                        <a:rPr lang="en-US" sz="1000" kern="1200" dirty="0">
                          <a:solidFill>
                            <a:schemeClr val="dk1"/>
                          </a:solidFill>
                          <a:latin typeface="+mn-lt"/>
                          <a:ea typeface="Calibri"/>
                          <a:cs typeface="+mn-cs"/>
                        </a:rPr>
                        <a:t>ACT score of 19 and above and no need for remedial education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rPr>
                        <a:t>X</a:t>
                      </a: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Differentiation by Service Capacity</a:t>
            </a:r>
            <a:endParaRPr lang="en-US" dirty="0"/>
          </a:p>
        </p:txBody>
      </p:sp>
      <p:graphicFrame>
        <p:nvGraphicFramePr>
          <p:cNvPr id="3" name="Table 2"/>
          <p:cNvGraphicFramePr>
            <a:graphicFrameLocks noGrp="1"/>
          </p:cNvGraphicFramePr>
          <p:nvPr/>
        </p:nvGraphicFramePr>
        <p:xfrm>
          <a:off x="381000" y="1295403"/>
          <a:ext cx="8229600" cy="4568187"/>
        </p:xfrm>
        <a:graphic>
          <a:graphicData uri="http://schemas.openxmlformats.org/drawingml/2006/table">
            <a:tbl>
              <a:tblPr firstRow="1" bandRow="1">
                <a:tableStyleId>{5C22544A-7EE6-4342-B048-85BDC9FD1C3A}</a:tableStyleId>
              </a:tblPr>
              <a:tblGrid>
                <a:gridCol w="2743200"/>
                <a:gridCol w="2743200"/>
                <a:gridCol w="2743200"/>
              </a:tblGrid>
              <a:tr h="316907">
                <a:tc gridSpan="3">
                  <a:txBody>
                    <a:bodyPr/>
                    <a:lstStyle/>
                    <a:p>
                      <a:pPr algn="ctr"/>
                      <a:r>
                        <a:rPr lang="en-US" sz="1050" b="0" dirty="0" smtClean="0">
                          <a:solidFill>
                            <a:schemeClr val="tx1"/>
                          </a:solidFill>
                        </a:rPr>
                        <a:t>Institutional</a:t>
                      </a:r>
                      <a:r>
                        <a:rPr lang="en-US" sz="1050" b="0" baseline="0" dirty="0" smtClean="0">
                          <a:solidFill>
                            <a:schemeClr val="tx1"/>
                          </a:solidFill>
                        </a:rPr>
                        <a:t> Mission</a:t>
                      </a:r>
                      <a:endParaRPr lang="en-US" sz="105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9890">
                <a:tc>
                  <a:txBody>
                    <a:bodyPr/>
                    <a:lstStyle/>
                    <a:p>
                      <a:pPr algn="ctr"/>
                      <a:r>
                        <a:rPr lang="en-US" sz="1000" dirty="0" smtClean="0">
                          <a:solidFill>
                            <a:schemeClr val="tx1"/>
                          </a:solidFill>
                        </a:rPr>
                        <a:t>Community College</a:t>
                      </a:r>
                      <a:endParaRPr 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50" dirty="0" smtClean="0">
                          <a:solidFill>
                            <a:schemeClr val="tx1"/>
                          </a:solidFill>
                        </a:rPr>
                        <a:t>4-Year Institution</a:t>
                      </a:r>
                      <a:br>
                        <a:rPr lang="en-US" sz="1050" dirty="0" smtClean="0">
                          <a:solidFill>
                            <a:schemeClr val="tx1"/>
                          </a:solidFill>
                        </a:rPr>
                      </a:br>
                      <a:r>
                        <a:rPr lang="en-US" sz="1050" dirty="0" smtClean="0">
                          <a:solidFill>
                            <a:schemeClr val="tx1"/>
                          </a:solidFill>
                        </a:rPr>
                        <a:t>Focused</a:t>
                      </a:r>
                      <a:r>
                        <a:rPr lang="en-US" sz="1050" baseline="0" dirty="0" smtClean="0">
                          <a:solidFill>
                            <a:schemeClr val="tx1"/>
                          </a:solidFill>
                        </a:rPr>
                        <a:t> on Student Success for At-Risk Populations Seeking 4-Year Degree</a:t>
                      </a:r>
                      <a:endParaRPr 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rPr>
                        <a:t>4-Year Institution</a:t>
                      </a:r>
                      <a:br>
                        <a:rPr lang="en-US" sz="1050" dirty="0" smtClean="0">
                          <a:solidFill>
                            <a:schemeClr val="tx1"/>
                          </a:solidFill>
                        </a:rPr>
                      </a:br>
                      <a:r>
                        <a:rPr lang="en-US" sz="1050" dirty="0" smtClean="0">
                          <a:solidFill>
                            <a:schemeClr val="tx1"/>
                          </a:solidFill>
                        </a:rPr>
                        <a:t>Focused</a:t>
                      </a:r>
                      <a:r>
                        <a:rPr lang="en-US" sz="1050" baseline="0" dirty="0" smtClean="0">
                          <a:solidFill>
                            <a:schemeClr val="tx1"/>
                          </a:solidFill>
                        </a:rPr>
                        <a:t> on Well-prepared Students Seeking 4-Year Degree Preparation for Professional or Graduate Education</a:t>
                      </a:r>
                      <a:endParaRPr lang="en-US"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907">
                <a:tc>
                  <a:txBody>
                    <a:bodyPr/>
                    <a:lstStyle/>
                    <a:p>
                      <a:pPr marL="228600" marR="0" indent="-228600">
                        <a:lnSpc>
                          <a:spcPct val="115000"/>
                        </a:lnSpc>
                        <a:spcBef>
                          <a:spcPts val="600"/>
                        </a:spcBef>
                        <a:spcAft>
                          <a:spcPts val="600"/>
                        </a:spcAft>
                        <a:buFont typeface="Arial" pitchFamily="34" charset="0"/>
                        <a:buChar char="•"/>
                        <a:tabLst>
                          <a:tab pos="228600" algn="l"/>
                        </a:tabLst>
                      </a:pPr>
                      <a:r>
                        <a:rPr lang="en-US" sz="1100" dirty="0">
                          <a:latin typeface="+mn-lt"/>
                          <a:ea typeface="Calibri"/>
                        </a:rPr>
                        <a:t>Significant developmental education capacity (including basic academic/workforce skills for adults)</a:t>
                      </a:r>
                    </a:p>
                    <a:p>
                      <a:pPr marL="228600" marR="0" indent="-228600">
                        <a:lnSpc>
                          <a:spcPct val="115000"/>
                        </a:lnSpc>
                        <a:spcBef>
                          <a:spcPts val="600"/>
                        </a:spcBef>
                        <a:spcAft>
                          <a:spcPts val="600"/>
                        </a:spcAft>
                        <a:buFont typeface="Arial" pitchFamily="34" charset="0"/>
                        <a:buChar char="•"/>
                        <a:tabLst>
                          <a:tab pos="228600" algn="l"/>
                        </a:tabLst>
                      </a:pPr>
                      <a:r>
                        <a:rPr lang="en-US" sz="1100" dirty="0">
                          <a:latin typeface="+mn-lt"/>
                          <a:ea typeface="Calibri"/>
                        </a:rPr>
                        <a:t>Extensive student support services</a:t>
                      </a:r>
                    </a:p>
                    <a:p>
                      <a:pPr marL="228600" marR="0" indent="-228600">
                        <a:lnSpc>
                          <a:spcPct val="115000"/>
                        </a:lnSpc>
                        <a:spcBef>
                          <a:spcPts val="600"/>
                        </a:spcBef>
                        <a:spcAft>
                          <a:spcPts val="600"/>
                        </a:spcAft>
                        <a:buFont typeface="Arial" pitchFamily="34" charset="0"/>
                        <a:buChar char="•"/>
                        <a:tabLst>
                          <a:tab pos="228600" algn="l"/>
                        </a:tabLst>
                      </a:pPr>
                      <a:r>
                        <a:rPr lang="en-US" sz="1100" dirty="0">
                          <a:latin typeface="+mn-lt"/>
                          <a:ea typeface="Calibri"/>
                        </a:rPr>
                        <a:t>Certificate and Associate Degree Programs (career preparation and transfer)</a:t>
                      </a:r>
                    </a:p>
                    <a:p>
                      <a:pPr marL="228600" marR="0" indent="-228600">
                        <a:lnSpc>
                          <a:spcPct val="115000"/>
                        </a:lnSpc>
                        <a:spcBef>
                          <a:spcPts val="600"/>
                        </a:spcBef>
                        <a:spcAft>
                          <a:spcPts val="600"/>
                        </a:spcAft>
                        <a:buFont typeface="Arial" pitchFamily="34" charset="0"/>
                        <a:buChar char="•"/>
                        <a:tabLst>
                          <a:tab pos="228600" algn="l"/>
                        </a:tabLst>
                      </a:pPr>
                      <a:r>
                        <a:rPr lang="en-US" sz="1100" dirty="0">
                          <a:latin typeface="+mn-lt"/>
                          <a:ea typeface="Calibri"/>
                        </a:rPr>
                        <a:t>Rapid-response workforce development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28600" marR="0" indent="-228600">
                        <a:lnSpc>
                          <a:spcPct val="115000"/>
                        </a:lnSpc>
                        <a:spcBef>
                          <a:spcPts val="600"/>
                        </a:spcBef>
                        <a:spcAft>
                          <a:spcPts val="600"/>
                        </a:spcAft>
                        <a:buFont typeface="Arial" pitchFamily="34" charset="0"/>
                        <a:buChar char="•"/>
                        <a:tabLst>
                          <a:tab pos="228600" algn="l"/>
                        </a:tabLst>
                      </a:pPr>
                      <a:r>
                        <a:rPr lang="en-US" sz="1100">
                          <a:latin typeface="+mn-lt"/>
                          <a:ea typeface="Calibri"/>
                        </a:rPr>
                        <a:t>Targeted developmental education capacity, primarily “imbedded” in credit-bearing courses</a:t>
                      </a:r>
                    </a:p>
                    <a:p>
                      <a:pPr marL="228600" marR="0" indent="-228600">
                        <a:lnSpc>
                          <a:spcPct val="115000"/>
                        </a:lnSpc>
                        <a:spcBef>
                          <a:spcPts val="600"/>
                        </a:spcBef>
                        <a:spcAft>
                          <a:spcPts val="600"/>
                        </a:spcAft>
                        <a:buFont typeface="Arial" pitchFamily="34" charset="0"/>
                        <a:buChar char="•"/>
                        <a:tabLst>
                          <a:tab pos="228600" algn="l"/>
                        </a:tabLst>
                      </a:pPr>
                      <a:r>
                        <a:rPr lang="en-US" sz="1100">
                          <a:latin typeface="+mn-lt"/>
                          <a:ea typeface="Calibri"/>
                        </a:rPr>
                        <a:t>Extensive student support services</a:t>
                      </a:r>
                    </a:p>
                    <a:p>
                      <a:pPr marL="228600" marR="0" indent="-228600">
                        <a:lnSpc>
                          <a:spcPct val="115000"/>
                        </a:lnSpc>
                        <a:spcBef>
                          <a:spcPts val="600"/>
                        </a:spcBef>
                        <a:spcAft>
                          <a:spcPts val="600"/>
                        </a:spcAft>
                        <a:buFont typeface="Arial" pitchFamily="34" charset="0"/>
                        <a:buChar char="•"/>
                        <a:tabLst>
                          <a:tab pos="228600" algn="l"/>
                        </a:tabLst>
                      </a:pPr>
                      <a:r>
                        <a:rPr lang="en-US" sz="1100">
                          <a:latin typeface="+mn-lt"/>
                          <a:ea typeface="Calibri"/>
                        </a:rPr>
                        <a:t>Campus culture and climate that fosters engagement and success of at-risk, first-generation students</a:t>
                      </a:r>
                    </a:p>
                    <a:p>
                      <a:pPr marL="228600" marR="0" indent="-228600">
                        <a:lnSpc>
                          <a:spcPct val="115000"/>
                        </a:lnSpc>
                        <a:spcBef>
                          <a:spcPts val="600"/>
                        </a:spcBef>
                        <a:spcAft>
                          <a:spcPts val="600"/>
                        </a:spcAft>
                        <a:buFont typeface="Arial" pitchFamily="34" charset="0"/>
                        <a:buChar char="•"/>
                        <a:tabLst>
                          <a:tab pos="228600" algn="l"/>
                        </a:tabLst>
                      </a:pPr>
                      <a:r>
                        <a:rPr lang="en-US" sz="1100">
                          <a:latin typeface="+mn-lt"/>
                          <a:ea typeface="Calibri"/>
                        </a:rPr>
                        <a:t>Bachelor’s Degree  programs with particular focus on Human Service Needs in Region (Criminal Justice, Social Work, Nursing and Allied Health, etc,)</a:t>
                      </a:r>
                    </a:p>
                    <a:p>
                      <a:pPr marL="228600" marR="0" indent="-228600">
                        <a:lnSpc>
                          <a:spcPct val="115000"/>
                        </a:lnSpc>
                        <a:spcBef>
                          <a:spcPts val="600"/>
                        </a:spcBef>
                        <a:spcAft>
                          <a:spcPts val="600"/>
                        </a:spcAft>
                        <a:buFont typeface="Arial" pitchFamily="34" charset="0"/>
                        <a:buChar char="•"/>
                        <a:tabLst>
                          <a:tab pos="228600" algn="l"/>
                        </a:tabLst>
                      </a:pPr>
                      <a:r>
                        <a:rPr lang="en-US" sz="1100">
                          <a:latin typeface="+mn-lt"/>
                          <a:ea typeface="Calibri"/>
                        </a:rPr>
                        <a:t>Faculty rewarded primarily for teaching with expertise in success of at-risk students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28600" marR="0" indent="-228600">
                        <a:lnSpc>
                          <a:spcPct val="115000"/>
                        </a:lnSpc>
                        <a:spcBef>
                          <a:spcPts val="600"/>
                        </a:spcBef>
                        <a:spcAft>
                          <a:spcPts val="600"/>
                        </a:spcAft>
                        <a:buFont typeface="Arial" pitchFamily="34" charset="0"/>
                        <a:buChar char="•"/>
                        <a:tabLst>
                          <a:tab pos="228600" algn="l"/>
                        </a:tabLst>
                      </a:pPr>
                      <a:r>
                        <a:rPr lang="en-US" sz="1100" dirty="0">
                          <a:latin typeface="+mn-lt"/>
                          <a:ea typeface="Calibri"/>
                        </a:rPr>
                        <a:t>No developmental education</a:t>
                      </a:r>
                    </a:p>
                    <a:p>
                      <a:pPr marL="228600" marR="0" indent="-228600">
                        <a:lnSpc>
                          <a:spcPct val="115000"/>
                        </a:lnSpc>
                        <a:spcBef>
                          <a:spcPts val="600"/>
                        </a:spcBef>
                        <a:spcAft>
                          <a:spcPts val="600"/>
                        </a:spcAft>
                        <a:buFont typeface="Arial" pitchFamily="34" charset="0"/>
                        <a:buChar char="•"/>
                        <a:tabLst>
                          <a:tab pos="228600" algn="l"/>
                        </a:tabLst>
                      </a:pPr>
                      <a:r>
                        <a:rPr lang="en-US" sz="1100" dirty="0">
                          <a:latin typeface="+mn-lt"/>
                          <a:ea typeface="Calibri"/>
                        </a:rPr>
                        <a:t>Student services as necessary for student success</a:t>
                      </a:r>
                    </a:p>
                    <a:p>
                      <a:pPr marL="228600" marR="0" indent="-228600">
                        <a:lnSpc>
                          <a:spcPct val="115000"/>
                        </a:lnSpc>
                        <a:spcBef>
                          <a:spcPts val="600"/>
                        </a:spcBef>
                        <a:spcAft>
                          <a:spcPts val="600"/>
                        </a:spcAft>
                        <a:buFont typeface="Arial" pitchFamily="34" charset="0"/>
                        <a:buChar char="•"/>
                        <a:tabLst>
                          <a:tab pos="228600" algn="l"/>
                        </a:tabLst>
                      </a:pPr>
                      <a:r>
                        <a:rPr lang="en-US" sz="1100" dirty="0">
                          <a:latin typeface="+mn-lt"/>
                          <a:ea typeface="Calibri"/>
                        </a:rPr>
                        <a:t>Bachelor’s, master’s and Limited Doctoral Programs</a:t>
                      </a:r>
                    </a:p>
                    <a:p>
                      <a:pPr marL="228600" marR="0" indent="-228600">
                        <a:lnSpc>
                          <a:spcPct val="115000"/>
                        </a:lnSpc>
                        <a:spcBef>
                          <a:spcPts val="600"/>
                        </a:spcBef>
                        <a:spcAft>
                          <a:spcPts val="600"/>
                        </a:spcAft>
                        <a:buFont typeface="Arial" pitchFamily="34" charset="0"/>
                        <a:buChar char="•"/>
                        <a:tabLst>
                          <a:tab pos="228600" algn="l"/>
                        </a:tabLst>
                      </a:pPr>
                      <a:r>
                        <a:rPr lang="en-US" sz="1100" dirty="0">
                          <a:latin typeface="+mn-lt"/>
                          <a:ea typeface="Calibri"/>
                        </a:rPr>
                        <a:t>Faculty rewarded for teaching at the bachelor’s and master’s levels and primarily applied research and engaging in public service (regional stewardship)</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Assessing Organizational Alternatives for New Orleans</a:t>
            </a:r>
            <a:endParaRPr lang="en-US" dirty="0"/>
          </a:p>
        </p:txBody>
      </p:sp>
      <p:sp>
        <p:nvSpPr>
          <p:cNvPr id="3" name="Content Placeholder 2"/>
          <p:cNvSpPr>
            <a:spLocks noGrp="1"/>
          </p:cNvSpPr>
          <p:nvPr>
            <p:ph idx="1"/>
          </p:nvPr>
        </p:nvSpPr>
        <p:spPr/>
        <p:txBody>
          <a:bodyPr/>
          <a:lstStyle/>
          <a:p>
            <a:pPr>
              <a:buFont typeface="+mj-lt"/>
              <a:buAutoNum type="arabicPeriod"/>
            </a:pPr>
            <a:r>
              <a:rPr lang="en-US" sz="2000" dirty="0" smtClean="0"/>
              <a:t>Aligns academic programs and support services with the needs of New Orleans</a:t>
            </a:r>
          </a:p>
          <a:p>
            <a:pPr lvl="1"/>
            <a:r>
              <a:rPr lang="en-US" sz="1800" dirty="0" smtClean="0"/>
              <a:t>Students</a:t>
            </a:r>
          </a:p>
          <a:p>
            <a:pPr lvl="1"/>
            <a:r>
              <a:rPr lang="en-US" sz="1800" dirty="0" smtClean="0"/>
              <a:t>Employers</a:t>
            </a:r>
          </a:p>
          <a:p>
            <a:pPr lvl="1"/>
            <a:r>
              <a:rPr lang="en-US" sz="1800" dirty="0" smtClean="0"/>
              <a:t>The City</a:t>
            </a:r>
          </a:p>
          <a:p>
            <a:pPr>
              <a:buFont typeface="+mj-lt"/>
              <a:buAutoNum type="arabicPeriod"/>
            </a:pPr>
            <a:r>
              <a:rPr lang="en-US" sz="2000" dirty="0" smtClean="0"/>
              <a:t>Provides services that recognize the needs of students with different backgrounds, levels of academic preparation, and interests. The structure must foster best practices in serving each different student subpopulation in order to achieve student success and degree/certificate completion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(Continued)</a:t>
            </a:r>
            <a:endParaRPr lang="en-US" dirty="0"/>
          </a:p>
        </p:txBody>
      </p:sp>
      <p:sp>
        <p:nvSpPr>
          <p:cNvPr id="3" name="Content Placeholder 2"/>
          <p:cNvSpPr>
            <a:spLocks noGrp="1"/>
          </p:cNvSpPr>
          <p:nvPr>
            <p:ph idx="1"/>
          </p:nvPr>
        </p:nvSpPr>
        <p:spPr>
          <a:xfrm>
            <a:off x="457200" y="1295400"/>
            <a:ext cx="8229600" cy="4830763"/>
          </a:xfrm>
        </p:spPr>
        <p:txBody>
          <a:bodyPr/>
          <a:lstStyle/>
          <a:p>
            <a:pPr>
              <a:buFont typeface="+mj-lt"/>
              <a:buAutoNum type="arabicPeriod" startAt="3"/>
            </a:pPr>
            <a:r>
              <a:rPr lang="en-US" sz="2000" dirty="0" smtClean="0"/>
              <a:t>Supports and promotes good practice in promoting student learning: </a:t>
            </a:r>
          </a:p>
          <a:p>
            <a:pPr lvl="1"/>
            <a:r>
              <a:rPr lang="en-US" sz="1800" dirty="0" smtClean="0"/>
              <a:t>“Seven Principles of Good Practice” in undergraduate education (</a:t>
            </a:r>
            <a:r>
              <a:rPr lang="en-US" sz="1800" dirty="0" err="1" smtClean="0"/>
              <a:t>Gamson</a:t>
            </a:r>
            <a:r>
              <a:rPr lang="en-US" sz="1800" dirty="0" smtClean="0"/>
              <a:t> and </a:t>
            </a:r>
            <a:r>
              <a:rPr lang="en-US" sz="1800" dirty="0" err="1" smtClean="0"/>
              <a:t>Chickering</a:t>
            </a:r>
            <a:r>
              <a:rPr lang="en-US" sz="1800" dirty="0" smtClean="0"/>
              <a:t> )</a:t>
            </a:r>
          </a:p>
          <a:p>
            <a:pPr lvl="2"/>
            <a:r>
              <a:rPr lang="en-US" sz="1600" dirty="0" smtClean="0"/>
              <a:t>Encourages contact between students and faculty</a:t>
            </a:r>
          </a:p>
          <a:p>
            <a:pPr lvl="2"/>
            <a:r>
              <a:rPr lang="en-US" sz="1600" dirty="0" smtClean="0"/>
              <a:t>Develops reciprocity and cooperation among students</a:t>
            </a:r>
          </a:p>
          <a:p>
            <a:pPr lvl="2"/>
            <a:r>
              <a:rPr lang="en-US" sz="1600" dirty="0" smtClean="0"/>
              <a:t>Encourages active learning</a:t>
            </a:r>
          </a:p>
          <a:p>
            <a:pPr lvl="2"/>
            <a:r>
              <a:rPr lang="en-US" sz="1600" dirty="0" smtClean="0"/>
              <a:t>Gives prompt feedback</a:t>
            </a:r>
          </a:p>
          <a:p>
            <a:pPr lvl="2"/>
            <a:r>
              <a:rPr lang="en-US" sz="1600" dirty="0" smtClean="0"/>
              <a:t>Emphasizes time-on-task</a:t>
            </a:r>
          </a:p>
          <a:p>
            <a:pPr lvl="2"/>
            <a:r>
              <a:rPr lang="en-US" sz="1600" dirty="0" smtClean="0"/>
              <a:t>Communicates high expectations</a:t>
            </a:r>
          </a:p>
          <a:p>
            <a:pPr lvl="2"/>
            <a:r>
              <a:rPr lang="en-US" sz="1600" dirty="0" smtClean="0"/>
              <a:t>Respects diverse talents and ways of learning</a:t>
            </a:r>
          </a:p>
          <a:p>
            <a:pPr lvl="1"/>
            <a:r>
              <a:rPr lang="en-US" sz="1800" dirty="0" smtClean="0"/>
              <a:t>Effective Educational Practice (NSSE)</a:t>
            </a:r>
          </a:p>
          <a:p>
            <a:pPr lvl="2"/>
            <a:r>
              <a:rPr lang="en-US" sz="1600" dirty="0" smtClean="0"/>
              <a:t>Level of academic challenge</a:t>
            </a:r>
          </a:p>
          <a:p>
            <a:pPr lvl="2"/>
            <a:r>
              <a:rPr lang="en-US" sz="1600" dirty="0" smtClean="0"/>
              <a:t>Active and collaborative learning</a:t>
            </a:r>
          </a:p>
          <a:p>
            <a:pPr lvl="2"/>
            <a:r>
              <a:rPr lang="en-US" sz="1600" dirty="0" smtClean="0"/>
              <a:t>Student-faculty interaction</a:t>
            </a:r>
          </a:p>
          <a:p>
            <a:pPr lvl="2"/>
            <a:r>
              <a:rPr lang="en-US" sz="1600" dirty="0" smtClean="0"/>
              <a:t>Enriching educational experiences</a:t>
            </a:r>
          </a:p>
          <a:p>
            <a:pPr lvl="2"/>
            <a:r>
              <a:rPr lang="en-US" sz="1600" dirty="0" smtClean="0"/>
              <a:t>Supportive campus environment</a:t>
            </a:r>
            <a:endParaRPr lang="en-US" dirty="0" smtClean="0"/>
          </a:p>
          <a:p>
            <a:pPr lvl="2"/>
            <a:endParaRPr lang="en-US" sz="12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(Continued)</a:t>
            </a:r>
            <a:endParaRPr lang="en-US" dirty="0"/>
          </a:p>
        </p:txBody>
      </p:sp>
      <p:sp>
        <p:nvSpPr>
          <p:cNvPr id="3" name="Content Placeholder 2"/>
          <p:cNvSpPr>
            <a:spLocks noGrp="1"/>
          </p:cNvSpPr>
          <p:nvPr>
            <p:ph idx="1"/>
          </p:nvPr>
        </p:nvSpPr>
        <p:spPr/>
        <p:txBody>
          <a:bodyPr/>
          <a:lstStyle/>
          <a:p>
            <a:pPr>
              <a:buFont typeface="+mj-lt"/>
              <a:buAutoNum type="arabicPeriod" startAt="4"/>
            </a:pPr>
            <a:r>
              <a:rPr lang="en-US" sz="2000" dirty="0" smtClean="0"/>
              <a:t>Aligns institutional processes with successfully meeting the priority needs of clients</a:t>
            </a:r>
          </a:p>
          <a:p>
            <a:pPr lvl="1"/>
            <a:r>
              <a:rPr lang="en-US" sz="1800" dirty="0" smtClean="0"/>
              <a:t>Determination &amp; statement of mission</a:t>
            </a:r>
          </a:p>
          <a:p>
            <a:pPr lvl="1"/>
            <a:r>
              <a:rPr lang="en-US" sz="1800" dirty="0" smtClean="0"/>
              <a:t>Promotion &amp; tenure</a:t>
            </a:r>
          </a:p>
          <a:p>
            <a:pPr lvl="1"/>
            <a:r>
              <a:rPr lang="en-US" sz="1800" dirty="0" smtClean="0"/>
              <a:t>Development, review &amp; approval of academic programs</a:t>
            </a:r>
            <a:endParaRPr lang="en-US" sz="2400" dirty="0"/>
          </a:p>
          <a:p>
            <a:pPr>
              <a:buFont typeface="+mj-lt"/>
              <a:buAutoNum type="arabicPeriod" startAt="5"/>
            </a:pPr>
            <a:r>
              <a:rPr lang="en-US" sz="2000" dirty="0" smtClean="0"/>
              <a:t>Promotes strong relationships with key external constituents</a:t>
            </a:r>
          </a:p>
          <a:p>
            <a:pPr lvl="1"/>
            <a:r>
              <a:rPr lang="en-US" sz="1800" dirty="0" smtClean="0"/>
              <a:t>P-12 system</a:t>
            </a:r>
          </a:p>
          <a:p>
            <a:pPr lvl="1"/>
            <a:r>
              <a:rPr lang="en-US" sz="1800" dirty="0" smtClean="0"/>
              <a:t>Employers</a:t>
            </a:r>
          </a:p>
          <a:p>
            <a:pPr lvl="1"/>
            <a:r>
              <a:rPr lang="en-US" sz="1800" dirty="0" smtClean="0"/>
              <a:t>Workforce &amp; economic development agencies</a:t>
            </a:r>
          </a:p>
          <a:p>
            <a:endParaRPr lang="en-US" sz="2200" b="1"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(Continued) </a:t>
            </a:r>
            <a:endParaRPr lang="en-US" dirty="0"/>
          </a:p>
        </p:txBody>
      </p:sp>
      <p:sp>
        <p:nvSpPr>
          <p:cNvPr id="3" name="Content Placeholder 2"/>
          <p:cNvSpPr>
            <a:spLocks noGrp="1"/>
          </p:cNvSpPr>
          <p:nvPr>
            <p:ph idx="1"/>
          </p:nvPr>
        </p:nvSpPr>
        <p:spPr>
          <a:xfrm>
            <a:off x="457200" y="1219200"/>
            <a:ext cx="8229600" cy="4525963"/>
          </a:xfrm>
        </p:spPr>
        <p:txBody>
          <a:bodyPr/>
          <a:lstStyle/>
          <a:p>
            <a:pPr>
              <a:buFont typeface="+mj-lt"/>
              <a:buAutoNum type="arabicPeriod" startAt="6"/>
            </a:pPr>
            <a:r>
              <a:rPr lang="en-US" sz="1800" dirty="0" smtClean="0"/>
              <a:t>Makes efficient use of facilities &amp; technology</a:t>
            </a:r>
          </a:p>
          <a:p>
            <a:pPr lvl="1"/>
            <a:r>
              <a:rPr lang="en-US" sz="1600" dirty="0" smtClean="0"/>
              <a:t>Classrooms</a:t>
            </a:r>
          </a:p>
          <a:p>
            <a:pPr lvl="1"/>
            <a:r>
              <a:rPr lang="en-US" sz="1600" dirty="0" smtClean="0"/>
              <a:t>Library</a:t>
            </a:r>
          </a:p>
          <a:p>
            <a:pPr lvl="1"/>
            <a:r>
              <a:rPr lang="en-US" sz="1600" dirty="0" smtClean="0"/>
              <a:t>Food service</a:t>
            </a:r>
          </a:p>
          <a:p>
            <a:pPr lvl="1"/>
            <a:r>
              <a:rPr lang="en-US" sz="1600" dirty="0" smtClean="0"/>
              <a:t>Student recreation</a:t>
            </a:r>
          </a:p>
          <a:p>
            <a:pPr lvl="1"/>
            <a:r>
              <a:rPr lang="en-US" sz="1600" dirty="0" smtClean="0"/>
              <a:t>Utility &amp;maintenance facilities</a:t>
            </a:r>
          </a:p>
          <a:p>
            <a:pPr>
              <a:buFont typeface="+mj-lt"/>
              <a:buAutoNum type="arabicPeriod" startAt="6"/>
            </a:pPr>
            <a:r>
              <a:rPr lang="en-US" sz="1800" dirty="0" smtClean="0"/>
              <a:t>Makes efficient use of support services that are not “mission specific”</a:t>
            </a:r>
          </a:p>
          <a:p>
            <a:pPr lvl="1"/>
            <a:r>
              <a:rPr lang="en-US" sz="1600" dirty="0" smtClean="0"/>
              <a:t>Testing/assessment</a:t>
            </a:r>
          </a:p>
          <a:p>
            <a:pPr lvl="1"/>
            <a:r>
              <a:rPr lang="en-US" sz="1600" dirty="0" smtClean="0"/>
              <a:t>Counseling</a:t>
            </a:r>
          </a:p>
          <a:p>
            <a:pPr lvl="1"/>
            <a:r>
              <a:rPr lang="en-US" sz="1600" dirty="0" smtClean="0"/>
              <a:t>Student financial aid</a:t>
            </a:r>
          </a:p>
          <a:p>
            <a:pPr lvl="1"/>
            <a:r>
              <a:rPr lang="en-US" sz="1600" dirty="0" smtClean="0"/>
              <a:t>Campus security</a:t>
            </a:r>
          </a:p>
          <a:p>
            <a:pPr lvl="1"/>
            <a:r>
              <a:rPr lang="en-US" sz="1600" dirty="0" smtClean="0"/>
              <a:t>Custodial services</a:t>
            </a:r>
          </a:p>
          <a:p>
            <a:pPr lvl="1"/>
            <a:r>
              <a:rPr lang="en-US" sz="1600" dirty="0" smtClean="0"/>
              <a:t>Facilities maintenance</a:t>
            </a:r>
            <a:endParaRPr lang="en-US" sz="16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(Continued) </a:t>
            </a:r>
            <a:endParaRPr lang="en-US" dirty="0"/>
          </a:p>
        </p:txBody>
      </p:sp>
      <p:sp>
        <p:nvSpPr>
          <p:cNvPr id="3" name="Content Placeholder 2"/>
          <p:cNvSpPr>
            <a:spLocks noGrp="1"/>
          </p:cNvSpPr>
          <p:nvPr>
            <p:ph idx="1"/>
          </p:nvPr>
        </p:nvSpPr>
        <p:spPr>
          <a:xfrm>
            <a:off x="457200" y="1219200"/>
            <a:ext cx="8229600" cy="4525963"/>
          </a:xfrm>
        </p:spPr>
        <p:txBody>
          <a:bodyPr/>
          <a:lstStyle/>
          <a:p>
            <a:pPr>
              <a:buFont typeface="+mj-lt"/>
              <a:buAutoNum type="arabicPeriod" startAt="8"/>
            </a:pPr>
            <a:r>
              <a:rPr lang="en-US" sz="2000" dirty="0" smtClean="0"/>
              <a:t>Provides a clear pathway of student progression to point of program completion regardless of point of entry</a:t>
            </a:r>
          </a:p>
          <a:p>
            <a:pPr>
              <a:buFont typeface="+mj-lt"/>
              <a:buAutoNum type="arabicPeriod" startAt="8"/>
            </a:pPr>
            <a:r>
              <a:rPr lang="en-US" sz="2000" dirty="0" smtClean="0"/>
              <a:t>As a minimum, serves the differing needs of the following sub-populations</a:t>
            </a:r>
          </a:p>
          <a:p>
            <a:pPr lvl="1"/>
            <a:r>
              <a:rPr lang="en-US" sz="1800" dirty="0" smtClean="0"/>
              <a:t>Academically well prepared recent high school grads</a:t>
            </a:r>
          </a:p>
          <a:p>
            <a:pPr lvl="1"/>
            <a:r>
              <a:rPr lang="en-US" sz="1800" dirty="0" smtClean="0"/>
              <a:t>Recent high school grads with academic deficiencies</a:t>
            </a:r>
          </a:p>
          <a:p>
            <a:pPr lvl="1"/>
            <a:r>
              <a:rPr lang="en-US" sz="1800" dirty="0" smtClean="0"/>
              <a:t>Adults</a:t>
            </a:r>
          </a:p>
          <a:p>
            <a:pPr lvl="2"/>
            <a:r>
              <a:rPr lang="en-US" sz="1600" dirty="0" smtClean="0"/>
              <a:t>With some college</a:t>
            </a:r>
          </a:p>
          <a:p>
            <a:pPr lvl="2"/>
            <a:r>
              <a:rPr lang="en-US" sz="1600" dirty="0" smtClean="0"/>
              <a:t>With high school, no college</a:t>
            </a:r>
          </a:p>
          <a:p>
            <a:pPr lvl="2"/>
            <a:r>
              <a:rPr lang="en-US" sz="1600" dirty="0" smtClean="0"/>
              <a:t>Less than high school</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CHEMS 08">
  <a:themeElements>
    <a:clrScheme name="Office Theme 13">
      <a:dk1>
        <a:srgbClr val="000000"/>
      </a:dk1>
      <a:lt1>
        <a:srgbClr val="FFFFFF"/>
      </a:lt1>
      <a:dk2>
        <a:srgbClr val="4975AD"/>
      </a:dk2>
      <a:lt2>
        <a:srgbClr val="808080"/>
      </a:lt2>
      <a:accent1>
        <a:srgbClr val="AFBD22"/>
      </a:accent1>
      <a:accent2>
        <a:srgbClr val="005295"/>
      </a:accent2>
      <a:accent3>
        <a:srgbClr val="FFFFFF"/>
      </a:accent3>
      <a:accent4>
        <a:srgbClr val="000000"/>
      </a:accent4>
      <a:accent5>
        <a:srgbClr val="D4DBAB"/>
      </a:accent5>
      <a:accent6>
        <a:srgbClr val="004987"/>
      </a:accent6>
      <a:hlink>
        <a:srgbClr val="FF9900"/>
      </a:hlink>
      <a:folHlink>
        <a:srgbClr val="8B8D09"/>
      </a:folHlink>
    </a:clrScheme>
    <a:fontScheme name="Office The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600" b="0" dirty="0">
            <a:latin typeface="Trebuchet MS" pitchFamily="34" charset="0"/>
          </a:defRPr>
        </a:defPPr>
      </a:lstStyle>
    </a:tx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000000"/>
        </a:dk1>
        <a:lt1>
          <a:srgbClr val="FFFFFF"/>
        </a:lt1>
        <a:dk2>
          <a:srgbClr val="4975AD"/>
        </a:dk2>
        <a:lt2>
          <a:srgbClr val="808080"/>
        </a:lt2>
        <a:accent1>
          <a:srgbClr val="AFBD22"/>
        </a:accent1>
        <a:accent2>
          <a:srgbClr val="005295"/>
        </a:accent2>
        <a:accent3>
          <a:srgbClr val="FFFFFF"/>
        </a:accent3>
        <a:accent4>
          <a:srgbClr val="000000"/>
        </a:accent4>
        <a:accent5>
          <a:srgbClr val="D4DBAB"/>
        </a:accent5>
        <a:accent6>
          <a:srgbClr val="004987"/>
        </a:accent6>
        <a:hlink>
          <a:srgbClr val="FF9900"/>
        </a:hlink>
        <a:folHlink>
          <a:srgbClr val="8B8D09"/>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Office Theme 13">
    <a:dk1>
      <a:srgbClr val="000000"/>
    </a:dk1>
    <a:lt1>
      <a:srgbClr val="FFFFFF"/>
    </a:lt1>
    <a:dk2>
      <a:srgbClr val="4975AD"/>
    </a:dk2>
    <a:lt2>
      <a:srgbClr val="808080"/>
    </a:lt2>
    <a:accent1>
      <a:srgbClr val="AFBD22"/>
    </a:accent1>
    <a:accent2>
      <a:srgbClr val="005295"/>
    </a:accent2>
    <a:accent3>
      <a:srgbClr val="FFFFFF"/>
    </a:accent3>
    <a:accent4>
      <a:srgbClr val="000000"/>
    </a:accent4>
    <a:accent5>
      <a:srgbClr val="D4DBAB"/>
    </a:accent5>
    <a:accent6>
      <a:srgbClr val="004987"/>
    </a:accent6>
    <a:hlink>
      <a:srgbClr val="FF9900"/>
    </a:hlink>
    <a:folHlink>
      <a:srgbClr val="8B8D09"/>
    </a:folHlink>
  </a:clrScheme>
  <a:fontScheme name="Office The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Theme 13">
    <a:dk1>
      <a:srgbClr val="000000"/>
    </a:dk1>
    <a:lt1>
      <a:srgbClr val="FFFFFF"/>
    </a:lt1>
    <a:dk2>
      <a:srgbClr val="4975AD"/>
    </a:dk2>
    <a:lt2>
      <a:srgbClr val="808080"/>
    </a:lt2>
    <a:accent1>
      <a:srgbClr val="AFBD22"/>
    </a:accent1>
    <a:accent2>
      <a:srgbClr val="005295"/>
    </a:accent2>
    <a:accent3>
      <a:srgbClr val="FFFFFF"/>
    </a:accent3>
    <a:accent4>
      <a:srgbClr val="000000"/>
    </a:accent4>
    <a:accent5>
      <a:srgbClr val="D4DBAB"/>
    </a:accent5>
    <a:accent6>
      <a:srgbClr val="004987"/>
    </a:accent6>
    <a:hlink>
      <a:srgbClr val="FF9900"/>
    </a:hlink>
    <a:folHlink>
      <a:srgbClr val="8B8D09"/>
    </a:folHlink>
  </a:clrScheme>
  <a:fontScheme name="Office The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Theme 13">
    <a:dk1>
      <a:srgbClr val="000000"/>
    </a:dk1>
    <a:lt1>
      <a:srgbClr val="FFFFFF"/>
    </a:lt1>
    <a:dk2>
      <a:srgbClr val="4975AD"/>
    </a:dk2>
    <a:lt2>
      <a:srgbClr val="808080"/>
    </a:lt2>
    <a:accent1>
      <a:srgbClr val="AFBD22"/>
    </a:accent1>
    <a:accent2>
      <a:srgbClr val="005295"/>
    </a:accent2>
    <a:accent3>
      <a:srgbClr val="FFFFFF"/>
    </a:accent3>
    <a:accent4>
      <a:srgbClr val="000000"/>
    </a:accent4>
    <a:accent5>
      <a:srgbClr val="D4DBAB"/>
    </a:accent5>
    <a:accent6>
      <a:srgbClr val="004987"/>
    </a:accent6>
    <a:hlink>
      <a:srgbClr val="FF9900"/>
    </a:hlink>
    <a:folHlink>
      <a:srgbClr val="8B8D09"/>
    </a:folHlink>
  </a:clrScheme>
  <a:fontScheme name="Office The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Theme 13">
    <a:dk1>
      <a:srgbClr val="000000"/>
    </a:dk1>
    <a:lt1>
      <a:srgbClr val="FFFFFF"/>
    </a:lt1>
    <a:dk2>
      <a:srgbClr val="4975AD"/>
    </a:dk2>
    <a:lt2>
      <a:srgbClr val="808080"/>
    </a:lt2>
    <a:accent1>
      <a:srgbClr val="AFBD22"/>
    </a:accent1>
    <a:accent2>
      <a:srgbClr val="005295"/>
    </a:accent2>
    <a:accent3>
      <a:srgbClr val="FFFFFF"/>
    </a:accent3>
    <a:accent4>
      <a:srgbClr val="000000"/>
    </a:accent4>
    <a:accent5>
      <a:srgbClr val="D4DBAB"/>
    </a:accent5>
    <a:accent6>
      <a:srgbClr val="004987"/>
    </a:accent6>
    <a:hlink>
      <a:srgbClr val="FF9900"/>
    </a:hlink>
    <a:folHlink>
      <a:srgbClr val="8B8D09"/>
    </a:folHlink>
  </a:clrScheme>
  <a:fontScheme name="Office The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UNTITLED</Template>
  <TotalTime>595</TotalTime>
  <Words>1887</Words>
  <Application>Microsoft Office PowerPoint</Application>
  <PresentationFormat>On-screen Show (4:3)</PresentationFormat>
  <Paragraphs>544</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NCHEMS 08</vt:lpstr>
      <vt:lpstr>Serving the Needs of New Orleans</vt:lpstr>
      <vt:lpstr>Louisiana Parish by Parish Population, 2010</vt:lpstr>
      <vt:lpstr>Louisiana Total Population Change by Parish, 2010-30</vt:lpstr>
      <vt:lpstr>Louisiana Total Population Change by Parish, Age 15-24 2010-30</vt:lpstr>
      <vt:lpstr>Louisiana Total Population Change by Parish, Age 25-44 2010-30</vt:lpstr>
      <vt:lpstr>Projected Orleans Population by Race, All Ages,  2010-30</vt:lpstr>
      <vt:lpstr>Projected Orleans Population by Race, Ages 15-24,  2010-30</vt:lpstr>
      <vt:lpstr>Projected Orleans Population by Race, Ages 25-44,  2010-30</vt:lpstr>
      <vt:lpstr>Percent of Adults with an Associate Degree or Higher by Age Group – Orleans Parish, Louisiana, U.S. &amp; Leading OECD Countries</vt:lpstr>
      <vt:lpstr>Percent of Population Ages 25-64 with an Associate Degree or Higher, 2009 </vt:lpstr>
      <vt:lpstr>New Orleans Region - Percent of Population Age 18-24 by Education Level and Race, 2009</vt:lpstr>
      <vt:lpstr>New Orleans Region - Percent of Population Age 24-44 by Education Level and Race, 2009</vt:lpstr>
      <vt:lpstr>Percent African-Americans</vt:lpstr>
      <vt:lpstr>Annual Drop Out Rates</vt:lpstr>
      <vt:lpstr>2006-2010 ACT Results Orleans, Louisiana, and National</vt:lpstr>
      <vt:lpstr>2010 ACT Scores Orleans, Louisiana, and National</vt:lpstr>
      <vt:lpstr>Distribution of ACT Composite Scores - Two-Year Average (UNO 2007-08, SUNO 2006-07)</vt:lpstr>
      <vt:lpstr>First-Time Undergraduates Directly Out of High School as a Percent of High School Graduates by Parish of Origin 2006-08 Annual Average</vt:lpstr>
      <vt:lpstr>First-time undergraduates Directly Out of High School as a Percent of High School Graduates 2006-08 Annual Average</vt:lpstr>
      <vt:lpstr>If Orleans Parish Residents Were to Participate in College at Rates of Residents of</vt:lpstr>
      <vt:lpstr>Institutions in Which Residents of Orleans Parish Enrolled as Freshmen, 2009-10</vt:lpstr>
      <vt:lpstr>Fall 2009 Enrollments in New Orleans Public Institutions</vt:lpstr>
      <vt:lpstr>Fall 2009 Enrollments in New Orleans Public Institutions - % African American </vt:lpstr>
      <vt:lpstr>Student Characteristics Comparisons</vt:lpstr>
      <vt:lpstr>Percent First-Time Freshmen Enrolled in Developmental Education  Fall 2009</vt:lpstr>
      <vt:lpstr>Transfers of Students Who Enrolled as First-Time Freshmen at Delgado – Total for Years 2008-09</vt:lpstr>
      <vt:lpstr>Transfers of Students Who Enrolled as First-Time Freshmen at UNO – Total for Years 2006-09</vt:lpstr>
      <vt:lpstr>Transfers of Students Who Enrolled as First-Time Freshmen at SUNO – Total for Years 2006-09</vt:lpstr>
      <vt:lpstr>Delgado Graduation Rates</vt:lpstr>
      <vt:lpstr>SUNO Graduation Rates</vt:lpstr>
      <vt:lpstr>UNO Graduation Rates</vt:lpstr>
      <vt:lpstr>Undergraduate Awards as a Percent of FTE Undergraduate Enrollments, 2008-09</vt:lpstr>
      <vt:lpstr>Proportion of Degree Recipients Who Are African-American</vt:lpstr>
      <vt:lpstr>Percent of Faculty by Institution and Race, 2007</vt:lpstr>
      <vt:lpstr>Summary Observations</vt:lpstr>
      <vt:lpstr>Mission Differentiation by Student Clientele</vt:lpstr>
      <vt:lpstr>Mission Differentiation by Service Capacity</vt:lpstr>
      <vt:lpstr>Criteria For Assessing Organizational Alternatives for New Orleans</vt:lpstr>
      <vt:lpstr>Criteria (Continued)</vt:lpstr>
      <vt:lpstr>Criteria (Continued)</vt:lpstr>
      <vt:lpstr>Criteria (Continued) </vt:lpstr>
      <vt:lpstr>Criteria (Continued) </vt:lpstr>
    </vt:vector>
  </TitlesOfParts>
  <Company>NCHEMS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Orleans</dc:title>
  <dc:creator>Liz Weeks</dc:creator>
  <cp:lastModifiedBy>meg.casper</cp:lastModifiedBy>
  <cp:revision>150</cp:revision>
  <dcterms:created xsi:type="dcterms:W3CDTF">2011-02-03T22:39:06Z</dcterms:created>
  <dcterms:modified xsi:type="dcterms:W3CDTF">2011-02-08T16:25:34Z</dcterms:modified>
</cp:coreProperties>
</file>