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handoutMasterIdLst>
    <p:handoutMasterId r:id="rId14"/>
  </p:handoutMasterIdLst>
  <p:sldIdLst>
    <p:sldId id="267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11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5CB17-7E22-ED44-9CED-ED62462D452C}" type="datetimeFigureOut">
              <a:rPr lang="en-US" smtClean="0"/>
              <a:t>6/25/12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790B91-587C-1F45-A4C3-5A08BAD8D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9399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June 25,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June 25,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63BA-01FC-4367-B6F3-ABB2645D55F1}" type="datetime4">
              <a:rPr lang="en-US" smtClean="0"/>
              <a:pPr/>
              <a:t>June 25, 2012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June 25,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DA29-3CBE-48EA-92AE-A996835462BA}" type="datetime4">
              <a:rPr lang="en-US" smtClean="0"/>
              <a:pPr/>
              <a:t>June 25,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054-3869-4501-B163-1BBFDE8DCE04}" type="datetime4">
              <a:rPr lang="en-US" smtClean="0"/>
              <a:pPr/>
              <a:t>June 25,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3D831-56C1-49CF-8EF7-8B9A98402BCD}" type="datetime4">
              <a:rPr lang="en-US" smtClean="0"/>
              <a:pPr/>
              <a:t>June 25,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June 25,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EA923-9BEE-48CE-9F28-5B525F399BAD}" type="datetime4">
              <a:rPr lang="en-US" smtClean="0"/>
              <a:pPr/>
              <a:t>June 25,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1F9E-604E-4343-9F29-EF72E8231CAD}" type="datetime4">
              <a:rPr lang="en-US" smtClean="0"/>
              <a:pPr/>
              <a:t>June 25,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E1CE-37F8-4102-8DF9-852A0A51F293}" type="datetime4">
              <a:rPr lang="en-US" smtClean="0"/>
              <a:pPr/>
              <a:t>June 25,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June 25,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77646"/>
            <a:ext cx="7772400" cy="4321175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400" dirty="0" smtClean="0">
                <a:latin typeface="Arial"/>
                <a:cs typeface="Arial"/>
              </a:rPr>
              <a:t>Jen Brenner</a:t>
            </a:r>
            <a:br>
              <a:rPr lang="en-US" sz="2400" dirty="0" smtClean="0">
                <a:latin typeface="Arial"/>
                <a:cs typeface="Arial"/>
              </a:rPr>
            </a:br>
            <a:r>
              <a:rPr lang="en-US" sz="2400" dirty="0" smtClean="0">
                <a:latin typeface="+mn-lt"/>
              </a:rPr>
              <a:t>MAIDA  COTE</a:t>
            </a:r>
            <a:br>
              <a:rPr lang="en-US" sz="2400" dirty="0" smtClean="0">
                <a:latin typeface="+mn-lt"/>
              </a:rPr>
            </a:br>
            <a:r>
              <a:rPr lang="en-US" sz="2400" dirty="0" smtClean="0">
                <a:latin typeface="+mn-lt"/>
              </a:rPr>
              <a:t>TRICIA  CUNDARI </a:t>
            </a:r>
            <a:br>
              <a:rPr lang="en-US" sz="2400" dirty="0" smtClean="0">
                <a:latin typeface="+mn-lt"/>
              </a:rPr>
            </a:br>
            <a:r>
              <a:rPr lang="en-US" sz="2400" dirty="0" smtClean="0">
                <a:latin typeface="+mn-lt"/>
              </a:rPr>
              <a:t>Ronnie Dougherty </a:t>
            </a:r>
            <a:br>
              <a:rPr lang="en-US" sz="2400" dirty="0" smtClean="0">
                <a:latin typeface="+mn-lt"/>
              </a:rPr>
            </a:br>
            <a:r>
              <a:rPr lang="en-US" sz="2400" dirty="0" smtClean="0">
                <a:latin typeface="+mn-lt"/>
              </a:rPr>
              <a:t>Lauren </a:t>
            </a:r>
            <a:r>
              <a:rPr lang="en-US" sz="2400" dirty="0" err="1" smtClean="0">
                <a:latin typeface="+mn-lt"/>
              </a:rPr>
              <a:t>Filipek</a:t>
            </a: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 smtClean="0">
                <a:latin typeface="+mn-lt"/>
              </a:rPr>
              <a:t>Deborah freeman</a:t>
            </a:r>
            <a:br>
              <a:rPr lang="en-US" sz="2400" dirty="0" smtClean="0">
                <a:latin typeface="+mn-lt"/>
              </a:rPr>
            </a:br>
            <a:r>
              <a:rPr lang="en-US" sz="2400" dirty="0" smtClean="0">
                <a:latin typeface="+mn-lt"/>
              </a:rPr>
              <a:t>Julie 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Howson</a:t>
            </a: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 smtClean="0">
                <a:latin typeface="+mn-lt"/>
              </a:rPr>
              <a:t>Donna </a:t>
            </a:r>
            <a:r>
              <a:rPr lang="en-US" sz="2400" dirty="0" err="1" smtClean="0">
                <a:latin typeface="+mn-lt"/>
              </a:rPr>
              <a:t>Jaworowicz</a:t>
            </a: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 err="1" smtClean="0">
                <a:latin typeface="+mn-lt"/>
              </a:rPr>
              <a:t>janaina</a:t>
            </a:r>
            <a:r>
              <a:rPr lang="en-US" sz="2400" dirty="0" smtClean="0">
                <a:latin typeface="+mn-lt"/>
              </a:rPr>
              <a:t>  </a:t>
            </a:r>
            <a:r>
              <a:rPr lang="en-US" sz="2400" dirty="0" err="1" smtClean="0">
                <a:latin typeface="+mn-lt"/>
              </a:rPr>
              <a:t>lasota</a:t>
            </a: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 err="1" smtClean="0">
                <a:latin typeface="+mn-lt"/>
              </a:rPr>
              <a:t>randee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mandelbaum</a:t>
            </a: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endParaRPr lang="en-US" sz="2400" dirty="0">
              <a:latin typeface="+mn-lt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312617"/>
            <a:ext cx="7772400" cy="1066800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5600" dirty="0"/>
          </a:p>
          <a:p>
            <a:endParaRPr lang="en-US" sz="5600" dirty="0" smtClean="0"/>
          </a:p>
          <a:p>
            <a:endParaRPr lang="en-US" sz="5600" dirty="0" smtClean="0"/>
          </a:p>
          <a:p>
            <a:endParaRPr lang="en-US" sz="5600" dirty="0"/>
          </a:p>
          <a:p>
            <a:endParaRPr lang="en-US" sz="5600" dirty="0" smtClean="0"/>
          </a:p>
          <a:p>
            <a:r>
              <a:rPr lang="en-US" sz="16000" dirty="0" smtClean="0">
                <a:latin typeface="+mn-lt"/>
              </a:rPr>
              <a:t>RESTRUCTURING SCHOOLS (PK-3 SUBCOMMITTEE)</a:t>
            </a:r>
            <a:endParaRPr lang="en-US" sz="16000" dirty="0">
              <a:latin typeface="+mn-lt"/>
            </a:endParaRPr>
          </a:p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923692" y="3614615"/>
            <a:ext cx="2051539" cy="37123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1379417"/>
            <a:ext cx="14097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25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093" y="334108"/>
            <a:ext cx="7772400" cy="4321175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sz="2800" dirty="0" smtClean="0">
                <a:latin typeface="+mn-lt"/>
              </a:rPr>
              <a:t/>
            </a:r>
            <a:br>
              <a:rPr lang="en-US" sz="2800" dirty="0" smtClean="0">
                <a:latin typeface="+mn-lt"/>
              </a:rPr>
            </a:br>
            <a:r>
              <a:rPr lang="en-US" sz="2800" dirty="0">
                <a:latin typeface="+mn-lt"/>
              </a:rPr>
              <a:t/>
            </a:r>
            <a:br>
              <a:rPr lang="en-US" sz="2800" dirty="0">
                <a:latin typeface="+mn-lt"/>
              </a:rPr>
            </a:br>
            <a:r>
              <a:rPr lang="en-US" sz="2800" dirty="0" smtClean="0">
                <a:latin typeface="+mn-lt"/>
              </a:rPr>
              <a:t>And …….</a:t>
            </a:r>
            <a:br>
              <a:rPr lang="en-US" sz="28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/>
            </a:r>
            <a:br>
              <a:rPr lang="en-US" sz="28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Erin Marx</a:t>
            </a:r>
            <a:br>
              <a:rPr lang="en-US" sz="28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Loretta Miller</a:t>
            </a:r>
            <a:br>
              <a:rPr lang="en-US" sz="28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Michelle </a:t>
            </a:r>
            <a:r>
              <a:rPr lang="en-US" sz="2800" dirty="0" err="1" smtClean="0">
                <a:latin typeface="+mn-lt"/>
              </a:rPr>
              <a:t>Mirabello</a:t>
            </a:r>
            <a:r>
              <a:rPr lang="en-US" sz="2800" dirty="0" smtClean="0">
                <a:latin typeface="+mn-lt"/>
              </a:rPr>
              <a:t/>
            </a:r>
            <a:br>
              <a:rPr lang="en-US" sz="28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Liz O'Connell</a:t>
            </a:r>
            <a:br>
              <a:rPr lang="en-US" sz="28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Rhonda </a:t>
            </a:r>
            <a:r>
              <a:rPr lang="en-US" sz="2800" dirty="0" err="1" smtClean="0">
                <a:latin typeface="+mn-lt"/>
              </a:rPr>
              <a:t>Palatiello</a:t>
            </a:r>
            <a:r>
              <a:rPr lang="en-US" sz="2800" dirty="0" smtClean="0">
                <a:latin typeface="+mn-lt"/>
              </a:rPr>
              <a:t/>
            </a:r>
            <a:br>
              <a:rPr lang="en-US" sz="28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Meghan  </a:t>
            </a:r>
            <a:r>
              <a:rPr lang="en-US" sz="2800" dirty="0" err="1" smtClean="0">
                <a:latin typeface="+mn-lt"/>
              </a:rPr>
              <a:t>reistrom</a:t>
            </a:r>
            <a:r>
              <a:rPr lang="en-US" sz="2800" dirty="0" smtClean="0">
                <a:latin typeface="+mn-lt"/>
              </a:rPr>
              <a:t/>
            </a:r>
            <a:br>
              <a:rPr lang="en-US" sz="28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Maria  </a:t>
            </a:r>
            <a:r>
              <a:rPr lang="en-US" sz="2800" dirty="0" err="1" smtClean="0">
                <a:latin typeface="+mn-lt"/>
              </a:rPr>
              <a:t>scanniello</a:t>
            </a:r>
            <a:r>
              <a:rPr lang="en-US" sz="2800" dirty="0" smtClean="0">
                <a:latin typeface="+mn-lt"/>
              </a:rPr>
              <a:t/>
            </a:r>
            <a:br>
              <a:rPr lang="en-US" sz="28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Rachel </a:t>
            </a:r>
            <a:r>
              <a:rPr lang="en-US" sz="2800" dirty="0" err="1" smtClean="0">
                <a:latin typeface="+mn-lt"/>
              </a:rPr>
              <a:t>leibner</a:t>
            </a:r>
            <a:r>
              <a:rPr lang="en-US" sz="2800" dirty="0" smtClean="0">
                <a:latin typeface="+mn-lt"/>
              </a:rPr>
              <a:t> </a:t>
            </a:r>
            <a:br>
              <a:rPr lang="en-US" sz="2800" dirty="0" smtClean="0">
                <a:latin typeface="+mn-lt"/>
              </a:rPr>
            </a:br>
            <a:endParaRPr lang="en-US" sz="2800" dirty="0"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100" y="1986085"/>
            <a:ext cx="2120900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0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Background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sz="2800" dirty="0" smtClean="0"/>
              <a:t>Five-Year Preschool Plan approved in 2008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Funding never followed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Freehold Borough adopted “Tools of the Mind” Curriculum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Full-day Preschool Program was implemented in 2008</a:t>
            </a:r>
          </a:p>
          <a:p>
            <a:endParaRPr lang="en-US" sz="2400" dirty="0" smtClean="0"/>
          </a:p>
          <a:p>
            <a:pPr marL="342900" indent="-342900">
              <a:buFont typeface="Arial"/>
              <a:buChar char="•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7272" y="5031553"/>
            <a:ext cx="1599527" cy="159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62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 smtClean="0"/>
              <a:t>Preschool program cut back to half-day in 2011 due to lack of funding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Waiting list existed when full-day program was operational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No waiting list for half-day program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We are reaching less 3 &amp; 4 year </a:t>
            </a:r>
            <a:r>
              <a:rPr lang="en-US" sz="2800" dirty="0" smtClean="0"/>
              <a:t>olds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Our universe is close to 300 students</a:t>
            </a:r>
          </a:p>
          <a:p>
            <a:pPr marL="457200" indent="-457200">
              <a:buFont typeface="Arial"/>
              <a:buChar char="•"/>
            </a:pPr>
            <a:endParaRPr lang="en-US" sz="2800" dirty="0" smtClean="0"/>
          </a:p>
          <a:p>
            <a:pPr marL="457200" indent="-457200">
              <a:buFont typeface="Arial"/>
              <a:buChar char="•"/>
            </a:pPr>
            <a:endParaRPr lang="en-US" sz="2800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217" y="5203236"/>
            <a:ext cx="1209053" cy="120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79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Achievement gap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Academic achievement </a:t>
            </a:r>
            <a:r>
              <a:rPr lang="en-US" sz="2400" dirty="0"/>
              <a:t>g</a:t>
            </a:r>
            <a:r>
              <a:rPr lang="en-US" sz="2400" dirty="0" smtClean="0"/>
              <a:t>ap begins before students enroll in Kindergarten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Need other ways to replace lack of full-day preschool for our universe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District cannot continue to wait for full preschool funding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Other programs can be implemented to close the achievement gap during early childhood</a:t>
            </a:r>
          </a:p>
          <a:p>
            <a:endParaRPr lang="en-US" sz="24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5597" y="5373722"/>
            <a:ext cx="1251093" cy="125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3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Strategic planning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Early Childhood Subcommittee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Input from teachers and parents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Visits to school districts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New Common Core Standards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No re-teaching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Develop criteria for Developmental Kindergarten &amp; Transitional First Grade programs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9675" y="338663"/>
            <a:ext cx="1589175" cy="158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972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04738" cy="1599882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Developmental kindergarten “Springboard to Success” </a:t>
            </a:r>
            <a:br>
              <a:rPr lang="en-US" sz="2400" dirty="0" smtClean="0"/>
            </a:br>
            <a:r>
              <a:rPr lang="en-US" sz="2000" dirty="0" smtClean="0"/>
              <a:t>or “Starting Behind – Staying Behind”</a:t>
            </a:r>
            <a:endParaRPr lang="en-US" sz="2000" dirty="0">
              <a:latin typeface="Baskerville Old Face"/>
              <a:cs typeface="Baskerville Old Fac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10" y="1717697"/>
            <a:ext cx="7759690" cy="4822038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/>
              <a:buChar char="•"/>
            </a:pPr>
            <a:r>
              <a:rPr lang="en-US" sz="2800" dirty="0" smtClean="0"/>
              <a:t>Provides additional time to develop:</a:t>
            </a:r>
          </a:p>
          <a:p>
            <a:pPr marL="800100" lvl="1" indent="-342900">
              <a:buFont typeface="Arial"/>
              <a:buChar char="•"/>
            </a:pPr>
            <a:r>
              <a:rPr lang="en-US" sz="2800" dirty="0" smtClean="0"/>
              <a:t>Fine motor skills</a:t>
            </a:r>
          </a:p>
          <a:p>
            <a:pPr marL="800100" lvl="1" indent="-342900">
              <a:buFont typeface="Arial"/>
              <a:buChar char="•"/>
            </a:pPr>
            <a:r>
              <a:rPr lang="en-US" sz="2800" dirty="0" smtClean="0"/>
              <a:t>Cognitive skills </a:t>
            </a:r>
          </a:p>
          <a:p>
            <a:pPr marL="800100" lvl="1" indent="-342900">
              <a:buFont typeface="Arial"/>
              <a:buChar char="•"/>
            </a:pPr>
            <a:r>
              <a:rPr lang="en-US" sz="2800" dirty="0" smtClean="0"/>
              <a:t>Social skills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Build background knowledge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Build vocabulary</a:t>
            </a:r>
          </a:p>
          <a:p>
            <a:r>
              <a:rPr lang="en-US" sz="2400" dirty="0" smtClean="0">
                <a:latin typeface="Baskerville Old Face"/>
                <a:cs typeface="Baskerville Old Face"/>
              </a:rPr>
              <a:t>Transitional  </a:t>
            </a:r>
            <a:r>
              <a:rPr lang="en-US" sz="2400" dirty="0">
                <a:latin typeface="Baskerville Old Face"/>
                <a:cs typeface="Baskerville Old Face"/>
              </a:rPr>
              <a:t>kindergarten gives a tremendous opportunity to increase kindergarten readiness by laying the foundation for reading proficiency and better preparing our students to be </a:t>
            </a:r>
            <a:r>
              <a:rPr lang="en-US" sz="2400" dirty="0" smtClean="0">
                <a:latin typeface="Baskerville Old Face"/>
                <a:cs typeface="Baskerville Old Face"/>
              </a:rPr>
              <a:t>successful.</a:t>
            </a:r>
            <a:endParaRPr lang="en-US" sz="2400" dirty="0"/>
          </a:p>
          <a:p>
            <a:pPr marL="342900" indent="-342900">
              <a:buFont typeface="Arial"/>
              <a:buChar char="•"/>
            </a:pPr>
            <a:endParaRPr lang="en-US" sz="2800" dirty="0" smtClean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8926" y="2491750"/>
            <a:ext cx="1923012" cy="192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259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17" y="152718"/>
            <a:ext cx="844803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Developmental Kindergarten – Who attends?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Wingdings" charset="2"/>
              <a:buChar char="§"/>
            </a:pPr>
            <a:r>
              <a:rPr lang="en-US" sz="3200" dirty="0" smtClean="0"/>
              <a:t>Students with no preschool experience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3200" dirty="0" smtClean="0"/>
              <a:t>Students who lack the skills necessary to be successful in the academic expectations of the kindergarten curriculum.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3200" dirty="0" smtClean="0"/>
              <a:t>Students who lack the social and emotional maturity  needed to be successful in kindergarten.  </a:t>
            </a:r>
          </a:p>
          <a:p>
            <a:pPr marL="457200" indent="-457200">
              <a:buFont typeface="Wingdings" charset="2"/>
              <a:buChar char="§"/>
            </a:pP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1702" y="1210475"/>
            <a:ext cx="1511300" cy="18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24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Transitional First Grade (T-1)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sz="2800" dirty="0"/>
              <a:t>This program is intended to target students who have completed </a:t>
            </a:r>
            <a:r>
              <a:rPr lang="en-US" sz="2800" dirty="0" smtClean="0"/>
              <a:t>a </a:t>
            </a:r>
            <a:r>
              <a:rPr lang="en-US" sz="2800" dirty="0"/>
              <a:t>kindergarten program, but based on a variety of data, would benefit from an additional year of language development/literacy instruction and academic skill building prior to entering first grade. </a:t>
            </a:r>
            <a:endParaRPr lang="en-US" sz="2800" dirty="0" smtClean="0"/>
          </a:p>
          <a:p>
            <a:pPr marL="342900" indent="-342900">
              <a:buFont typeface="Wingdings" charset="2"/>
              <a:buChar char="§"/>
            </a:pPr>
            <a:r>
              <a:rPr lang="en-US" sz="2800" dirty="0" smtClean="0"/>
              <a:t>Upon </a:t>
            </a:r>
            <a:r>
              <a:rPr lang="en-US" sz="2800" dirty="0"/>
              <a:t>completion of T-1, students will be placed into a first grade </a:t>
            </a:r>
            <a:r>
              <a:rPr lang="en-US" sz="2800" dirty="0" smtClean="0"/>
              <a:t>classroom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4933" y="348350"/>
            <a:ext cx="1175968" cy="117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018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011198" cy="1371600"/>
          </a:xfrm>
        </p:spPr>
        <p:txBody>
          <a:bodyPr/>
          <a:lstStyle/>
          <a:p>
            <a:r>
              <a:rPr lang="en-US" dirty="0" smtClean="0"/>
              <a:t>The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499"/>
            <a:ext cx="7858132" cy="4551716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800" dirty="0" smtClean="0"/>
              <a:t>Formed a committee composed of teachers, administrators and parents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T-1 was the major </a:t>
            </a:r>
            <a:r>
              <a:rPr lang="en-US" sz="2800" dirty="0"/>
              <a:t>focus of our committee 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Visited schools with T-1classes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Developed a criteria and survey for teachers</a:t>
            </a:r>
          </a:p>
          <a:p>
            <a:endParaRPr lang="en-US" sz="2800" dirty="0" smtClean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839" y="152718"/>
            <a:ext cx="1890366" cy="189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24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5384"/>
            <a:ext cx="7620000" cy="4373563"/>
          </a:xfrm>
        </p:spPr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sz="2800" dirty="0" smtClean="0"/>
              <a:t>Teachers will (did) identify students using the criteria survey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Informational meeting for parents(held)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Professional opportunities for curriculum development for teachers over the summer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Teacher </a:t>
            </a:r>
            <a:r>
              <a:rPr lang="en-US" sz="2800" smtClean="0"/>
              <a:t>was hired. </a:t>
            </a:r>
            <a:endParaRPr lang="en-US" sz="2800" dirty="0" smtClean="0"/>
          </a:p>
          <a:p>
            <a:r>
              <a:rPr lang="en-US" sz="2800" dirty="0" smtClean="0"/>
              <a:t> </a:t>
            </a:r>
          </a:p>
          <a:p>
            <a:pPr marL="342900" indent="-342900">
              <a:buFont typeface="Arial"/>
              <a:buChar char="•"/>
            </a:pPr>
            <a:endParaRPr lang="en-US" sz="2800" dirty="0" smtClean="0"/>
          </a:p>
          <a:p>
            <a:endParaRPr lang="en-US" sz="2800" dirty="0" smtClean="0"/>
          </a:p>
          <a:p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414" y="421066"/>
            <a:ext cx="1524318" cy="152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093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Update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Developed criteria and survey 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Met with Kindergarten and First Grade Staff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Survey will be distributed to Kindergarten teachers after recess 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A committee of Kindergarten teacher , Grade 1 teacher, Principal and District Administrator will evaluate data and portfolio of each T1 candidate and make final recommendations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Letter will be sent to parents/guardians 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An information night will be held  </a:t>
            </a:r>
          </a:p>
          <a:p>
            <a:pPr marL="342900" indent="-34290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3549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4775</TotalTime>
  <Words>469</Words>
  <Application>Microsoft Macintosh PowerPoint</Application>
  <PresentationFormat>On-screen Show (4:3)</PresentationFormat>
  <Paragraphs>86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Essential</vt:lpstr>
      <vt:lpstr>Jen Brenner MAIDA  COTE TRICIA  CUNDARI  Ronnie Dougherty  Lauren Filipek Deborah freeman Julie  Howson Donna Jaworowicz janaina  lasota randee mandelbaum </vt:lpstr>
      <vt:lpstr>  And …….  Erin Marx Loretta Miller Michelle Mirabello Liz O'Connell Rhonda Palatiello Meghan  reistrom Maria  scanniello Rachel leibner  </vt:lpstr>
      <vt:lpstr>Historical Background </vt:lpstr>
      <vt:lpstr>Historical background</vt:lpstr>
      <vt:lpstr>Achievement gap</vt:lpstr>
      <vt:lpstr>Strategic planning </vt:lpstr>
      <vt:lpstr>Developmental kindergarten “Springboard to Success”  or “Starting Behind – Staying Behind”</vt:lpstr>
      <vt:lpstr>Developmental Kindergarten – Who attends?</vt:lpstr>
      <vt:lpstr>Transitional First Grade (T-1)</vt:lpstr>
      <vt:lpstr>The Process</vt:lpstr>
      <vt:lpstr>The Plan</vt:lpstr>
      <vt:lpstr>Progress Update </vt:lpstr>
    </vt:vector>
  </TitlesOfParts>
  <Company>Freehold Borough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CLOSING THE  ACHIEVEMENT GAP</dc:title>
  <dc:creator>Dougherty, Ronnie</dc:creator>
  <cp:lastModifiedBy>Dougherty, Ronnie</cp:lastModifiedBy>
  <cp:revision>46</cp:revision>
  <cp:lastPrinted>2012-05-14T17:16:46Z</cp:lastPrinted>
  <dcterms:created xsi:type="dcterms:W3CDTF">2012-02-23T22:44:22Z</dcterms:created>
  <dcterms:modified xsi:type="dcterms:W3CDTF">2012-06-25T20:43:41Z</dcterms:modified>
</cp:coreProperties>
</file>