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2" d="100"/>
          <a:sy n="92" d="100"/>
        </p:scale>
        <p:origin x="-72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91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59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2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5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08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74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27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1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5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50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8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30F4A-B6F3-4865-83CB-3C407D0F2086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1C0F9-DD7E-4F0B-BCE3-8E971EBF9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1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ti4success.org/tools_charts/popups_screening/programPopup.php?url=aimsweb-RCBM&amp;title=AIMSweb%20&amp;area=Reading%20Curriculum-Based%20Measurement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Teacher Evaluation Student Achievement Data Subcommittee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Interim Report</a:t>
            </a:r>
          </a:p>
          <a:p>
            <a:r>
              <a:rPr lang="en-US" dirty="0" smtClean="0"/>
              <a:t>September 25,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821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Recommendation #1 Grades 4-8 Reading and Math MCA Value-added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35% of total teacher evaluation</a:t>
            </a:r>
          </a:p>
          <a:p>
            <a:r>
              <a:rPr lang="en-US" dirty="0" smtClean="0"/>
              <a:t>Use a value-added model similar to the Bush Foundation model currently used in Minnesota at the Classroom, Grade Level Team and School level</a:t>
            </a:r>
          </a:p>
          <a:p>
            <a:r>
              <a:rPr lang="en-US" dirty="0" smtClean="0"/>
              <a:t>The percentage allocated to grade level and/or school level has not been determined</a:t>
            </a:r>
          </a:p>
          <a:p>
            <a:r>
              <a:rPr lang="en-US" dirty="0" smtClean="0"/>
              <a:t>One possibility is 25% teacher level; 10% either grade level team or school wide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319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Value-Added: A Visual Representation</a:t>
            </a:r>
            <a:endParaRPr lang="en-US" dirty="0"/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4627563" y="2593148"/>
            <a:ext cx="1173162" cy="4151313"/>
            <a:chOff x="4626862" y="2438400"/>
            <a:chExt cx="1173270" cy="4151531"/>
          </a:xfrm>
        </p:grpSpPr>
        <p:cxnSp>
          <p:nvCxnSpPr>
            <p:cNvPr id="5" name="Straight Connector 4"/>
            <p:cNvCxnSpPr/>
            <p:nvPr/>
          </p:nvCxnSpPr>
          <p:spPr>
            <a:xfrm rot="5400000">
              <a:off x="3539390" y="4114888"/>
              <a:ext cx="3352976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21"/>
            <p:cNvSpPr txBox="1">
              <a:spLocks noChangeArrowheads="1"/>
            </p:cNvSpPr>
            <p:nvPr/>
          </p:nvSpPr>
          <p:spPr bwMode="auto">
            <a:xfrm>
              <a:off x="4626862" y="5943600"/>
              <a:ext cx="117327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Year 2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(Post-test)</a:t>
              </a: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3276600" y="1687215"/>
            <a:ext cx="4394200" cy="2468033"/>
            <a:chOff x="3276600" y="1532467"/>
            <a:chExt cx="4394200" cy="2468033"/>
          </a:xfrm>
        </p:grpSpPr>
        <p:sp>
          <p:nvSpPr>
            <p:cNvPr id="8" name="Oval 7"/>
            <p:cNvSpPr/>
            <p:nvPr/>
          </p:nvSpPr>
          <p:spPr>
            <a:xfrm>
              <a:off x="5029200" y="2667000"/>
              <a:ext cx="381000" cy="381000"/>
            </a:xfrm>
            <a:prstGeom prst="ellipse">
              <a:avLst/>
            </a:prstGeom>
            <a:solidFill>
              <a:srgbClr val="B4564A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Straight Arrow Connector 8"/>
            <p:cNvCxnSpPr>
              <a:stCxn id="20" idx="6"/>
              <a:endCxn id="8" idx="2"/>
            </p:cNvCxnSpPr>
            <p:nvPr/>
          </p:nvCxnSpPr>
          <p:spPr>
            <a:xfrm flipV="1">
              <a:off x="3276600" y="2857500"/>
              <a:ext cx="1752600" cy="1143000"/>
            </a:xfrm>
            <a:prstGeom prst="straightConnector1">
              <a:avLst/>
            </a:prstGeom>
            <a:ln w="31750">
              <a:solidFill>
                <a:srgbClr val="704D7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ounded Rectangular Callout 9"/>
            <p:cNvSpPr/>
            <p:nvPr/>
          </p:nvSpPr>
          <p:spPr>
            <a:xfrm>
              <a:off x="5765800" y="1532467"/>
              <a:ext cx="1905000" cy="914400"/>
            </a:xfrm>
            <a:prstGeom prst="wedgeRoundRectCallout">
              <a:avLst>
                <a:gd name="adj1" fmla="val -68623"/>
                <a:gd name="adj2" fmla="val 83848"/>
                <a:gd name="adj3" fmla="val 16667"/>
              </a:avLst>
            </a:prstGeom>
            <a:solidFill>
              <a:srgbClr val="B4564A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prstClr val="white"/>
                  </a:solidFill>
                </a:rPr>
                <a:t>Actual student achievement </a:t>
              </a:r>
              <a:br>
                <a:rPr lang="en-US" b="1" dirty="0">
                  <a:solidFill>
                    <a:prstClr val="white"/>
                  </a:solidFill>
                </a:rPr>
              </a:br>
              <a:r>
                <a:rPr lang="en-US" b="1" dirty="0">
                  <a:solidFill>
                    <a:prstClr val="white"/>
                  </a:solidFill>
                </a:rPr>
                <a:t>scale score</a:t>
              </a:r>
            </a:p>
          </p:txBody>
        </p:sp>
      </p:grpSp>
      <p:grpSp>
        <p:nvGrpSpPr>
          <p:cNvPr id="11" name="Group 24"/>
          <p:cNvGrpSpPr>
            <a:grpSpLocks/>
          </p:cNvGrpSpPr>
          <p:nvPr/>
        </p:nvGrpSpPr>
        <p:grpSpPr bwMode="auto">
          <a:xfrm>
            <a:off x="3276600" y="3663123"/>
            <a:ext cx="3505200" cy="1978025"/>
            <a:chOff x="3276600" y="3508829"/>
            <a:chExt cx="3505200" cy="1977571"/>
          </a:xfrm>
        </p:grpSpPr>
        <p:sp>
          <p:nvSpPr>
            <p:cNvPr id="12" name="Oval 11"/>
            <p:cNvSpPr/>
            <p:nvPr/>
          </p:nvSpPr>
          <p:spPr>
            <a:xfrm>
              <a:off x="5029200" y="3508829"/>
              <a:ext cx="381000" cy="380913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3" name="Straight Connector 12"/>
            <p:cNvCxnSpPr>
              <a:stCxn id="20" idx="6"/>
              <a:endCxn id="12" idx="2"/>
            </p:cNvCxnSpPr>
            <p:nvPr/>
          </p:nvCxnSpPr>
          <p:spPr>
            <a:xfrm flipV="1">
              <a:off x="3276600" y="3699285"/>
              <a:ext cx="1752600" cy="301556"/>
            </a:xfrm>
            <a:prstGeom prst="line">
              <a:avLst/>
            </a:prstGeom>
            <a:ln w="31750">
              <a:solidFill>
                <a:schemeClr val="accent2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ular Callout 13"/>
            <p:cNvSpPr/>
            <p:nvPr/>
          </p:nvSpPr>
          <p:spPr>
            <a:xfrm>
              <a:off x="3352800" y="4419845"/>
              <a:ext cx="3429000" cy="1066555"/>
            </a:xfrm>
            <a:prstGeom prst="wedgeRoundRectCallout">
              <a:avLst>
                <a:gd name="adj1" fmla="val 6196"/>
                <a:gd name="adj2" fmla="val -98577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prstClr val="black"/>
                  </a:solidFill>
                </a:rPr>
                <a:t>Predicted student achievement </a:t>
              </a:r>
              <a:br>
                <a:rPr lang="en-US" b="1" dirty="0">
                  <a:solidFill>
                    <a:prstClr val="black"/>
                  </a:solidFill>
                </a:rPr>
              </a:br>
              <a:r>
                <a:rPr lang="en-US" b="1" dirty="0">
                  <a:solidFill>
                    <a:prstClr val="black"/>
                  </a:solidFill>
                </a:rPr>
                <a:t>(Based on observationally </a:t>
              </a:r>
              <a:br>
                <a:rPr lang="en-US" b="1" dirty="0">
                  <a:solidFill>
                    <a:prstClr val="black"/>
                  </a:solidFill>
                </a:rPr>
              </a:br>
              <a:r>
                <a:rPr lang="en-US" b="1" dirty="0">
                  <a:solidFill>
                    <a:prstClr val="black"/>
                  </a:solidFill>
                </a:rPr>
                <a:t>similar students)</a:t>
              </a:r>
            </a:p>
          </p:txBody>
        </p:sp>
      </p:grpSp>
      <p:grpSp>
        <p:nvGrpSpPr>
          <p:cNvPr id="15" name="Group 26"/>
          <p:cNvGrpSpPr>
            <a:grpSpLocks/>
          </p:cNvGrpSpPr>
          <p:nvPr/>
        </p:nvGrpSpPr>
        <p:grpSpPr bwMode="auto">
          <a:xfrm>
            <a:off x="5416550" y="3050348"/>
            <a:ext cx="3460750" cy="838200"/>
            <a:chOff x="5410200" y="2895600"/>
            <a:chExt cx="3461195" cy="838200"/>
          </a:xfrm>
        </p:grpSpPr>
        <p:sp>
          <p:nvSpPr>
            <p:cNvPr id="16" name="Right Brace 15"/>
            <p:cNvSpPr/>
            <p:nvPr/>
          </p:nvSpPr>
          <p:spPr>
            <a:xfrm>
              <a:off x="5410200" y="2895600"/>
              <a:ext cx="304839" cy="803275"/>
            </a:xfrm>
            <a:prstGeom prst="rightBrac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" name="Rounded Rectangular Callout 16"/>
            <p:cNvSpPr/>
            <p:nvPr/>
          </p:nvSpPr>
          <p:spPr>
            <a:xfrm>
              <a:off x="6508891" y="3048000"/>
              <a:ext cx="2362504" cy="685800"/>
            </a:xfrm>
            <a:prstGeom prst="wedgeRoundRectCallout">
              <a:avLst>
                <a:gd name="adj1" fmla="val -81756"/>
                <a:gd name="adj2" fmla="val -13500"/>
                <a:gd name="adj3" fmla="val 16667"/>
              </a:avLst>
            </a:prstGeom>
            <a:solidFill>
              <a:srgbClr val="0060AA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>
                  <a:solidFill>
                    <a:prstClr val="white"/>
                  </a:solidFill>
                </a:rPr>
                <a:t>Value-Added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260350" y="2593148"/>
            <a:ext cx="3436529" cy="4151347"/>
            <a:chOff x="260795" y="2438400"/>
            <a:chExt cx="3436432" cy="4151565"/>
          </a:xfrm>
        </p:grpSpPr>
        <p:cxnSp>
          <p:nvCxnSpPr>
            <p:cNvPr id="19" name="Straight Connector 18"/>
            <p:cNvCxnSpPr/>
            <p:nvPr/>
          </p:nvCxnSpPr>
          <p:spPr>
            <a:xfrm rot="5400000">
              <a:off x="1409977" y="4114888"/>
              <a:ext cx="3352976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2895971" y="3810072"/>
              <a:ext cx="380989" cy="381020"/>
            </a:xfrm>
            <a:prstGeom prst="ellipse">
              <a:avLst/>
            </a:prstGeom>
            <a:solidFill>
              <a:srgbClr val="B4564A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ounded Rectangular Callout 20"/>
            <p:cNvSpPr/>
            <p:nvPr/>
          </p:nvSpPr>
          <p:spPr>
            <a:xfrm>
              <a:off x="260795" y="3352848"/>
              <a:ext cx="1981144" cy="990652"/>
            </a:xfrm>
            <a:prstGeom prst="wedgeRoundRectCallout">
              <a:avLst>
                <a:gd name="adj1" fmla="val 82063"/>
                <a:gd name="adj2" fmla="val 17267"/>
                <a:gd name="adj3" fmla="val 16667"/>
              </a:avLst>
            </a:prstGeom>
            <a:solidFill>
              <a:srgbClr val="B4564A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prstClr val="white"/>
                  </a:solidFill>
                </a:rPr>
                <a:t>Starting student achievement scale score</a:t>
              </a:r>
            </a:p>
          </p:txBody>
        </p:sp>
        <p:sp>
          <p:nvSpPr>
            <p:cNvPr id="22" name="TextBox 19"/>
            <p:cNvSpPr txBox="1">
              <a:spLocks noChangeArrowheads="1"/>
            </p:cNvSpPr>
            <p:nvPr/>
          </p:nvSpPr>
          <p:spPr bwMode="auto">
            <a:xfrm>
              <a:off x="2469618" y="5943600"/>
              <a:ext cx="1227609" cy="646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Year 1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(Prior-test)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49410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Use value-added for formative purposes (e.g., support, mentoring, PD)</a:t>
            </a:r>
            <a:endParaRPr lang="en-US" sz="3600" dirty="0"/>
          </a:p>
        </p:txBody>
      </p:sp>
      <p:pic>
        <p:nvPicPr>
          <p:cNvPr id="22" name="Picture 21" descr="3-ro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6175" y="1623397"/>
            <a:ext cx="5237696" cy="264940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696110" y="2765899"/>
            <a:ext cx="1320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Grade 3</a:t>
            </a:r>
          </a:p>
        </p:txBody>
      </p:sp>
      <p:sp>
        <p:nvSpPr>
          <p:cNvPr id="25" name="Teardrop 24"/>
          <p:cNvSpPr/>
          <p:nvPr/>
        </p:nvSpPr>
        <p:spPr>
          <a:xfrm rot="8100000">
            <a:off x="7165265" y="2708059"/>
            <a:ext cx="368889" cy="368889"/>
          </a:xfrm>
          <a:prstGeom prst="teardrop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19101" y="2713576"/>
            <a:ext cx="447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3.0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6829425" y="3181640"/>
            <a:ext cx="11018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167194" y="275849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98873" y="2200274"/>
            <a:ext cx="1273177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READING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92645" y="3270730"/>
            <a:ext cx="1320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Grade 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63729" y="32633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90046" y="3776427"/>
            <a:ext cx="1320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Grade 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70655" y="377854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28</a:t>
            </a:r>
          </a:p>
        </p:txBody>
      </p:sp>
      <p:sp>
        <p:nvSpPr>
          <p:cNvPr id="44" name="Teardrop 43"/>
          <p:cNvSpPr/>
          <p:nvPr/>
        </p:nvSpPr>
        <p:spPr>
          <a:xfrm rot="8100000">
            <a:off x="7870115" y="3228759"/>
            <a:ext cx="368889" cy="368889"/>
          </a:xfrm>
          <a:prstGeom prst="teardrop">
            <a:avLst/>
          </a:prstGeom>
          <a:solidFill>
            <a:srgbClr val="7A8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823951" y="3234276"/>
            <a:ext cx="447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3.9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7534275" y="3702340"/>
            <a:ext cx="11018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ardrop 46"/>
          <p:cNvSpPr/>
          <p:nvPr/>
        </p:nvSpPr>
        <p:spPr>
          <a:xfrm rot="8100000">
            <a:off x="6250865" y="3724059"/>
            <a:ext cx="368889" cy="368889"/>
          </a:xfrm>
          <a:prstGeom prst="teardrop">
            <a:avLst/>
          </a:prstGeom>
          <a:solidFill>
            <a:srgbClr val="CEB9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204701" y="3729576"/>
            <a:ext cx="447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1.8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5915025" y="4197640"/>
            <a:ext cx="11018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61950" y="4527550"/>
            <a:ext cx="8318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Arial" charset="0"/>
              </a:rPr>
              <a:t>This is a relatively low-stakes decision.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Arial" charset="0"/>
              </a:rPr>
              <a:t>A literacy coach may be beneficial to any of these teams. There is little risk in providing this resource to all the teachers.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Arial" charset="0"/>
              </a:rPr>
              <a:t>The limiting factor is likely to be availability of this resource. If possible, provide it to all teachers, but limited allocation may be based on area of most need.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50611" y="3771900"/>
            <a:ext cx="1152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Arial" charset="0"/>
              </a:rPr>
              <a:t>1</a:t>
            </a:r>
            <a:r>
              <a:rPr lang="en-US" baseline="30000" dirty="0">
                <a:solidFill>
                  <a:prstClr val="black"/>
                </a:solidFill>
                <a:cs typeface="Arial" charset="0"/>
              </a:rPr>
              <a:t>st</a:t>
            </a:r>
            <a:r>
              <a:rPr lang="en-US" dirty="0">
                <a:solidFill>
                  <a:prstClr val="black"/>
                </a:solidFill>
                <a:cs typeface="Arial" charset="0"/>
              </a:rPr>
              <a:t> Priority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25700" y="2768600"/>
            <a:ext cx="120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Arial" charset="0"/>
              </a:rPr>
              <a:t>2</a:t>
            </a:r>
            <a:r>
              <a:rPr lang="en-US" baseline="30000" dirty="0">
                <a:solidFill>
                  <a:prstClr val="black"/>
                </a:solidFill>
                <a:cs typeface="Arial" charset="0"/>
              </a:rPr>
              <a:t>nd</a:t>
            </a:r>
            <a:r>
              <a:rPr lang="en-US" dirty="0">
                <a:solidFill>
                  <a:prstClr val="black"/>
                </a:solidFill>
                <a:cs typeface="Arial" charset="0"/>
              </a:rPr>
              <a:t> Priority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40383" y="3270250"/>
            <a:ext cx="11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Arial" charset="0"/>
              </a:rPr>
              <a:t>3</a:t>
            </a:r>
            <a:r>
              <a:rPr lang="en-US" baseline="30000" dirty="0">
                <a:solidFill>
                  <a:prstClr val="black"/>
                </a:solidFill>
                <a:cs typeface="Arial" charset="0"/>
              </a:rPr>
              <a:t>rd</a:t>
            </a:r>
            <a:r>
              <a:rPr lang="en-US" dirty="0">
                <a:solidFill>
                  <a:prstClr val="black"/>
                </a:solidFill>
                <a:cs typeface="Arial" charset="0"/>
              </a:rPr>
              <a:t> Priority</a:t>
            </a:r>
          </a:p>
        </p:txBody>
      </p:sp>
      <p:pic>
        <p:nvPicPr>
          <p:cNvPr id="1026" name="Picture 2" descr="C:\Users\spmclaughlin\AppData\Local\Microsoft\Windows\Temporary Internet Files\Content.IE5\SA7O4E18\MC90044131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7850" y="2584450"/>
            <a:ext cx="603250" cy="603250"/>
          </a:xfrm>
          <a:prstGeom prst="rect">
            <a:avLst/>
          </a:prstGeom>
          <a:noFill/>
        </p:spPr>
      </p:pic>
      <p:pic>
        <p:nvPicPr>
          <p:cNvPr id="32" name="Picture 2" descr="C:\Users\spmclaughlin\AppData\Local\Microsoft\Windows\Temporary Internet Files\Content.IE5\SA7O4E18\MC90044131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7850" y="3070225"/>
            <a:ext cx="603250" cy="603250"/>
          </a:xfrm>
          <a:prstGeom prst="rect">
            <a:avLst/>
          </a:prstGeom>
          <a:noFill/>
        </p:spPr>
      </p:pic>
      <p:pic>
        <p:nvPicPr>
          <p:cNvPr id="33" name="Picture 2" descr="C:\Users\spmclaughlin\AppData\Local\Microsoft\Windows\Temporary Internet Files\Content.IE5\SA7O4E18\MC90044131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7850" y="3556000"/>
            <a:ext cx="603250" cy="603250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>
          <a:xfrm>
            <a:off x="6801956" y="1877348"/>
            <a:ext cx="1109078" cy="184666"/>
          </a:xfrm>
          <a:prstGeom prst="rect">
            <a:avLst/>
          </a:prstGeom>
          <a:solidFill>
            <a:srgbClr val="59595A"/>
          </a:solidFill>
        </p:spPr>
        <p:txBody>
          <a:bodyPr wrap="square" tIns="0" bIns="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0190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Value-added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for pretests where scales may change from year to year (e.g. MCAII to MCAIII)</a:t>
            </a:r>
          </a:p>
          <a:p>
            <a:r>
              <a:rPr lang="en-US" dirty="0" smtClean="0"/>
              <a:t>Use a dosage model for partial year students</a:t>
            </a:r>
          </a:p>
          <a:p>
            <a:r>
              <a:rPr lang="en-US" dirty="0" smtClean="0"/>
              <a:t>Control for measurement error</a:t>
            </a:r>
          </a:p>
          <a:p>
            <a:r>
              <a:rPr lang="en-US" dirty="0" smtClean="0"/>
              <a:t>Use confidence intervals at 95% reliability</a:t>
            </a:r>
          </a:p>
          <a:p>
            <a:r>
              <a:rPr lang="en-US" dirty="0" smtClean="0"/>
              <a:t>Three Year average value-added should be reported in addition to the most recent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44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Recommendation #2</a:t>
            </a:r>
            <a:br>
              <a:rPr lang="en-US" dirty="0" smtClean="0"/>
            </a:br>
            <a:r>
              <a:rPr lang="en-US" dirty="0" smtClean="0"/>
              <a:t>K-3 Reading and Math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35% of total teacher evaluation</a:t>
            </a:r>
          </a:p>
          <a:p>
            <a:r>
              <a:rPr lang="en-US" dirty="0" smtClean="0"/>
              <a:t>Use growth model with measures that have strong predictive validity, reliability, classification accuracy, and growth norms.</a:t>
            </a:r>
          </a:p>
          <a:p>
            <a:r>
              <a:rPr lang="en-US" dirty="0" smtClean="0"/>
              <a:t>Use the response to intervention screening criteria to recommend instruments for districts that do not already have validated K-3 reading and math assessments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541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63000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073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Validity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32" y="1835150"/>
            <a:ext cx="8635608" cy="349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143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Criteria  for Prediction Accuracy of Reading and Math Assessments K-3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780"/>
          <a:stretch/>
        </p:blipFill>
        <p:spPr bwMode="auto">
          <a:xfrm>
            <a:off x="304800" y="1447800"/>
            <a:ext cx="7870004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6308899"/>
            <a:ext cx="623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will accept a hit rate of 80% on Minnesota State Tests as well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70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Literacy/Reading assessments that meet the standards </a:t>
            </a:r>
            <a:r>
              <a:rPr lang="en-US" sz="1600" dirty="0" smtClean="0"/>
              <a:t>(http://www.rti4success.org/screening Tools)</a:t>
            </a:r>
            <a:endParaRPr lang="en-US" sz="1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079105"/>
              </p:ext>
            </p:extLst>
          </p:nvPr>
        </p:nvGraphicFramePr>
        <p:xfrm>
          <a:off x="457200" y="1600200"/>
          <a:ext cx="8229599" cy="481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426029"/>
                <a:gridCol w="925285"/>
                <a:gridCol w="1175657"/>
                <a:gridCol w="117565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Assessment</a:t>
                      </a:r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Classification Accuracy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Generalizability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Reliability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Validity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Diverse</a:t>
                      </a:r>
                      <a:r>
                        <a:rPr lang="en-US" sz="1400" baseline="0" dirty="0" smtClean="0"/>
                        <a:t> Groups Evidence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AIMSweb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 </a:t>
                      </a:r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 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DIBELS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 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Easy CBM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 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Edcheckup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Moderately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 Low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ITBS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Moderately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ISIP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 Low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mCLASS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Moderately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Moderately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MAP primary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Moderately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OSELA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 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7825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Literacy/Reading assessments that meet the standards </a:t>
            </a:r>
            <a:r>
              <a:rPr lang="en-US" sz="1600" dirty="0" smtClean="0"/>
              <a:t>(http://www.rti4success.org/screening Tools)</a:t>
            </a:r>
            <a:endParaRPr lang="en-US" sz="1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9893471"/>
              </p:ext>
            </p:extLst>
          </p:nvPr>
        </p:nvGraphicFramePr>
        <p:xfrm>
          <a:off x="457200" y="1600200"/>
          <a:ext cx="8229599" cy="458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426029"/>
                <a:gridCol w="925285"/>
                <a:gridCol w="1175657"/>
                <a:gridCol w="117565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Assessment</a:t>
                      </a:r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Classification Accuracy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Generalizability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Reliability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Validity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Diverse</a:t>
                      </a:r>
                      <a:r>
                        <a:rPr lang="en-US" sz="1400" baseline="0" dirty="0" smtClean="0"/>
                        <a:t> Groups Evidence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PALS</a:t>
                      </a:r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 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 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STAR</a:t>
                      </a:r>
                      <a:r>
                        <a:rPr lang="en-US" sz="1400" baseline="0" dirty="0" smtClean="0"/>
                        <a:t> Early Lit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STAR Reading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2,3 and 9-11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STEEP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</a:t>
                      </a:r>
                      <a:r>
                        <a:rPr lang="en-US" sz="1400" baseline="0" dirty="0" smtClean="0"/>
                        <a:t> 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Potential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MPS BKA and EKA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Low (MPS only)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542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Numeracy/Math assessments that meet the standards </a:t>
            </a:r>
            <a:r>
              <a:rPr lang="en-US" sz="1600" dirty="0" smtClean="0"/>
              <a:t>(http://www.rti4success.org/screening Tools)</a:t>
            </a:r>
            <a:endParaRPr lang="en-US" sz="1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8598"/>
              </p:ext>
            </p:extLst>
          </p:nvPr>
        </p:nvGraphicFramePr>
        <p:xfrm>
          <a:off x="457200" y="1600200"/>
          <a:ext cx="8229599" cy="501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426029"/>
                <a:gridCol w="925285"/>
                <a:gridCol w="1175657"/>
                <a:gridCol w="117565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Assessment</a:t>
                      </a:r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Classification Accuracy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Generalizability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Reliability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Validity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Diverse</a:t>
                      </a:r>
                      <a:r>
                        <a:rPr lang="en-US" sz="1400" baseline="0" dirty="0" smtClean="0"/>
                        <a:t> Groups Evidence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Discovery Education</a:t>
                      </a:r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</a:t>
                      </a:r>
                      <a:r>
                        <a:rPr lang="en-US" sz="1400" baseline="0" dirty="0" smtClean="0"/>
                        <a:t> 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 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Easy CBM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 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GMADE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 Low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ITBS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Grade 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Moderately 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2-3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Moderately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MAP primary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K-1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Moderately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STAR Math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2,3 and 9-11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Potential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MPS BKA and EKA Math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Convincing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Low (MPS only)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695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Recommendation #3 for Reading and Math Value-added in Grades 9-12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Use the state of Minnesota Assessments for 9-12 in reading and math in a value-added or growth model.  </a:t>
            </a:r>
          </a:p>
          <a:p>
            <a:pPr lvl="1">
              <a:buFontTx/>
              <a:buChar char="-"/>
            </a:pPr>
            <a:r>
              <a:rPr lang="en-US" dirty="0" smtClean="0"/>
              <a:t>If ACT assessments are adopted by MN (i.e., EXPLORE, PLAN, ACT and/or  end of course assessments), use the ACT scales to calculate value-added in the manner suggested by Rob Meyer (VARC)</a:t>
            </a:r>
          </a:p>
          <a:p>
            <a:pPr lvl="1">
              <a:buFontTx/>
              <a:buChar char="-"/>
            </a:pPr>
            <a:r>
              <a:rPr lang="en-US" dirty="0" smtClean="0"/>
              <a:t>If other assessments are adopted that have scale scores, calculate value-added in the manner suggested by Rob Meyer.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50822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Recommendation #4 for Untested Subjects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Consider adapting the Wisconsin SLO process for untested subjects</a:t>
            </a:r>
          </a:p>
          <a:p>
            <a:r>
              <a:rPr lang="en-US" dirty="0" smtClean="0"/>
              <a:t>Three piece of the pie (15%, 10%, 10%)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In art, music and areas unrelated to math and reading, each teacher does 3 SLOs</a:t>
            </a:r>
          </a:p>
          <a:p>
            <a:pPr lvl="1"/>
            <a:r>
              <a:rPr lang="en-US" dirty="0" smtClean="0"/>
              <a:t>In social studies and other subjects that empower students to have better reading comprehension (15% school or grade level Value-added in reading + 2 SLOs)</a:t>
            </a:r>
          </a:p>
          <a:p>
            <a:pPr lvl="1"/>
            <a:r>
              <a:rPr lang="en-US" dirty="0" smtClean="0"/>
              <a:t>In science and other subjects that empower students to have better math skills (15% school or grade level Value-added in math + 2 SLOs)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08550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821</Words>
  <Application>Microsoft Office PowerPoint</Application>
  <PresentationFormat>On-screen Show (4:3)</PresentationFormat>
  <Paragraphs>262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Teacher Evaluation Student Achievement Data Subcommittee</vt:lpstr>
      <vt:lpstr>Recommendation #1 Grades 4-8 Reading and Math MCA Value-added</vt:lpstr>
      <vt:lpstr>Value-Added: A Visual Representation</vt:lpstr>
      <vt:lpstr>Use value-added for formative purposes (e.g., support, mentoring, PD)</vt:lpstr>
      <vt:lpstr>Value-added Details</vt:lpstr>
      <vt:lpstr>Recommendation #2 K-3 Reading and Math</vt:lpstr>
      <vt:lpstr>Reliability</vt:lpstr>
      <vt:lpstr>Validity</vt:lpstr>
      <vt:lpstr>Criteria  for Prediction Accuracy of Reading and Math Assessments K-3</vt:lpstr>
      <vt:lpstr>Literacy/Reading assessments that meet the standards (http://www.rti4success.org/screening Tools)</vt:lpstr>
      <vt:lpstr>Literacy/Reading assessments that meet the standards (http://www.rti4success.org/screening Tools)</vt:lpstr>
      <vt:lpstr>Numeracy/Math assessments that meet the standards (http://www.rti4success.org/screening Tools)</vt:lpstr>
      <vt:lpstr>Recommendation #3 for Reading and Math Value-added in Grades 9-12</vt:lpstr>
      <vt:lpstr>Recommendation #4 for Untested Subjects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Teacher Evaluation Student Achievement Data Subcommittee</dc:title>
  <dc:creator>David Heistad</dc:creator>
  <cp:lastModifiedBy>CGades</cp:lastModifiedBy>
  <cp:revision>4</cp:revision>
  <dcterms:created xsi:type="dcterms:W3CDTF">2012-09-18T15:00:24Z</dcterms:created>
  <dcterms:modified xsi:type="dcterms:W3CDTF">2012-09-21T13:06:34Z</dcterms:modified>
</cp:coreProperties>
</file>