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Lst>
  <p:sldSz cy="5143500" cx="9144000"/>
  <p:notesSz cx="6858000" cy="9144000"/>
  <p:embeddedFontLst>
    <p:embeddedFont>
      <p:font typeface="Righteous"/>
      <p:regular r:id="rId1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0" Type="http://schemas.openxmlformats.org/officeDocument/2006/relationships/font" Target="fonts/Righteous-regular.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kaudan721?lang=en"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@KauDan721</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aeb3e7bd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aeb3e7bd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As the first lesson of the year, this Application Problem reviews area, perimeter, multiplication, and addition—all important concepts from Grade 3. This problem can be extended after the Concept Development by asking students to find an area 10 times as much as the grass sod or to find a perimeter 10 times as wide and 10 times as long.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a502227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a502227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concept from the previous lesson of </a:t>
            </a:r>
            <a:r>
              <a:rPr i="1" lang="en"/>
              <a:t>10 times as many</a:t>
            </a:r>
            <a:r>
              <a:rPr lang="en"/>
              <a: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a5022274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a5022274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concept from the previous lesson of determining 10 times as much as a number.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a5022274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a5022274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the previous lesson, requiring students to name base thousand units. It also builds from </a:t>
            </a:r>
            <a:r>
              <a:rPr b="1" lang="en"/>
              <a:t>3.NBT.2</a:t>
            </a:r>
            <a:r>
              <a:rPr lang="en"/>
              <a:t> (fluently add and subtract within 1000). Assist students by asking them to add using unit names (similar to the example), not the entire numbers as digits.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a5022274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a5022274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the previous lesson, requiring students to read and write multi-digit numbers in expanded, word, and unit forms.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a5022274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a5022274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the previous two lessons.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a5022274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a5022274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builds on the concept of the previous lesson requiring students to find 1 thousand, 10 thousand, or 100 thousand more or less than a given number.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a5022274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a5022274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previous lessons. Students are required to round and then to add base thousand units.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a5022274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a5022274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 Application Problem builds on the concept learned in the previous lesson (4.NBT.3)and on 3.NBT.2. Students are required to round and then to subtract using base thousand units. Students have not practiced an algorithm for subtracting with five digits. Due to the rounded numbers, you may show subtraction using unit form as an alternative method (34 thousand – 28 thousand, instead of 34,000 – 28,000).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a5022274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a5022274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builds on the concept of the previous lesson (rounding multi-digit numbers to any place value) and creates a bridge to this lesson’s concept (rounding using real world applications).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a5022274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a5022274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 Note: This problem reviews rounding from Lesson 10 and can be used as an extension after the Student Debrief to support the objective of this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a5022274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a5022274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is a comparative word problem thatreviews the addition algorithm practiced in the last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a5022274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a5022274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content from the previous lesson of a multi-step addition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a50222748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a5022274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incorporates prior knowledge of 10 times as many with the objective of decomposing to smaller units in order to subtract.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a5022274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a5022274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At times, students are asked to use a specific strategy, and at other times, their independent work is observed. This question engages students in MP.5 by leaving open the solution path.</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a5022274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a5022274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content from the prior lesson of using the subtraction algorithm with multiple regroupings.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a50222748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a50222748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leads into today’s lesson and bridges as it goes back into the work from Lesson 16.</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a50222748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a50222748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comparison subtraction problem reviews content from Lesson 17.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a5022274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a5022274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two-step problems from the previous lessons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aeb3e7bd1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aeb3e7bd1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Grade 4 Module 1 Lesson 19. Note that Solution A models the standard algorithm, whereas Solution B records a simplifying strategy using number bonds. A number bond demonstrates part—whole relationships and is a way to record completing a whole or taking part from a whole. This Application Problem leads to the Concept Development of this lesson because the problem involves the metric unit of a meter.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a50222748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a50222748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Lesson 1. Students express a metric measurement in a larger unit in terms of a smaller unit and model and solve an addition word problem involving kilometers and meters. Be sure to discuss why 7,770 m and 7 km 770 m are the same.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a50222748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a5022274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Note: This Application Problem reviews working with grams and kilograms from Lesson 2 while connecting to today’s work with liters. Students can express kilograms in terms of grams and subtract to solve a measurement word problem involving a tape diagram. Students may also recall that 1 milliliter of water weighs 1 gram and use this fact to report their answer in liters and milliliters.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a50222748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a50222748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3. Students might express measurements of liters in terms of milliliters and then subtract to solve the measurement word problem using either the more traditional algorithm (Solution A) or a simplifying strategy (Solutions B and C) based on place value decomposition, as pictured above.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aeb3e7bd1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aeb3e7bd1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builds from 3.MD.5, 3.MD.6, and 3.MD.8 and bridges back to the Concept Development of Lesson 1, during which students investigated and used the formulas for the area and perimeter of rectangles.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a50222748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a5022274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 multiplication of two-digit multiples of 10 by single-digit numbers is a Grade 3 standard (3.NBT.3). The second step of this problem relates to today’s Concept Development. Students may solve it one way here and may find a simplifying strategy to solve after the lesson has been completed.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a9d320585b51d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a9d320585b51d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These problems are a review of work from Lesson 5.</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fa9d320585b51dc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fa9d320585b51dc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is a multi-step word problem reviewing multiplying by multiples of 10 from Lesson 5, including multiplicative comparison.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a9d320585b51dc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a9d320585b51dc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a review of Lesson 7 and incorporates multiplicative comparison. Students who examine the tape diagram find a more rapid solution is to multiply to find 6 units of 46 cents.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a9d320585b51dc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fa9d320585b51dc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a review of Lesson 8, practicing three-digit by one-digit multiplication.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a9d320585b51dc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fa9d320585b51dc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a review of Lesson 9. Students may solve using the algorithm or partial products. Both are place value strategies.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a9d320585b51dc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fa9d320585b51dc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designed to bridge learning from Topic A, in which students solved for the area, to this lesson, where they learn to model multiplication problems using the area model. The placement of the small rectangle to the right of the larger rectangle is intentional for showing the tens and ones of the area model. It is recommended that this problem be presented immediately prior to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a9d320585b51dc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fa9d320585b51dc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the objective of Lesson 13: Use multiplication, addition, or subtraction to solve multistep word problems. It precedes the Fluency Practice and Concept Development as a review of multiplication skills prior to work with division in Grade 4, which starts in this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a9d320585b51dc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fa9d320585b51dc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relates to the objective of Lesson 14 in that students solve a division word problem with a remainder. Here, students interpret the remainder to determine the total number of scrapbook pages needed. This anticipates the last problem in this lesson.</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a9d320585b51dc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a9d320585b51dc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division of ones. Sharing 9 dimes connects to Problems 1 and 2 of today’s Concept Development, asking students to decompose 1 ten for 10 ones.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fa9d320585b51dc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fa9d320585b51dc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division with a remainder in the tens from Lesson 17.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fa9d320585b51dc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fa9d320585b51dc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practice decomposing a ten using long division from Lesson 17 and with a money model. Other acceptable answers are 1 ten 9 ones, 19 ones, 3 fives 4 ones, or 2 fives 9 ones.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fa9d320585b51dc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fa9d320585b51dc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serves as an introduction to today’s Concept Development, in which students find the total unknown length of a rectangle with an area of 48, corresponding to Part (a), and 96, corresponding to Part (b).</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fa9d320585b51dc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fa9d320585b51dc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serves as an introduction to Problem 1 in the Concept Development, in which students find the total unknown length of a rectangle with an area of 37 and a width of 2. In today’s Concept Development, students move on to the complexity of using the area model when there is a remainder.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fa9d320585b51dc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fa9d320585b51dc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applies the Topic E skill of dividing a two-digit dividend using an area model and serves as a lead-in to this lesson’s Concept Development by using area models to illustrate the concept of factor pairs.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fa9d320585b51dc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fa9d320585b51dc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bridges Lesson 22’s work with using division to determine prime and composite numbers to this lesson’s objective of using division patterns to determine factors of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a9d320585b51dc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fa9d320585b51dc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relates finding factors (Lessons 22 and 23) to multiples (Lesson 24). Consider leading students to visualize the columns of 4 or 8 square centimeters. When counting by the number of squares in those columns, will the count arrive exactly at 96? When counting by the number of squares in one row, 24 or 12, will the count also arrive exactly at 96? (Consider using graph paper to demonstrate for those students who would benefit from pictorial representation.)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Also consider showing students how the associative property beautifully illustrates how as the 8 is split in two, the 12 doubles (pictured to the right).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fa9d320585b51dc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fa9d320585b51dc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By reviewing multiplication of 10, 100, and 1,000, this Application Problem leads up to today’s Concept Development, which will explore division of multiples of 10, 100, and 1,000.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fa9d320585b51dc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fa9d320585b51dc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work with two-digit dividends from Lesson 17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fa9d320585b51dc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fa9d320585b51dc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connects to Lesson 27’s halving discussion in the Student Debrief. It also reinforces the use of inverse operations to check calculations. It uses the division problem from the fluency activity Divide Three-Digit Numbers. Encourage students to revise their word problems to use the word half.</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fa9d320585b51dc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fa9d320585b51dc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the skill of decomposing units in order to divide and interpreting a remainder within the context of a word problem so that those skills may be applied to today’s work with four-digit dividends.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fa9d320585b51dc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fa9d320585b51dc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a review of Lesson 29, which bridges dividing with remainders to the current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fa9d320585b51dc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fa9d320585b51dc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is a review of Lesson 30, practicing with a zero in the quotient. In Problem 1 of the Concept Development, students discuss whether the unknown in this problem is the group size or the number of groups.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a9d320585b51dc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fa9d320585b51dc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extends understanding from Lesson 31 about solving for an unknown number of groups. Extend this problem in the Student Debrief using a divisor of 6, which connects to this lesson’s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fa9d320585b51dc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fa9d320585b51dc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serves as an introduction to today’s Concept Development, in which students find the total unknown length of a rectangle with an area of 672 square meters.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fa9d320585b51dc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fa9d320585b51dc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Topic B, where students learned to multiply by multiples of 10, and Topic C, where students learned to multiply two-digit by one-digit numbers using an area model. This Application Problem helps bridge to today’s lesson as students learn to multiply multiples of 10 by two-digit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fa9d320585b51dc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fa9d320585b51dc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Lesson 34 by using a place value chart to represent and then multiply a multiple of 10 by a two-digit number. Although some students may easily solve this problem using mental math, encourage them to see that the model verifies their mental math skills. Students can use their mental math and place value chart solution to verify their answer in Problem 1 of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fa9d320585b51dc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fa9d320585b51dc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prior learning from Lesson 35 where students used an area model and partial products to multiply a two-digit multiple of 10 by a two-digit number using an area model. This Application Problem also helps bridge to today’s lesson in that students apply prior knowledge of the area model and partial products to represent and solve two-digit by two-digit multiplication.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fa9d320585b51dc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fa9d320585b51dc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content of Lessons 34, 35, and 36. Students now have a solid foundation upon which to build understanding of two-digit by two-digit multiplication. They move from pictorial representations to abstract representations. This Application Problem guides such movement and builds to the content of today’s lesson where students see how all of the work that they have done fits together and prepares them to solve using the standard algorithm (Lesson 38).</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fa9d320585b51dc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fa9d320585b51dc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revisits the area model that focuses on two partial products in preparation for work with the standard algorithm. The area model used in the Application Problem is used in Problem 1 of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7eec47c68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7eec47c68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previous lesson in that students use points to draw line segments. Review Lesson 1 by engaging students in a discussion about the representation of a point and how segments are related to lines and rays.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a9d320585b51dc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fa9d320585b51dc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Lessons 1’s introduction to and application of points and line segments. This Application Problem also transitions into today’s lesson, during which students discover types of lines or line segments present in letters of the English alphabet.</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fa9d320585b51dc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fa9d320585b51dc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perpendicular and intersecting lines from Lesson 3. The problem can be extended in the Debrief by having students find letters with parallel lines.</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fa9d320585b51dc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fa9d320585b51dc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bridges concepts from Lesson 2. Students use the right angle templates that they made in class to build understanding as they measure right angles around the center point of a circle.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a9d320585b51dc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fa9d320585b51dc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connects to Lesson 5, in which students found four right angles within a circle. As an introduction to arc length measure having no effect on angle measurement, students find the number of right angles around the center point of different size circles.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fa9d320585b51dc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fa9d320585b51dc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the practice of measuring angles from Lesson 6 and transitions into the Concept Development of today’s lesson, where students measure and draw angles. This figure can be found on the Practice Sheet (Figure 1).</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fa9d320585b51dc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fa9d320585b51dc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the sketching of angles from Lesson 7 and leads up to the Concept Development of today’s lesson, where students further explore angle measure on a circle. Some students may identify 3:00 as a 270° angle and 9:00 as a 90° angle. Confirm with the arcs whether the estimated measurements are accurate.</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9d320585b51dc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fa9d320585b51dc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measuring, constructing, verifying with a protractor, and recognizing in their environment 90° angles as taught in Topic B. Students use their knowledge of 90° angles to compose and decompose angles using pattern blocks in today’s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a9d320585b51dc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fa9d320585b51dc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the previous lesson, where students found the angle measures of pattern blocks and verified the measures with a protractor. In this Application Problem, students use pattern blocks to form a straight angle, and then examine the relationship of the parts to the whole and discover that there are many ways to compose and decompose a straight angle. This leads into today’s Concept Development, where students deepen their understanding of the additive nature of angle measure.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fa9d320585b51dc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fa9d320585b51dc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the previous lesson where students examined the relationship of the degree measure of parts of an angle to the whole and discovered that there are different ways to compose and decompose angles. This leads into today’s Concept Development where students further their discovery of the additive nature of angle measure by exploring angles that add to 360°.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a9d320585b51dc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fa9d320585b51dc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leads into today’s Concept Development on lines of symmetry.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fa9d320585b51dc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fa9d320585b51dc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connects lines of symmetry in Lesson 12 to discovering the attributes of triangles in today’s lesson. Prepare the triangles ahead of time by cutting them out from the triangles Template. Each student or partner group should have his or her own copy.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fa9d320585b51dc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fa9d320585b51dc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Lesson 13. Students classify the triangle according to both side length and angle measure. Through discussion, students are reminded that each triangle can be classified in at least two ways. Some discover that, if they have drawn an equilateral triangle, it can be classified in three different ways. (Note that, because students are drawing triangles by connecting three random points, there may not be examples of equilateral or isosceles triangles.) The Application Problem bridges to today’s Concept Development, where students construct triangles from given criteria.</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fa9d320585b51dc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fa9d320585b51dc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segments and points from Lesson 1, perpendicular lines from Lesson 3, lines of symmetry from Lesson 12, classifying triangles from Lesson 13, and constructing triangles from Lesson 14. It also links knowledge of the attributes of a square from previous grades, bridging to this lesson’s objective of classifying quadrilaterals.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fa9d320585b51dc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fa9d320585b51dc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Identifying these polygons within the star serves as a review for identifying the shapes and introduces the students to drawing these shapes on triangular grid paper used during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c23f1ee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c23f1ee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and reinforces the concept that fractional parts have the same area. Many students may say that the diagonal lines do not create fourths because the triangles created by the diagonals do not look alike. Exploration helps students see that the areas are, in fact, equal and prepares them for the work with tape diagrams that is done in this lesson.</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ce9d0d1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ce9d0d1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is a review of the material presented in Lesson 1 and prepares students for the more advanced portion of this lesson objective that they encounter in today’s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ce9d0d13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ce9d0d13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Grade 3 knowledge of interpreting products of whole numbers. This Application Problem bridges to today’s lesson where students come to understand that a non-unit fraction can be decomposed and represented as a whole number times a unit fraction.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ce9d0d13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ce9d0d13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students’ knowledge of fractions from Lesson 3 and prepares them for today’s objective of decomposing unit fractions into sums of smaller unit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ce9d0d13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ce9d0d13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4’s objective of decomposing a fraction as the sum of smaller fractions. It also bridges to today’s lesson where students use the area model as another way to show both decomposition and equivalence.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ce9d0d1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ce9d0d1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Lesson 5, where students decomposed unit fractions using area models to show equivalence. Consider leading a discussion with a question, such as “Why can you show 1/2 = 2/4 = 4/8 on one model, 1/2 = 3/6 = 6/12 on another, and 1/2 = 5/10 on another?” Or perhaps lead with a question, such as “Why can’t you show 1/2 = 2/4 = 5/10 on the same area model?”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ce9d0d13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ce9d0d13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reviews Lesson 6 and leads into today’s lesson as students find equivalent fractions using multiplication.</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ce9d0d13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ce9d0d13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content from Lesson 7. This bridges into today’s lesson, where students determine equivalent fractions of non-unit fractions. Revisit this problem in the Student Debrief by asking students to write the remaining portion as two equivalent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ce9d0d13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ce9d0d13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are asked to think about fractions within a context, such as measurement, that will be useful in upcoming word problems. This measurement work is developed more in Module 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ce9d0d13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ce9d0d13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connects Topic A and Lesson 9 by finding the other fractional part of the whole and expressing equivalent fractions. Using what students know about money, ask why it is preferable to answer in fourths rather than twelfths. Students connect fourths to quarters of a dollar. Revisit this problem in the Student Debrief to express how much money was spent on the book in fourths.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ce9d0d13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ce9d0d13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places equivalent fractions into a context that may be familiar to students. Multiple solution strategies are possible. The first solution models the equivalency learned in Lessons 7 and 8. The second solution uses number bonds to find unit fractions, reviewing Topic A content.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ce9d0d13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ce9d0d13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equivalent fractions and bridges to today’s lesson, in which students use reasoning and benchmarks to compare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ce9d0d13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ce9d0d13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12 in which students learned to use benchmarks to compare two fractions. This Application Problem bridges to today’s lesson in which students once again compare fractions using benchmarks.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ce9d0d13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ce9d0d13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all of Topic C and bridges to today’s lesson in which students compare fractions with unrelated denominators using area models.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ce9d0d13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ce9d0d13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skills learned in Topic B to compare fractions and anticipates finding common units in this lesson. Be ready for conversations centered around comparing the fractions in other ways. Such conversations might include area models, tape diagrams, and finding equivalent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ce9d0d13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ce9d0d13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Concept Developments of Lessons 14 and 15 where students learned to compare fractions with unrelated denominators by finding common units.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ce9d0d13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ce9d0d13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work from earlier grades using related facts. The number sentences could also be written with the sum or difference on the left. The process of creating number bonds to show the relationship between addition and subtraction helps to bridge to the beginning of today’s lesson where students identify related fraction facts when 1 one is the whole.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ce9d0d13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ce9d0d13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encourages students to think of real life examples of fractions. Additionally, this Application Problem contextualizes previously learned skills in the module and prepares students for today’s problem-solving lesson involving fractions. Have students spend a few minutes brainstorming together in small groups and then share ideas with the whole group.</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ce9d0d135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ce9d0d13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18 where students added and subtracted two or more addends, as well as Lesson 19 where students solved word problems involving fractions. This problem invites counting on to the whole number as a solution strategy, too.</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ce9d0d135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ce9d0d13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work of Lesson 20 where students learned to add two fractions with related units. This Application Problem bridges to today’s lesson where students again add two fractions with related units, but this time, they use number bonds to write the sums as mixed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ce9d0d135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ce9d0d135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Lesson 17’s objective of subtracting a fraction from 1. In this lesson, students subtract from a larger whole number using tape diagrams, number bonds, and a number line to aid in understanding.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ce9d0d13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ce9d0d13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3’s objective of learning to decompose non-unit fractions and representing them as a whole number times a unit fraction using tape diagrams. Understanding the representation of a non-unit fraction in this way helps students as they learn the content of today’s lesson in which they add and multiply unit fractions to compose fractions greater than 1.</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ce9d0d135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3ce9d0d135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relates back to Lesson 23 where students multiplied unit fractions to build fractions greater than 1. Ask students who are struggling to explain their number sentence to draw a number line.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ce9d0d13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ce9d0d13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Lesson 24 where students learned to convert a fraction to a mixed number. Knowing how to make this conversion leads to today’s lesson in which students use what they know about mixed numbers to convert to a fraction greater than 1.</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ce9d0d135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ce9d0d135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builds on the learning from Lesson 25. Students convert 3 1/4 to 13/4 to determine that Barbara would have to fill the measuring cup 13 times. In Lesson 26, students compare fractions greater than 1. This Application Problem extends to the Concept Development of today’s lesson as students compare 13/4 , 9/2 , and 3 6/8 . It also hints at division by a unit fraction, a Grade 5 standard.</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ce9d0d135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ce9d0d135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Lesson 26 where students compared fractions greater than 1 using benchmark fractions. In today’s lesson, students compare fractions by creating common numerators or denominators. The fractions 27/8 and 15/4 , used in the Application Problem, lend themselves to comparison using either benchmark fractions or common numerators or related denominators.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3ce9d0d13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3ce9d0d13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prepares students for today’s Concept Development by prompting them to think about and discuss exact answers and estimates. Therefore, student conversations should include exact and approximate reflections.</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ce9d0d135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ce9d0d135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anticipates the addition of a fraction and a mixed number using a measurement context. Solution A shows a solution whereby students decomposed 87 centimeters to complete the unit of one meter and added on the remaining centimeters. Solution B shows a solution whereby students added all of the centimeters and decomposed the sum.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3ce9d0d135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3ce9d0d135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anticipates the adding of two mixed numbers using a measurement context. Solution A shows a solution whereby students decomposed 87 centimeters to complete the unit of one meter and added on the remaining centimeters. Solution B shows a solution whereby students added all of the centimeters and decomposed the sum.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ce9d0d135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ce9d0d135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anticipates the subtraction of a fraction from a mixed number using a measurement context. In Solution A, 87 cm is decomposed as 65 cm and 22 cm to count back to 2 and then to subtract the remaining centimeters. In Solution B, the total is decomposed into smaller units before subtracting. In Solution C, the one is taken out of 2 m 65 cm, and 87 centimeters is subtracted from 1. The remaining 13 centimeters is then added to 1 m 65 cm.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ce9d0d135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ce9d0d135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anticipates the subtraction of a mixed number from a mixed number using a measurement context. Solution A shows counting up using the arrow way. Solution B shows subtracting 3 kilograms from 4 kilograms first, and then subtracting 250 grams from the total remaining 1,125 grams.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3ce9d0d135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3ce9d0d135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decomposition to subtract from a mixed number. This bridges to subtracting mixed numbers from mixed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ce9d0d135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ce9d0d135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 Note: This Application Problem prepares students to think about how a fractional unit behaves like any other unit in a multiplication sentence, e.g., 3 × 4 wheels = 12 wheels, 3 × 54 centimeters = 162 centimeters, and 3 × 4 fifths = 12 fifths or (3 × 4)/5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ce9d0d135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3ce9d0d13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total hours did Rhonda exercise? Note: This Application Problem builds on the learning from the previous lesson where students multiplied a whole number by a fraction.</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ce9d0d135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ce9d0d135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Lessons 35 and 36 of Topic G, where students learned to represent the product of a whole number and a fraction using the associative property. Notice that, although they can be used, parentheses are not modeled in the solutions. Students have already established that parentheses indicate the changed associations. Since the process has been established, parentheses are not necessary and can make notation cumbersome.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ce9d0d135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3ce9d0d135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Lesson 37, where students used the distributive property to multiply a whole number and a mixed number.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ce9d0d135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3ce9d0d135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Application Problem anticipates Module 6’s work with decimal numbers.</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c23f1ee5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3c23f1ee5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fromModule 5, in which students added fractions with like units. To do so, students use what they learned in Lesson 1 to convert a decimal number to fraction form to add.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ce9d0d135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3ce9d0d135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anticipates decimal fraction addition and reinforces the concept of how many more to make one.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ce9d0d135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3ce9d0d135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mixed decimal fractions and counting on to make 1 more. Revisit the problem in the Debrief to answer in hundredths meters.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ce9d0d135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ce9d0d135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 Application Problem reviews solving for an unknown side length (Module 4) and metric conversions (Module 2). Division of decimals is a Grade 5 standard,so instead, students might convert to centimeters (as in Solution A), use their fraction knowledge to decompose 48 hundredths into 4 equal parts (as in Solution B), or simply think in unit form (i.e., 48 hundredths ÷4 = 12 hundredths).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3ce9d0d135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3ce9d0d135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related metric units (Module 2) and comparing measurements expressed as fractions and decimals in preparation for work with mixed numbers, metric units, and place value in today’s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ce9d0d135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ce9d0d135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the concept of symmetry (Module 4) to prepare students to explore symmetry in the place value chart in today’s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3ce9d0d135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3ce9d0d135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expanded form and patterns of ten in the place value chart, as taught in Module 1. Reviewing patterns of ten and decomposition of familiar, largerplace value units prepares students for today’s exploration of decomposition and composition of smaller place value units.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ce9d0d135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3ce9d0d135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decomposition of a number with mixed units. Students need to convert the weight of Kelly’s dog to 14,024 grams. The weight of Mary’s dog may help them avoid the common error of 1,424 grams because of its inclusion of 205 grams.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ce9d0d135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ce9d0d135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comparison of metric measurements from Lesson 9. Students contextualize and compare volumes of water with measurements of tenths and hundredths. Students may try to use addition and subtraction, but encourage them to use what they know about completing the whole and benchmark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3ce9d0d135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3ce9d0d135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apply their comparison skills from Lesson 10 by not including the orange strip in the drawing, recognizing it is the shortest. This also introduces students to a part–whole tape diagram with decimals without calculations.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ce9d0d135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ce9d0d135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from Module 5 work where students learned to add fractions with related units (wherein one denominator is a factor of the other) and mixed numbers. Review of this lesson leads to today’s Concept Development where students convert tenths to hundredths before adding decimal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ce9d0d135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ce9d0d135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builds on the previous knowledge of money from Grade 2 Module 7, where students solved word problems involving money. In the last two lessons of this module, students extend their prior work with money amounts to think of the number of dollars and cents units and record money amounts using decimals.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c23f1ee58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3c23f1ee58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links students’ prior work with mixed units to today’s work. Students review the skills of working with mixed units of capacity as a lead-in to today’s Concept Development, where they work with mixed units of length.</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ce9d0d135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ce9d0d135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links students’ prior work with mixed units to today’s work. Students review the skills of working with mixed units of length to reinforce today’s Concept Development, where they work with mixed units of weight.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ce9d0d135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3ce9d0d135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the mixed unit work from Topic B. In the Debrief, the students can revisit this problem and see that 1 1/2 feet is another way of saying 1 foot 6 inches.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ce9d0d135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ce9d0d135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Reviewing Lesson 12, students use multiplicative reasoning and the conversion of mixed number measurements to solve this problem. Solution A solves for the total number of gallons and then converts to quarts. Solution B finds how many quarts equal 1 unit and then multiplies to find how many quarts are in 3 units.</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3ce9d0d135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3ce9d0d135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reviews Grade 4’s work with the area formula and two-digit by two-digit multiplication. It also serves as the lead-in to today’s Concept Development. Be sure students draw models with appropriate length sides to represent the dimensions given in the problem. Have students use their mini-personal white boards to complete this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 name="Google Shape;16;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7" name="Google Shape;1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4"/>
          <p:cNvSpPr/>
          <p:nvPr/>
        </p:nvSpPr>
        <p:spPr>
          <a:xfrm>
            <a:off x="1659950" y="372784"/>
            <a:ext cx="4102814" cy="34145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F0000"/>
                </a:solidFill>
                <a:latin typeface="Righteous"/>
              </a:rPr>
              <a:t>Application Problem</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1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1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 Id="rId3" Type="http://schemas.openxmlformats.org/officeDocument/2006/relationships/image" Target="../media/image1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311700" y="1746750"/>
            <a:ext cx="8520600" cy="165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Righteous"/>
                <a:ea typeface="Righteous"/>
                <a:cs typeface="Righteous"/>
                <a:sym typeface="Righteous"/>
              </a:rPr>
              <a:t>4</a:t>
            </a:r>
            <a:r>
              <a:rPr baseline="30000" lang="en" sz="4000">
                <a:latin typeface="Righteous"/>
                <a:ea typeface="Righteous"/>
                <a:cs typeface="Righteous"/>
                <a:sym typeface="Righteous"/>
              </a:rPr>
              <a:t>th</a:t>
            </a:r>
            <a:r>
              <a:rPr lang="en" sz="4000">
                <a:latin typeface="Righteous"/>
                <a:ea typeface="Righteous"/>
                <a:cs typeface="Righteous"/>
                <a:sym typeface="Righteous"/>
              </a:rPr>
              <a:t> Grade</a:t>
            </a:r>
            <a:endParaRPr sz="4000">
              <a:latin typeface="Righteous"/>
              <a:ea typeface="Righteous"/>
              <a:cs typeface="Righteous"/>
              <a:sym typeface="Righteous"/>
            </a:endParaRPr>
          </a:p>
          <a:p>
            <a:pPr indent="0" lvl="0" marL="0" rtl="0" algn="ctr">
              <a:spcBef>
                <a:spcPts val="0"/>
              </a:spcBef>
              <a:spcAft>
                <a:spcPts val="0"/>
              </a:spcAft>
              <a:buNone/>
            </a:pPr>
            <a:r>
              <a:rPr lang="en" sz="3100">
                <a:latin typeface="Righteous"/>
                <a:ea typeface="Righteous"/>
                <a:cs typeface="Righteous"/>
                <a:sym typeface="Righteous"/>
              </a:rPr>
              <a:t>Application Problems</a:t>
            </a:r>
            <a:endParaRPr sz="3100">
              <a:latin typeface="Righteous"/>
              <a:ea typeface="Righteous"/>
              <a:cs typeface="Righteous"/>
              <a:sym typeface="Righteous"/>
            </a:endParaRPr>
          </a:p>
          <a:p>
            <a:pPr indent="0" lvl="0" marL="0" rtl="0" algn="ctr">
              <a:spcBef>
                <a:spcPts val="0"/>
              </a:spcBef>
              <a:spcAft>
                <a:spcPts val="0"/>
              </a:spcAft>
              <a:buNone/>
            </a:pPr>
            <a:r>
              <a:rPr lang="en" sz="3100">
                <a:latin typeface="Righteous"/>
                <a:ea typeface="Righteous"/>
                <a:cs typeface="Righteous"/>
                <a:sym typeface="Righteous"/>
              </a:rPr>
              <a:t>Eureka Math</a:t>
            </a:r>
            <a:endParaRPr sz="3100">
              <a:latin typeface="Righteous"/>
              <a:ea typeface="Righteous"/>
              <a:cs typeface="Righteous"/>
              <a:sym typeface="Righteous"/>
            </a:endParaRPr>
          </a:p>
          <a:p>
            <a:pPr indent="0" lvl="0" marL="0" rtl="0" algn="l">
              <a:spcBef>
                <a:spcPts val="0"/>
              </a:spcBef>
              <a:spcAft>
                <a:spcPts val="0"/>
              </a:spcAft>
              <a:buNone/>
            </a:pPr>
            <a:r>
              <a:t/>
            </a:r>
            <a:endParaRPr sz="3100">
              <a:latin typeface="Righteous"/>
              <a:ea typeface="Righteous"/>
              <a:cs typeface="Righteous"/>
              <a:sym typeface="Righteou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a:t>
            </a:r>
            <a:endParaRPr sz="2400">
              <a:latin typeface="Righteous"/>
              <a:ea typeface="Righteous"/>
              <a:cs typeface="Righteous"/>
              <a:sym typeface="Righteous"/>
            </a:endParaRPr>
          </a:p>
        </p:txBody>
      </p:sp>
      <p:sp>
        <p:nvSpPr>
          <p:cNvPr id="59" name="Google Shape;59;p1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Ben has a rectangular area 9 meters long and 6 meters wide. He wants a fence that will go around it as well as grass sod to cover it.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meters of fence will he need?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square meters of grass sod will he need to cover the entire area?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M1:L2</a:t>
            </a:r>
            <a:endParaRPr sz="2400">
              <a:latin typeface="Righteous"/>
              <a:ea typeface="Righteous"/>
              <a:cs typeface="Righteous"/>
              <a:sym typeface="Righteous"/>
            </a:endParaRPr>
          </a:p>
        </p:txBody>
      </p:sp>
      <p:sp>
        <p:nvSpPr>
          <p:cNvPr id="65" name="Google Shape;65;p1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Amy is baking muffins. Each baking tray can hold 6 muffins.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If Amy bakes 4 trays of muffins, how many muffins will she have in all?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The corner bakery produced 10 times as many muffins as Amy baked. How many muffins did the bakery produce?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If the corner bakery packages the muffins in boxes of 100, how many boxes of 100 could they make? </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M1:L3</a:t>
            </a:r>
            <a:endParaRPr sz="2400">
              <a:latin typeface="Righteous"/>
              <a:ea typeface="Righteous"/>
              <a:cs typeface="Righteous"/>
              <a:sym typeface="Righteous"/>
            </a:endParaRPr>
          </a:p>
        </p:txBody>
      </p:sp>
      <p:sp>
        <p:nvSpPr>
          <p:cNvPr id="71" name="Google Shape;71;p1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school library has 10,600 books. The town library has 10 times as many books. How many books does the town library have?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M1:L4</a:t>
            </a:r>
            <a:endParaRPr sz="2400">
              <a:latin typeface="Righteous"/>
              <a:ea typeface="Righteous"/>
              <a:cs typeface="Righteous"/>
              <a:sym typeface="Righteous"/>
            </a:endParaRPr>
          </a:p>
        </p:txBody>
      </p:sp>
      <p:sp>
        <p:nvSpPr>
          <p:cNvPr id="77" name="Google Shape;77;p1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are about forty-one thousand Asian elephants and about four hundred seventy thousand African elephants left in the world.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About how many Asian and African elephants are left in total?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8"/>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M1:L5</a:t>
            </a:r>
            <a:endParaRPr sz="2400">
              <a:latin typeface="Righteous"/>
              <a:ea typeface="Righteous"/>
              <a:cs typeface="Righteous"/>
              <a:sym typeface="Righteous"/>
            </a:endParaRPr>
          </a:p>
        </p:txBody>
      </p:sp>
      <p:sp>
        <p:nvSpPr>
          <p:cNvPr id="83" name="Google Shape;83;p1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Draw and label the units on the place value chart to hundred thousands. Use each of the digits 9, 8, 7, 3, 1, and 0 once to create a number that is between 7 hundred thousands and 9 hundred thousands. In word form, write the number you created.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Create two more numbers following the same directions as above.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9"/>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M1:L6</a:t>
            </a:r>
            <a:endParaRPr sz="2400">
              <a:latin typeface="Righteous"/>
              <a:ea typeface="Righteous"/>
              <a:cs typeface="Righteous"/>
              <a:sym typeface="Righteous"/>
            </a:endParaRPr>
          </a:p>
        </p:txBody>
      </p:sp>
      <p:sp>
        <p:nvSpPr>
          <p:cNvPr id="89" name="Google Shape;89;p1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the digits 5, 6, 8, 2, 4, and 1 to create two six-digit numbers. Be sure to use each of the digits within both numbers.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Express the numbers in word form, and use a comparison symbol to show their relationship.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M1:L7</a:t>
            </a:r>
            <a:endParaRPr sz="2400">
              <a:latin typeface="Righteous"/>
              <a:ea typeface="Righteous"/>
              <a:cs typeface="Righteous"/>
              <a:sym typeface="Righteous"/>
            </a:endParaRPr>
          </a:p>
        </p:txBody>
      </p:sp>
      <p:sp>
        <p:nvSpPr>
          <p:cNvPr id="95" name="Google Shape;95;p2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According to their pedometers, Mrs. Alsup's class took a total of 42,619 steps on Tuesday. On Wednesday, they took ten thousand more steps than they did on Tuesday. On Thursday, they took one thousand fewer steps than they did on Wednesday.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steps did Mrs. Alsup's class take on Thursday? </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M1:L8</a:t>
            </a:r>
            <a:endParaRPr sz="2400">
              <a:latin typeface="Righteous"/>
              <a:ea typeface="Righteous"/>
              <a:cs typeface="Righteous"/>
              <a:sym typeface="Righteous"/>
            </a:endParaRPr>
          </a:p>
        </p:txBody>
      </p:sp>
      <p:sp>
        <p:nvSpPr>
          <p:cNvPr id="101" name="Google Shape;101;p2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Jose’s parents bought a used car, a new motorcycle, and a used snowmobile. The car cost $8,999. The motorcycle cost $9,690. The snowmobile cost $4,419.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About how much money did they spend on the three items?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M1:L9</a:t>
            </a:r>
            <a:endParaRPr sz="2400">
              <a:latin typeface="Righteous"/>
              <a:ea typeface="Righteous"/>
              <a:cs typeface="Righteous"/>
              <a:sym typeface="Righteous"/>
            </a:endParaRPr>
          </a:p>
        </p:txBody>
      </p:sp>
      <p:sp>
        <p:nvSpPr>
          <p:cNvPr id="107" name="Google Shape;107;p2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34,123 people attended a basketball game. 28,310 people attended a football game.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About how many more people attended the basketball game than the football game? Round to the nearest ten thousand to find the answer. Does your answer make sense? What might be a better way to compare attendance?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M1:L10</a:t>
            </a:r>
            <a:endParaRPr sz="2400">
              <a:latin typeface="Righteous"/>
              <a:ea typeface="Righteous"/>
              <a:cs typeface="Righteous"/>
              <a:sym typeface="Righteous"/>
            </a:endParaRPr>
          </a:p>
        </p:txBody>
      </p:sp>
      <p:sp>
        <p:nvSpPr>
          <p:cNvPr id="113" name="Google Shape;113;p2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post office sold 204,789 stamps last week and 93,061 stamps this week. About how many more stamps did the post office sell last week than this week? Explain how you got your answer. </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M1:L11</a:t>
            </a:r>
            <a:endParaRPr sz="2400">
              <a:latin typeface="Righteous"/>
              <a:ea typeface="Righteous"/>
              <a:cs typeface="Righteous"/>
              <a:sym typeface="Righteous"/>
            </a:endParaRPr>
          </a:p>
        </p:txBody>
      </p:sp>
      <p:sp>
        <p:nvSpPr>
          <p:cNvPr id="119" name="Google Shape;119;p2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Meredith kept track of the calories she consumed for three weeks. The first week, she consumed 12,490 calories, the second week 14,295 calories, and the third week 11,116 calories.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About how many calories did Meredith consume altogether?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Which of these estimates will produce a more accurate answer: rounding to the nearest thousand or rounding to the nearest ten thousand? Explain.</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M1:L12</a:t>
            </a:r>
            <a:endParaRPr sz="2400">
              <a:latin typeface="Righteous"/>
              <a:ea typeface="Righteous"/>
              <a:cs typeface="Righteous"/>
              <a:sym typeface="Righteous"/>
            </a:endParaRPr>
          </a:p>
        </p:txBody>
      </p:sp>
      <p:sp>
        <p:nvSpPr>
          <p:cNvPr id="125" name="Google Shape;125;p2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basketball team raised a total of $154,694 in September and $29,987 more in October than in September. How much money did they raise in October? Draw a tape diagram, and write your answer in a complete sentence.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M1:L13</a:t>
            </a:r>
            <a:endParaRPr sz="2400">
              <a:latin typeface="Righteous"/>
              <a:ea typeface="Righteous"/>
              <a:cs typeface="Righteous"/>
              <a:sym typeface="Righteous"/>
            </a:endParaRPr>
          </a:p>
        </p:txBody>
      </p:sp>
      <p:sp>
        <p:nvSpPr>
          <p:cNvPr id="131" name="Google Shape;131;p2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Jennifer texted 5,849 times in January. In February, she texted 1,263 more times than in January. What was the total number of texts that Jennifer sent in the two months combined? Explain how to know if the answer is reasonable.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M1:L14</a:t>
            </a:r>
            <a:endParaRPr sz="2400">
              <a:latin typeface="Righteous"/>
              <a:ea typeface="Righteous"/>
              <a:cs typeface="Righteous"/>
              <a:sym typeface="Righteous"/>
            </a:endParaRPr>
          </a:p>
        </p:txBody>
      </p:sp>
      <p:sp>
        <p:nvSpPr>
          <p:cNvPr id="137" name="Google Shape;137;p2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In one year, the animal shelter bought 25,460 pounds of dog food. That amount was 10 times the amount of cat food purchased in the month of July. How much cat food was purchased in July?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If the cats ate 1,462 pounds of the cat food, how much cat food was left?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M1:L15</a:t>
            </a:r>
            <a:endParaRPr sz="2400">
              <a:latin typeface="Righteous"/>
              <a:ea typeface="Righteous"/>
              <a:cs typeface="Righteous"/>
              <a:sym typeface="Righteous"/>
            </a:endParaRPr>
          </a:p>
        </p:txBody>
      </p:sp>
      <p:sp>
        <p:nvSpPr>
          <p:cNvPr id="143" name="Google Shape;143;p2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When the amusement park opened, the number on the counter at the gate read 928,614. At the end of the day, the counter read 931,682. How many people went through the gate that day?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9"/>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M1:L16</a:t>
            </a:r>
            <a:endParaRPr sz="2400">
              <a:latin typeface="Righteous"/>
              <a:ea typeface="Righteous"/>
              <a:cs typeface="Righteous"/>
              <a:sym typeface="Righteous"/>
            </a:endParaRPr>
          </a:p>
        </p:txBody>
      </p:sp>
      <p:sp>
        <p:nvSpPr>
          <p:cNvPr id="149" name="Google Shape;149;p2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For the weekend basketball playoffs, a total of 61,941 tickets were sold. 29,855 tickets were sold for Saturday’s games. The rest of the tickets were sold for Sunday’s games. How many tickets were sold for Sunday’s games?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0"/>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M1:L17</a:t>
            </a:r>
            <a:endParaRPr sz="2400">
              <a:latin typeface="Righteous"/>
              <a:ea typeface="Righteous"/>
              <a:cs typeface="Righteous"/>
              <a:sym typeface="Righteous"/>
            </a:endParaRPr>
          </a:p>
        </p:txBody>
      </p:sp>
      <p:sp>
        <p:nvSpPr>
          <p:cNvPr id="155" name="Google Shape;155;p3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bakery used 12,674 kg of flour. Of that, 1,802 kg was whole wheat and 888 kg was rice flour. The rest was all-purpose flour. How much all-purpose flour did they use? Solve and check the reasonableness of your answer. </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1"/>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M1:L18</a:t>
            </a:r>
            <a:endParaRPr sz="2400">
              <a:latin typeface="Righteous"/>
              <a:ea typeface="Righteous"/>
              <a:cs typeface="Righteous"/>
              <a:sym typeface="Righteous"/>
            </a:endParaRPr>
          </a:p>
        </p:txBody>
      </p:sp>
      <p:sp>
        <p:nvSpPr>
          <p:cNvPr id="161" name="Google Shape;161;p3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In all, 30,436 people went skiing in February and January. 16,009 went skiing in February. How many fewer people went skiing in January than in February? </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M1:L19</a:t>
            </a:r>
            <a:endParaRPr sz="2400">
              <a:latin typeface="Righteous"/>
              <a:ea typeface="Righteous"/>
              <a:cs typeface="Righteous"/>
              <a:sym typeface="Righteous"/>
            </a:endParaRPr>
          </a:p>
        </p:txBody>
      </p:sp>
      <p:sp>
        <p:nvSpPr>
          <p:cNvPr id="167" name="Google Shape;167;p3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For Jordan to get to his grandparents’ house, he has to travel through Albany and Plattsburgh. From Jordan’s house to Albany is 189 miles. From Albany to Plattsburgh is 161 miles.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If the total distance of the trip is 508 miles, how far from Plattsburgh do Jordan’s grandparents live? </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3"/>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a:t>
            </a:r>
            <a:endParaRPr sz="2400">
              <a:latin typeface="Righteous"/>
              <a:ea typeface="Righteous"/>
              <a:cs typeface="Righteous"/>
              <a:sym typeface="Righteous"/>
            </a:endParaRPr>
          </a:p>
        </p:txBody>
      </p:sp>
      <p:sp>
        <p:nvSpPr>
          <p:cNvPr id="173" name="Google Shape;173;p3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Martha, George, and Elizabeth sprint a combined distance of 10,000 meters. Martha sprints 3,206 meters. George sprints 2,094 meters. How far does Elizabeth sprint? Solve using an algorithm or a simplifying strategy. </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4"/>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M2:L2</a:t>
            </a:r>
            <a:endParaRPr sz="2400">
              <a:latin typeface="Righteous"/>
              <a:ea typeface="Righteous"/>
              <a:cs typeface="Righteous"/>
              <a:sym typeface="Righteous"/>
            </a:endParaRPr>
          </a:p>
        </p:txBody>
      </p:sp>
      <p:sp>
        <p:nvSpPr>
          <p:cNvPr id="179" name="Google Shape;179;p3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distance from school to Zoie’s house is 3 kilometers 469 meters. Camie’s house is 4 kilometers 301 meters farther away from Zoie’s. How far is it from Camie’s house to school? Solve using an algorithm or a simplifying strategy. </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M2:L3</a:t>
            </a:r>
            <a:endParaRPr sz="2400">
              <a:latin typeface="Righteous"/>
              <a:ea typeface="Righteous"/>
              <a:cs typeface="Righteous"/>
              <a:sym typeface="Righteous"/>
            </a:endParaRPr>
          </a:p>
        </p:txBody>
      </p:sp>
      <p:sp>
        <p:nvSpPr>
          <p:cNvPr id="185" name="Google Shape;185;p3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liter of water weighs 1 kilogram. The Lee family took 3 liters of water with them on a hike. At the end of the hike, they had 290 grams of water left. How much water did they drink? Draw a tape diagram, and solve using an algorithm or a simplifying strategy.</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M2:L4</a:t>
            </a:r>
            <a:endParaRPr sz="2400">
              <a:latin typeface="Righteous"/>
              <a:ea typeface="Righteous"/>
              <a:cs typeface="Righteous"/>
              <a:sym typeface="Righteous"/>
            </a:endParaRPr>
          </a:p>
        </p:txBody>
      </p:sp>
      <p:sp>
        <p:nvSpPr>
          <p:cNvPr id="191" name="Google Shape;191;p3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Adam poured 1 liter 460 milliliters of water into a beaker. Over three days, some of the water evaporated. On the fourth day, 979 milliliters of water remained in the beaker. How much water evaporated?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7"/>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a:t>
            </a:r>
            <a:endParaRPr sz="2400">
              <a:latin typeface="Righteous"/>
              <a:ea typeface="Righteous"/>
              <a:cs typeface="Righteous"/>
              <a:sym typeface="Righteous"/>
            </a:endParaRPr>
          </a:p>
        </p:txBody>
      </p:sp>
      <p:sp>
        <p:nvSpPr>
          <p:cNvPr id="197" name="Google Shape;197;p37"/>
          <p:cNvSpPr txBox="1"/>
          <p:nvPr/>
        </p:nvSpPr>
        <p:spPr>
          <a:xfrm>
            <a:off x="191825" y="967600"/>
            <a:ext cx="47004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Tommy’s dad is teaching him how to make tables out of tiles. Tommy makes a small table that is 3 feet wide and 4 feet long. How many square-foot tiles does he need to cover the top of the table? How many feet of decorative border material will his dad need to cover the edges of the table?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Tommy’s dad is making a table 6 feet wide and 8 feet long. When both tables are placed together, what will their combined area be?</a:t>
            </a:r>
            <a:endParaRPr sz="1800"/>
          </a:p>
        </p:txBody>
      </p:sp>
      <p:pic>
        <p:nvPicPr>
          <p:cNvPr id="198" name="Google Shape;198;p37"/>
          <p:cNvPicPr preferRelativeResize="0"/>
          <p:nvPr/>
        </p:nvPicPr>
        <p:blipFill>
          <a:blip r:embed="rId3">
            <a:alphaModFix/>
          </a:blip>
          <a:stretch>
            <a:fillRect/>
          </a:stretch>
        </p:blipFill>
        <p:spPr>
          <a:xfrm>
            <a:off x="5186156" y="1027363"/>
            <a:ext cx="3714875" cy="3088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8"/>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M3:L4</a:t>
            </a:r>
            <a:endParaRPr sz="2400">
              <a:latin typeface="Righteous"/>
              <a:ea typeface="Righteous"/>
              <a:cs typeface="Righteous"/>
              <a:sym typeface="Righteous"/>
            </a:endParaRPr>
          </a:p>
        </p:txBody>
      </p:sp>
      <p:sp>
        <p:nvSpPr>
          <p:cNvPr id="204" name="Google Shape;204;p3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Samantha received an allowance of $3 every week. By babysitting, she earned an additional $30 every week. How much money did Samantha have in four weeks, combining her allowance and her babysitting? </a:t>
            </a: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9"/>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M3:L6</a:t>
            </a:r>
            <a:endParaRPr sz="2400">
              <a:latin typeface="Righteous"/>
              <a:ea typeface="Righteous"/>
              <a:cs typeface="Righteous"/>
              <a:sym typeface="Righteous"/>
            </a:endParaRPr>
          </a:p>
        </p:txBody>
      </p:sp>
      <p:sp>
        <p:nvSpPr>
          <p:cNvPr id="210" name="Google Shape;210;p3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are 400 children at Park Elementary School. Park High School has 4 times as many students.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students in all attend both schools?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Lane High School has 5 times as many students as Park Elementary. How many more students attend Lane High School than Park High School? </a:t>
            </a: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0"/>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M3:L7</a:t>
            </a:r>
            <a:endParaRPr sz="2400">
              <a:latin typeface="Righteous"/>
              <a:ea typeface="Righteous"/>
              <a:cs typeface="Righteous"/>
              <a:sym typeface="Righteous"/>
            </a:endParaRPr>
          </a:p>
        </p:txBody>
      </p:sp>
      <p:sp>
        <p:nvSpPr>
          <p:cNvPr id="216" name="Google Shape;216;p4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basketball team is selling T-shirts for $9 each. On Monday, they sold 4 T-shirts. On Tuesday, they sold 5 times as many T-shirts as on Monday. How much money did the team earn altogether on Monday and Tuesday? </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1"/>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M3:L8</a:t>
            </a:r>
            <a:endParaRPr sz="2400">
              <a:latin typeface="Righteous"/>
              <a:ea typeface="Righteous"/>
              <a:cs typeface="Righteous"/>
              <a:sym typeface="Righteous"/>
            </a:endParaRPr>
          </a:p>
        </p:txBody>
      </p:sp>
      <p:sp>
        <p:nvSpPr>
          <p:cNvPr id="222" name="Google Shape;222;p4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Andre buys a stamp to mail a letter. The stamp costs 46 cents. Andre also mails a package. The postage to mail the package costs 5 times as much as the cost of the stamp. How much does it cost to mail the package and letter? </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2"/>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M3:L9</a:t>
            </a:r>
            <a:endParaRPr sz="2400">
              <a:latin typeface="Righteous"/>
              <a:ea typeface="Righteous"/>
              <a:cs typeface="Righteous"/>
              <a:sym typeface="Righteous"/>
            </a:endParaRPr>
          </a:p>
        </p:txBody>
      </p:sp>
      <p:sp>
        <p:nvSpPr>
          <p:cNvPr id="228" name="Google Shape;228;p4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Calculate the total amount of milk in three cartons if each carton contains 236 mL of milk. </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3"/>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M3:L10</a:t>
            </a:r>
            <a:endParaRPr sz="2400">
              <a:latin typeface="Righteous"/>
              <a:ea typeface="Righteous"/>
              <a:cs typeface="Righteous"/>
              <a:sym typeface="Righteous"/>
            </a:endParaRPr>
          </a:p>
        </p:txBody>
      </p:sp>
      <p:sp>
        <p:nvSpPr>
          <p:cNvPr id="234" name="Google Shape;234;p4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principal wants to buy 8 pencils for every student at her school. If there are 859 students, how many pencils does the principal need to buy? </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4"/>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M3:L11</a:t>
            </a:r>
            <a:endParaRPr sz="2400">
              <a:latin typeface="Righteous"/>
              <a:ea typeface="Righteous"/>
              <a:cs typeface="Righteous"/>
              <a:sym typeface="Righteous"/>
            </a:endParaRPr>
          </a:p>
        </p:txBody>
      </p:sp>
      <p:sp>
        <p:nvSpPr>
          <p:cNvPr id="240" name="Google Shape;240;p4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Write an equation for the area of each rectangle. Then, find the sum of the two areas.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Find a faster method for finding the area of the combined rectangles. </a:t>
            </a:r>
            <a:endParaRPr sz="1800"/>
          </a:p>
        </p:txBody>
      </p:sp>
      <p:pic>
        <p:nvPicPr>
          <p:cNvPr id="241" name="Google Shape;241;p44"/>
          <p:cNvPicPr preferRelativeResize="0"/>
          <p:nvPr/>
        </p:nvPicPr>
        <p:blipFill>
          <a:blip r:embed="rId3">
            <a:alphaModFix/>
          </a:blip>
          <a:stretch>
            <a:fillRect/>
          </a:stretch>
        </p:blipFill>
        <p:spPr>
          <a:xfrm>
            <a:off x="3844239" y="1593375"/>
            <a:ext cx="4696215" cy="978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5"/>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M3:L14</a:t>
            </a:r>
            <a:endParaRPr sz="2400">
              <a:latin typeface="Righteous"/>
              <a:ea typeface="Righteous"/>
              <a:cs typeface="Righteous"/>
              <a:sym typeface="Righteous"/>
            </a:endParaRPr>
          </a:p>
        </p:txBody>
      </p:sp>
      <p:sp>
        <p:nvSpPr>
          <p:cNvPr id="247" name="Google Shape;247;p4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Tyler planted potatoes, oats, and corn. He planted 23 acres of potatoes. He planted 3 times as many acres of oats as potatoes, and he planted 4 times as many acres of corn as oats. How many acres did Tyler plant with potatoes, oats, and corn in all? </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6"/>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M3:L15</a:t>
            </a:r>
            <a:endParaRPr sz="2400">
              <a:latin typeface="Righteous"/>
              <a:ea typeface="Righteous"/>
              <a:cs typeface="Righteous"/>
              <a:sym typeface="Righteous"/>
            </a:endParaRPr>
          </a:p>
        </p:txBody>
      </p:sp>
      <p:sp>
        <p:nvSpPr>
          <p:cNvPr id="253" name="Google Shape;253;p4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Chandra printed 38 photos to put into her scrapbook. If she can fit 4 photos on each page, how many pages will she use for her photos? </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7"/>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M3:L17</a:t>
            </a:r>
            <a:endParaRPr sz="2400">
              <a:latin typeface="Righteous"/>
              <a:ea typeface="Righteous"/>
              <a:cs typeface="Righteous"/>
              <a:sym typeface="Righteous"/>
            </a:endParaRPr>
          </a:p>
        </p:txBody>
      </p:sp>
      <p:sp>
        <p:nvSpPr>
          <p:cNvPr id="259" name="Google Shape;259;p4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Audrey and her sister found 9 dimes and 8 pennies. If they share the money equally, how much money will each sister get? </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8"/>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M3:L18</a:t>
            </a:r>
            <a:endParaRPr sz="2400">
              <a:latin typeface="Righteous"/>
              <a:ea typeface="Righteous"/>
              <a:cs typeface="Righteous"/>
              <a:sym typeface="Righteous"/>
            </a:endParaRPr>
          </a:p>
        </p:txBody>
      </p:sp>
      <p:sp>
        <p:nvSpPr>
          <p:cNvPr id="265" name="Google Shape;265;p4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Malory's family is going to buy oranges. The Grand Market sells oranges at 3 pounds for 87 cents. How much does 1 pound of oranges cost at Grand Market? </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9"/>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M3:L19</a:t>
            </a:r>
            <a:endParaRPr sz="2400">
              <a:latin typeface="Righteous"/>
              <a:ea typeface="Righteous"/>
              <a:cs typeface="Righteous"/>
              <a:sym typeface="Righteous"/>
            </a:endParaRPr>
          </a:p>
        </p:txBody>
      </p:sp>
      <p:sp>
        <p:nvSpPr>
          <p:cNvPr id="271" name="Google Shape;271;p4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Two friends start a business writing and selling comic books. After 1 month, they have earned $38. Show how they can share their earnings fairly, using $1, $5, $10, and $20 bills. </a:t>
            </a: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0"/>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M3:L20</a:t>
            </a:r>
            <a:endParaRPr sz="2400">
              <a:latin typeface="Righteous"/>
              <a:ea typeface="Righteous"/>
              <a:cs typeface="Righteous"/>
              <a:sym typeface="Righteous"/>
            </a:endParaRPr>
          </a:p>
        </p:txBody>
      </p:sp>
      <p:sp>
        <p:nvSpPr>
          <p:cNvPr id="277" name="Google Shape;277;p5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Write an expression to find the unknown length of each rectangle. Then, find the sum of the two unknown lengths.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b. </a:t>
            </a:r>
            <a:r>
              <a:rPr lang="en" sz="1800"/>
              <a:t> </a:t>
            </a:r>
            <a:endParaRPr sz="1800"/>
          </a:p>
        </p:txBody>
      </p:sp>
      <p:pic>
        <p:nvPicPr>
          <p:cNvPr id="278" name="Google Shape;278;p50"/>
          <p:cNvPicPr preferRelativeResize="0"/>
          <p:nvPr/>
        </p:nvPicPr>
        <p:blipFill>
          <a:blip r:embed="rId3">
            <a:alphaModFix/>
          </a:blip>
          <a:stretch>
            <a:fillRect/>
          </a:stretch>
        </p:blipFill>
        <p:spPr>
          <a:xfrm>
            <a:off x="611500" y="2076438"/>
            <a:ext cx="2686050" cy="990600"/>
          </a:xfrm>
          <a:prstGeom prst="rect">
            <a:avLst/>
          </a:prstGeom>
          <a:noFill/>
          <a:ln>
            <a:noFill/>
          </a:ln>
        </p:spPr>
      </p:pic>
      <p:pic>
        <p:nvPicPr>
          <p:cNvPr id="279" name="Google Shape;279;p50"/>
          <p:cNvPicPr preferRelativeResize="0"/>
          <p:nvPr/>
        </p:nvPicPr>
        <p:blipFill>
          <a:blip r:embed="rId4">
            <a:alphaModFix/>
          </a:blip>
          <a:stretch>
            <a:fillRect/>
          </a:stretch>
        </p:blipFill>
        <p:spPr>
          <a:xfrm>
            <a:off x="4186813" y="2052638"/>
            <a:ext cx="4600575" cy="1038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1"/>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M3:L21</a:t>
            </a:r>
            <a:endParaRPr sz="2400">
              <a:latin typeface="Righteous"/>
              <a:ea typeface="Righteous"/>
              <a:cs typeface="Righteous"/>
              <a:sym typeface="Righteous"/>
            </a:endParaRPr>
          </a:p>
        </p:txBody>
      </p:sp>
      <p:sp>
        <p:nvSpPr>
          <p:cNvPr id="285" name="Google Shape;285;p5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rectangle has an area of 36 square units and a width of 2 units. What is the unknown side length? </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2"/>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M3:L22</a:t>
            </a:r>
            <a:endParaRPr sz="2400">
              <a:latin typeface="Righteous"/>
              <a:ea typeface="Righteous"/>
              <a:cs typeface="Righteous"/>
              <a:sym typeface="Righteous"/>
            </a:endParaRPr>
          </a:p>
        </p:txBody>
      </p:sp>
      <p:sp>
        <p:nvSpPr>
          <p:cNvPr id="291" name="Google Shape;291;p5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8 × ____ = 96. Find the unknown side length, or factor. Use an area model to solve the problem. </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3"/>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M3:L23</a:t>
            </a:r>
            <a:endParaRPr sz="2400">
              <a:latin typeface="Righteous"/>
              <a:ea typeface="Righteous"/>
              <a:cs typeface="Righteous"/>
              <a:sym typeface="Righteous"/>
            </a:endParaRPr>
          </a:p>
        </p:txBody>
      </p:sp>
      <p:sp>
        <p:nvSpPr>
          <p:cNvPr id="297" name="Google Shape;297;p5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Sasha says that every number in the twenties is a composite number because 2 is even. Amanda says there are two prime numbers in the twenties. Who is correct? How do you know? </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4"/>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M3:L24</a:t>
            </a:r>
            <a:endParaRPr sz="2400">
              <a:latin typeface="Righteous"/>
              <a:ea typeface="Righteous"/>
              <a:cs typeface="Righteous"/>
              <a:sym typeface="Righteous"/>
            </a:endParaRPr>
          </a:p>
        </p:txBody>
      </p:sp>
      <p:sp>
        <p:nvSpPr>
          <p:cNvPr id="303" name="Google Shape;303;p5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8 cm × 12 cm = 96 square centimeters. Imagine a rectangle with an area of 96 square centimeters and a side length of 4 centimeters.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length of its unknown side?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will it look when compared to the 8 centimeter by 12 centimeter rectangle?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and label both rectangles. </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5"/>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M3:L26</a:t>
            </a:r>
            <a:endParaRPr sz="2400">
              <a:latin typeface="Righteous"/>
              <a:ea typeface="Righteous"/>
              <a:cs typeface="Righteous"/>
              <a:sym typeface="Righteous"/>
            </a:endParaRPr>
          </a:p>
        </p:txBody>
      </p:sp>
      <p:sp>
        <p:nvSpPr>
          <p:cNvPr id="309" name="Google Shape;309;p5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coffee shop uses 8-ounce mugs to make all of its coffee drinks. In one week, they served 30 mugs of espresso, 400 lattes, and 5,000 mugs of coffee. How many ounces of coffee drinks did they make in that one week? </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6"/>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M3:L27</a:t>
            </a:r>
            <a:endParaRPr sz="2400">
              <a:latin typeface="Righteous"/>
              <a:ea typeface="Righteous"/>
              <a:cs typeface="Righteous"/>
              <a:sym typeface="Righteous"/>
            </a:endParaRPr>
          </a:p>
        </p:txBody>
      </p:sp>
      <p:sp>
        <p:nvSpPr>
          <p:cNvPr id="315" name="Google Shape;315;p5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Emma takes 57 stickers from her collection and divides them up equally between 4 of her friends. How many stickers will each friend receive? Emma puts the remaining stickers back in her collection.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stickers will Emma return to her collection? </a:t>
            </a:r>
            <a:endParaRPr sz="18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7"/>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M3:L28</a:t>
            </a:r>
            <a:endParaRPr sz="2400">
              <a:latin typeface="Righteous"/>
              <a:ea typeface="Righteous"/>
              <a:cs typeface="Righteous"/>
              <a:sym typeface="Righteous"/>
            </a:endParaRPr>
          </a:p>
        </p:txBody>
      </p:sp>
      <p:sp>
        <p:nvSpPr>
          <p:cNvPr id="321" name="Google Shape;321;p5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846 ÷ 2 to write a word problem. Then, draw an accompanying tape diagram and solve. </a:t>
            </a:r>
            <a:endParaRPr sz="1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8"/>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M3:L29</a:t>
            </a:r>
            <a:endParaRPr sz="2400">
              <a:latin typeface="Righteous"/>
              <a:ea typeface="Righteous"/>
              <a:cs typeface="Righteous"/>
              <a:sym typeface="Righteous"/>
            </a:endParaRPr>
          </a:p>
        </p:txBody>
      </p:sp>
      <p:sp>
        <p:nvSpPr>
          <p:cNvPr id="327" name="Google Shape;327;p5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Janet uses 4 feet of ribbon to decorate each pillow. The ribbon comes in 225-foot rolls. How many pillows will she be able to decorate with one roll of ribbon? Will there be any ribbon left over? </a:t>
            </a:r>
            <a:endParaRPr sz="18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9"/>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M3:L30</a:t>
            </a:r>
            <a:endParaRPr sz="2400">
              <a:latin typeface="Righteous"/>
              <a:ea typeface="Righteous"/>
              <a:cs typeface="Righteous"/>
              <a:sym typeface="Righteous"/>
            </a:endParaRPr>
          </a:p>
        </p:txBody>
      </p:sp>
      <p:sp>
        <p:nvSpPr>
          <p:cNvPr id="333" name="Google Shape;333;p5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store wanted to put 1,455 bottles of juice into packs of 4. How many complete packs can they make? How many more bottles do they need to make another pack? </a:t>
            </a:r>
            <a:endParaRPr sz="18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0"/>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M3:L31</a:t>
            </a:r>
            <a:endParaRPr sz="2400">
              <a:latin typeface="Righteous"/>
              <a:ea typeface="Righteous"/>
              <a:cs typeface="Righteous"/>
              <a:sym typeface="Righteous"/>
            </a:endParaRPr>
          </a:p>
        </p:txBody>
      </p:sp>
      <p:sp>
        <p:nvSpPr>
          <p:cNvPr id="339" name="Google Shape;339;p6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1,624 shirts need to be sorted into 4 equal groups. How many shirts will be in each group? </a:t>
            </a:r>
            <a:endParaRPr sz="18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1"/>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M3:L32</a:t>
            </a:r>
            <a:endParaRPr sz="2400">
              <a:latin typeface="Righteous"/>
              <a:ea typeface="Righteous"/>
              <a:cs typeface="Righteous"/>
              <a:sym typeface="Righteous"/>
            </a:endParaRPr>
          </a:p>
        </p:txBody>
      </p:sp>
      <p:sp>
        <p:nvSpPr>
          <p:cNvPr id="345" name="Google Shape;345;p6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the tape diagram to create a division word problem that solves for the unknown, the total number of threes in 4,194. Switch word problems with a partner and solve. </a:t>
            </a:r>
            <a:endParaRPr sz="18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2"/>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M3:L33</a:t>
            </a:r>
            <a:endParaRPr sz="2400">
              <a:latin typeface="Righteous"/>
              <a:ea typeface="Righteous"/>
              <a:cs typeface="Righteous"/>
              <a:sym typeface="Righteous"/>
            </a:endParaRPr>
          </a:p>
        </p:txBody>
      </p:sp>
      <p:sp>
        <p:nvSpPr>
          <p:cNvPr id="351" name="Google Shape;351;p6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Write an equation to find the unknown length of each rectangle. Then, find the sum of the two unknown lengths. </a:t>
            </a:r>
            <a:endParaRPr sz="1800"/>
          </a:p>
        </p:txBody>
      </p:sp>
      <p:pic>
        <p:nvPicPr>
          <p:cNvPr id="352" name="Google Shape;352;p62"/>
          <p:cNvPicPr preferRelativeResize="0"/>
          <p:nvPr/>
        </p:nvPicPr>
        <p:blipFill>
          <a:blip r:embed="rId3">
            <a:alphaModFix/>
          </a:blip>
          <a:stretch>
            <a:fillRect/>
          </a:stretch>
        </p:blipFill>
        <p:spPr>
          <a:xfrm>
            <a:off x="1066713" y="1838225"/>
            <a:ext cx="7010575" cy="7335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3"/>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M3:L34</a:t>
            </a:r>
            <a:endParaRPr sz="2400">
              <a:latin typeface="Righteous"/>
              <a:ea typeface="Righteous"/>
              <a:cs typeface="Righteous"/>
              <a:sym typeface="Righteous"/>
            </a:endParaRPr>
          </a:p>
        </p:txBody>
      </p:sp>
      <p:sp>
        <p:nvSpPr>
          <p:cNvPr id="358" name="Google Shape;358;p6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Goggins planted 10 rows of beans, 10 rows of squash, 10 rows of tomatoes, and 10 rows of cucumbers in his garden. He put 22 plants in each row.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an area model, label each part, and then write an expression that represents the total number of plants in the garden. </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4"/>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M3:L35</a:t>
            </a:r>
            <a:endParaRPr sz="2400">
              <a:latin typeface="Righteous"/>
              <a:ea typeface="Righteous"/>
              <a:cs typeface="Righteous"/>
              <a:sym typeface="Righteous"/>
            </a:endParaRPr>
          </a:p>
        </p:txBody>
      </p:sp>
      <p:sp>
        <p:nvSpPr>
          <p:cNvPr id="364" name="Google Shape;364;p6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Thousands place value chart (Lesson 4 Template)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For 30 days out of one month, Katie exercised for 25 minutes a day. What is the total number of minutes that Katie exercised? Solve using a place value chart. </a:t>
            </a:r>
            <a:endParaRPr sz="18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5"/>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M3:L36</a:t>
            </a:r>
            <a:endParaRPr sz="2400">
              <a:latin typeface="Righteous"/>
              <a:ea typeface="Righteous"/>
              <a:cs typeface="Righteous"/>
              <a:sym typeface="Righteous"/>
            </a:endParaRPr>
          </a:p>
        </p:txBody>
      </p:sp>
      <p:sp>
        <p:nvSpPr>
          <p:cNvPr id="370" name="Google Shape;370;p6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Goggins set up 30 rows of chairs in the gymnasium. If each row had 35 chairs, how many chairs did Mr. Goggins set up?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an area model to represent and to help solve this problem. Discuss with a partner how the area model can help you solve 30 × 35. </a:t>
            </a:r>
            <a:endParaRPr sz="1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6"/>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M3:L37</a:t>
            </a:r>
            <a:endParaRPr sz="2400">
              <a:latin typeface="Righteous"/>
              <a:ea typeface="Righteous"/>
              <a:cs typeface="Righteous"/>
              <a:sym typeface="Righteous"/>
            </a:endParaRPr>
          </a:p>
        </p:txBody>
      </p:sp>
      <p:sp>
        <p:nvSpPr>
          <p:cNvPr id="376" name="Google Shape;376;p66"/>
          <p:cNvSpPr txBox="1"/>
          <p:nvPr/>
        </p:nvSpPr>
        <p:spPr>
          <a:xfrm>
            <a:off x="191825" y="967600"/>
            <a:ext cx="51369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Sylvie’s teacher challenged the class to draw an area model to represent the expression 24 × 56 and then to solve using partial products. Sylvie solved the expression as seen to the right. Is her answer correct? Why or why not? </a:t>
            </a:r>
            <a:endParaRPr sz="1800"/>
          </a:p>
        </p:txBody>
      </p:sp>
      <p:pic>
        <p:nvPicPr>
          <p:cNvPr id="377" name="Google Shape;377;p66"/>
          <p:cNvPicPr preferRelativeResize="0"/>
          <p:nvPr/>
        </p:nvPicPr>
        <p:blipFill>
          <a:blip r:embed="rId3">
            <a:alphaModFix/>
          </a:blip>
          <a:stretch>
            <a:fillRect/>
          </a:stretch>
        </p:blipFill>
        <p:spPr>
          <a:xfrm>
            <a:off x="5328729" y="1114254"/>
            <a:ext cx="3637050" cy="27310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67"/>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M3:L38</a:t>
            </a:r>
            <a:endParaRPr sz="2400">
              <a:latin typeface="Righteous"/>
              <a:ea typeface="Righteous"/>
              <a:cs typeface="Righteous"/>
              <a:sym typeface="Righteous"/>
            </a:endParaRPr>
          </a:p>
        </p:txBody>
      </p:sp>
      <p:sp>
        <p:nvSpPr>
          <p:cNvPr id="383" name="Google Shape;383;p6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Sandy’s garden has 42 plants in each row. She has 2 rows of yellow corn and 20 rows of white corn.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an area model (representing two partial products) to show how much yellow corn and white corn has been planted in the garden. </a:t>
            </a:r>
            <a:endParaRPr sz="18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8"/>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M4:L2</a:t>
            </a:r>
            <a:endParaRPr sz="2400">
              <a:latin typeface="Righteous"/>
              <a:ea typeface="Righteous"/>
              <a:cs typeface="Righteous"/>
              <a:sym typeface="Righteous"/>
            </a:endParaRPr>
          </a:p>
        </p:txBody>
      </p:sp>
      <p:sp>
        <p:nvSpPr>
          <p:cNvPr id="389" name="Google Shape;389;p6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sz="1800"/>
              <a:t>Figure 1 has three points. Connect points 𝐴, 𝐵, and 𝐶 with as many line segments as possible.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rabicPeriod"/>
            </a:pPr>
            <a:r>
              <a:rPr lang="en" sz="1800"/>
              <a:t>Figure 2 has four points. Connect points 𝐷, 𝐸, 𝐹, and 𝐺 with as many line segments as possible. </a:t>
            </a:r>
            <a:endParaRPr sz="1800"/>
          </a:p>
          <a:p>
            <a:pPr indent="0" lvl="0" marL="0" rtl="0" algn="l">
              <a:spcBef>
                <a:spcPts val="0"/>
              </a:spcBef>
              <a:spcAft>
                <a:spcPts val="0"/>
              </a:spcAft>
              <a:buNone/>
            </a:pPr>
            <a:r>
              <a:t/>
            </a:r>
            <a:endParaRPr sz="1800"/>
          </a:p>
        </p:txBody>
      </p:sp>
      <p:pic>
        <p:nvPicPr>
          <p:cNvPr id="390" name="Google Shape;390;p68"/>
          <p:cNvPicPr preferRelativeResize="0"/>
          <p:nvPr/>
        </p:nvPicPr>
        <p:blipFill>
          <a:blip r:embed="rId3">
            <a:alphaModFix/>
          </a:blip>
          <a:stretch>
            <a:fillRect/>
          </a:stretch>
        </p:blipFill>
        <p:spPr>
          <a:xfrm>
            <a:off x="1642077" y="2571750"/>
            <a:ext cx="5097664" cy="23297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9"/>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M4:L3</a:t>
            </a:r>
            <a:endParaRPr sz="2400">
              <a:latin typeface="Righteous"/>
              <a:ea typeface="Righteous"/>
              <a:cs typeface="Righteous"/>
              <a:sym typeface="Righteous"/>
            </a:endParaRPr>
          </a:p>
        </p:txBody>
      </p:sp>
      <p:sp>
        <p:nvSpPr>
          <p:cNvPr id="396" name="Google Shape;396;p6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Straightedge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Use a straightedge to draw and label </a:t>
            </a:r>
            <a:r>
              <a:rPr i="1" lang="en" sz="1800"/>
              <a:t>A</a:t>
            </a:r>
            <a:r>
              <a:rPr i="1" lang="en" sz="1800"/>
              <a:t>B</a:t>
            </a:r>
            <a:r>
              <a:rPr lang="en" sz="1800"/>
              <a:t>, </a:t>
            </a:r>
            <a:r>
              <a:rPr i="1" lang="en" sz="1800"/>
              <a:t>CD</a:t>
            </a:r>
            <a:r>
              <a:rPr lang="en" sz="1800"/>
              <a:t>, and </a:t>
            </a:r>
            <a:r>
              <a:rPr i="1" lang="en" sz="1800"/>
              <a:t>EF</a:t>
            </a:r>
            <a:r>
              <a:rPr lang="en" sz="1800"/>
              <a:t> as modeled on the board. </a:t>
            </a:r>
            <a:endParaRPr sz="1800"/>
          </a:p>
          <a:p>
            <a:pPr indent="-342900" lvl="0" marL="457200" rtl="0" algn="l">
              <a:spcBef>
                <a:spcPts val="0"/>
              </a:spcBef>
              <a:spcAft>
                <a:spcPts val="0"/>
              </a:spcAft>
              <a:buSzPts val="1800"/>
              <a:buAutoNum type="alphaLcPeriod"/>
            </a:pPr>
            <a:r>
              <a:rPr lang="en" sz="1800"/>
              <a:t>Estimate to draw point </a:t>
            </a:r>
            <a:r>
              <a:rPr i="1" lang="en" sz="1800"/>
              <a:t>X</a:t>
            </a:r>
            <a:r>
              <a:rPr lang="en" sz="1800"/>
              <a:t> halfway up </a:t>
            </a:r>
            <a:r>
              <a:rPr i="1" lang="en" sz="1800"/>
              <a:t>AB</a:t>
            </a:r>
            <a:r>
              <a:rPr lang="en" sz="1800"/>
              <a:t>. </a:t>
            </a:r>
            <a:endParaRPr sz="1800"/>
          </a:p>
          <a:p>
            <a:pPr indent="-342900" lvl="0" marL="457200" rtl="0" algn="l">
              <a:spcBef>
                <a:spcPts val="0"/>
              </a:spcBef>
              <a:spcAft>
                <a:spcPts val="0"/>
              </a:spcAft>
              <a:buSzPts val="1800"/>
              <a:buAutoNum type="alphaLcPeriod"/>
            </a:pPr>
            <a:r>
              <a:rPr lang="en" sz="1800"/>
              <a:t>Estimate point </a:t>
            </a:r>
            <a:r>
              <a:rPr i="1" lang="en" sz="1800"/>
              <a:t>Y</a:t>
            </a:r>
            <a:r>
              <a:rPr lang="en" sz="1800"/>
              <a:t> halfway up </a:t>
            </a:r>
            <a:r>
              <a:rPr i="1" lang="en" sz="1800"/>
              <a:t>CD</a:t>
            </a:r>
            <a:r>
              <a:rPr lang="en" sz="1800"/>
              <a:t>. </a:t>
            </a:r>
            <a:endParaRPr sz="1800"/>
          </a:p>
          <a:p>
            <a:pPr indent="-342900" lvl="0" marL="457200" rtl="0" algn="l">
              <a:spcBef>
                <a:spcPts val="0"/>
              </a:spcBef>
              <a:spcAft>
                <a:spcPts val="0"/>
              </a:spcAft>
              <a:buSzPts val="1800"/>
              <a:buAutoNum type="alphaLcPeriod"/>
            </a:pPr>
            <a:r>
              <a:rPr lang="en" sz="1800"/>
              <a:t>Draw horizontal line segment </a:t>
            </a:r>
            <a:r>
              <a:rPr i="1" lang="en" sz="1800"/>
              <a:t>XY</a:t>
            </a:r>
            <a:r>
              <a:rPr lang="en" sz="1800"/>
              <a:t>. What word do the segments create? </a:t>
            </a:r>
            <a:endParaRPr sz="1800"/>
          </a:p>
          <a:p>
            <a:pPr indent="-342900" lvl="0" marL="457200" rtl="0" algn="l">
              <a:spcBef>
                <a:spcPts val="0"/>
              </a:spcBef>
              <a:spcAft>
                <a:spcPts val="0"/>
              </a:spcAft>
              <a:buSzPts val="1800"/>
              <a:buAutoNum type="alphaLcPeriod"/>
            </a:pPr>
            <a:r>
              <a:rPr lang="en" sz="1800"/>
              <a:t>Erase segment </a:t>
            </a:r>
            <a:r>
              <a:rPr i="1" lang="en" sz="1800"/>
              <a:t>XY</a:t>
            </a:r>
            <a:r>
              <a:rPr lang="en" sz="1800"/>
              <a:t>. Draw segment </a:t>
            </a:r>
            <a:r>
              <a:rPr i="1" lang="en" sz="1800"/>
              <a:t>CF</a:t>
            </a:r>
            <a:r>
              <a:rPr lang="en" sz="1800"/>
              <a:t>. What word do the segments create? </a:t>
            </a:r>
            <a:endParaRPr sz="1800"/>
          </a:p>
        </p:txBody>
      </p:sp>
      <p:cxnSp>
        <p:nvCxnSpPr>
          <p:cNvPr id="397" name="Google Shape;397;p69"/>
          <p:cNvCxnSpPr/>
          <p:nvPr/>
        </p:nvCxnSpPr>
        <p:spPr>
          <a:xfrm>
            <a:off x="4572000" y="1640683"/>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398" name="Google Shape;398;p69"/>
          <p:cNvCxnSpPr/>
          <p:nvPr/>
        </p:nvCxnSpPr>
        <p:spPr>
          <a:xfrm>
            <a:off x="4991656" y="1640683"/>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399" name="Google Shape;399;p69"/>
          <p:cNvCxnSpPr/>
          <p:nvPr/>
        </p:nvCxnSpPr>
        <p:spPr>
          <a:xfrm>
            <a:off x="5887284" y="1640683"/>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400" name="Google Shape;400;p69"/>
          <p:cNvCxnSpPr/>
          <p:nvPr/>
        </p:nvCxnSpPr>
        <p:spPr>
          <a:xfrm>
            <a:off x="4486414" y="1926711"/>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401" name="Google Shape;401;p69"/>
          <p:cNvCxnSpPr/>
          <p:nvPr/>
        </p:nvCxnSpPr>
        <p:spPr>
          <a:xfrm>
            <a:off x="3676372" y="2203353"/>
            <a:ext cx="252300" cy="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70"/>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M4:L4</a:t>
            </a:r>
            <a:endParaRPr sz="2400">
              <a:latin typeface="Righteous"/>
              <a:ea typeface="Righteous"/>
              <a:cs typeface="Righteous"/>
              <a:sym typeface="Righteous"/>
            </a:endParaRPr>
          </a:p>
        </p:txBody>
      </p:sp>
      <p:sp>
        <p:nvSpPr>
          <p:cNvPr id="407" name="Google Shape;407;p7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Observe the letters </a:t>
            </a:r>
            <a:r>
              <a:rPr i="1" lang="en" sz="1800"/>
              <a:t>R</a:t>
            </a:r>
            <a:r>
              <a:rPr lang="en" sz="1800"/>
              <a:t>, </a:t>
            </a:r>
            <a:r>
              <a:rPr i="1" lang="en" sz="1800"/>
              <a:t>E</a:t>
            </a:r>
            <a:r>
              <a:rPr lang="en" sz="1800"/>
              <a:t>, </a:t>
            </a:r>
            <a:r>
              <a:rPr i="1" lang="en" sz="1800"/>
              <a:t>A</a:t>
            </a:r>
            <a:r>
              <a:rPr lang="en" sz="1800"/>
              <a:t>, and </a:t>
            </a:r>
            <a:r>
              <a:rPr i="1" lang="en" sz="1800"/>
              <a:t>L</a:t>
            </a:r>
            <a:r>
              <a:rPr lang="en" sz="1800"/>
              <a: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lines are perpendicular? Describe them. \</a:t>
            </a:r>
            <a:endParaRPr sz="1800"/>
          </a:p>
          <a:p>
            <a:pPr indent="0" lvl="0" marL="457200" rtl="0" algn="l">
              <a:spcBef>
                <a:spcPts val="0"/>
              </a:spcBef>
              <a:spcAft>
                <a:spcPts val="0"/>
              </a:spcAft>
              <a:buNone/>
            </a:pPr>
            <a:r>
              <a:t/>
            </a:r>
            <a:endParaRPr sz="1800"/>
          </a:p>
          <a:p>
            <a:pPr indent="0" lvl="0" marL="457200" rtl="0" algn="l">
              <a:spcBef>
                <a:spcPts val="0"/>
              </a:spcBef>
              <a:spcAft>
                <a:spcPts val="0"/>
              </a:spcAft>
              <a:buNone/>
            </a:pPr>
            <a:r>
              <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acute angles are there? Describe them.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obtuse angles are there? Describe them.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pic>
        <p:nvPicPr>
          <p:cNvPr id="408" name="Google Shape;408;p70"/>
          <p:cNvPicPr preferRelativeResize="0"/>
          <p:nvPr/>
        </p:nvPicPr>
        <p:blipFill>
          <a:blip r:embed="rId3">
            <a:alphaModFix/>
          </a:blip>
          <a:stretch>
            <a:fillRect/>
          </a:stretch>
        </p:blipFill>
        <p:spPr>
          <a:xfrm>
            <a:off x="271100" y="1415475"/>
            <a:ext cx="2995856" cy="6628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71"/>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M4:L5</a:t>
            </a:r>
            <a:endParaRPr sz="2400">
              <a:latin typeface="Righteous"/>
              <a:ea typeface="Righteous"/>
              <a:cs typeface="Righteous"/>
              <a:sym typeface="Righteous"/>
            </a:endParaRPr>
          </a:p>
        </p:txBody>
      </p:sp>
      <p:sp>
        <p:nvSpPr>
          <p:cNvPr id="414" name="Google Shape;414;p7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1 paper circle from the Concept Development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Place right angle templates on top of the circle to determine how many right angles can fit around the center point of the circle. If necessary, team up with other students to share templates. (Overlaps are not allowed.)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right angles can fit? </a:t>
            </a:r>
            <a:endParaRPr sz="18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2"/>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M4:L6</a:t>
            </a:r>
            <a:endParaRPr sz="2400">
              <a:latin typeface="Righteous"/>
              <a:ea typeface="Righteous"/>
              <a:cs typeface="Righteous"/>
              <a:sym typeface="Righteous"/>
            </a:endParaRPr>
          </a:p>
        </p:txBody>
      </p:sp>
      <p:sp>
        <p:nvSpPr>
          <p:cNvPr id="420" name="Google Shape;420;p7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2 circles of different sizes (different colors, if possible)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Fold Circle A and Circle B as you would to make a right angle template. Trace the folded perpendicular lines. How many right angles do you see at the center of each circle? Did the size of the circle matter? </a:t>
            </a:r>
            <a:endParaRPr sz="1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73"/>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M4:L7</a:t>
            </a:r>
            <a:endParaRPr sz="2400">
              <a:latin typeface="Righteous"/>
              <a:ea typeface="Righteous"/>
              <a:cs typeface="Righteous"/>
              <a:sym typeface="Righteous"/>
            </a:endParaRPr>
          </a:p>
        </p:txBody>
      </p:sp>
      <p:sp>
        <p:nvSpPr>
          <p:cNvPr id="426" name="Google Shape;426;p7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Predict the measure of ∠</a:t>
            </a:r>
            <a:r>
              <a:rPr i="1" lang="en" sz="1800"/>
              <a:t>XYZ</a:t>
            </a:r>
            <a:r>
              <a:rPr lang="en" sz="1800"/>
              <a:t> using your right angle template. Then, find the actual measure of ∠</a:t>
            </a:r>
            <a:r>
              <a:rPr i="1" lang="en" sz="1800"/>
              <a:t>XYZ</a:t>
            </a:r>
            <a:r>
              <a:rPr lang="en" sz="1800"/>
              <a:t> using a circular protractor and 180° protractor. Compare with your partner when you are finished. </a:t>
            </a:r>
            <a:endParaRPr sz="1800"/>
          </a:p>
        </p:txBody>
      </p:sp>
      <p:pic>
        <p:nvPicPr>
          <p:cNvPr id="427" name="Google Shape;427;p73"/>
          <p:cNvPicPr preferRelativeResize="0"/>
          <p:nvPr/>
        </p:nvPicPr>
        <p:blipFill>
          <a:blip r:embed="rId3">
            <a:alphaModFix/>
          </a:blip>
          <a:stretch>
            <a:fillRect/>
          </a:stretch>
        </p:blipFill>
        <p:spPr>
          <a:xfrm>
            <a:off x="5029400" y="2043800"/>
            <a:ext cx="3471175" cy="22222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74"/>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M4:L8</a:t>
            </a:r>
            <a:endParaRPr sz="2400">
              <a:latin typeface="Righteous"/>
              <a:ea typeface="Righteous"/>
              <a:cs typeface="Righteous"/>
              <a:sym typeface="Righteous"/>
            </a:endParaRPr>
          </a:p>
        </p:txBody>
      </p:sp>
      <p:sp>
        <p:nvSpPr>
          <p:cNvPr id="433" name="Google Shape;433;p7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Draw a series of clocks that show 12:00, 3:00, 6:00, and 9:00. Use an arc to identify an angle and estimate the angle created by both hands on the clock.</a:t>
            </a:r>
            <a:endParaRPr sz="18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75"/>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M4:L9</a:t>
            </a:r>
            <a:endParaRPr sz="2400">
              <a:latin typeface="Righteous"/>
              <a:ea typeface="Righteous"/>
              <a:cs typeface="Righteous"/>
              <a:sym typeface="Righteous"/>
            </a:endParaRPr>
          </a:p>
        </p:txBody>
      </p:sp>
      <p:sp>
        <p:nvSpPr>
          <p:cNvPr id="439" name="Google Shape;439;p7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List times on the clock in which the angle between the hour and minute hands is 90°. Use a student clock, watch, or real clock. Verify your work using a protractor.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Stay alert for this misconception: Why don’t the hands at 3:30 form a 90° angle as expected? </a:t>
            </a:r>
            <a:endParaRPr sz="18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76"/>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M4:L10</a:t>
            </a:r>
            <a:endParaRPr sz="2400">
              <a:latin typeface="Righteous"/>
              <a:ea typeface="Righteous"/>
              <a:cs typeface="Righteous"/>
              <a:sym typeface="Righteous"/>
            </a:endParaRPr>
          </a:p>
        </p:txBody>
      </p:sp>
      <p:sp>
        <p:nvSpPr>
          <p:cNvPr id="445" name="Google Shape;445;p7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Using pattern blocks of the same shape or different shapes, construct a straight angle. Which shapes did you use? Compare your representation to that of your partner. Are they the same?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Which pattern block can you add to your existing shape to create a 270° angle? How can you tell? </a:t>
            </a:r>
            <a:endParaRPr sz="18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77"/>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M4:L11</a:t>
            </a:r>
            <a:endParaRPr sz="2400">
              <a:latin typeface="Righteous"/>
              <a:ea typeface="Righteous"/>
              <a:cs typeface="Righteous"/>
              <a:sym typeface="Righteous"/>
            </a:endParaRPr>
          </a:p>
        </p:txBody>
      </p:sp>
      <p:sp>
        <p:nvSpPr>
          <p:cNvPr id="451" name="Google Shape;451;p7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patterns blocks of various types to create a design in which you can see a decomposition of 360°. Which shapes did you use?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Compare your representation to that of your partner. Are they the same?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Write an equation to show how you composed 360°. Refer to the pattern block chart to help with the angle measures of the pattern blocks, as needed. </a:t>
            </a:r>
            <a:endParaRPr sz="18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8"/>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M4:L12</a:t>
            </a:r>
            <a:endParaRPr sz="2400">
              <a:latin typeface="Righteous"/>
              <a:ea typeface="Righteous"/>
              <a:cs typeface="Righteous"/>
              <a:sym typeface="Righteous"/>
            </a:endParaRPr>
          </a:p>
        </p:txBody>
      </p:sp>
      <p:sp>
        <p:nvSpPr>
          <p:cNvPr id="457" name="Google Shape;457;p7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Pentagon (Template 1), pre-folded as shown below, scissors.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Cut along the dotted line, and unfold the figure. Notice how each side of the folded line matches. Fold another way, and see if the sides match. Discuss the attributes of the figure and your observations with your partner. </a:t>
            </a:r>
            <a:endParaRPr sz="1800"/>
          </a:p>
        </p:txBody>
      </p:sp>
      <p:pic>
        <p:nvPicPr>
          <p:cNvPr id="458" name="Google Shape;458;p78"/>
          <p:cNvPicPr preferRelativeResize="0"/>
          <p:nvPr/>
        </p:nvPicPr>
        <p:blipFill>
          <a:blip r:embed="rId3">
            <a:alphaModFix/>
          </a:blip>
          <a:stretch>
            <a:fillRect/>
          </a:stretch>
        </p:blipFill>
        <p:spPr>
          <a:xfrm>
            <a:off x="9358125" y="2876550"/>
            <a:ext cx="6686550" cy="22669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79"/>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M4:L13</a:t>
            </a:r>
            <a:endParaRPr sz="2400">
              <a:latin typeface="Righteous"/>
              <a:ea typeface="Righteous"/>
              <a:cs typeface="Righteous"/>
              <a:sym typeface="Righteous"/>
            </a:endParaRPr>
          </a:p>
        </p:txBody>
      </p:sp>
      <p:sp>
        <p:nvSpPr>
          <p:cNvPr id="464" name="Google Shape;464;p7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(T/S) Triangles (Template)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Fold Triangles A, B, and C to show their lines of symmetry. Use a straightedge to trace each fold. Discuss with your partner the relationships of symmetric shapes to angles and side lengths. </a:t>
            </a:r>
            <a:endParaRPr sz="18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80"/>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M4:L14</a:t>
            </a:r>
            <a:endParaRPr sz="2400">
              <a:latin typeface="Righteous"/>
              <a:ea typeface="Righteous"/>
              <a:cs typeface="Righteous"/>
              <a:sym typeface="Righteous"/>
            </a:endParaRPr>
          </a:p>
        </p:txBody>
      </p:sp>
      <p:sp>
        <p:nvSpPr>
          <p:cNvPr id="470" name="Google Shape;470;p8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Square grid paper, ruler, protractor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three points on your grid paper so that, when connected, they form a triangle. Use your straightedge to connect the three points to form a triangle. Switch papers with your partner. Determine how the triangle your partner constructed can be classified: right, acute, obtuse, equilateral, isosceles, or scalene.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How can you classify your partner’s triangle?  </a:t>
            </a:r>
            <a:endParaRPr sz="1800"/>
          </a:p>
          <a:p>
            <a:pPr indent="-342900" lvl="0" marL="457200" rtl="0" algn="l">
              <a:spcBef>
                <a:spcPts val="0"/>
              </a:spcBef>
              <a:spcAft>
                <a:spcPts val="0"/>
              </a:spcAft>
              <a:buSzPts val="1800"/>
              <a:buChar char="-"/>
            </a:pPr>
            <a:r>
              <a:rPr lang="en" sz="1800"/>
              <a:t>What attributes did you look at to classify the triangle?  </a:t>
            </a:r>
            <a:endParaRPr sz="1800"/>
          </a:p>
          <a:p>
            <a:pPr indent="-342900" lvl="0" marL="457200" rtl="0" algn="l">
              <a:spcBef>
                <a:spcPts val="0"/>
              </a:spcBef>
              <a:spcAft>
                <a:spcPts val="0"/>
              </a:spcAft>
              <a:buSzPts val="1800"/>
              <a:buChar char="-"/>
            </a:pPr>
            <a:r>
              <a:rPr lang="en" sz="1800"/>
              <a:t>What tools did you use to help draw your triangle and classify your partner’s triangle?</a:t>
            </a:r>
            <a:endParaRPr sz="18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81"/>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M4:L15</a:t>
            </a:r>
            <a:endParaRPr sz="2400">
              <a:latin typeface="Righteous"/>
              <a:ea typeface="Righteous"/>
              <a:cs typeface="Righteous"/>
              <a:sym typeface="Righteous"/>
            </a:endParaRPr>
          </a:p>
        </p:txBody>
      </p:sp>
      <p:sp>
        <p:nvSpPr>
          <p:cNvPr id="476" name="Google Shape;476;p8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Square grid paper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On grid paper, draw two perpendicular line segments, each measuring 4 units, which extend from a point </a:t>
            </a:r>
            <a:r>
              <a:rPr i="1" lang="en" sz="1800"/>
              <a:t>V</a:t>
            </a:r>
            <a:r>
              <a:rPr lang="en" sz="1800"/>
              <a:t>. Identify the segments as </a:t>
            </a:r>
            <a:r>
              <a:rPr i="1" lang="en" sz="1800"/>
              <a:t>SV </a:t>
            </a:r>
            <a:r>
              <a:rPr lang="en" sz="1800"/>
              <a:t>and UV. Draw </a:t>
            </a:r>
            <a:r>
              <a:rPr i="1" lang="en" sz="1800"/>
              <a:t>SU</a:t>
            </a:r>
            <a:r>
              <a:rPr lang="en" sz="1800"/>
              <a:t>. What shape did you construct? Classify it.</a:t>
            </a:r>
            <a:endParaRPr sz="1800"/>
          </a:p>
          <a:p>
            <a:pPr indent="0" lvl="0" marL="0" rtl="0" algn="l">
              <a:spcBef>
                <a:spcPts val="0"/>
              </a:spcBef>
              <a:spcAft>
                <a:spcPts val="0"/>
              </a:spcAft>
              <a:buNone/>
            </a:pPr>
            <a:r>
              <a:rPr lang="en" sz="1800"/>
              <a:t> </a:t>
            </a:r>
            <a:endParaRPr sz="1800"/>
          </a:p>
          <a:p>
            <a:pPr indent="-342900" lvl="0" marL="457200" rtl="0" algn="l">
              <a:spcBef>
                <a:spcPts val="0"/>
              </a:spcBef>
              <a:spcAft>
                <a:spcPts val="0"/>
              </a:spcAft>
              <a:buSzPts val="1800"/>
              <a:buAutoNum type="alphaLcPeriod"/>
            </a:pPr>
            <a:r>
              <a:rPr lang="en" sz="1800"/>
              <a:t>Imagine </a:t>
            </a:r>
            <a:r>
              <a:rPr i="1" lang="en" sz="1800"/>
              <a:t>SU</a:t>
            </a:r>
            <a:r>
              <a:rPr lang="en" sz="1800"/>
              <a:t> is a line of symmetry. Construct the other half of the figure. What figure did you construct? How can you tell? </a:t>
            </a:r>
            <a:endParaRPr sz="1800"/>
          </a:p>
        </p:txBody>
      </p:sp>
      <p:cxnSp>
        <p:nvCxnSpPr>
          <p:cNvPr id="477" name="Google Shape;477;p81"/>
          <p:cNvCxnSpPr/>
          <p:nvPr/>
        </p:nvCxnSpPr>
        <p:spPr>
          <a:xfrm>
            <a:off x="6277670" y="1917325"/>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478" name="Google Shape;478;p81"/>
          <p:cNvCxnSpPr/>
          <p:nvPr/>
        </p:nvCxnSpPr>
        <p:spPr>
          <a:xfrm>
            <a:off x="7078326" y="1907939"/>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479" name="Google Shape;479;p81"/>
          <p:cNvCxnSpPr/>
          <p:nvPr/>
        </p:nvCxnSpPr>
        <p:spPr>
          <a:xfrm>
            <a:off x="8097084" y="1907939"/>
            <a:ext cx="252300" cy="0"/>
          </a:xfrm>
          <a:prstGeom prst="straightConnector1">
            <a:avLst/>
          </a:prstGeom>
          <a:noFill/>
          <a:ln cap="flat" cmpd="sng" w="19050">
            <a:solidFill>
              <a:schemeClr val="dk2"/>
            </a:solidFill>
            <a:prstDash val="solid"/>
            <a:round/>
            <a:headEnd len="med" w="med" type="none"/>
            <a:tailEnd len="med" w="med" type="none"/>
          </a:ln>
        </p:spPr>
      </p:cxnSp>
      <p:cxnSp>
        <p:nvCxnSpPr>
          <p:cNvPr id="480" name="Google Shape;480;p81"/>
          <p:cNvCxnSpPr/>
          <p:nvPr/>
        </p:nvCxnSpPr>
        <p:spPr>
          <a:xfrm>
            <a:off x="1661667" y="2736136"/>
            <a:ext cx="252300" cy="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82"/>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M4:L16</a:t>
            </a:r>
            <a:endParaRPr sz="2400">
              <a:latin typeface="Righteous"/>
              <a:ea typeface="Righteous"/>
              <a:cs typeface="Righteous"/>
              <a:sym typeface="Righteous"/>
            </a:endParaRPr>
          </a:p>
        </p:txBody>
      </p:sp>
      <p:sp>
        <p:nvSpPr>
          <p:cNvPr id="486" name="Google Shape;486;p8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Within the stars, find at least two different examples for each of the following. Explain which attributes you used to identify each.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Equilateral triangles  </a:t>
            </a:r>
            <a:endParaRPr sz="1800"/>
          </a:p>
          <a:p>
            <a:pPr indent="-342900" lvl="0" marL="457200" rtl="0" algn="l">
              <a:spcBef>
                <a:spcPts val="0"/>
              </a:spcBef>
              <a:spcAft>
                <a:spcPts val="0"/>
              </a:spcAft>
              <a:buSzPts val="1800"/>
              <a:buChar char="-"/>
            </a:pPr>
            <a:r>
              <a:rPr lang="en" sz="1800"/>
              <a:t>Trapezoids  </a:t>
            </a:r>
            <a:endParaRPr sz="1800"/>
          </a:p>
          <a:p>
            <a:pPr indent="-342900" lvl="0" marL="457200" rtl="0" algn="l">
              <a:spcBef>
                <a:spcPts val="0"/>
              </a:spcBef>
              <a:spcAft>
                <a:spcPts val="0"/>
              </a:spcAft>
              <a:buSzPts val="1800"/>
              <a:buChar char="-"/>
            </a:pPr>
            <a:r>
              <a:rPr lang="en" sz="1800"/>
              <a:t>Parallelograms  </a:t>
            </a:r>
            <a:endParaRPr sz="1800"/>
          </a:p>
          <a:p>
            <a:pPr indent="-342900" lvl="0" marL="457200" rtl="0" algn="l">
              <a:spcBef>
                <a:spcPts val="0"/>
              </a:spcBef>
              <a:spcAft>
                <a:spcPts val="0"/>
              </a:spcAft>
              <a:buSzPts val="1800"/>
              <a:buChar char="-"/>
            </a:pPr>
            <a:r>
              <a:rPr lang="en" sz="1800"/>
              <a:t>Rhombuses </a:t>
            </a:r>
            <a:endParaRPr sz="1800"/>
          </a:p>
        </p:txBody>
      </p:sp>
      <p:pic>
        <p:nvPicPr>
          <p:cNvPr id="487" name="Google Shape;487;p82"/>
          <p:cNvPicPr preferRelativeResize="0"/>
          <p:nvPr/>
        </p:nvPicPr>
        <p:blipFill>
          <a:blip r:embed="rId3">
            <a:alphaModFix/>
          </a:blip>
          <a:stretch>
            <a:fillRect/>
          </a:stretch>
        </p:blipFill>
        <p:spPr>
          <a:xfrm>
            <a:off x="3085028" y="1698675"/>
            <a:ext cx="5726825" cy="23182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8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a:t>
            </a:r>
            <a:endParaRPr sz="2400">
              <a:latin typeface="Righteous"/>
              <a:ea typeface="Righteous"/>
              <a:cs typeface="Righteous"/>
              <a:sym typeface="Righteous"/>
            </a:endParaRPr>
          </a:p>
        </p:txBody>
      </p:sp>
      <p:sp>
        <p:nvSpPr>
          <p:cNvPr id="493" name="Google Shape;493;p8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1 index card with diagonals drawn, pair of scissors (1 per pair of students)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Discuss with your partner what you notice about the rectangle. </a:t>
            </a:r>
            <a:endParaRPr sz="1800"/>
          </a:p>
          <a:p>
            <a:pPr indent="-342900" lvl="0" marL="457200" rtl="0" algn="l">
              <a:spcBef>
                <a:spcPts val="0"/>
              </a:spcBef>
              <a:spcAft>
                <a:spcPts val="0"/>
              </a:spcAft>
              <a:buSzPts val="1800"/>
              <a:buAutoNum type="alphaLcPeriod"/>
            </a:pPr>
            <a:r>
              <a:rPr lang="en" sz="1800"/>
              <a:t>Use your scissors to cut your rectangle on the diagonal lines. Prove that you have cut the rectangle into 4 fourths. Include a drawing in your explanation. </a:t>
            </a:r>
            <a:endParaRPr sz="1800"/>
          </a:p>
        </p:txBody>
      </p:sp>
      <p:pic>
        <p:nvPicPr>
          <p:cNvPr id="494" name="Google Shape;494;p83"/>
          <p:cNvPicPr preferRelativeResize="0"/>
          <p:nvPr/>
        </p:nvPicPr>
        <p:blipFill>
          <a:blip r:embed="rId3">
            <a:alphaModFix/>
          </a:blip>
          <a:stretch>
            <a:fillRect/>
          </a:stretch>
        </p:blipFill>
        <p:spPr>
          <a:xfrm>
            <a:off x="9358313" y="2052638"/>
            <a:ext cx="5057775" cy="10382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8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a:t>
            </a:r>
            <a:endParaRPr sz="2400">
              <a:latin typeface="Righteous"/>
              <a:ea typeface="Righteous"/>
              <a:cs typeface="Righteous"/>
              <a:sym typeface="Righteous"/>
            </a:endParaRPr>
          </a:p>
        </p:txBody>
      </p:sp>
      <p:sp>
        <p:nvSpPr>
          <p:cNvPr id="500" name="Google Shape;500;p8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Salcido cut a small birthday cake into 6 equal pieces for 6 children. One child was not hungry, so she gave the birthday boy the extra piece. Draw a tape diagram to show how much cake each of the five children received. </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8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a:t>
            </a:r>
            <a:endParaRPr sz="2400">
              <a:latin typeface="Righteous"/>
              <a:ea typeface="Righteous"/>
              <a:cs typeface="Righteous"/>
              <a:sym typeface="Righteous"/>
            </a:endParaRPr>
          </a:p>
        </p:txBody>
      </p:sp>
      <p:sp>
        <p:nvSpPr>
          <p:cNvPr id="506" name="Google Shape;506;p8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Beach prepared copies for 4 reading groups. She made 6 copies for each group. How many copies did Mrs. Beach make?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Draw a tape diagram.</a:t>
            </a:r>
            <a:endParaRPr sz="1800"/>
          </a:p>
          <a:p>
            <a:pPr indent="0" lvl="0" marL="457200" rtl="0" algn="l">
              <a:spcBef>
                <a:spcPts val="0"/>
              </a:spcBef>
              <a:spcAft>
                <a:spcPts val="0"/>
              </a:spcAft>
              <a:buNone/>
            </a:pPr>
            <a:r>
              <a:t/>
            </a:r>
            <a:endParaRPr sz="1800"/>
          </a:p>
          <a:p>
            <a:pPr indent="0" lvl="0" marL="457200" rtl="0" algn="l">
              <a:spcBef>
                <a:spcPts val="0"/>
              </a:spcBef>
              <a:spcAft>
                <a:spcPts val="0"/>
              </a:spcAft>
              <a:buNone/>
            </a:pPr>
            <a:r>
              <a:rPr lang="en" sz="1800"/>
              <a:t> </a:t>
            </a:r>
            <a:endParaRPr sz="1800"/>
          </a:p>
          <a:p>
            <a:pPr indent="-342900" lvl="0" marL="457200" rtl="0" algn="l">
              <a:spcBef>
                <a:spcPts val="0"/>
              </a:spcBef>
              <a:spcAft>
                <a:spcPts val="0"/>
              </a:spcAft>
              <a:buSzPts val="1800"/>
              <a:buAutoNum type="alphaLcPeriod"/>
            </a:pPr>
            <a:r>
              <a:rPr lang="en" sz="1800"/>
              <a:t>Write both an addition and a multiplication sentence to solve. Discuss with a partner why you are able to add or multiply to solve this problem.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What fraction of the copies is needed for 3 groups? To show that, shade the tape diagram. </a:t>
            </a:r>
            <a:endParaRPr sz="18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8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M5:L4</a:t>
            </a:r>
            <a:endParaRPr sz="2400">
              <a:latin typeface="Righteous"/>
              <a:ea typeface="Righteous"/>
              <a:cs typeface="Righteous"/>
              <a:sym typeface="Righteous"/>
            </a:endParaRPr>
          </a:p>
        </p:txBody>
      </p:sp>
      <p:sp>
        <p:nvSpPr>
          <p:cNvPr id="512" name="Google Shape;512;p8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recipe calls for 3/4 cup of milk. Saisha only has a 1/4 -cup measuring cup. If she doubles the recipe, how many times will she need to fill the 1/4 cup with milk? Draw a tape diagram, and record as a multiplication sentence. </a:t>
            </a:r>
            <a:endParaRPr sz="18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8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M5:L5</a:t>
            </a:r>
            <a:endParaRPr sz="2400">
              <a:latin typeface="Righteous"/>
              <a:ea typeface="Righteous"/>
              <a:cs typeface="Righteous"/>
              <a:sym typeface="Righteous"/>
            </a:endParaRPr>
          </a:p>
        </p:txBody>
      </p:sp>
      <p:sp>
        <p:nvSpPr>
          <p:cNvPr id="518" name="Google Shape;518;p8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loaf of bread was cut into 6 equal slices. Each of the 6 slices was cut in half to make thinner slices for sandwiches.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Mr. Beach used 4 slices. His daughter said, “Wow! You used 2/6 of the loaf!” His son said, “No. He used 4/12 .” Work with a partner to explain who was correct using a tape diagram. </a:t>
            </a:r>
            <a:endParaRPr sz="18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M5:L6</a:t>
            </a:r>
            <a:endParaRPr sz="2400">
              <a:latin typeface="Righteous"/>
              <a:ea typeface="Righteous"/>
              <a:cs typeface="Righteous"/>
              <a:sym typeface="Righteous"/>
            </a:endParaRPr>
          </a:p>
        </p:txBody>
      </p:sp>
      <p:sp>
        <p:nvSpPr>
          <p:cNvPr id="524" name="Google Shape;524;p8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area models to prove that 1/2 = 2/4 = 4/8 , 1/2 = 3/6 = 6/12 , and 1/2 = 5/10. What conclusion can you make about 4/8 , 6/12 , and 5/10 ? Explain. </a:t>
            </a:r>
            <a:endParaRPr sz="18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8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M5:L7</a:t>
            </a:r>
            <a:endParaRPr sz="2400">
              <a:latin typeface="Righteous"/>
              <a:ea typeface="Righteous"/>
              <a:cs typeface="Righteous"/>
              <a:sym typeface="Righteous"/>
            </a:endParaRPr>
          </a:p>
        </p:txBody>
      </p:sp>
      <p:sp>
        <p:nvSpPr>
          <p:cNvPr id="530" name="Google Shape;530;p8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Model an equivalent fraction for 4/7 using an area model. </a:t>
            </a:r>
            <a:endParaRPr sz="18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9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M5:L8</a:t>
            </a:r>
            <a:endParaRPr sz="2400">
              <a:latin typeface="Righteous"/>
              <a:ea typeface="Righteous"/>
              <a:cs typeface="Righteous"/>
              <a:sym typeface="Righteous"/>
            </a:endParaRPr>
          </a:p>
        </p:txBody>
      </p:sp>
      <p:sp>
        <p:nvSpPr>
          <p:cNvPr id="536" name="Google Shape;536;p9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Saisha gives some of her chocolate bar, pictured below, to her younger brother Lucas. He says, “Thanks for 3/12 of the bar.” Saisha responds, “No. I gave you 1/4 of the bar.” Explain why both Lucas and Saisha are correct. </a:t>
            </a:r>
            <a:endParaRPr sz="1800"/>
          </a:p>
        </p:txBody>
      </p:sp>
      <p:pic>
        <p:nvPicPr>
          <p:cNvPr id="537" name="Google Shape;537;p90"/>
          <p:cNvPicPr preferRelativeResize="0"/>
          <p:nvPr/>
        </p:nvPicPr>
        <p:blipFill>
          <a:blip r:embed="rId3">
            <a:alphaModFix/>
          </a:blip>
          <a:stretch>
            <a:fillRect/>
          </a:stretch>
        </p:blipFill>
        <p:spPr>
          <a:xfrm>
            <a:off x="312700" y="2141300"/>
            <a:ext cx="3168125" cy="141312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9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M5:L9</a:t>
            </a:r>
            <a:endParaRPr sz="2400">
              <a:latin typeface="Righteous"/>
              <a:ea typeface="Righteous"/>
              <a:cs typeface="Righteous"/>
              <a:sym typeface="Righteous"/>
            </a:endParaRPr>
          </a:p>
        </p:txBody>
      </p:sp>
      <p:sp>
        <p:nvSpPr>
          <p:cNvPr id="543" name="Google Shape;543;p9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What fraction of a foot is 1 inch? What fraction of a foot is 3 inches? (Hint: 12 inches = 1 foot.) Draw a tape diagram to model your work. </a:t>
            </a:r>
            <a:endParaRPr sz="18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9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M5:L10</a:t>
            </a:r>
            <a:endParaRPr sz="2400">
              <a:latin typeface="Righteous"/>
              <a:ea typeface="Righteous"/>
              <a:cs typeface="Righteous"/>
              <a:sym typeface="Righteous"/>
            </a:endParaRPr>
          </a:p>
        </p:txBody>
      </p:sp>
      <p:sp>
        <p:nvSpPr>
          <p:cNvPr id="549" name="Google Shape;549;p9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Nuri spent 9/12 of his money on a book and the rest of his money on a pencil.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Express how much of his money he spent on the pencil in fourths.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Nuri started with $1. How much did he spend on the pencil? </a:t>
            </a:r>
            <a:endParaRPr sz="18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9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M5:L11</a:t>
            </a:r>
            <a:endParaRPr sz="2400">
              <a:latin typeface="Righteous"/>
              <a:ea typeface="Righteous"/>
              <a:cs typeface="Righteous"/>
              <a:sym typeface="Righteous"/>
            </a:endParaRPr>
          </a:p>
        </p:txBody>
      </p:sp>
      <p:sp>
        <p:nvSpPr>
          <p:cNvPr id="555" name="Google Shape;555;p9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Kelly was baking bread but could only find her 1/8 -cup measuring cup. She needs 1/4 cup sugar, 3/4 cup whole wheat flour, and 1/2 cup all-purpose flour. How many 1/8 cups will she need for each ingredient? </a:t>
            </a:r>
            <a:endParaRPr sz="18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9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M5:L12</a:t>
            </a:r>
            <a:endParaRPr sz="2400">
              <a:latin typeface="Righteous"/>
              <a:ea typeface="Righteous"/>
              <a:cs typeface="Righteous"/>
              <a:sym typeface="Righteous"/>
            </a:endParaRPr>
          </a:p>
        </p:txBody>
      </p:sp>
      <p:sp>
        <p:nvSpPr>
          <p:cNvPr id="561" name="Google Shape;561;p9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Number line (Template)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Plot 1/4 , 4/5 , and 5/8 on a number line, and compare the three points. </a:t>
            </a:r>
            <a:endParaRPr sz="18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9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M5:L13</a:t>
            </a:r>
            <a:endParaRPr sz="2400">
              <a:latin typeface="Righteous"/>
              <a:ea typeface="Righteous"/>
              <a:cs typeface="Righteous"/>
              <a:sym typeface="Righteous"/>
            </a:endParaRPr>
          </a:p>
        </p:txBody>
      </p:sp>
      <p:sp>
        <p:nvSpPr>
          <p:cNvPr id="567" name="Google Shape;567;p9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and Mrs. Reynolds went for a run. Mr. Reynolds ran for 6/10 mile. Mrs. Reynolds ran for 2/5 mile. Who ran farther? Explain how you know. Use the benchmarks 0, 1/2, and 1 to explain your answer. </a:t>
            </a:r>
            <a:endParaRPr sz="18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M5:L14</a:t>
            </a:r>
            <a:endParaRPr sz="2400">
              <a:latin typeface="Righteous"/>
              <a:ea typeface="Righteous"/>
              <a:cs typeface="Righteous"/>
              <a:sym typeface="Righteous"/>
            </a:endParaRPr>
          </a:p>
        </p:txBody>
      </p:sp>
      <p:sp>
        <p:nvSpPr>
          <p:cNvPr id="573" name="Google Shape;573;p9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Compare 4/5, 3/4, and 9/10 using &lt;, &gt;, or =. Explain your reasoning using a benchmark. </a:t>
            </a:r>
            <a:endParaRPr sz="18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9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M5:L15</a:t>
            </a:r>
            <a:endParaRPr sz="2400">
              <a:latin typeface="Righteous"/>
              <a:ea typeface="Righteous"/>
              <a:cs typeface="Righteous"/>
              <a:sym typeface="Righteous"/>
            </a:endParaRPr>
          </a:p>
        </p:txBody>
      </p:sp>
      <p:sp>
        <p:nvSpPr>
          <p:cNvPr id="579" name="Google Shape;579;p9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Jamal ran 2/3 mile. Ming ran 2/4 mile. Laina ran 7/12 mile. Who ran the farthest?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do you think is the easiest way to determine the answer to this question? Talk with a partner about your ideas. </a:t>
            </a:r>
            <a:endParaRPr sz="18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9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M5:L16</a:t>
            </a:r>
            <a:endParaRPr sz="2400">
              <a:latin typeface="Righteous"/>
              <a:ea typeface="Righteous"/>
              <a:cs typeface="Righteous"/>
              <a:sym typeface="Righteous"/>
            </a:endParaRPr>
          </a:p>
        </p:txBody>
      </p:sp>
      <p:sp>
        <p:nvSpPr>
          <p:cNvPr id="585" name="Google Shape;585;p9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Keisha ran 5/6 mile in the morning and 2/3 mile in the afternoon. Did Keisha run farther in the morning or in the afternoon? Solve independently.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Share your solution with your partner. Did your partner solve the problem in the same way or a different way? Explain. </a:t>
            </a:r>
            <a:endParaRPr sz="1800"/>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9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M5:L17</a:t>
            </a:r>
            <a:endParaRPr sz="2400">
              <a:latin typeface="Righteous"/>
              <a:ea typeface="Righteous"/>
              <a:cs typeface="Righteous"/>
              <a:sym typeface="Righteous"/>
            </a:endParaRPr>
          </a:p>
        </p:txBody>
      </p:sp>
      <p:sp>
        <p:nvSpPr>
          <p:cNvPr id="591" name="Google Shape;591;p9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a number bond to show the relationship between 2/</a:t>
            </a:r>
            <a:r>
              <a:rPr lang="en" sz="1800"/>
              <a:t>6</a:t>
            </a:r>
            <a:r>
              <a:rPr lang="en" sz="1800"/>
              <a:t>, 3/6, and 5/6. Then, use the fractions to write two addition and two subtraction sentences. </a:t>
            </a:r>
            <a:endParaRPr sz="18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10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M5:L19</a:t>
            </a:r>
            <a:endParaRPr sz="2400">
              <a:latin typeface="Righteous"/>
              <a:ea typeface="Righteous"/>
              <a:cs typeface="Righteous"/>
              <a:sym typeface="Righteous"/>
            </a:endParaRPr>
          </a:p>
        </p:txBody>
      </p:sp>
      <p:sp>
        <p:nvSpPr>
          <p:cNvPr id="597" name="Google Shape;597;p10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Fractions are all around us! Make a list of times that you have used fractions, heard fractions, or seen fractions. Be ready to share your ideas. </a:t>
            </a:r>
            <a:endParaRPr sz="18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10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Krista drank 3/16 of the water in her water bottle in the morning, 5/16 in the afternoon, and 3/16 in the evening. What fraction of water was left at the end of the day? </a:t>
            </a:r>
            <a:endParaRPr sz="1800"/>
          </a:p>
        </p:txBody>
      </p:sp>
      <p:sp>
        <p:nvSpPr>
          <p:cNvPr id="603" name="Google Shape;603;p10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M5:L20</a:t>
            </a:r>
            <a:endParaRPr sz="2400">
              <a:latin typeface="Righteous"/>
              <a:ea typeface="Righteous"/>
              <a:cs typeface="Righteous"/>
              <a:sym typeface="Righteous"/>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10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M5:L21</a:t>
            </a:r>
            <a:endParaRPr sz="2400">
              <a:latin typeface="Righteous"/>
              <a:ea typeface="Righteous"/>
              <a:cs typeface="Righteous"/>
              <a:sym typeface="Righteous"/>
            </a:endParaRPr>
          </a:p>
        </p:txBody>
      </p:sp>
      <p:sp>
        <p:nvSpPr>
          <p:cNvPr id="609" name="Google Shape;609;p10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Two-fifths liter of chemical A was added to 7/10 liter of chemical B to make chemical C. How many liters of chemical C are there? </a:t>
            </a:r>
            <a:endParaRPr sz="18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10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M5:L22</a:t>
            </a:r>
            <a:endParaRPr sz="2400">
              <a:latin typeface="Righteous"/>
              <a:ea typeface="Righteous"/>
              <a:cs typeface="Righteous"/>
              <a:sym typeface="Righteous"/>
            </a:endParaRPr>
          </a:p>
        </p:txBody>
      </p:sp>
      <p:sp>
        <p:nvSpPr>
          <p:cNvPr id="615" name="Google Shape;615;p10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Winnie went shopping and spent 2/5 of the money that was on a gift card. What fraction of the money was left on the card? Draw a number line and a number bond to help show your thinking. </a:t>
            </a:r>
            <a:endParaRPr sz="180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0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M5:L23</a:t>
            </a:r>
            <a:endParaRPr sz="2400">
              <a:latin typeface="Righteous"/>
              <a:ea typeface="Righteous"/>
              <a:cs typeface="Righteous"/>
              <a:sym typeface="Righteous"/>
            </a:endParaRPr>
          </a:p>
        </p:txBody>
      </p:sp>
      <p:sp>
        <p:nvSpPr>
          <p:cNvPr id="621" name="Google Shape;621;p10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Wilcox cut quilt squares and then divided them evenly into 8 piles. She decided to sew together 1 pile each night.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After 5 nights, what fraction of the quilt squares was sewn together? Draw a tape diagram or a number line to model your thinking, and then write a number sentence to express your answer. </a:t>
            </a:r>
            <a:endParaRPr sz="18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0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M5:L24</a:t>
            </a:r>
            <a:endParaRPr sz="2400">
              <a:latin typeface="Righteous"/>
              <a:ea typeface="Righteous"/>
              <a:cs typeface="Righteous"/>
              <a:sym typeface="Righteous"/>
            </a:endParaRPr>
          </a:p>
        </p:txBody>
      </p:sp>
      <p:sp>
        <p:nvSpPr>
          <p:cNvPr id="627" name="Google Shape;627;p10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Shelly read her book for 1/2 hour each afternoon for 9 days. How many hours did Shelly spend reading in all 9 days? </a:t>
            </a:r>
            <a:endParaRPr sz="18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10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M5:L25</a:t>
            </a:r>
            <a:endParaRPr sz="2400">
              <a:latin typeface="Righteous"/>
              <a:ea typeface="Righteous"/>
              <a:cs typeface="Righteous"/>
              <a:sym typeface="Righteous"/>
            </a:endParaRPr>
          </a:p>
        </p:txBody>
      </p:sp>
      <p:sp>
        <p:nvSpPr>
          <p:cNvPr id="633" name="Google Shape;633;p10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Fowler knew that the perimeter of the soccer field was 1/6 mile. Her goal was to walk two miles while watching her daughter’s game. If she walked around the field 13 times, did she meet her goal? Explain your thinking. </a:t>
            </a:r>
            <a:endParaRPr sz="18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10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M5:L26</a:t>
            </a:r>
            <a:endParaRPr sz="2400">
              <a:latin typeface="Righteous"/>
              <a:ea typeface="Righteous"/>
              <a:cs typeface="Righteous"/>
              <a:sym typeface="Righteous"/>
            </a:endParaRPr>
          </a:p>
        </p:txBody>
      </p:sp>
      <p:sp>
        <p:nvSpPr>
          <p:cNvPr id="639" name="Google Shape;639;p10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Barbara needed 3 1/4 cups of flour for her recipe. If she measured 1/4 cup at a time, how many times did she have to fill the measuring cup? </a:t>
            </a:r>
            <a:endParaRPr sz="18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0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M5:L27</a:t>
            </a:r>
            <a:endParaRPr sz="2400">
              <a:latin typeface="Righteous"/>
              <a:ea typeface="Righteous"/>
              <a:cs typeface="Righteous"/>
              <a:sym typeface="Righteous"/>
            </a:endParaRPr>
          </a:p>
        </p:txBody>
      </p:sp>
      <p:sp>
        <p:nvSpPr>
          <p:cNvPr id="645" name="Google Shape;645;p10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Jeremy ran 27 laps on a track that was 1/8 mile long. Jimmy ran 15 laps on a track that was 1/4 mile long. Who ran farther? </a:t>
            </a:r>
            <a:endParaRPr sz="180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10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M5:L29</a:t>
            </a:r>
            <a:endParaRPr sz="2400">
              <a:latin typeface="Righteous"/>
              <a:ea typeface="Righteous"/>
              <a:cs typeface="Righteous"/>
              <a:sym typeface="Righteous"/>
            </a:endParaRPr>
          </a:p>
        </p:txBody>
      </p:sp>
      <p:sp>
        <p:nvSpPr>
          <p:cNvPr id="651" name="Google Shape;651;p109"/>
          <p:cNvSpPr txBox="1"/>
          <p:nvPr/>
        </p:nvSpPr>
        <p:spPr>
          <a:xfrm>
            <a:off x="191825" y="967600"/>
            <a:ext cx="8792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Both Allison and Jennifer jogged on Sunday. When asked about their distances, Allison said, “I ran 2 7/8 miles this morning and 3 3/8 miles this afternoon. So, I ran a total of about 6 miles,” and Jennifer said, “I ran 3 1/10 miles this morning and 3 3/10 miles this evening. I ran a total of 6 4/10 miles.”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do their answers differ? Discuss with your partner.</a:t>
            </a:r>
            <a:endParaRPr sz="18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1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M5:L30</a:t>
            </a:r>
            <a:endParaRPr sz="2400">
              <a:latin typeface="Righteous"/>
              <a:ea typeface="Righteous"/>
              <a:cs typeface="Righteous"/>
              <a:sym typeface="Righteous"/>
            </a:endParaRPr>
          </a:p>
        </p:txBody>
      </p:sp>
      <p:sp>
        <p:nvSpPr>
          <p:cNvPr id="657" name="Google Shape;657;p11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One board measures 2 meters 70 centimeters. Another measures 87 centimeters. What is the total length of the two boards expressed in meters and centimeters? </a:t>
            </a:r>
            <a:endParaRPr sz="18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11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M5:L31</a:t>
            </a:r>
            <a:endParaRPr sz="2400">
              <a:latin typeface="Righteous"/>
              <a:ea typeface="Righteous"/>
              <a:cs typeface="Righteous"/>
              <a:sym typeface="Righteous"/>
            </a:endParaRPr>
          </a:p>
        </p:txBody>
      </p:sp>
      <p:sp>
        <p:nvSpPr>
          <p:cNvPr id="663" name="Google Shape;663;p11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Marta has 2 meters 80 centimeters of cotton cloth and 3 meters 87 centimeters of linen cloth. What is the total length of both pieces of cloth? </a:t>
            </a:r>
            <a:endParaRPr sz="18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11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M5:L32</a:t>
            </a:r>
            <a:endParaRPr sz="2400">
              <a:latin typeface="Righteous"/>
              <a:ea typeface="Righteous"/>
              <a:cs typeface="Righteous"/>
              <a:sym typeface="Righteous"/>
            </a:endParaRPr>
          </a:p>
        </p:txBody>
      </p:sp>
      <p:sp>
        <p:nvSpPr>
          <p:cNvPr id="669" name="Google Shape;669;p11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Meredith had 2 m 65 cm of ribbon. She used 87 cm of the ribbon. How much ribbon did she have left? </a:t>
            </a:r>
            <a:endParaRPr sz="18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1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M5:L33</a:t>
            </a:r>
            <a:endParaRPr sz="2400">
              <a:latin typeface="Righteous"/>
              <a:ea typeface="Righteous"/>
              <a:cs typeface="Righteous"/>
              <a:sym typeface="Righteous"/>
            </a:endParaRPr>
          </a:p>
        </p:txBody>
      </p:sp>
      <p:sp>
        <p:nvSpPr>
          <p:cNvPr id="675" name="Google Shape;675;p11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Jeannie’s pumpkin had a weight of 3 kg 250 g in August and 4 kg 125 g in October. What was the difference in weight from August to October? </a:t>
            </a:r>
            <a:endParaRPr sz="18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11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M5:L34</a:t>
            </a:r>
            <a:endParaRPr sz="2400">
              <a:latin typeface="Righteous"/>
              <a:ea typeface="Righteous"/>
              <a:cs typeface="Righteous"/>
              <a:sym typeface="Righteous"/>
            </a:endParaRPr>
          </a:p>
        </p:txBody>
      </p:sp>
      <p:sp>
        <p:nvSpPr>
          <p:cNvPr id="681" name="Google Shape;681;p11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were 4 1/8 pizzas. Benny took 2/8 of a pizza. How many pizzas are left? </a:t>
            </a:r>
            <a:endParaRPr sz="1800"/>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1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M5:L35</a:t>
            </a:r>
            <a:endParaRPr sz="2400">
              <a:latin typeface="Righteous"/>
              <a:ea typeface="Righteous"/>
              <a:cs typeface="Righteous"/>
              <a:sym typeface="Righteous"/>
            </a:endParaRPr>
          </a:p>
        </p:txBody>
      </p:sp>
      <p:sp>
        <p:nvSpPr>
          <p:cNvPr id="687" name="Google Shape;687;p11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Mary Beth is knitting scarves that are 1 meter long. If she knits 54 centimeters of a scarf each night for 3 nights, how many scarves will she complete?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much more does she need to knit to complete another scarf?</a:t>
            </a:r>
            <a:endParaRPr sz="18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11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M5:L36</a:t>
            </a:r>
            <a:endParaRPr sz="2400">
              <a:latin typeface="Righteous"/>
              <a:ea typeface="Righteous"/>
              <a:cs typeface="Righteous"/>
              <a:sym typeface="Righteous"/>
            </a:endParaRPr>
          </a:p>
        </p:txBody>
      </p:sp>
      <p:sp>
        <p:nvSpPr>
          <p:cNvPr id="693" name="Google Shape;693;p11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Rhonda exercised for 5/6 hour every day for 5 days. </a:t>
            </a:r>
            <a:endParaRPr sz="18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1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M5:L37</a:t>
            </a:r>
            <a:endParaRPr sz="2400">
              <a:latin typeface="Righteous"/>
              <a:ea typeface="Righteous"/>
              <a:cs typeface="Righteous"/>
              <a:sym typeface="Righteous"/>
            </a:endParaRPr>
          </a:p>
        </p:txBody>
      </p:sp>
      <p:sp>
        <p:nvSpPr>
          <p:cNvPr id="699" name="Google Shape;699;p11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baker needs 5/8 cup of raisins to make 1 batch of cookies. How many cups of raisins does he need to make 7 batches of cookies? </a:t>
            </a:r>
            <a:endParaRPr sz="18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11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M5:L38</a:t>
            </a:r>
            <a:endParaRPr sz="2400">
              <a:latin typeface="Righteous"/>
              <a:ea typeface="Righteous"/>
              <a:cs typeface="Righteous"/>
              <a:sym typeface="Righteous"/>
            </a:endParaRPr>
          </a:p>
        </p:txBody>
      </p:sp>
      <p:sp>
        <p:nvSpPr>
          <p:cNvPr id="705" name="Google Shape;705;p11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Eight students are on a relay team. Each runs 1 3/4 kilometers. How many total kilometers does their team run? </a:t>
            </a:r>
            <a:endParaRPr sz="18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11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M5:L41</a:t>
            </a:r>
            <a:endParaRPr sz="2400">
              <a:latin typeface="Righteous"/>
              <a:ea typeface="Righteous"/>
              <a:cs typeface="Righteous"/>
              <a:sym typeface="Righteous"/>
            </a:endParaRPr>
          </a:p>
        </p:txBody>
      </p:sp>
      <p:sp>
        <p:nvSpPr>
          <p:cNvPr id="711" name="Google Shape;711;p11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Jackie’s paper chain was 5 times as long as Sammy’s, which measured 2 75/100 meters. What was the total length of both their chains? </a:t>
            </a:r>
            <a:endParaRPr sz="18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20"/>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M6:L2</a:t>
            </a:r>
            <a:endParaRPr sz="2400">
              <a:latin typeface="Righteous"/>
              <a:ea typeface="Righteous"/>
              <a:cs typeface="Righteous"/>
              <a:sym typeface="Righteous"/>
            </a:endParaRPr>
          </a:p>
        </p:txBody>
      </p:sp>
      <p:sp>
        <p:nvSpPr>
          <p:cNvPr id="717" name="Google Shape;717;p12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Yesterday, Ben’s bamboo plant grew 0.5 centimeter. Today it grew another 8/10 centimeter. How many centimeters did Ben’s bamboo plant grow in 2 days? </a:t>
            </a:r>
            <a:endParaRPr sz="18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21"/>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M6:L3</a:t>
            </a:r>
            <a:endParaRPr sz="2400">
              <a:latin typeface="Righteous"/>
              <a:ea typeface="Righteous"/>
              <a:cs typeface="Righteous"/>
              <a:sym typeface="Righteous"/>
            </a:endParaRPr>
          </a:p>
        </p:txBody>
      </p:sp>
      <p:sp>
        <p:nvSpPr>
          <p:cNvPr id="723" name="Google Shape;723;p12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Ed bought 4 pieces of salmon weighing a total of 2 kilograms. One piece weighed 4/10 kg, and two of the pieces weighed 5/10 kg each. What was the weight of the fourth piece of salmon? </a:t>
            </a:r>
            <a:endParaRPr sz="180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22"/>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M6:L4</a:t>
            </a:r>
            <a:endParaRPr sz="2400">
              <a:latin typeface="Righteous"/>
              <a:ea typeface="Righteous"/>
              <a:cs typeface="Righteous"/>
              <a:sym typeface="Righteous"/>
            </a:endParaRPr>
          </a:p>
        </p:txBody>
      </p:sp>
      <p:sp>
        <p:nvSpPr>
          <p:cNvPr id="729" name="Google Shape;729;p12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Ali is knitting a scarf that will be 2 meters long. So far, she has knitted 1 2/10 meters.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more meters does Ali need to knit to complete the scarf? Write the answer as a fraction and as a decimal.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more centimeters does Ali need to knit to complete the scarf? </a:t>
            </a:r>
            <a:endParaRPr sz="1800"/>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23"/>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M6:L5</a:t>
            </a:r>
            <a:endParaRPr sz="2400">
              <a:latin typeface="Righteous"/>
              <a:ea typeface="Righteous"/>
              <a:cs typeface="Righteous"/>
              <a:sym typeface="Righteous"/>
            </a:endParaRPr>
          </a:p>
        </p:txBody>
      </p:sp>
      <p:sp>
        <p:nvSpPr>
          <p:cNvPr id="735" name="Google Shape;735;p12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perimeter of a square measures 0.48 m. What is the measure of each side length in centimeters? </a:t>
            </a:r>
            <a:endParaRPr sz="1800"/>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24"/>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M6:L6</a:t>
            </a:r>
            <a:endParaRPr sz="2400">
              <a:latin typeface="Righteous"/>
              <a:ea typeface="Righteous"/>
              <a:cs typeface="Righteous"/>
              <a:sym typeface="Righteous"/>
            </a:endParaRPr>
          </a:p>
        </p:txBody>
      </p:sp>
      <p:sp>
        <p:nvSpPr>
          <p:cNvPr id="741" name="Google Shape;741;p124"/>
          <p:cNvSpPr txBox="1"/>
          <p:nvPr/>
        </p:nvSpPr>
        <p:spPr>
          <a:xfrm>
            <a:off x="191825" y="967600"/>
            <a:ext cx="55542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table shows the perimeter of four rectangles.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Which rectangle has the smallest perimeter?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The perimeter of Rectangle C is how many meters less than a kilometer?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Compare the perimeters of Rectangles Band D. Which rectangle has the greater perimeter? How much greater? </a:t>
            </a:r>
            <a:endParaRPr sz="1800"/>
          </a:p>
        </p:txBody>
      </p:sp>
      <p:pic>
        <p:nvPicPr>
          <p:cNvPr id="742" name="Google Shape;742;p124"/>
          <p:cNvPicPr preferRelativeResize="0"/>
          <p:nvPr/>
        </p:nvPicPr>
        <p:blipFill>
          <a:blip r:embed="rId3">
            <a:alphaModFix/>
          </a:blip>
          <a:stretch>
            <a:fillRect/>
          </a:stretch>
        </p:blipFill>
        <p:spPr>
          <a:xfrm>
            <a:off x="5746025" y="1528047"/>
            <a:ext cx="3237625" cy="2087415"/>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25"/>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M6:L7</a:t>
            </a:r>
            <a:endParaRPr sz="2400">
              <a:latin typeface="Righteous"/>
              <a:ea typeface="Righteous"/>
              <a:cs typeface="Righteous"/>
              <a:sym typeface="Righteous"/>
            </a:endParaRPr>
          </a:p>
        </p:txBody>
      </p:sp>
      <p:sp>
        <p:nvSpPr>
          <p:cNvPr id="748" name="Google Shape;748;p12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Pattern blocks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Use pattern blocks to create at least 1 figure with at least 1 line of symmetry. </a:t>
            </a:r>
            <a:endParaRPr sz="18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126"/>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M6:L8</a:t>
            </a:r>
            <a:endParaRPr sz="2400">
              <a:latin typeface="Righteous"/>
              <a:ea typeface="Righteous"/>
              <a:cs typeface="Righteous"/>
              <a:sym typeface="Righteous"/>
            </a:endParaRPr>
          </a:p>
        </p:txBody>
      </p:sp>
      <p:sp>
        <p:nvSpPr>
          <p:cNvPr id="754" name="Google Shape;754;p12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Jashawn had 5 hundred </a:t>
            </a:r>
            <a:r>
              <a:rPr lang="en" sz="1800"/>
              <a:t>dollar bills</a:t>
            </a:r>
            <a:r>
              <a:rPr lang="en" sz="1800"/>
              <a:t> and 6 ten dollar bills in his wallet. Alvahad 58 ten dollar bills under her mattress. James had 556 one dollar bills in his piggy bank. They decide to combine their money to buy a computer. Express the total amount of money they have using the following bills: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Hundreds,tens, and ones 		b. Tens and ones 			c. Ones </a:t>
            </a:r>
            <a:endParaRPr sz="18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27"/>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M6:L9</a:t>
            </a:r>
            <a:endParaRPr sz="2400">
              <a:latin typeface="Righteous"/>
              <a:ea typeface="Righteous"/>
              <a:cs typeface="Righteous"/>
              <a:sym typeface="Righteous"/>
            </a:endParaRPr>
          </a:p>
        </p:txBody>
      </p:sp>
      <p:sp>
        <p:nvSpPr>
          <p:cNvPr id="760" name="Google Shape;760;p12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Kelly’s dog weighs 14 kilograms 24 grams. Mary’s dog weighs 14 kilograms 205 grams. Hae Jung’s dog weighs 4,720 grams.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Order the weight of the dogs in grams from least to greatest.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much more does the heaviest dog weigh than the lightest dog? </a:t>
            </a:r>
            <a:endParaRPr sz="1800"/>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28"/>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M6:L10</a:t>
            </a:r>
            <a:endParaRPr sz="2400">
              <a:latin typeface="Righteous"/>
              <a:ea typeface="Righteous"/>
              <a:cs typeface="Righteous"/>
              <a:sym typeface="Righteous"/>
            </a:endParaRPr>
          </a:p>
        </p:txBody>
      </p:sp>
      <p:sp>
        <p:nvSpPr>
          <p:cNvPr id="766" name="Google Shape;766;p12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In science class, Emily’s 1-liter beaker contains 0.3 liter of water. Ali’s beaker contains 0.8 liter of water, and Katie’s beaker contains 0.63 liter of water. Who can pour all of her water into Emily’s beaker without going over 1 liter, Ali or Katie? </a:t>
            </a:r>
            <a:endParaRPr sz="180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29"/>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M6:L11</a:t>
            </a:r>
            <a:endParaRPr sz="2400">
              <a:latin typeface="Righteous"/>
              <a:ea typeface="Righteous"/>
              <a:cs typeface="Righteous"/>
              <a:sym typeface="Righteous"/>
            </a:endParaRPr>
          </a:p>
        </p:txBody>
      </p:sp>
      <p:sp>
        <p:nvSpPr>
          <p:cNvPr id="772" name="Google Shape;772;p12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While sewing, Kikanza cut 3 strips of colored fabric: a yellow 2.8-foot strip, an orange 2.08-foot strip, and a red 2.25-foot strip.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She put the shortest strip away in a drawer and placed the other 2 strips side by side on a table. Draw a tape diagram comparing the lengths of the strips on the table. Which measurement is longer? </a:t>
            </a:r>
            <a:endParaRPr sz="1800"/>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30"/>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M6:L12</a:t>
            </a:r>
            <a:endParaRPr sz="2400">
              <a:latin typeface="Righteous"/>
              <a:ea typeface="Righteous"/>
              <a:cs typeface="Righteous"/>
              <a:sym typeface="Righteous"/>
            </a:endParaRPr>
          </a:p>
        </p:txBody>
      </p:sp>
      <p:sp>
        <p:nvSpPr>
          <p:cNvPr id="778" name="Google Shape;778;p13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On Monday, 1 7/8 inches of rain fell. On Tuesday, it rained 1/4 inch. What was the total rainfall for the two days? </a:t>
            </a:r>
            <a:endParaRPr sz="1800"/>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31"/>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M6:L15</a:t>
            </a:r>
            <a:endParaRPr sz="2400">
              <a:latin typeface="Righteous"/>
              <a:ea typeface="Righteous"/>
              <a:cs typeface="Righteous"/>
              <a:sym typeface="Righteous"/>
            </a:endParaRPr>
          </a:p>
        </p:txBody>
      </p:sp>
      <p:sp>
        <p:nvSpPr>
          <p:cNvPr id="784" name="Google Shape;784;p13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At the end of the day, Cameron counted the money in his pockets. He counted 7 pennies, 2 dimes, and 2 quarters. Tell the amount of money, in cents, that was in Cameron’s pockets. </a:t>
            </a:r>
            <a:endParaRPr sz="1800"/>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32"/>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M7:L7</a:t>
            </a:r>
            <a:endParaRPr sz="2400">
              <a:latin typeface="Righteous"/>
              <a:ea typeface="Righteous"/>
              <a:cs typeface="Righteous"/>
              <a:sym typeface="Righteous"/>
            </a:endParaRPr>
          </a:p>
        </p:txBody>
      </p:sp>
      <p:sp>
        <p:nvSpPr>
          <p:cNvPr id="790" name="Google Shape;790;p13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Samantha is making punch for a class picnic. There are 26 students in her class. Samantha uses 1 gallon 2 quarts of orange juice, 3 quarts of lemonade, and 1 gallon 3 quarts of sparkling water.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much punch did Samantha make? Will there be enough for each student to have two 1-cup servings of punch? </a:t>
            </a:r>
            <a:endParaRPr sz="1800"/>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33"/>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M7:L8</a:t>
            </a:r>
            <a:endParaRPr sz="2400">
              <a:latin typeface="Righteous"/>
              <a:ea typeface="Righteous"/>
              <a:cs typeface="Righteous"/>
              <a:sym typeface="Righteous"/>
            </a:endParaRPr>
          </a:p>
        </p:txBody>
      </p:sp>
      <p:sp>
        <p:nvSpPr>
          <p:cNvPr id="796" name="Google Shape;796;p13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sign next to the roller coaster says a person must be 54 inches tall to ride. At his last doctor’s appointment, Hever was 4 feet 4 inches tall. He has grown 3 inches since then.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Is Hever tall enough to ride the roller coaster? By how many inches does he make or miss the minimum height?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Hever’s father is 6 feet 3 inches tall. How much taller than the minimum height is his father? </a:t>
            </a:r>
            <a:endParaRPr sz="1800"/>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134"/>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M7:L12</a:t>
            </a:r>
            <a:endParaRPr sz="2400">
              <a:latin typeface="Righteous"/>
              <a:ea typeface="Righteous"/>
              <a:cs typeface="Righteous"/>
              <a:sym typeface="Righteous"/>
            </a:endParaRPr>
          </a:p>
        </p:txBody>
      </p:sp>
      <p:sp>
        <p:nvSpPr>
          <p:cNvPr id="802" name="Google Shape;802;p13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rectangular tile has a width of 1 foot 6 inches and length of 2 feet. What is the perimeter of the tile? </a:t>
            </a:r>
            <a:endParaRPr sz="1800"/>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135"/>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M7:L13</a:t>
            </a:r>
            <a:endParaRPr sz="2400">
              <a:latin typeface="Righteous"/>
              <a:ea typeface="Righteous"/>
              <a:cs typeface="Righteous"/>
              <a:sym typeface="Righteous"/>
            </a:endParaRPr>
          </a:p>
        </p:txBody>
      </p:sp>
      <p:sp>
        <p:nvSpPr>
          <p:cNvPr id="808" name="Google Shape;808;p13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Micah used 3 3/4 gallons of paint to paint his bathroom. He used 3 times as much paint to paint his bedroom. How many quarts of paint did it take to paint his bedroom?</a:t>
            </a:r>
            <a:endParaRPr sz="1800"/>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36"/>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M7:L15</a:t>
            </a:r>
            <a:endParaRPr sz="2400">
              <a:latin typeface="Righteous"/>
              <a:ea typeface="Righteous"/>
              <a:cs typeface="Righteous"/>
              <a:sym typeface="Righteous"/>
            </a:endParaRPr>
          </a:p>
        </p:txBody>
      </p:sp>
      <p:sp>
        <p:nvSpPr>
          <p:cNvPr id="814" name="Google Shape;814;p13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Emma’s rectangular bedroom is 11 ft long and 12 ft wide. Draw and label a diagram of Emma’s bedroom. How many square feet of carpet does Emma need to cover her bedroom floor?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