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Lst>
  <p:sldSz cy="5143500" cx="9144000"/>
  <p:notesSz cx="6858000" cy="9144000"/>
  <p:embeddedFontLst>
    <p:embeddedFont>
      <p:font typeface="Righteous"/>
      <p:regular r:id="rId1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24" Type="http://schemas.openxmlformats.org/officeDocument/2006/relationships/font" Target="fonts/Righteous-regular.fntdata"/><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kaudan721?lang=en"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accent5"/>
                </a:solidFill>
                <a:hlinkClick r:id="rId2">
                  <a:extLst>
                    <a:ext uri="{A12FA001-AC4F-418D-AE19-62706E023703}">
                      <ahyp:hlinkClr val="tx"/>
                    </a:ext>
                  </a:extLst>
                </a:hlinkClick>
              </a:rPr>
              <a:t>@KauDan721</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aeb3e7bd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aeb3e7bd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Students may choose to use a tape diagram or a number bond to model the problem. They are also likely to solve today’s Application Problem in less than 10 minutes. Ten minutes have been allotted to allow for review of the RDW (Read, Draw, Write)processfor problem solving.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Directions on the Read, Draw, Write (RDW) process: Read the problem, draw and label, write an equation, and write a word sentence. The more students participate in reasoning through problems with a systematic approach, the more they internalize those behaviors and thought processes.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(Excerpted from “How to Implement A Story of Units.” A more complete explanation can also be found in the Grade 3 Module 1 Overview.)</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a4666f7f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a4666f7f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Present the image of 4 groups of 3 lemons with the word problem as a scaffold. This problem reviews multiplying equal groups from Lesson 1. It also leads into today’s Concept Development in which students relate multiplication to the array model.</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a4666f7f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a4666f7f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writing multiplication sentences from arrays learned in Lesson 2. The egg carton provides a natural array for students to see 2 rows of 6.</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a4666f7f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a4666f7f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relating multiplication to the array model from Lesson 2. Students might choose to solve by drawing an array (Lesson 2) or a number bond (Lesson 3) where each part represents the amount of chairs in each row.</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a4666f7f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a4666f7f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the meaning of the unknown as the size of the group in division from Lesson 4. It also provides a comparison to Problem 1 of the Concept Development where the unknown represents the number of groups in division.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a4666f7f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a4666f7f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division from Lesson 5 where the unknown represents the number of groups. It also leads into Problem 1 of the Concept Development, which relates division to the array model.</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a4666f7f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a4666f7f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division from Lesson 5 where the unknown represents the size of the group. The problem’s complexity is in understanding that the flowers are divided equally into 8 bundles, not 7, in order to include a bundle for Anna. Students might choose to solve by drawing a division array learned in Lesson 6 or a number bond learned in Lesson 3.</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a4666f7f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a4666f7f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commutativity of multiplication introduced in Lesson 7 and prepares students for Day 2 of the same concept in today’s lesson.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a4666f7f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a4666f7f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leads into today’s Concept Development. Students will compare their multiplication equation with the new equations presented in the lesson.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a4666f7f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a4666f7f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Students may have solved the problem as shown or by using division (8 ÷ 2 = 4). This problem leads into modeling with tape diagrams, which is introduced in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a4666f7f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a4666f7f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Students might solve using an array to model the distributive property (Lesson 10) or a tape diagram (Lesson 11). If they use the latter strategy, it is likely their first use of a tape diagram to solve multiplication. The problem is a review that provides an exploratory opportunity for students to select and use appropriate tools.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a4666f7f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a4666f7f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equal groups division from Lesson 12 where the unknown is the number of objects in each group.</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a4666f7f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a4666f7f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division from Lesson 13 where the unknown is the number of groups. In preparation for today’s lesson, the teacher might choose to have students solve by skip-counting to add units until they reach the total of 21.</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a4666f7f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a4666f7f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multiplication using units of 4 from Lesson 14. It provides an opportunity to review using tape diagrams as tools for solving multiplication problems, which students further explore in today’s lesson.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a4666f7f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a4666f7f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the commutative property from Lesson 15. Students may use a tape diagram to show their solution. The inclusion of the extension anticipates the two-step problem in the Lesson 17 Problem Set. If appropriate for the class, present the extension.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a4666f7f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a4666f7f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is designed to lead into the Concept Development. In Problem 1,students will analyze how a number bond represents the division expression 24 ÷ 4.</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a4666f7f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a4666f7f6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10 × 3 = 30 is the same problem used in Problem 2 of the Concept Development, only without the context provided here. Solving the problem ahead of time de-emphasizes the answer so that students more easily focus attention on the new concept of decomposing with number bonds.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a4666f7f6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a4666f7f6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material from Lesson 18 but intentionally previews 24 ÷ 2, which is used in the first example of the Concept Development. Students may choose to solve the Application Problem with division or as an unknown factor multiplication problem. Use these variations in method to spark discussion.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a4666f7f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a4666f7f6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multiplication using units of 4. It also leads into Problem 1 of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aeb3e7bd1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aeb3e7bd1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reviews multiplication from Module 1 and gets students thinking about how long it takes to complete an activity or task. It leads into the Concept Development by previewing the idea of seconds as a unit of time.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a4666f7f6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a4666f7f6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anticipates the Concept Development. It activates prior knowledge from Grade 2 about math with minutes. Twelve is a new factor. If students are unsure about how to multiply 12 groups of 5, encourage them to solve by skip-counting. They can also use the distributive property, 10 fives + 2 fives or 6 fives + 6 fives. Students use the solution to this problem as a springboard for modeling 12 intervals of 5 minutes on the number line in the Concept Development.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a4666f7f6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a4666f7f6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activates prior knowledge from Module 1 about multiplying by 5. Students relate this work from the Application Problem to modeling minutes on the number line in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a4666f7f6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a4666f7f6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Lesson 3, telling time to the nearest minute. This problem is used in the first example of the Concept Development to solve word problems involving minute intervals.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a4666f7f6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a4666f7f6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Lesson 4 and provides a context for the problems in the Concept Development. Encourage students to discuss how they might solve the problem using mental math strategies (e.g., count 9:18, 9:28 + 2 minutes, 2 + 20, 30 – 8).</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a4666f7f6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a4666f7f6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decomposition of 1 kilogram and the vocabulary words kilogram and gram from Lesson 6. Student work shown above is exemplary work. Students may also solve with repeated addition or skip-counting. Invite discussion by having students share a variety of strategies.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a4666f7f6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a4666f7f6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activates prior knowledge about solving multiplication word problems using units of 4. It is designed to lead into a discussion about liquid volume in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a4666f7f6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a4666f7f6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finding intervals of minutes from Topic A and leads directly into rounding intervals of minutes to the nearest ten in this lesson. Encourage students to share and discuss simplifying strategies they may have used to solve. Possible strategies:  </a:t>
            </a:r>
            <a:endParaRPr/>
          </a:p>
          <a:p>
            <a:pPr indent="-298450" lvl="0" marL="457200" rtl="0" algn="l">
              <a:spcBef>
                <a:spcPts val="0"/>
              </a:spcBef>
              <a:spcAft>
                <a:spcPts val="0"/>
              </a:spcAft>
              <a:buSzPts val="1100"/>
              <a:buChar char="-"/>
            </a:pPr>
            <a:r>
              <a:rPr lang="en"/>
              <a:t>Count by ones from 12:17 to 12:20 and then by fives to 12:45.  </a:t>
            </a:r>
            <a:endParaRPr/>
          </a:p>
          <a:p>
            <a:pPr indent="-298450" lvl="0" marL="457200" rtl="0" algn="l">
              <a:spcBef>
                <a:spcPts val="0"/>
              </a:spcBef>
              <a:spcAft>
                <a:spcPts val="0"/>
              </a:spcAft>
              <a:buSzPts val="1100"/>
              <a:buChar char="-"/>
            </a:pPr>
            <a:r>
              <a:rPr lang="en"/>
              <a:t>Count by tens and ones, 12:27, 12:37, plus 8 minutes.  </a:t>
            </a:r>
            <a:endParaRPr/>
          </a:p>
          <a:p>
            <a:pPr indent="-298450" lvl="0" marL="457200" rtl="0" algn="l">
              <a:spcBef>
                <a:spcPts val="0"/>
              </a:spcBef>
              <a:spcAft>
                <a:spcPts val="0"/>
              </a:spcAft>
              <a:buSzPts val="1100"/>
              <a:buChar char="-"/>
            </a:pPr>
            <a:r>
              <a:rPr lang="en"/>
              <a:t>Subtract 17 minutes from 45 minutes.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a4666f7f6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a4666f7f6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prepares students for the place value knowledge necessary for Problem 2 in this lesson. They need to understand that there are 13 hundreds in 1387. Through discussion, help students explain the difference between the total number of hundreds in 1387 and the digit in the hundreds place. Use the place value cards to reinforce this discussion if necessary (shown below to the right).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a4666f7f6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a4666f7f6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Possible strategies: </a:t>
            </a:r>
            <a:endParaRPr/>
          </a:p>
          <a:p>
            <a:pPr indent="0" lvl="0" marL="0" rtl="0" algn="l">
              <a:spcBef>
                <a:spcPts val="0"/>
              </a:spcBef>
              <a:spcAft>
                <a:spcPts val="0"/>
              </a:spcAft>
              <a:buNone/>
            </a:pPr>
            <a:r>
              <a:rPr lang="en"/>
              <a:t>a. 46 mL + 4 mL + 1 mL = 50 mL + 1 mL = 51 mL </a:t>
            </a:r>
            <a:endParaRPr/>
          </a:p>
          <a:p>
            <a:pPr indent="0" lvl="0" marL="0" rtl="0" algn="l">
              <a:spcBef>
                <a:spcPts val="0"/>
              </a:spcBef>
              <a:spcAft>
                <a:spcPts val="0"/>
              </a:spcAft>
              <a:buNone/>
            </a:pPr>
            <a:r>
              <a:rPr lang="en"/>
              <a:t>b. 39 cm + 1 cm + 7 cm = 40 cm + 7 cm = 47 cm </a:t>
            </a:r>
            <a:endParaRPr/>
          </a:p>
          <a:p>
            <a:pPr indent="0" lvl="0" marL="0" rtl="0" algn="l">
              <a:spcBef>
                <a:spcPts val="0"/>
              </a:spcBef>
              <a:spcAft>
                <a:spcPts val="0"/>
              </a:spcAft>
              <a:buNone/>
            </a:pPr>
            <a:r>
              <a:rPr lang="en"/>
              <a:t>c. 125 g + 5 g + 2 g = 130 g + 2 g = 132 g </a:t>
            </a:r>
            <a:endParaRPr/>
          </a:p>
          <a:p>
            <a:pPr indent="0" lvl="0" marL="0" rtl="0" algn="l">
              <a:spcBef>
                <a:spcPts val="0"/>
              </a:spcBef>
              <a:spcAft>
                <a:spcPts val="0"/>
              </a:spcAft>
              <a:buNone/>
            </a:pPr>
            <a:r>
              <a:rPr lang="en"/>
              <a:t>d. 108 L + 2 L + 2 L = 110 L + 2 L = 112 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Note: This problem is designed to show that mental math can be an efficient strategy even when renaming is required. It also sets up the conversation in the Student Debrief about when and why the standard algorithm is used. Be sure to give students an opportunity to discuss and show how they solved these problems.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a4666f7f6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a4666f7f6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use of the standard algorithm to compose larger units once.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a4666f7f6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a4666f7f6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 To solve Part (a), first determine how you are going to round your numbers. </a:t>
            </a:r>
            <a:endParaRPr/>
          </a:p>
          <a:p>
            <a:pPr indent="0" lvl="0" marL="0" rtl="0" algn="l">
              <a:spcBef>
                <a:spcPts val="0"/>
              </a:spcBef>
              <a:spcAft>
                <a:spcPts val="0"/>
              </a:spcAft>
              <a:buNone/>
            </a:pPr>
            <a:r>
              <a:rPr lang="en"/>
              <a:t>T: (Allow students time to work the entire problem and possibly to share with a partner. Invite a few students to share with the class how they rounded.) </a:t>
            </a:r>
            <a:endParaRPr/>
          </a:p>
          <a:p>
            <a:pPr indent="0" lvl="0" marL="0" rtl="0" algn="l">
              <a:spcBef>
                <a:spcPts val="0"/>
              </a:spcBef>
              <a:spcAft>
                <a:spcPts val="0"/>
              </a:spcAft>
              <a:buNone/>
            </a:pPr>
            <a:r>
              <a:rPr lang="en"/>
              <a:t>T: Rounding to the nearest 100 wasn’t very precise this time.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Note: This problem reviews estimating sums to solve word problems, which students learned in today’s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a4666f7f6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a4666f7f6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composing units once to add. It will be used to reintroduce the place value chart during Part 1 of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a4666f7f6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a4666f7f6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unbundling once to subtract. It also provides a context leading into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a4666f7f6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a4666f7f6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 To solve Part (a), first determine how you are going to round your numbers. </a:t>
            </a:r>
            <a:endParaRPr/>
          </a:p>
          <a:p>
            <a:pPr indent="0" lvl="0" marL="0" rtl="0" algn="l">
              <a:spcBef>
                <a:spcPts val="0"/>
              </a:spcBef>
              <a:spcAft>
                <a:spcPts val="0"/>
              </a:spcAft>
              <a:buNone/>
            </a:pPr>
            <a:r>
              <a:rPr lang="en"/>
              <a:t>S: (Work and possibly share with a partner.) </a:t>
            </a:r>
            <a:endParaRPr/>
          </a:p>
          <a:p>
            <a:pPr indent="0" lvl="0" marL="0" rtl="0" algn="l">
              <a:spcBef>
                <a:spcPts val="0"/>
              </a:spcBef>
              <a:spcAft>
                <a:spcPts val="0"/>
              </a:spcAft>
              <a:buNone/>
            </a:pPr>
            <a:r>
              <a:rPr lang="en"/>
              <a:t>T: (Invite a few students to share with the class how they rounded.)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Note: This problem reviews estimating differences to solve word problems, which students learned in today’s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a4666f7f6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a4666f7f6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Lesson 17 by having students round to estimate sums and then calculate the actual answer. It reviews addition because this lesson includes mixed practice with addition and subtraction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aeb3e7bd1_0_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aeb3e7bd1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multiplication using units of three. It leads into the discussion of commutativity in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a4666f7f6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a4666f7f6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commutative property from Lesson 1 and also previews the first fact used in the Concept Development to ensure all students’ automaticity with the answer.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a4666f7f6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a4666f7f6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Students may choose to model either as division or as multiplication. In the Concept Development, this problem provides a context for using a letter to represent the unknown.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a4666f7f6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a4666f7f6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is designed to review the Lesson 2 concept of applying the distributive property to relate multiplication by n + 1 to multiplication by 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a4666f7f6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a4666f7f6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Grade 3 Module 1 concept of multiplying using units of four. It is used in the Concept Development to lead into skip-counting by sevens. Be sure to circulate and find a student’s answer to use as an example in the Concept Development (find a student who counted by four 7 times to solve the problem).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a4666f7f6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a4666f7f6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multiplication using units of seven. It is the same problem that is used in the first example in the Concept Development. Here it is given a context, while in the Concept Development it is not because the focus shifts to using the distributive property.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a4666f7f6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a4666f7f6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provides a context for solving equations involving multiple operations which is central to the Concept Development.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5bec4d7f044134f6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5bec4d7f044134f6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These problems give students practice solving equations with parentheses. This sequence of problems is specifically designed so that students recognize that the position of the parentheses does not change the answer in multiplication problems with more than two factors. (The same is true for addition. Problem 1 hints at this.) Debrief the Application Problems so that this is clear to students with respect to multiplication. This understanding is critical for the Concept Development. Begin the discussion by having them analyze the difference between the problems they circled and those they did not.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a4666f7f6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a4666f7f6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modeling the break apart and distribute strategy using a tape diagram from Lesson 6. Up until today’s lesson, students learned to break apart the first factor and distribute the second factor. Today’s Concept Development reverses the order using the fact in this Application Problem.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a4666f7f6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a4666f7f6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The Application Problem is meant to reinforce the 5 + n break apart and distribute strategy to support Problem 1 in the Problem Set and also provide a point of comparison between the 5 + n strategy and 9 = 10 – 1 strategy for multiplying with a factor of 9. Notice that, to add 45 and 27, the student has taken 3 from 45 to make 30 from 27.</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a4666f7f6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a4666f7f6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comes after the Concept Development, so students have the opportunity to apply some of the strategies they learned in the context of problem solving. Encourage them to check their answers to the nines facts using new learning.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a4666f7f6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a4666f7f6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multiplying by units of 9 and 1. Depending on how students choose to solve the problem, it can be used to review multiplying with units of 10 (e.g., 10 × 8). Be sure to discuss the various strategies that can be used to solve this problem.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a4666f7f6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a4666f7f6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Lesson 18, which consisted of solving two-step word problems involving more than one operation.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a4666f7f6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a4666f7f6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multiplying by multiples of 10 from Lesson 19. In today’s Concept Development, students build on their understanding from Lesson 19 to multiply by multiples of 10 using the associative property.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7eec47c68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7eec47c68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Module 3 concept of multiplying using units of 8.</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502d411d66a0144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502d411d66a0144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Lesson 1 concept that, although shapes look different, they may have the same area.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502d411d66a0144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502d411d66a0144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following are possible student solutions:  Dividing, Drawing a picture, Skip-counting by twos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Note: This problem reviews multiplying or dividing by units of 2 from Module 1, depending on how students solve. Invite students to share their strategies for solving.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502d411d66a0144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502d411d66a0144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Lesson 2, particularly tiling with square units. Invite students to share and compare their drawings for Mara and Ashton’s rectangles.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502d411d66a0144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502d411d66a0144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Lesson 4, particularly the relationship between the number of tiles and side length. Invite students to discuss what Luis might have done wrong.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502d411d66a0144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502d411d66a0144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multi-step word problems in the context of using square tiles to measure area.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502d411d66a0144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502d411d66a0144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multi-step word problems in the context of using square tiles to measure area. It also reviews finding the area of an incomplete array from Lesson 6.</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502d411d66a01441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502d411d66a0144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reinforces Lesson 7 and sets the foundation for today’s Concept Development. Invite students to share their drawings and discuss how they are similar and different.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502d411d66a0144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502d411d66a0144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of finding area. Students will likely solve by multiplying side lengths (shown above), having just practiced this strategy in Lesson 8.</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502d411d66a01441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502d411d66a01441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of finding area.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502d411d66a0144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502d411d66a0144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Lesson 10’s concept of applying the distributive property to find the total area of a large rectangle by adding two products. It also reviews factors of 36 and multiples of 12 that lead into the Concept Development.</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502d411d66a0144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502d411d66a0144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using the associative property to generate whole number side lengths of rectangles with a given area.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502d411d66a0144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502d411d66a0144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reinforces the strategy of breaking apart a larger shape into 2 smaller shapes to find the total area.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502d411d66a0144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502d411d66a0144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Lesson 13 concept of finding the area of composite shapes. Students may choose to break apart their rectangles in different ways for Part (a).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c23f1ee5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c23f1ee5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502d411d66a0144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502d411d66a0144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of equal parts from Lesson 1.</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11d30ffa7f8700b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11d30ffa7f8700b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partitioning a whole into equal parts, as well as naming fractional parts of a whole.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11d30ffa7f8700b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11d30ffa7f8700b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skills learned in Topic 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11d30ffa7f8700b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11d30ffa7f8700b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partitioning different wholes into equal parts from Lesson 4.</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11d30ffa7f8700b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11d30ffa7f8700b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partitioning shapes into equal parts and naming unit fractions.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11d30ffa7f8700b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11d30ffa7f8700b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that a whole is made of 2 halves. The extension challenges students to see the whole partitioned into halves and fourths.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11d30ffa7f8700b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11d30ffa7f8700b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building and naming non-unit fractions from Lesson 6.</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11d30ffa7f8700b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11d30ffa7f8700b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Students may represent 1 eighth or 7 eighths as the shaded part of the whole. Invite students to share their models and discuss how both representations correctly model the problem.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11d30ffa7f8700b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11d30ffa7f8700b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writing fractions greater than 1 whole from Lesson 9.</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11d30ffa7f8700b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11d30ffa7f8700b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comparing unit fractions from Lesson 10. If time allows, revisit this problem during today’s Debrief. Ask students if they need to adjust their pictures based on what they learned today about comparing fractions.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11d30ffa7f8700b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11d30ffa7f8700b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that 2 halves make 1 whole. Students may solve by adding or multiplying. They might draw a tape diagram or a number bond to model the problem. Invite students to share their pictures with a partner.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11d30ffa7f8700b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11d30ffa7f8700b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identifying the unit fraction from Topic B. Invite students to share their pictures and discuss why their unit fraction is the same, even though their pictures are different.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11d30ffa7f8700b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11d30ffa7f8700b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from Lesson 12 of representing the whole when given one equal part.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11d30ffa7f8700b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11d30ffa7f8700b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of placing fractions on a number line from Lesson 14. It also reviews division by units of 2. Invite students to share their strategies for dividing 30 by 2.</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11d30ffa7f8700b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11d30ffa7f8700b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of placing fractions on a number line from Lessons 14 and 15.</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11d30ffa7f8700b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11d30ffa7f8700b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multiplication from Modules 1 and 3. It also reviews partitioning a whole into equal parts from Topic 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11d30ffa7f8700b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11d30ffa7f8700b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of placing fractions on a number line from Topic D. It is also used during the Concept Development to discuss a fraction’s distance from 0.</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11d30ffa7f8700b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11d30ffa7f8700b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of placing fractions on a number line from Topic D. Also, this Application Problem is used during the Concept Development to discuss the difference between the position of a fraction on a number line and the fraction’s distance from 0.</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11d30ffa7f8700b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11d30ffa7f8700b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partitioning a whole into equal parts from Topic A. Invite students to share their models and discuss why 1/2 is not a reasonable answer, even though Max cut the leftover pizza in half.</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11d30ffa7f8700b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11d30ffa7f8700b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importance of specifying the whole from Topic C. Invite students to discuss why the fractional units are fourths instead of halves.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11d30ffa7f8700b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11d30ffa7f8700b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placing fractions on a number line, decomposing 1 whole into unit fractions, and naming equivalent fractions. The first nail is located at 0/8 , which represents no length of wire. This results in 9 nails rather than 8 nails, even though the number line is partitioned into eighths. Watch for and discuss misconceptions that arise.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11d30ffa7f8700b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11d30ffa7f8700b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partitioning a whole into equal parts from Topic 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11d30ffa7f8700b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11d30ffa7f8700b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skill of finding equivalent fractions on the number line from Topic E. Invite students to share their strategies for partitioning the number line into thirds and twelfths.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11d30ffa7f8700b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11d30ffa7f8700b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activity reviews the concept of naming whole numbers as fractions from Lesson 24. Invite students to discuss how their number line shows the gallons of milk and the number of days.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11d30ffa7f8700b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11d30ffa7f8700b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placing fractions on a number line, using number bonds to compose fractions, and representing whole number fractions as whole numbers.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11d30ffa7f8700b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11d30ffa7f8700b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partitioning wholes on the number line, labeling fractions on a number line, and naming equivalent fractions.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5bec4d7f044134f6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5bec4d7f044134f6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of equivalent fractions from Topic E. Encourage students to find other equivalent fractions based on their models. This problem is used in the Concept Development to provide a context in which students can compare fractions with the same numerators.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5bec4d7f044134f6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5bec4d7f044134f6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 of pictorially comparing fractions with the same numerators from Lesson 28.</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c23f1ee5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3c23f1ee5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provides an opportunity to review the concept of defining the whole from Module 5. Some students may correctly argue that one-fourth is unshaded if they see the strip as a new whole partitioned into fourths.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5bec4d7f044134f6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5bec4d7f044134f6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building tape diagrams with a unit size larger than 1 in anticipation of students using this same skill in the Concept Development. Ask students to solve this problem on personal white boards so that they can easily modify their work as they use it in the Concept Development. Invite students to discuss what the total number of units represents in relation to the three basketball games (18 total units of 2 is equal to 18 total baskets scored).</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5bec4d7f044134f6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5bec4d7f044134f6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reading vertical tape diagrams with a unit size larger than 1. It also anticipates the Concept Development, where students construct a scaled bar graph from the data in this problem.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5bec4d7f044134f6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5bec4d7f044134f6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The data from the chart is used in the upcoming Concept Development, where students first create a bar graph and then answer one- and two-step questions from the graph.</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5bec4d7f044134f6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5bec4d7f044134f6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relationship between quarter, half, and whole inches from Lesson 5. Students can choose to draw their own rulers or use the rulers they made from Lesson 5 to solve the problem.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5bec4d7f044134f6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5bec4d7f044134f6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The Straw Lengths chart is included on the template used in the Concept Development. Rather than recreate it for this problem, the template can be projected instead. Students use the measurements from the chart to create a line plot in the Concept Development. The questions from the Application Problem help facilitate the discussion in the Concept Development about how to create a scale for the line plot.</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5bec4d7f044134f6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5bec4d7f044134f6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Lesson 7, specifically using a quarter-inch scale to create a line plot. Invite students to discuss what Kathleen did wrong in her calculations. (She counted the numbers, not the intervals.) This problem provides an opportunity to discuss the number of tick marks versus the number of intervals.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5bec4d7f044134f6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5bec4d7f044134f6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the concepts taught in Lessons 7─8. Invite students to share their strategies for solving this problem.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c23f1ee58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3c23f1ee58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two-step word problems from Topic A.</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5bec4d7f044134f6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5bec4d7f044134f6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Application Problem engages students in MP.3, constructing viable arguments and critiquing the reasoning of others, while revisiting the classification of squares as being a special type of rectangle.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5bec4d7f044134f6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5bec4d7f044134f6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is designed to bridge learning from prior lessons and lead up to the Concept Development for the current lesson.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5bec4d7f044134f6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5bec4d7f044134f6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the work done with tangrams in Lessons 8 and 9. It also reviews the concept of area from Module 4. Students may not immediately recognize that the two large triangles make up half of the square. If necessary, have them use tangram pieces to demonstrate this before solving.</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5bec4d7f044134f6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5bec4d7f044134f6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allows students to transfer their conceptual knowledge from the lesson to an Application Problem before practicing this independently with the remainder of the Problem Set.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5bec4d7f044134f6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5bec4d7f044134f6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Lesson 11’s concept of measuring side lengths to calculate perimeter. Discuss the predictions that students made in part (b), and clear up any misconceptions about the perimeter of the new shape being double the perimeter of one index card.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5bec4d7f044134f6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5bec4d7f044134f6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The Application Problem reviews Lesson 13 in solving perimeter word problems with given side lengths.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5bec4d7f044134f6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5bec4d7f044134f6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reviews adding side lengths to find the perimeter.</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5bec4d7f044134f6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5bec4d7f044134f6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Today’s Application Problem reviews finding the perimeter of regular shapes from Lesson 15. Students may also choose to represent their equations as repeated addition.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5bec4d7f044134f6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5bec4d7f044134f6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problem activates prior knowledge about determining factors that equal a specific product. This skill is needed in the Concept Development as students list all factors and then draw rectangles for a given area.</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5bec4d7f044134f6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5bec4d7f044134f6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contributes to the growing number of examples that help students conclude that there is no relationship between area and perimeter. It also reviews using multiplication to calculate area, which students use in today’s lesson.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5bec4d7f044134f6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5bec4d7f044134f6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reviews the concepts learned in Lessons 18 and 19. Consider inviting students to discuss whether or not one of the rectangles from part (a) would be preferred as an outdoor playpen for a rabbit.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5bec4d7f044134f6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5bec4d7f044134f6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This problem reviews Lesson 20. If time allows, invite students to discuss which rectangular target they would want to try to hit by throwing a ball from the opposite side of the gym.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5bec4d7f044134f6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5bec4d7f044134f6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Today’s Application Problem reviews finding the perimeter of a rectangle given its area. Students find there is only one answer in this case because there is only one factor pair for an area of 7.</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5bec4d7f044134f6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5bec4d7f044134f6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Students may also divide the rectangle lengthwise and get an 8-inch by 3-inch rectangle or find the area of the whole rectangle and divide it by 2. This problem reviews calculating area from Module 4. Invite students to discuss how this problem could be solved using reasoning skills and mental math.</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5bec4d7f044134f6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5bec4d7f044134f6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5bec4d7f044134f6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5bec4d7f044134f6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Note: Today’s Application Problem challenges students to solve using three out of the four operations. Students may find the total wheels on 9 bicycles mentally. The complexity is to understand that to find the total number of tricycles, they divide the remaining number of wheels by 3.</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 name="Google Shape;13;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 name="Google Shape;16;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7" name="Google Shape;1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4"/>
          <p:cNvSpPr/>
          <p:nvPr/>
        </p:nvSpPr>
        <p:spPr>
          <a:xfrm>
            <a:off x="1659950" y="372784"/>
            <a:ext cx="4102814" cy="34145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F0000"/>
                </a:solidFill>
                <a:latin typeface="Righteous"/>
              </a:rPr>
              <a:t>Application Problem</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2" name="Google Shape;22;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 name="Google Shape;29;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 name="Google Shape;3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 name="Google Shape;37;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1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 Id="rId3" Type="http://schemas.openxmlformats.org/officeDocument/2006/relationships/image" Target="../media/image8.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 Id="rId3" Type="http://schemas.openxmlformats.org/officeDocument/2006/relationships/image" Target="../media/image9.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image" Target="../media/image1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 Id="rId3" Type="http://schemas.openxmlformats.org/officeDocument/2006/relationships/image" Target="../media/image1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 Id="rId3" Type="http://schemas.openxmlformats.org/officeDocument/2006/relationships/image" Target="../media/image12.png"/><Relationship Id="rId4" Type="http://schemas.openxmlformats.org/officeDocument/2006/relationships/image" Target="../media/image15.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 Id="rId3" Type="http://schemas.openxmlformats.org/officeDocument/2006/relationships/image" Target="../media/image13.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7.xml"/><Relationship Id="rId3" Type="http://schemas.openxmlformats.org/officeDocument/2006/relationships/image" Target="../media/image10.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FF00">
            <a:alpha val="43850"/>
          </a:srgbClr>
        </a:solidFill>
      </p:bgPr>
    </p:bg>
    <p:spTree>
      <p:nvGrpSpPr>
        <p:cNvPr id="52" name="Shape 52"/>
        <p:cNvGrpSpPr/>
        <p:nvPr/>
      </p:nvGrpSpPr>
      <p:grpSpPr>
        <a:xfrm>
          <a:off x="0" y="0"/>
          <a:ext cx="0" cy="0"/>
          <a:chOff x="0" y="0"/>
          <a:chExt cx="0" cy="0"/>
        </a:xfrm>
      </p:grpSpPr>
      <p:sp>
        <p:nvSpPr>
          <p:cNvPr id="53" name="Google Shape;53;p13"/>
          <p:cNvSpPr txBox="1"/>
          <p:nvPr>
            <p:ph type="title"/>
          </p:nvPr>
        </p:nvSpPr>
        <p:spPr>
          <a:xfrm>
            <a:off x="311700" y="1746750"/>
            <a:ext cx="8520600" cy="165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latin typeface="Righteous"/>
                <a:ea typeface="Righteous"/>
                <a:cs typeface="Righteous"/>
                <a:sym typeface="Righteous"/>
              </a:rPr>
              <a:t>3</a:t>
            </a:r>
            <a:r>
              <a:rPr baseline="30000" lang="en" sz="4000">
                <a:latin typeface="Righteous"/>
                <a:ea typeface="Righteous"/>
                <a:cs typeface="Righteous"/>
                <a:sym typeface="Righteous"/>
              </a:rPr>
              <a:t>rd</a:t>
            </a:r>
            <a:r>
              <a:rPr lang="en" sz="4000">
                <a:latin typeface="Righteous"/>
                <a:ea typeface="Righteous"/>
                <a:cs typeface="Righteous"/>
                <a:sym typeface="Righteous"/>
              </a:rPr>
              <a:t> Grade</a:t>
            </a:r>
            <a:endParaRPr sz="4000">
              <a:latin typeface="Righteous"/>
              <a:ea typeface="Righteous"/>
              <a:cs typeface="Righteous"/>
              <a:sym typeface="Righteous"/>
            </a:endParaRPr>
          </a:p>
          <a:p>
            <a:pPr indent="0" lvl="0" marL="0" rtl="0" algn="ctr">
              <a:spcBef>
                <a:spcPts val="0"/>
              </a:spcBef>
              <a:spcAft>
                <a:spcPts val="0"/>
              </a:spcAft>
              <a:buNone/>
            </a:pPr>
            <a:r>
              <a:rPr lang="en" sz="3100">
                <a:latin typeface="Righteous"/>
                <a:ea typeface="Righteous"/>
                <a:cs typeface="Righteous"/>
                <a:sym typeface="Righteous"/>
              </a:rPr>
              <a:t>Application Problems</a:t>
            </a:r>
            <a:endParaRPr sz="3100">
              <a:latin typeface="Righteous"/>
              <a:ea typeface="Righteous"/>
              <a:cs typeface="Righteous"/>
              <a:sym typeface="Righteous"/>
            </a:endParaRPr>
          </a:p>
          <a:p>
            <a:pPr indent="0" lvl="0" marL="0" rtl="0" algn="ctr">
              <a:spcBef>
                <a:spcPts val="0"/>
              </a:spcBef>
              <a:spcAft>
                <a:spcPts val="0"/>
              </a:spcAft>
              <a:buNone/>
            </a:pPr>
            <a:r>
              <a:rPr lang="en" sz="3100">
                <a:latin typeface="Righteous"/>
                <a:ea typeface="Righteous"/>
                <a:cs typeface="Righteous"/>
                <a:sym typeface="Righteous"/>
              </a:rPr>
              <a:t>Eureka Math</a:t>
            </a:r>
            <a:endParaRPr sz="3100">
              <a:latin typeface="Righteous"/>
              <a:ea typeface="Righteous"/>
              <a:cs typeface="Righteous"/>
              <a:sym typeface="Righteous"/>
            </a:endParaRPr>
          </a:p>
          <a:p>
            <a:pPr indent="0" lvl="0" marL="0" rtl="0" algn="l">
              <a:spcBef>
                <a:spcPts val="0"/>
              </a:spcBef>
              <a:spcAft>
                <a:spcPts val="0"/>
              </a:spcAft>
              <a:buNone/>
            </a:pPr>
            <a:r>
              <a:t/>
            </a:r>
            <a:endParaRPr sz="3100">
              <a:latin typeface="Righteous"/>
              <a:ea typeface="Righteous"/>
              <a:cs typeface="Righteous"/>
              <a:sym typeface="Righteou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4"/>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a:t>
            </a:r>
            <a:endParaRPr sz="2400">
              <a:latin typeface="Righteous"/>
              <a:ea typeface="Righteous"/>
              <a:cs typeface="Righteous"/>
              <a:sym typeface="Righteous"/>
            </a:endParaRPr>
          </a:p>
        </p:txBody>
      </p:sp>
      <p:sp>
        <p:nvSpPr>
          <p:cNvPr id="59" name="Google Shape;59;p1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There are 83 girls and 76 boys in the third grade. How many total students are in the third grade? </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M1:L2</a:t>
            </a:r>
            <a:endParaRPr sz="2400">
              <a:latin typeface="Righteous"/>
              <a:ea typeface="Righteous"/>
              <a:cs typeface="Righteous"/>
              <a:sym typeface="Righteous"/>
            </a:endParaRPr>
          </a:p>
        </p:txBody>
      </p:sp>
      <p:sp>
        <p:nvSpPr>
          <p:cNvPr id="65" name="Google Shape;65;p1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Jordan uses 3 lemons to make 1 pitcher of lemonade. He makes 4 pitchers.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lemons does he use altogether? Use the RDW process to show your solution. </a:t>
            </a:r>
            <a:endParaRPr sz="1800"/>
          </a:p>
        </p:txBody>
      </p:sp>
      <p:pic>
        <p:nvPicPr>
          <p:cNvPr id="66" name="Google Shape;66;p15"/>
          <p:cNvPicPr preferRelativeResize="0"/>
          <p:nvPr/>
        </p:nvPicPr>
        <p:blipFill>
          <a:blip r:embed="rId3">
            <a:alphaModFix/>
          </a:blip>
          <a:stretch>
            <a:fillRect/>
          </a:stretch>
        </p:blipFill>
        <p:spPr>
          <a:xfrm>
            <a:off x="191825" y="2371725"/>
            <a:ext cx="3114675" cy="657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Robbie sees that a carton of eggs shows an array with 2 rows of 6 eggs.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What is the total number of eggs in the carton? Use the RDW process to show your solution. </a:t>
            </a:r>
            <a:endParaRPr sz="1800"/>
          </a:p>
        </p:txBody>
      </p:sp>
      <p:sp>
        <p:nvSpPr>
          <p:cNvPr id="72" name="Google Shape;72;p16"/>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M1:L3</a:t>
            </a:r>
            <a:endParaRPr sz="2400">
              <a:latin typeface="Righteous"/>
              <a:ea typeface="Righteous"/>
              <a:cs typeface="Righteous"/>
              <a:sym typeface="Righteou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M1:L4</a:t>
            </a:r>
            <a:endParaRPr sz="2400">
              <a:latin typeface="Righteous"/>
              <a:ea typeface="Righteous"/>
              <a:cs typeface="Righteous"/>
              <a:sym typeface="Righteous"/>
            </a:endParaRPr>
          </a:p>
        </p:txBody>
      </p:sp>
      <p:sp>
        <p:nvSpPr>
          <p:cNvPr id="78" name="Google Shape;78;p1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student council holds a meeting in Mr. Chang’s classroom. They arrange the chairs in 3 rows of 5. How many chairs are used in all? Use the RDW process. </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M1:L5</a:t>
            </a:r>
            <a:endParaRPr sz="2400">
              <a:latin typeface="Righteous"/>
              <a:ea typeface="Righteous"/>
              <a:cs typeface="Righteous"/>
              <a:sym typeface="Righteous"/>
            </a:endParaRPr>
          </a:p>
        </p:txBody>
      </p:sp>
      <p:sp>
        <p:nvSpPr>
          <p:cNvPr id="84" name="Google Shape;84;p1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Stacey has 18 bracelets. After she organizes the bracelets by color, she has 3 equal groups. How many bracelets are in each group?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M1:L6</a:t>
            </a:r>
            <a:endParaRPr sz="2400">
              <a:latin typeface="Righteous"/>
              <a:ea typeface="Righteous"/>
              <a:cs typeface="Righteous"/>
              <a:sym typeface="Righteous"/>
            </a:endParaRPr>
          </a:p>
        </p:txBody>
      </p:sp>
      <p:sp>
        <p:nvSpPr>
          <p:cNvPr id="90" name="Google Shape;90;p1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Twenty children play a game. There are 5 children on each team.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teams play the game? Write a division sentence to represent the problem. </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M1:L7</a:t>
            </a:r>
            <a:endParaRPr sz="2400">
              <a:latin typeface="Righteous"/>
              <a:ea typeface="Righteous"/>
              <a:cs typeface="Righteous"/>
              <a:sym typeface="Righteous"/>
            </a:endParaRPr>
          </a:p>
        </p:txBody>
      </p:sp>
      <p:sp>
        <p:nvSpPr>
          <p:cNvPr id="96" name="Google Shape;96;p2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Anna picks 24 flowers. She makes equal bundles of flowers and gives 1 bundle to each of her 7 friends. She keeps a bundle for herself too.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flowers does Anna put in each bundle? </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M1:L8</a:t>
            </a:r>
            <a:endParaRPr sz="2400">
              <a:latin typeface="Righteous"/>
              <a:ea typeface="Righteous"/>
              <a:cs typeface="Righteous"/>
              <a:sym typeface="Righteous"/>
            </a:endParaRPr>
          </a:p>
        </p:txBody>
      </p:sp>
      <p:sp>
        <p:nvSpPr>
          <p:cNvPr id="102" name="Google Shape;102;p2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Children sit in 2 rows of 9 on the carpet for math time. Erin says, “We make 2 equal groups.” Vittesh says, “We make 9 equal groups.”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Who is correct? Explain how you know using models, numbers, and words.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2"/>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M1:L10</a:t>
            </a:r>
            <a:endParaRPr sz="2400">
              <a:latin typeface="Righteous"/>
              <a:ea typeface="Righteous"/>
              <a:cs typeface="Righteous"/>
              <a:sym typeface="Righteous"/>
            </a:endParaRPr>
          </a:p>
        </p:txBody>
      </p:sp>
      <p:sp>
        <p:nvSpPr>
          <p:cNvPr id="108" name="Google Shape;108;p2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guitar has 6 strings. How many strings are there on 3 guitars? Write a multiplication equation to solve. </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3"/>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M1:L11</a:t>
            </a:r>
            <a:endParaRPr sz="2400">
              <a:latin typeface="Righteous"/>
              <a:ea typeface="Righteous"/>
              <a:cs typeface="Righteous"/>
              <a:sym typeface="Righteous"/>
            </a:endParaRPr>
          </a:p>
        </p:txBody>
      </p:sp>
      <p:sp>
        <p:nvSpPr>
          <p:cNvPr id="114" name="Google Shape;114;p2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Rosie puts 2 lemon slices in each cup of iced tea. She uses a total of 8 slices. How many cups of iced tea does Rosie make? </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M1:L12</a:t>
            </a:r>
            <a:endParaRPr sz="2400">
              <a:latin typeface="Righteous"/>
              <a:ea typeface="Righteous"/>
              <a:cs typeface="Righteous"/>
              <a:sym typeface="Righteous"/>
            </a:endParaRPr>
          </a:p>
        </p:txBody>
      </p:sp>
      <p:sp>
        <p:nvSpPr>
          <p:cNvPr id="120" name="Google Shape;120;p2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chef arranges 4 rows of 3 red peppers on a tray. He adds 2 more rows of 3 yellow peppers. How many peppers are there altogether? </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M1:L13</a:t>
            </a:r>
            <a:endParaRPr sz="2400">
              <a:latin typeface="Righteous"/>
              <a:ea typeface="Righteous"/>
              <a:cs typeface="Righteous"/>
              <a:sym typeface="Righteous"/>
            </a:endParaRPr>
          </a:p>
        </p:txBody>
      </p:sp>
      <p:sp>
        <p:nvSpPr>
          <p:cNvPr id="126" name="Google Shape;126;p2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Mark spends $16 on 2 video games. Each game costs the same amount. Find the cost of each game.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6"/>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M1:L14</a:t>
            </a:r>
            <a:endParaRPr sz="2400">
              <a:latin typeface="Righteous"/>
              <a:ea typeface="Righteous"/>
              <a:cs typeface="Righteous"/>
              <a:sym typeface="Righteous"/>
            </a:endParaRPr>
          </a:p>
        </p:txBody>
      </p:sp>
      <p:sp>
        <p:nvSpPr>
          <p:cNvPr id="132" name="Google Shape;132;p2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Jackie buys 21 pizzas for a party. She places 3 pizzas on each table. How many tables are there? </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7"/>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M1:L15</a:t>
            </a:r>
            <a:endParaRPr sz="2400">
              <a:latin typeface="Righteous"/>
              <a:ea typeface="Righteous"/>
              <a:cs typeface="Righteous"/>
              <a:sym typeface="Righteous"/>
            </a:endParaRPr>
          </a:p>
        </p:txBody>
      </p:sp>
      <p:sp>
        <p:nvSpPr>
          <p:cNvPr id="138" name="Google Shape;138;p2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cell phone is about 4 inches long. About how long are 9 cell phones laid end to end? </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8"/>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M1:L16</a:t>
            </a:r>
            <a:endParaRPr sz="2400">
              <a:latin typeface="Righteous"/>
              <a:ea typeface="Righteous"/>
              <a:cs typeface="Righteous"/>
              <a:sym typeface="Righteous"/>
            </a:endParaRPr>
          </a:p>
        </p:txBody>
      </p:sp>
      <p:sp>
        <p:nvSpPr>
          <p:cNvPr id="144" name="Google Shape;144;p2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Ms. Williams draws the array below to show the class seating chart. She sees the students in 4 rows of 7 when she teaches at Board 1. Use the commutative property to show how Ms. Williams sees the class when she teaches at Board 2.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On Monday, 6 students are absent. How many students are in class on Monday?</a:t>
            </a:r>
            <a:endParaRPr sz="1800"/>
          </a:p>
        </p:txBody>
      </p:sp>
      <p:pic>
        <p:nvPicPr>
          <p:cNvPr id="145" name="Google Shape;145;p28"/>
          <p:cNvPicPr preferRelativeResize="0"/>
          <p:nvPr/>
        </p:nvPicPr>
        <p:blipFill>
          <a:blip r:embed="rId3">
            <a:alphaModFix/>
          </a:blip>
          <a:stretch>
            <a:fillRect/>
          </a:stretch>
        </p:blipFill>
        <p:spPr>
          <a:xfrm>
            <a:off x="5528700" y="2248175"/>
            <a:ext cx="3289375" cy="178566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9"/>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M1:L17</a:t>
            </a:r>
            <a:endParaRPr sz="2400">
              <a:latin typeface="Righteous"/>
              <a:ea typeface="Righteous"/>
              <a:cs typeface="Righteous"/>
              <a:sym typeface="Righteous"/>
            </a:endParaRPr>
          </a:p>
        </p:txBody>
      </p:sp>
      <p:sp>
        <p:nvSpPr>
          <p:cNvPr id="151" name="Google Shape;151;p2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Mrs. Peacock bought 4 packs of yogurt. She had exactly enough to give each of her 24 students 1 yogurt cup. How many yogurt cups are there in 1 pack? </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0"/>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M1:L18</a:t>
            </a:r>
            <a:endParaRPr sz="2400">
              <a:latin typeface="Righteous"/>
              <a:ea typeface="Righteous"/>
              <a:cs typeface="Righteous"/>
              <a:sym typeface="Righteous"/>
            </a:endParaRPr>
          </a:p>
        </p:txBody>
      </p:sp>
      <p:sp>
        <p:nvSpPr>
          <p:cNvPr id="157" name="Google Shape;157;p3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parking structure has 10 levels. There are 3 cars parked on each level. How many cars are parked in the structure? </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1"/>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M1:L19</a:t>
            </a:r>
            <a:endParaRPr sz="2400">
              <a:latin typeface="Righteous"/>
              <a:ea typeface="Righteous"/>
              <a:cs typeface="Righteous"/>
              <a:sym typeface="Righteous"/>
            </a:endParaRPr>
          </a:p>
        </p:txBody>
      </p:sp>
      <p:sp>
        <p:nvSpPr>
          <p:cNvPr id="163" name="Google Shape;163;p3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Henrietta works in a shoe store. She uses 2 shoelaces to lace each pair of shoes. She has a total of 24 laces. How many pairs of shoes can Henrietta lace? </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2"/>
          <p:cNvSpPr txBox="1"/>
          <p:nvPr/>
        </p:nvSpPr>
        <p:spPr>
          <a:xfrm>
            <a:off x="191825" y="149200"/>
            <a:ext cx="1278900" cy="6273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M1:L20</a:t>
            </a:r>
            <a:endParaRPr sz="2400">
              <a:latin typeface="Righteous"/>
              <a:ea typeface="Righteous"/>
              <a:cs typeface="Righteous"/>
              <a:sym typeface="Righteous"/>
            </a:endParaRPr>
          </a:p>
        </p:txBody>
      </p:sp>
      <p:sp>
        <p:nvSpPr>
          <p:cNvPr id="169" name="Google Shape;169;p3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Red, orange, and blue scarves are on sale for $4 each. Nina buys 2 scarves of each color. How much does she spend altogether? </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3"/>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a:t>
            </a:r>
            <a:endParaRPr sz="2400">
              <a:latin typeface="Righteous"/>
              <a:ea typeface="Righteous"/>
              <a:cs typeface="Righteous"/>
              <a:sym typeface="Righteous"/>
            </a:endParaRPr>
          </a:p>
        </p:txBody>
      </p:sp>
      <p:sp>
        <p:nvSpPr>
          <p:cNvPr id="175" name="Google Shape;175;p3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Ms. Bower helps her kindergartners tie their shoes. It takes her 5 seconds to tie 1 shoe. How many seconds does it take Ms. Bower to tie 8 shoes? </a:t>
            </a:r>
            <a:endParaRPr sz="1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4"/>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M2:L2</a:t>
            </a:r>
            <a:endParaRPr sz="2400">
              <a:latin typeface="Righteous"/>
              <a:ea typeface="Righteous"/>
              <a:cs typeface="Righteous"/>
              <a:sym typeface="Righteous"/>
            </a:endParaRPr>
          </a:p>
        </p:txBody>
      </p:sp>
      <p:sp>
        <p:nvSpPr>
          <p:cNvPr id="181" name="Google Shape;181;p3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Christine has 12 math problems for homework. It takes her 5 minutes to complete each problem. How many minutes does it take Christine to finish all 12 problems? </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There are 12 tables in the cafeteria. Five students sit at each of the first 11 tables. Three students sit at the last table. How many students are sitting at the 12 tables in the cafeteria? </a:t>
            </a:r>
            <a:endParaRPr sz="1800"/>
          </a:p>
        </p:txBody>
      </p:sp>
      <p:sp>
        <p:nvSpPr>
          <p:cNvPr id="187" name="Google Shape;187;p35"/>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M2:L3</a:t>
            </a:r>
            <a:endParaRPr sz="2400">
              <a:latin typeface="Righteous"/>
              <a:ea typeface="Righteous"/>
              <a:cs typeface="Righteous"/>
              <a:sym typeface="Righteou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Patrick and Lilly start their chores at 5:00 p.m. The clock shows what time Lilly finishes. The number line shows what time Patrick finishes.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Who finishes first? Explain how you know. Solve the problem without drawing a number line. You might want to visualize or use your clock template, draw a tape diagram, use words, number sentences, etc. </a:t>
            </a:r>
            <a:endParaRPr sz="1800"/>
          </a:p>
        </p:txBody>
      </p:sp>
      <p:sp>
        <p:nvSpPr>
          <p:cNvPr id="193" name="Google Shape;193;p36"/>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M2:L4</a:t>
            </a:r>
            <a:endParaRPr sz="2400">
              <a:latin typeface="Righteous"/>
              <a:ea typeface="Righteous"/>
              <a:cs typeface="Righteous"/>
              <a:sym typeface="Righteous"/>
            </a:endParaRPr>
          </a:p>
        </p:txBody>
      </p:sp>
      <p:pic>
        <p:nvPicPr>
          <p:cNvPr id="194" name="Google Shape;194;p36"/>
          <p:cNvPicPr preferRelativeResize="0"/>
          <p:nvPr/>
        </p:nvPicPr>
        <p:blipFill>
          <a:blip r:embed="rId3">
            <a:alphaModFix/>
          </a:blip>
          <a:stretch>
            <a:fillRect/>
          </a:stretch>
        </p:blipFill>
        <p:spPr>
          <a:xfrm>
            <a:off x="395625" y="967600"/>
            <a:ext cx="4745475" cy="981825"/>
          </a:xfrm>
          <a:prstGeom prst="rect">
            <a:avLst/>
          </a:prstGeom>
          <a:noFill/>
          <a:ln>
            <a:noFill/>
          </a:ln>
        </p:spPr>
      </p:pic>
      <p:pic>
        <p:nvPicPr>
          <p:cNvPr id="195" name="Google Shape;195;p36"/>
          <p:cNvPicPr preferRelativeResize="0"/>
          <p:nvPr/>
        </p:nvPicPr>
        <p:blipFill>
          <a:blip r:embed="rId4">
            <a:alphaModFix/>
          </a:blip>
          <a:stretch>
            <a:fillRect/>
          </a:stretch>
        </p:blipFill>
        <p:spPr>
          <a:xfrm>
            <a:off x="6555663" y="149188"/>
            <a:ext cx="1781175" cy="18002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7"/>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M2:L5</a:t>
            </a:r>
            <a:endParaRPr sz="2400">
              <a:latin typeface="Righteous"/>
              <a:ea typeface="Righteous"/>
              <a:cs typeface="Righteous"/>
              <a:sym typeface="Righteous"/>
            </a:endParaRPr>
          </a:p>
        </p:txBody>
      </p:sp>
      <p:sp>
        <p:nvSpPr>
          <p:cNvPr id="201" name="Google Shape;201;p3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Carlos gets to class at 9:08 a.m. He has to write down homework assignments and complete morning work before math begins at 9:30 a.m.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minutes does Carlos have to complete his tasks before math begins? </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8"/>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M2:L7</a:t>
            </a:r>
            <a:endParaRPr sz="2400">
              <a:latin typeface="Righteous"/>
              <a:ea typeface="Righteous"/>
              <a:cs typeface="Righteous"/>
              <a:sym typeface="Righteous"/>
            </a:endParaRPr>
          </a:p>
        </p:txBody>
      </p:sp>
      <p:sp>
        <p:nvSpPr>
          <p:cNvPr id="207" name="Google Shape;207;p3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Justin put a 1-kilogram bag of flour on one side of a pan balance. How many 100-gram bags of flour does he need to put on the other pan to balance the scale? </a:t>
            </a:r>
            <a:endParaRPr sz="1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9"/>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M2:L10</a:t>
            </a:r>
            <a:endParaRPr sz="2400">
              <a:latin typeface="Righteous"/>
              <a:ea typeface="Righteous"/>
              <a:cs typeface="Righteous"/>
              <a:sym typeface="Righteous"/>
            </a:endParaRPr>
          </a:p>
        </p:txBody>
      </p:sp>
      <p:sp>
        <p:nvSpPr>
          <p:cNvPr id="213" name="Google Shape;213;p3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Subha drinks 4 large glasses of water each day. How many large glasses of water does she drink in 7 days? </a:t>
            </a:r>
            <a:endParaRPr sz="18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0"/>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M2:L13</a:t>
            </a:r>
            <a:endParaRPr sz="2400">
              <a:latin typeface="Righteous"/>
              <a:ea typeface="Righteous"/>
              <a:cs typeface="Righteous"/>
              <a:sym typeface="Righteous"/>
            </a:endParaRPr>
          </a:p>
        </p:txBody>
      </p:sp>
      <p:sp>
        <p:nvSpPr>
          <p:cNvPr id="219" name="Google Shape;219;p4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school ballet recital begins at 12:17 p.m. and ends at 12:45 p.m. How many minutes long is the ballet recital? </a:t>
            </a: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1"/>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M2:L14</a:t>
            </a:r>
            <a:endParaRPr sz="2400">
              <a:latin typeface="Righteous"/>
              <a:ea typeface="Righteous"/>
              <a:cs typeface="Righteous"/>
              <a:sym typeface="Righteous"/>
            </a:endParaRPr>
          </a:p>
        </p:txBody>
      </p:sp>
      <p:sp>
        <p:nvSpPr>
          <p:cNvPr id="225" name="Google Shape;225;p4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Unlabeled place value chart (Template), place value disks (13 hundreds, 10 tens, 8 ones)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Students model the following on the place value chart:  </a:t>
            </a:r>
            <a:endParaRPr sz="1800"/>
          </a:p>
          <a:p>
            <a:pPr indent="-342900" lvl="0" marL="457200" rtl="0" algn="l">
              <a:spcBef>
                <a:spcPts val="0"/>
              </a:spcBef>
              <a:spcAft>
                <a:spcPts val="0"/>
              </a:spcAft>
              <a:buSzPts val="1800"/>
              <a:buChar char="●"/>
            </a:pPr>
            <a:r>
              <a:rPr lang="en" sz="1800"/>
              <a:t>10 tens  </a:t>
            </a:r>
            <a:endParaRPr sz="1800"/>
          </a:p>
          <a:p>
            <a:pPr indent="-342900" lvl="0" marL="457200" rtl="0" algn="l">
              <a:spcBef>
                <a:spcPts val="0"/>
              </a:spcBef>
              <a:spcAft>
                <a:spcPts val="0"/>
              </a:spcAft>
              <a:buSzPts val="1800"/>
              <a:buChar char="●"/>
            </a:pPr>
            <a:r>
              <a:rPr lang="en" sz="1800"/>
              <a:t>10 hundreds  </a:t>
            </a:r>
            <a:endParaRPr sz="1800"/>
          </a:p>
          <a:p>
            <a:pPr indent="-342900" lvl="0" marL="457200" rtl="0" algn="l">
              <a:spcBef>
                <a:spcPts val="0"/>
              </a:spcBef>
              <a:spcAft>
                <a:spcPts val="0"/>
              </a:spcAft>
              <a:buSzPts val="1800"/>
              <a:buChar char="●"/>
            </a:pPr>
            <a:r>
              <a:rPr lang="en" sz="1800"/>
              <a:t>13 tens </a:t>
            </a:r>
            <a:endParaRPr sz="1800"/>
          </a:p>
          <a:p>
            <a:pPr indent="-342900" lvl="0" marL="457200" rtl="0" algn="l">
              <a:spcBef>
                <a:spcPts val="0"/>
              </a:spcBef>
              <a:spcAft>
                <a:spcPts val="0"/>
              </a:spcAft>
              <a:buSzPts val="1800"/>
              <a:buChar char="●"/>
            </a:pPr>
            <a:r>
              <a:rPr lang="en" sz="1800"/>
              <a:t>13 hundreds  </a:t>
            </a:r>
            <a:endParaRPr sz="1800"/>
          </a:p>
          <a:p>
            <a:pPr indent="-342900" lvl="0" marL="457200" rtl="0" algn="l">
              <a:spcBef>
                <a:spcPts val="0"/>
              </a:spcBef>
              <a:spcAft>
                <a:spcPts val="0"/>
              </a:spcAft>
              <a:buSzPts val="1800"/>
              <a:buChar char="●"/>
            </a:pPr>
            <a:r>
              <a:rPr lang="en" sz="1800"/>
              <a:t>13 tens and 8 ones  </a:t>
            </a:r>
            <a:endParaRPr sz="1800"/>
          </a:p>
          <a:p>
            <a:pPr indent="-342900" lvl="0" marL="457200" rtl="0" algn="l">
              <a:spcBef>
                <a:spcPts val="0"/>
              </a:spcBef>
              <a:spcAft>
                <a:spcPts val="0"/>
              </a:spcAft>
              <a:buSzPts val="1800"/>
              <a:buChar char="●"/>
            </a:pPr>
            <a:r>
              <a:rPr lang="en" sz="1800"/>
              <a:t>13 hundreds 8 tens 7 ones </a:t>
            </a:r>
            <a:endParaRPr sz="1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2"/>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M2:L15</a:t>
            </a:r>
            <a:endParaRPr sz="2400">
              <a:latin typeface="Righteous"/>
              <a:ea typeface="Righteous"/>
              <a:cs typeface="Righteous"/>
              <a:sym typeface="Righteous"/>
            </a:endParaRPr>
          </a:p>
        </p:txBody>
      </p:sp>
      <p:sp>
        <p:nvSpPr>
          <p:cNvPr id="231" name="Google Shape;231;p4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Use mental math to solve these problems. Record your strategy for solving each problem.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 46 mL + 5 mL 		b. 39 cm + 8 cm 		c. 125 g + 7 g 		d. 108 L + 4 L </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3"/>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M2:L16</a:t>
            </a:r>
            <a:endParaRPr sz="2400">
              <a:latin typeface="Righteous"/>
              <a:ea typeface="Righteous"/>
              <a:cs typeface="Righteous"/>
              <a:sym typeface="Righteous"/>
            </a:endParaRPr>
          </a:p>
        </p:txBody>
      </p:sp>
      <p:sp>
        <p:nvSpPr>
          <p:cNvPr id="237" name="Google Shape;237;p4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Josh’s apple weighs 93 grams. His pear weighs 152 grams. What is the total weight of the apple and the pear? </a:t>
            </a:r>
            <a:endParaRPr sz="1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4"/>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M2:L17</a:t>
            </a:r>
            <a:endParaRPr sz="2400">
              <a:latin typeface="Righteous"/>
              <a:ea typeface="Righteous"/>
              <a:cs typeface="Righteous"/>
              <a:sym typeface="Righteous"/>
            </a:endParaRPr>
          </a:p>
        </p:txBody>
      </p:sp>
      <p:sp>
        <p:nvSpPr>
          <p:cNvPr id="243" name="Google Shape;243;p4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doctor prescribed 175 milliliters of medicine on Monday and 256 milliliters of medicine on Tuesday.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 Estimate how much medicine he prescribed in both days.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b. Precisely how much medicine did he prescribe in both days? </a:t>
            </a:r>
            <a:endParaRPr sz="1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5"/>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M2:L18</a:t>
            </a:r>
            <a:endParaRPr sz="2400">
              <a:latin typeface="Righteous"/>
              <a:ea typeface="Righteous"/>
              <a:cs typeface="Righteous"/>
              <a:sym typeface="Righteous"/>
            </a:endParaRPr>
          </a:p>
        </p:txBody>
      </p:sp>
      <p:sp>
        <p:nvSpPr>
          <p:cNvPr id="249" name="Google Shape;249;p4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Tara brings 2 bottles of water on her hike. The first bottle has 471 milliliters of water, and the second bottle has 354 milliliters of water.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milliliters of water does Tara bring on her hike? </a:t>
            </a:r>
            <a:endParaRPr sz="1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6"/>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M2:L19</a:t>
            </a:r>
            <a:endParaRPr sz="2400">
              <a:latin typeface="Righteous"/>
              <a:ea typeface="Righteous"/>
              <a:cs typeface="Righteous"/>
              <a:sym typeface="Righteous"/>
            </a:endParaRPr>
          </a:p>
        </p:txBody>
      </p:sp>
      <p:sp>
        <p:nvSpPr>
          <p:cNvPr id="255" name="Google Shape;255;p4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Jolene brings an apple and an orange with her to school. The weight of both pieces of fruit together is 417 grams. The apple weighs 223 grams.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What is the weight of Jolene’s orange? </a:t>
            </a:r>
            <a:endParaRPr sz="1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7"/>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M2:L20</a:t>
            </a:r>
            <a:endParaRPr sz="2400">
              <a:latin typeface="Righteous"/>
              <a:ea typeface="Righteous"/>
              <a:cs typeface="Righteous"/>
              <a:sym typeface="Righteous"/>
            </a:endParaRPr>
          </a:p>
        </p:txBody>
      </p:sp>
      <p:sp>
        <p:nvSpPr>
          <p:cNvPr id="261" name="Google Shape;261;p4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Millie’s fish tank holds 403 liters of water. She empties out 185 liters of water to clean the tank. How many liters of water are left in the tank?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 Estimate how many liters are left in the tank by rounding.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b. Estimate how many liters are left in the tank by rounding in a different way.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c. How many liters of water are actually left in the tank?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 Is your answer reasonable? Which estimate was closer to the exact answer? </a:t>
            </a:r>
            <a:endParaRPr sz="1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8"/>
          <p:cNvSpPr txBox="1"/>
          <p:nvPr/>
        </p:nvSpPr>
        <p:spPr>
          <a:xfrm>
            <a:off x="191825" y="149200"/>
            <a:ext cx="1278900" cy="627300"/>
          </a:xfrm>
          <a:prstGeom prst="rect">
            <a:avLst/>
          </a:prstGeom>
          <a:noFill/>
          <a:ln cap="flat" cmpd="sng" w="2857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M2:L21</a:t>
            </a:r>
            <a:endParaRPr sz="2400">
              <a:latin typeface="Righteous"/>
              <a:ea typeface="Righteous"/>
              <a:cs typeface="Righteous"/>
              <a:sym typeface="Righteous"/>
            </a:endParaRPr>
          </a:p>
        </p:txBody>
      </p:sp>
      <p:sp>
        <p:nvSpPr>
          <p:cNvPr id="267" name="Google Shape;267;p4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Gloria fills water balloons with 238 mL of water. How many milliliters of water are in two water balloons?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Estimate to the nearest 10 mL and 100 mL.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Which gives a closer estimate? </a:t>
            </a:r>
            <a:endParaRPr sz="18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Geri brings 3 water jugs to her soccer game to share with teammates. Each jug contains 6 liters of water. How many liters of water does Geri bring?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p:txBody>
      </p:sp>
      <p:sp>
        <p:nvSpPr>
          <p:cNvPr id="273" name="Google Shape;273;p49"/>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a:t>
            </a:r>
            <a:endParaRPr sz="2400">
              <a:latin typeface="Righteous"/>
              <a:ea typeface="Righteous"/>
              <a:cs typeface="Righteous"/>
              <a:sym typeface="Righteou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50"/>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a:t>
            </a:r>
            <a:endParaRPr sz="2400">
              <a:latin typeface="Righteous"/>
              <a:ea typeface="Righteous"/>
              <a:cs typeface="Righteous"/>
              <a:sym typeface="Righteous"/>
            </a:endParaRPr>
          </a:p>
        </p:txBody>
      </p:sp>
      <p:sp>
        <p:nvSpPr>
          <p:cNvPr id="279" name="Google Shape;279;p5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Jocelyn says 7 fives has the same answer as 3 sevens + 2 sevens. Is she correct? Explain why or why not. </a:t>
            </a:r>
            <a:endParaRPr sz="1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1"/>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M3:L3</a:t>
            </a:r>
            <a:endParaRPr sz="2400">
              <a:latin typeface="Righteous"/>
              <a:ea typeface="Righteous"/>
              <a:cs typeface="Righteous"/>
              <a:sym typeface="Righteous"/>
            </a:endParaRPr>
          </a:p>
        </p:txBody>
      </p:sp>
      <p:sp>
        <p:nvSpPr>
          <p:cNvPr id="285" name="Google Shape;285;p5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Twenty-four people line up to use the canoes at the park. Three people are assigned to each canoe. How many canoes are used? </a:t>
            </a:r>
            <a:endParaRPr sz="1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2"/>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M3:L4</a:t>
            </a:r>
            <a:endParaRPr sz="2400">
              <a:latin typeface="Righteous"/>
              <a:ea typeface="Righteous"/>
              <a:cs typeface="Righteous"/>
              <a:sym typeface="Righteous"/>
            </a:endParaRPr>
          </a:p>
        </p:txBody>
      </p:sp>
      <p:sp>
        <p:nvSpPr>
          <p:cNvPr id="291" name="Google Shape;291;p5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Marshall puts 6 pictures on each of the 6 pages in his photo album. How many pictures does he put in the photo album in all? </a:t>
            </a:r>
            <a:endParaRPr sz="18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3"/>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M3:L5</a:t>
            </a:r>
            <a:endParaRPr sz="2400">
              <a:latin typeface="Righteous"/>
              <a:ea typeface="Righteous"/>
              <a:cs typeface="Righteous"/>
              <a:sym typeface="Righteous"/>
            </a:endParaRPr>
          </a:p>
        </p:txBody>
      </p:sp>
      <p:sp>
        <p:nvSpPr>
          <p:cNvPr id="297" name="Google Shape;297;p5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Gracie draws 7 rows of stars. In each row, she draws 4 stars. How many stars does Gracie draw in all? Use a letter to represent the unknown and solve. </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54"/>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M3:L6</a:t>
            </a:r>
            <a:endParaRPr sz="2400">
              <a:latin typeface="Righteous"/>
              <a:ea typeface="Righteous"/>
              <a:cs typeface="Righteous"/>
              <a:sym typeface="Righteous"/>
            </a:endParaRPr>
          </a:p>
        </p:txBody>
      </p:sp>
      <p:sp>
        <p:nvSpPr>
          <p:cNvPr id="303" name="Google Shape;303;p5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Mabel cuts 9 pieces of ribbon for an art project. Each piece of ribbon is 7 centimeters long. What is the total length of the pieces of ribbon that Mabel cuts? </a:t>
            </a:r>
            <a:endParaRPr sz="18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55"/>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M3:L8</a:t>
            </a:r>
            <a:endParaRPr sz="2400">
              <a:latin typeface="Righteous"/>
              <a:ea typeface="Righteous"/>
              <a:cs typeface="Righteous"/>
              <a:sym typeface="Righteous"/>
            </a:endParaRPr>
          </a:p>
        </p:txBody>
      </p:sp>
      <p:sp>
        <p:nvSpPr>
          <p:cNvPr id="309" name="Google Shape;309;p5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Richard has 2 cartons with 6 eggs in each. As he opens the cartons, he drops 2 eggs. How many unbroken eggs does Richard have left? </a:t>
            </a:r>
            <a:endParaRPr sz="18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6"/>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M3:L9</a:t>
            </a:r>
            <a:endParaRPr sz="2400">
              <a:latin typeface="Righteous"/>
              <a:ea typeface="Righteous"/>
              <a:cs typeface="Righteous"/>
              <a:sym typeface="Righteous"/>
            </a:endParaRPr>
          </a:p>
        </p:txBody>
      </p:sp>
      <p:sp>
        <p:nvSpPr>
          <p:cNvPr id="315" name="Google Shape;315;p5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Application Problems Sheet </a:t>
            </a:r>
            <a:endParaRPr sz="18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7"/>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M3:L10</a:t>
            </a:r>
            <a:endParaRPr sz="2400">
              <a:latin typeface="Righteous"/>
              <a:ea typeface="Righteous"/>
              <a:cs typeface="Righteous"/>
              <a:sym typeface="Righteous"/>
            </a:endParaRPr>
          </a:p>
        </p:txBody>
      </p:sp>
      <p:sp>
        <p:nvSpPr>
          <p:cNvPr id="321" name="Google Shape;321;p5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Use the 5 plus something break apart and distribute strategy to solve 6 × 8. Model with a tape diagram. </a:t>
            </a:r>
            <a:endParaRPr sz="18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8"/>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M3:L12</a:t>
            </a:r>
            <a:endParaRPr sz="2400">
              <a:latin typeface="Righteous"/>
              <a:ea typeface="Righteous"/>
              <a:cs typeface="Righteous"/>
              <a:sym typeface="Righteous"/>
            </a:endParaRPr>
          </a:p>
        </p:txBody>
      </p:sp>
      <p:sp>
        <p:nvSpPr>
          <p:cNvPr id="327" name="Google Shape;327;p5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scientist fills 5 test tubes with 9 milliliters of fresh water in each. She fills another 3 test tubes with 9 milliliters of salt water in each.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milliliters of water does she use in all? Use the break apart and distribute strategy to solve. </a:t>
            </a:r>
            <a:endParaRPr sz="18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9"/>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M3:L13</a:t>
            </a:r>
            <a:endParaRPr sz="2400">
              <a:latin typeface="Righteous"/>
              <a:ea typeface="Righteous"/>
              <a:cs typeface="Righteous"/>
              <a:sym typeface="Righteous"/>
            </a:endParaRPr>
          </a:p>
        </p:txBody>
      </p:sp>
      <p:sp>
        <p:nvSpPr>
          <p:cNvPr id="333" name="Google Shape;333;p5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Michaela and Gilda read the same book. It takes Michaela about 8 minutes to read a chapter and Gilda about 10 minutes. There are 9 chapters in the book.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fewer minutes does Michaela spend reading than Gilda? </a:t>
            </a:r>
            <a:endParaRPr sz="18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60"/>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M3:L17</a:t>
            </a:r>
            <a:endParaRPr sz="2400">
              <a:latin typeface="Righteous"/>
              <a:ea typeface="Righteous"/>
              <a:cs typeface="Righteous"/>
              <a:sym typeface="Righteous"/>
            </a:endParaRPr>
          </a:p>
        </p:txBody>
      </p:sp>
      <p:sp>
        <p:nvSpPr>
          <p:cNvPr id="339" name="Google Shape;339;p6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Henry’s garden has 9 rows of squash plants. Each row has 8 squash plants. There is also 1 row with 8 watermelon plants.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squash and watermelon plants does Henry have in all? </a:t>
            </a:r>
            <a:endParaRPr sz="18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61"/>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M3:L19</a:t>
            </a:r>
            <a:endParaRPr sz="2400">
              <a:latin typeface="Righteous"/>
              <a:ea typeface="Righteous"/>
              <a:cs typeface="Righteous"/>
              <a:sym typeface="Righteous"/>
            </a:endParaRPr>
          </a:p>
        </p:txBody>
      </p:sp>
      <p:sp>
        <p:nvSpPr>
          <p:cNvPr id="345" name="Google Shape;345;p6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Mia has 152 beads. She uses some to make bracelets. Now there are 80 beads. If she uses 8 beads for each bracelet, how many bracelets does she make? </a:t>
            </a:r>
            <a:endParaRPr sz="18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62"/>
          <p:cNvSpPr txBox="1"/>
          <p:nvPr/>
        </p:nvSpPr>
        <p:spPr>
          <a:xfrm>
            <a:off x="191825" y="149200"/>
            <a:ext cx="1278900" cy="627300"/>
          </a:xfrm>
          <a:prstGeom prst="rect">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M3:L20</a:t>
            </a:r>
            <a:endParaRPr sz="2400">
              <a:latin typeface="Righteous"/>
              <a:ea typeface="Righteous"/>
              <a:cs typeface="Righteous"/>
              <a:sym typeface="Righteous"/>
            </a:endParaRPr>
          </a:p>
        </p:txBody>
      </p:sp>
      <p:sp>
        <p:nvSpPr>
          <p:cNvPr id="351" name="Google Shape;351;p6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Model 3 × 4 on a place value chart. Then, explain how the array can help you solve 30 × 4. </a:t>
            </a:r>
            <a:endParaRPr sz="18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63"/>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a:t>
            </a:r>
            <a:endParaRPr sz="2400">
              <a:latin typeface="Righteous"/>
              <a:ea typeface="Righteous"/>
              <a:cs typeface="Righteous"/>
              <a:sym typeface="Righteous"/>
            </a:endParaRPr>
          </a:p>
        </p:txBody>
      </p:sp>
      <p:sp>
        <p:nvSpPr>
          <p:cNvPr id="357" name="Google Shape;357;p6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Eric makes a shape with 8 trapezoid pattern blocks. Brock makes the same shape using triangle pattern blocks. It takes 3 triangles to make 1 trapezoid.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triangle pattern blocks does Brock use? </a:t>
            </a:r>
            <a:endParaRPr sz="18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64"/>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M4:L2</a:t>
            </a:r>
            <a:endParaRPr sz="2400">
              <a:latin typeface="Righteous"/>
              <a:ea typeface="Righteous"/>
              <a:cs typeface="Righteous"/>
              <a:sym typeface="Righteous"/>
            </a:endParaRPr>
          </a:p>
        </p:txBody>
      </p:sp>
      <p:sp>
        <p:nvSpPr>
          <p:cNvPr id="363" name="Google Shape;363;p6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Wilma and Freddie use pattern blocks to make shapes as shown. Freddie says his shape has a bigger area than Wilma’s because it is longer than hers.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Is he right? Explain your answer. </a:t>
            </a:r>
            <a:endParaRPr sz="18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65"/>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M4:L3</a:t>
            </a:r>
            <a:endParaRPr sz="2400">
              <a:latin typeface="Righteous"/>
              <a:ea typeface="Righteous"/>
              <a:cs typeface="Righteous"/>
              <a:sym typeface="Righteous"/>
            </a:endParaRPr>
          </a:p>
        </p:txBody>
      </p:sp>
      <p:sp>
        <p:nvSpPr>
          <p:cNvPr id="369" name="Google Shape;369;p6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Jace uses paper squares to create a rectangle. Clary cuts all of Jace’s squares in half to create triangles. She uses all the triangles to make a rectangle. There are 16 triangles in Clary’s rectangle.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squares were in Jace’s shape? </a:t>
            </a:r>
            <a:endParaRPr sz="18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66"/>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M4:L4</a:t>
            </a:r>
            <a:endParaRPr sz="2400">
              <a:latin typeface="Righteous"/>
              <a:ea typeface="Righteous"/>
              <a:cs typeface="Righteous"/>
              <a:sym typeface="Righteous"/>
            </a:endParaRPr>
          </a:p>
        </p:txBody>
      </p:sp>
      <p:sp>
        <p:nvSpPr>
          <p:cNvPr id="375" name="Google Shape;375;p6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Mara uses 15 square-centimeter tiles to make a rectangle. Ashton uses 9 square-centimeter tiles to make a rectangle.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 Draw what Mara and Ashton’s rectangles might look like.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b. Whose rectangle has a bigger area? How do you know? </a:t>
            </a:r>
            <a:endParaRPr sz="18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67"/>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M4:L5</a:t>
            </a:r>
            <a:endParaRPr sz="2400">
              <a:latin typeface="Righteous"/>
              <a:ea typeface="Righteous"/>
              <a:cs typeface="Righteous"/>
              <a:sym typeface="Righteous"/>
            </a:endParaRPr>
          </a:p>
        </p:txBody>
      </p:sp>
      <p:sp>
        <p:nvSpPr>
          <p:cNvPr id="381" name="Google Shape;381;p67"/>
          <p:cNvSpPr txBox="1"/>
          <p:nvPr/>
        </p:nvSpPr>
        <p:spPr>
          <a:xfrm>
            <a:off x="191825" y="967600"/>
            <a:ext cx="62304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Candice uses square centimeter tiles to find the side lengths of a rectangle as shown on the right. She says the side lengths are 5 centimeters and 7 centimeters. Her partner, Luis, uses a ruler to check Candice’s work and says that the side lengths are 5 centimeters and 6 centimeters.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Who is right? How do you know? </a:t>
            </a:r>
            <a:endParaRPr sz="1800"/>
          </a:p>
        </p:txBody>
      </p:sp>
      <p:pic>
        <p:nvPicPr>
          <p:cNvPr id="382" name="Google Shape;382;p67"/>
          <p:cNvPicPr preferRelativeResize="0"/>
          <p:nvPr/>
        </p:nvPicPr>
        <p:blipFill>
          <a:blip r:embed="rId3">
            <a:alphaModFix/>
          </a:blip>
          <a:stretch>
            <a:fillRect/>
          </a:stretch>
        </p:blipFill>
        <p:spPr>
          <a:xfrm>
            <a:off x="6663550" y="525975"/>
            <a:ext cx="2247900" cy="31432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68"/>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M4:L6</a:t>
            </a:r>
            <a:endParaRPr sz="2400">
              <a:latin typeface="Righteous"/>
              <a:ea typeface="Righteous"/>
              <a:cs typeface="Righteous"/>
              <a:sym typeface="Righteous"/>
            </a:endParaRPr>
          </a:p>
        </p:txBody>
      </p:sp>
      <p:sp>
        <p:nvSpPr>
          <p:cNvPr id="388" name="Google Shape;388;p6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Huma has 4 bags of square inch tiles with 6 tiles in each bag. She uses them to measure the area of a rectangle on her homework. After covering the rectangle, Huma has 4 tiles left.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What is the area of the rectangle? </a:t>
            </a:r>
            <a:endParaRPr sz="18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69"/>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M4:L7</a:t>
            </a:r>
            <a:endParaRPr sz="2400">
              <a:latin typeface="Righteous"/>
              <a:ea typeface="Righteous"/>
              <a:cs typeface="Righteous"/>
              <a:sym typeface="Righteous"/>
            </a:endParaRPr>
          </a:p>
        </p:txBody>
      </p:sp>
      <p:sp>
        <p:nvSpPr>
          <p:cNvPr id="394" name="Google Shape;394;p6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Lori wants to replace the square tiles on her wall. The square tiles are sold in boxes of 8 square tiles. Lori buys 6 boxes of tiles. Does she have enough to replace all of the tiles, including the tiles under the painting? Explain your answer. </a:t>
            </a:r>
            <a:endParaRPr sz="1800"/>
          </a:p>
        </p:txBody>
      </p:sp>
      <p:pic>
        <p:nvPicPr>
          <p:cNvPr id="395" name="Google Shape;395;p69"/>
          <p:cNvPicPr preferRelativeResize="0"/>
          <p:nvPr/>
        </p:nvPicPr>
        <p:blipFill>
          <a:blip r:embed="rId3">
            <a:alphaModFix/>
          </a:blip>
          <a:stretch>
            <a:fillRect/>
          </a:stretch>
        </p:blipFill>
        <p:spPr>
          <a:xfrm>
            <a:off x="5454338" y="2691700"/>
            <a:ext cx="3457575" cy="22098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70"/>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M4:L8</a:t>
            </a:r>
            <a:endParaRPr sz="2400">
              <a:latin typeface="Righteous"/>
              <a:ea typeface="Righteous"/>
              <a:cs typeface="Righteous"/>
              <a:sym typeface="Righteous"/>
            </a:endParaRPr>
          </a:p>
        </p:txBody>
      </p:sp>
      <p:sp>
        <p:nvSpPr>
          <p:cNvPr id="401" name="Google Shape;401;p7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Marnie and Connor both skip-count square units to find the area of the same rectangle. Marnie counts, “3, 6, 9, 12, 15, 18, 21.” Connor counts, “7, 14, 21.”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Draw what the rectangle might look like, and then label the side lengths and find the area. </a:t>
            </a:r>
            <a:endParaRPr sz="18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71"/>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M4:L9</a:t>
            </a:r>
            <a:endParaRPr sz="2400">
              <a:latin typeface="Righteous"/>
              <a:ea typeface="Righteous"/>
              <a:cs typeface="Righteous"/>
              <a:sym typeface="Righteous"/>
            </a:endParaRPr>
          </a:p>
        </p:txBody>
      </p:sp>
      <p:sp>
        <p:nvSpPr>
          <p:cNvPr id="407" name="Google Shape;407;p7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Mario plans to completely cover his 8-inch by 6-inch piece of cardboard with square inch tiles. He has 42 square inch tiles.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more square inch tiles does Mario need to cover the cardboard without any gaps or overlap? Explain your answer. </a:t>
            </a:r>
            <a:endParaRPr sz="180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72"/>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M4:L10</a:t>
            </a:r>
            <a:endParaRPr sz="2400">
              <a:latin typeface="Righteous"/>
              <a:ea typeface="Righteous"/>
              <a:cs typeface="Righteous"/>
              <a:sym typeface="Righteous"/>
            </a:endParaRPr>
          </a:p>
        </p:txBody>
      </p:sp>
      <p:sp>
        <p:nvSpPr>
          <p:cNvPr id="413" name="Google Shape;413;p7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Sonya folds a 6-inch by 6-inch piece of paper into 4 equal parts (shown below). What is the area of 1 of the parts? </a:t>
            </a:r>
            <a:endParaRPr sz="1800"/>
          </a:p>
        </p:txBody>
      </p:sp>
      <p:pic>
        <p:nvPicPr>
          <p:cNvPr id="414" name="Google Shape;414;p72"/>
          <p:cNvPicPr preferRelativeResize="0"/>
          <p:nvPr/>
        </p:nvPicPr>
        <p:blipFill>
          <a:blip r:embed="rId3">
            <a:alphaModFix/>
          </a:blip>
          <a:stretch>
            <a:fillRect/>
          </a:stretch>
        </p:blipFill>
        <p:spPr>
          <a:xfrm>
            <a:off x="413400" y="1908950"/>
            <a:ext cx="1278900" cy="1295078"/>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73"/>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M4:L11</a:t>
            </a:r>
            <a:endParaRPr sz="2400">
              <a:latin typeface="Righteous"/>
              <a:ea typeface="Righteous"/>
              <a:cs typeface="Righteous"/>
              <a:sym typeface="Righteous"/>
            </a:endParaRPr>
          </a:p>
        </p:txBody>
      </p:sp>
      <p:sp>
        <p:nvSpPr>
          <p:cNvPr id="420" name="Google Shape;420;p7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banquet table in a restaurant measures 3 feet by 6 feet. For a large party, workers at the restaurant place 2 banquet tables side by side to create 1 long table.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Find the area of the new, longer table.</a:t>
            </a:r>
            <a:endParaRPr sz="18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74"/>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M4:L12</a:t>
            </a:r>
            <a:endParaRPr sz="2400">
              <a:latin typeface="Righteous"/>
              <a:ea typeface="Righteous"/>
              <a:cs typeface="Righteous"/>
              <a:sym typeface="Righteous"/>
            </a:endParaRPr>
          </a:p>
        </p:txBody>
      </p:sp>
      <p:sp>
        <p:nvSpPr>
          <p:cNvPr id="426" name="Google Shape;426;p7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Find the area of a 6 meter by 9 meter rectangle.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b. Use the side lengths, 6 m × 9 m, to find different side lengths for a rectangle that has the same area. Show your equations using parentheses. Then estimate to draw the rectangle and label the side lengths. </a:t>
            </a:r>
            <a:endParaRPr sz="18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75"/>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M4:L13</a:t>
            </a:r>
            <a:endParaRPr sz="2400">
              <a:latin typeface="Righteous"/>
              <a:ea typeface="Righteous"/>
              <a:cs typeface="Righteous"/>
              <a:sym typeface="Righteous"/>
            </a:endParaRPr>
          </a:p>
        </p:txBody>
      </p:sp>
      <p:sp>
        <p:nvSpPr>
          <p:cNvPr id="432" name="Google Shape;432;p7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Anil finds the area of a 5-inch by 17-inch rectangle by breaking it into 2 smaller rectangles.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Show one way that he could have solved the problem. What is the area of the rectangle? </a:t>
            </a:r>
            <a:endParaRPr sz="18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76"/>
          <p:cNvSpPr txBox="1"/>
          <p:nvPr/>
        </p:nvSpPr>
        <p:spPr>
          <a:xfrm>
            <a:off x="191825" y="149200"/>
            <a:ext cx="1278900" cy="627300"/>
          </a:xfrm>
          <a:prstGeom prst="rect">
            <a:avLst/>
          </a:prstGeom>
          <a:noFill/>
          <a:ln cap="flat" cmpd="sng" w="28575">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M4:L14</a:t>
            </a:r>
            <a:endParaRPr sz="2400">
              <a:latin typeface="Righteous"/>
              <a:ea typeface="Righteous"/>
              <a:cs typeface="Righteous"/>
              <a:sym typeface="Righteous"/>
            </a:endParaRPr>
          </a:p>
        </p:txBody>
      </p:sp>
      <p:sp>
        <p:nvSpPr>
          <p:cNvPr id="438" name="Google Shape;438;p7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Break apart the shaded figure into 2 rectangles. Then, add to find the area of the shaded figure below.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b. Subtract the area of the unshaded rectangle from the area of the large rectangle to check your answer in Part (a). </a:t>
            </a:r>
            <a:endParaRPr sz="1800"/>
          </a:p>
          <a:p>
            <a:pPr indent="0" lvl="0" marL="0" rtl="0" algn="l">
              <a:spcBef>
                <a:spcPts val="0"/>
              </a:spcBef>
              <a:spcAft>
                <a:spcPts val="0"/>
              </a:spcAft>
              <a:buNone/>
            </a:pPr>
            <a:r>
              <a:t/>
            </a:r>
            <a:endParaRPr sz="1800"/>
          </a:p>
        </p:txBody>
      </p:sp>
      <p:pic>
        <p:nvPicPr>
          <p:cNvPr id="439" name="Google Shape;439;p76"/>
          <p:cNvPicPr preferRelativeResize="0"/>
          <p:nvPr/>
        </p:nvPicPr>
        <p:blipFill>
          <a:blip r:embed="rId3">
            <a:alphaModFix/>
          </a:blip>
          <a:stretch>
            <a:fillRect/>
          </a:stretch>
        </p:blipFill>
        <p:spPr>
          <a:xfrm>
            <a:off x="336913" y="3377775"/>
            <a:ext cx="1781175" cy="14478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77"/>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a:t>
            </a:r>
            <a:endParaRPr sz="2400">
              <a:latin typeface="Righteous"/>
              <a:ea typeface="Righteous"/>
              <a:cs typeface="Righteous"/>
              <a:sym typeface="Righteous"/>
            </a:endParaRPr>
          </a:p>
        </p:txBody>
      </p:sp>
      <p:sp>
        <p:nvSpPr>
          <p:cNvPr id="445" name="Google Shape;445;p77"/>
          <p:cNvSpPr txBox="1"/>
          <p:nvPr/>
        </p:nvSpPr>
        <p:spPr>
          <a:xfrm>
            <a:off x="191825" y="967600"/>
            <a:ext cx="88278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Materials: (S) Ruler, paper or math book (optional)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Measure the length of your paper or math book using a ruler. Your teacher will tell you whether to measure in inches or centimeters.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Assign partners different units. After students complete the measurement individually and compare answers with a partner, facilitate a discussion using the following suggestions. </a:t>
            </a:r>
            <a:endParaRPr sz="1700"/>
          </a:p>
          <a:p>
            <a:pPr indent="0" lvl="0" marL="0" rtl="0" algn="l">
              <a:spcBef>
                <a:spcPts val="0"/>
              </a:spcBef>
              <a:spcAft>
                <a:spcPts val="0"/>
              </a:spcAft>
              <a:buNone/>
            </a:pPr>
            <a:r>
              <a:t/>
            </a:r>
            <a:endParaRPr sz="1700"/>
          </a:p>
          <a:p>
            <a:pPr indent="-336550" lvl="0" marL="457200" rtl="0" algn="l">
              <a:spcBef>
                <a:spcPts val="0"/>
              </a:spcBef>
              <a:spcAft>
                <a:spcPts val="0"/>
              </a:spcAft>
              <a:buSzPts val="1700"/>
              <a:buAutoNum type="alphaLcPeriod"/>
            </a:pPr>
            <a:r>
              <a:rPr lang="en" sz="1700"/>
              <a:t>Which is a larger unit—an inch or a centimeter? </a:t>
            </a:r>
            <a:endParaRPr sz="1700"/>
          </a:p>
          <a:p>
            <a:pPr indent="-336550" lvl="0" marL="457200" rtl="0" algn="l">
              <a:spcBef>
                <a:spcPts val="0"/>
              </a:spcBef>
              <a:spcAft>
                <a:spcPts val="0"/>
              </a:spcAft>
              <a:buSzPts val="1700"/>
              <a:buAutoNum type="alphaLcPeriod"/>
            </a:pPr>
            <a:r>
              <a:rPr lang="en" sz="1700"/>
              <a:t>Which would yield a greater number when measuring the book—inches or centimeters? </a:t>
            </a:r>
            <a:endParaRPr sz="1700"/>
          </a:p>
          <a:p>
            <a:pPr indent="-336550" lvl="0" marL="457200" rtl="0" algn="l">
              <a:spcBef>
                <a:spcPts val="0"/>
              </a:spcBef>
              <a:spcAft>
                <a:spcPts val="0"/>
              </a:spcAft>
              <a:buSzPts val="1700"/>
              <a:buAutoNum type="alphaLcPeriod"/>
            </a:pPr>
            <a:r>
              <a:rPr lang="en" sz="1700"/>
              <a:t>Measure at least 2 different items with your partner, again using different units. What do you notice? </a:t>
            </a:r>
            <a:endParaRPr sz="1700"/>
          </a:p>
          <a:p>
            <a:pPr indent="-336550" lvl="0" marL="457200" rtl="0" algn="l">
              <a:spcBef>
                <a:spcPts val="0"/>
              </a:spcBef>
              <a:spcAft>
                <a:spcPts val="0"/>
              </a:spcAft>
              <a:buSzPts val="1700"/>
              <a:buAutoNum type="alphaLcPeriod"/>
            </a:pPr>
            <a:r>
              <a:rPr lang="en" sz="1700"/>
              <a:t>Change units with your partner. Measure different items again.</a:t>
            </a:r>
            <a:endParaRPr sz="17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78"/>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a:t>
            </a:r>
            <a:endParaRPr sz="2400">
              <a:latin typeface="Righteous"/>
              <a:ea typeface="Righteous"/>
              <a:cs typeface="Righteous"/>
              <a:sym typeface="Righteous"/>
            </a:endParaRPr>
          </a:p>
        </p:txBody>
      </p:sp>
      <p:sp>
        <p:nvSpPr>
          <p:cNvPr id="451" name="Google Shape;451;p7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Anu needs to cut a piece of paper into 6 equal parts. Draw at least 3 pictures to show how Anu can cut her paper so that all the parts are equal. (Early finishers can do the same thing with halves, fourths, or eighths.) </a:t>
            </a:r>
            <a:endParaRPr sz="18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79"/>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M5:L3</a:t>
            </a:r>
            <a:endParaRPr sz="2400">
              <a:latin typeface="Righteous"/>
              <a:ea typeface="Righteous"/>
              <a:cs typeface="Righteous"/>
              <a:sym typeface="Righteous"/>
            </a:endParaRPr>
          </a:p>
        </p:txBody>
      </p:sp>
      <p:sp>
        <p:nvSpPr>
          <p:cNvPr id="457" name="Google Shape;457;p7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Marcos has a 1-liter jar of milk to share with his mother, father, and sister. Draw a picture to show how Marcos must share the milk so that everyone gets the same amount. What fraction of the milk does each person get? </a:t>
            </a:r>
            <a:endParaRPr sz="18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80"/>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M5:L4</a:t>
            </a:r>
            <a:endParaRPr sz="2400">
              <a:latin typeface="Righteous"/>
              <a:ea typeface="Righteous"/>
              <a:cs typeface="Righteous"/>
              <a:sym typeface="Righteous"/>
            </a:endParaRPr>
          </a:p>
        </p:txBody>
      </p:sp>
      <p:sp>
        <p:nvSpPr>
          <p:cNvPr id="463" name="Google Shape;463;p8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 Ramos sliced an orange into 8 equal pieces. He ate 1 slice.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Draw a picture to represent the 8 slices of an orange.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Shade in the slice Mr. Ramos ate.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What fraction of the orange did Mr. Ramos eat? What fraction did he not eat? </a:t>
            </a:r>
            <a:endParaRPr sz="18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81"/>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M5:L5</a:t>
            </a:r>
            <a:endParaRPr sz="2400">
              <a:latin typeface="Righteous"/>
              <a:ea typeface="Righteous"/>
              <a:cs typeface="Righteous"/>
              <a:sym typeface="Righteous"/>
            </a:endParaRPr>
          </a:p>
        </p:txBody>
      </p:sp>
      <p:sp>
        <p:nvSpPr>
          <p:cNvPr id="469" name="Google Shape;469;p8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Ms. Browne cut a 6-meter rope into 3 equal-size pieces to make jump ropes. Mr. Ware cut a 5-meter rope into 3 equal size pieces to make jump ropes. Which class has longer jump ropes?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How long are the jump ropes in Ms. Browne’s class? </a:t>
            </a:r>
            <a:endParaRPr sz="18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82"/>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M5:L6</a:t>
            </a:r>
            <a:endParaRPr sz="2400">
              <a:latin typeface="Righteous"/>
              <a:ea typeface="Righteous"/>
              <a:cs typeface="Righteous"/>
              <a:sym typeface="Righteous"/>
            </a:endParaRPr>
          </a:p>
        </p:txBody>
      </p:sp>
      <p:sp>
        <p:nvSpPr>
          <p:cNvPr id="475" name="Google Shape;475;p8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Chloe’s dad partitions his garden into 4 equal-sized sections to plant tomatoes, squash, peppers, and cucumbers. What fraction of the garden is available for growing tomatoes?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Chloe talked her dad into planting beans and lettuce, too. He used equal-sized sections for all the vegetables. What fraction do the tomatoes have now? </a:t>
            </a:r>
            <a:endParaRPr sz="180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83"/>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M5:L7</a:t>
            </a:r>
            <a:endParaRPr sz="2400">
              <a:latin typeface="Righteous"/>
              <a:ea typeface="Righteous"/>
              <a:cs typeface="Righteous"/>
              <a:sym typeface="Righteous"/>
            </a:endParaRPr>
          </a:p>
        </p:txBody>
      </p:sp>
      <p:sp>
        <p:nvSpPr>
          <p:cNvPr id="481" name="Google Shape;481;p8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Robert ate half of the applesauce in a container. He split the remaining applesauce equally into 2 bowls for his mother and sister. Robert said, “I ate 1 half, and each of you gets 1 half.” Is Robert right? Draw a picture to prove your answer.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a:t>
            </a:r>
            <a:endParaRPr sz="1800"/>
          </a:p>
          <a:p>
            <a:pPr indent="-342900" lvl="0" marL="457200" rtl="0" algn="l">
              <a:spcBef>
                <a:spcPts val="0"/>
              </a:spcBef>
              <a:spcAft>
                <a:spcPts val="0"/>
              </a:spcAft>
              <a:buSzPts val="1800"/>
              <a:buChar char="-"/>
            </a:pPr>
            <a:r>
              <a:rPr lang="en" sz="1800"/>
              <a:t>What fraction of the applesauce did his mother get?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What fraction of the applesauce did Robert’s sister eat? </a:t>
            </a:r>
            <a:endParaRPr sz="1800"/>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84"/>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M5:L8</a:t>
            </a:r>
            <a:endParaRPr sz="2400">
              <a:latin typeface="Righteous"/>
              <a:ea typeface="Righteous"/>
              <a:cs typeface="Righteous"/>
              <a:sym typeface="Righteous"/>
            </a:endParaRPr>
          </a:p>
        </p:txBody>
      </p:sp>
      <p:sp>
        <p:nvSpPr>
          <p:cNvPr id="487" name="Google Shape;487;p8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For breakfast, Mr. Schwartz spent 1 sixth of his money on a coffee and 1 sixth of his money on a bagel. What fraction of his money did Mr. Schwartz spend on breakfast? </a:t>
            </a:r>
            <a:endParaRPr sz="180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85"/>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M5:L9</a:t>
            </a:r>
            <a:endParaRPr sz="2400">
              <a:latin typeface="Righteous"/>
              <a:ea typeface="Righteous"/>
              <a:cs typeface="Righteous"/>
              <a:sym typeface="Righteous"/>
            </a:endParaRPr>
          </a:p>
        </p:txBody>
      </p:sp>
      <p:sp>
        <p:nvSpPr>
          <p:cNvPr id="493" name="Google Shape;493;p8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Julianne’s friendship bracelet had 8 beads. When it broke, the beads fell off. She could only find 1 bead. To fix her bracelet, what fraction of the beads does she need to buy? </a:t>
            </a:r>
            <a:endParaRPr sz="180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86"/>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M5:L10</a:t>
            </a:r>
            <a:endParaRPr sz="2400">
              <a:latin typeface="Righteous"/>
              <a:ea typeface="Righteous"/>
              <a:cs typeface="Righteous"/>
              <a:sym typeface="Righteous"/>
            </a:endParaRPr>
          </a:p>
        </p:txBody>
      </p:sp>
      <p:sp>
        <p:nvSpPr>
          <p:cNvPr id="499" name="Google Shape;499;p8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Sarah makes soup. She divides each batch equally into thirds to give away. Each family that she makes soup for gets 1 third of a batch. Sarah needs to make enough soup for 5 families.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much soup does Sarah give away? Write your answer in terms of batches.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Extension: What fraction will be left over for Sarah? </a:t>
            </a:r>
            <a:endParaRPr sz="180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87"/>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M5:L11</a:t>
            </a:r>
            <a:endParaRPr sz="2400">
              <a:latin typeface="Righteous"/>
              <a:ea typeface="Righteous"/>
              <a:cs typeface="Righteous"/>
              <a:sym typeface="Righteous"/>
            </a:endParaRPr>
          </a:p>
        </p:txBody>
      </p:sp>
      <p:sp>
        <p:nvSpPr>
          <p:cNvPr id="505" name="Google Shape;505;p8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Rachel, Silvia, and Lola each received the same homework assignment and only completed part of it. Rachel completed 1/6 of her homework, Silvia completed 1/2 of her homework, and Lola completed 1/4 of her homework.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Write the amount of homework each girl completed from least to greatest. Draw a picture to prove your answer. </a:t>
            </a:r>
            <a:endParaRPr sz="180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88"/>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M5:L12</a:t>
            </a:r>
            <a:endParaRPr sz="2400">
              <a:latin typeface="Righteous"/>
              <a:ea typeface="Righteous"/>
              <a:cs typeface="Righteous"/>
              <a:sym typeface="Righteous"/>
            </a:endParaRPr>
          </a:p>
        </p:txBody>
      </p:sp>
      <p:sp>
        <p:nvSpPr>
          <p:cNvPr id="511" name="Google Shape;511;p8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Jennifer hid half of her birthday money in the dresser drawer. The other half she put in her jewelry box. If she hid $8 in the drawer, how much money did she get for her birthday? </a:t>
            </a:r>
            <a:endParaRPr sz="18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89"/>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M5:L13</a:t>
            </a:r>
            <a:endParaRPr sz="2400">
              <a:latin typeface="Righteous"/>
              <a:ea typeface="Righteous"/>
              <a:cs typeface="Righteous"/>
              <a:sym typeface="Righteous"/>
            </a:endParaRPr>
          </a:p>
        </p:txBody>
      </p:sp>
      <p:sp>
        <p:nvSpPr>
          <p:cNvPr id="517" name="Google Shape;517;p8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Davis wants to make a picture using 9 square tiles. What fraction of the picture does 1 tile represent? Draw 3 different ways Davis could make his picture. </a:t>
            </a:r>
            <a:endParaRPr sz="18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90"/>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M5:L14</a:t>
            </a:r>
            <a:endParaRPr sz="2400">
              <a:latin typeface="Righteous"/>
              <a:ea typeface="Righteous"/>
              <a:cs typeface="Righteous"/>
              <a:sym typeface="Righteous"/>
            </a:endParaRPr>
          </a:p>
        </p:txBody>
      </p:sp>
      <p:sp>
        <p:nvSpPr>
          <p:cNvPr id="523" name="Google Shape;523;p9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 Ray is knitting a scarf. He says that he has completed 1 fifth of the total length of the scarf. Draw a picture of the final scarf. Label what he has finished and what he still has to make. Draw a number bond with 2 parts to show the fraction he has made and the fraction he has not made. </a:t>
            </a:r>
            <a:endParaRPr sz="1800"/>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91"/>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M5:L15</a:t>
            </a:r>
            <a:endParaRPr sz="2400">
              <a:latin typeface="Righteous"/>
              <a:ea typeface="Righteous"/>
              <a:cs typeface="Righteous"/>
              <a:sym typeface="Righteous"/>
            </a:endParaRPr>
          </a:p>
        </p:txBody>
      </p:sp>
      <p:sp>
        <p:nvSpPr>
          <p:cNvPr id="529" name="Google Shape;529;p9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In baseball, it is about 30 yards from home plate to first base. The batter got tagged out about halfway to first base. About how many yards from home plate was he when he got tagged out? Draw a number line to show the point where he was when he got tagged out. </a:t>
            </a:r>
            <a:endParaRPr sz="18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92"/>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M5:L16</a:t>
            </a:r>
            <a:endParaRPr sz="2400">
              <a:latin typeface="Righteous"/>
              <a:ea typeface="Righteous"/>
              <a:cs typeface="Righteous"/>
              <a:sym typeface="Righteous"/>
            </a:endParaRPr>
          </a:p>
        </p:txBody>
      </p:sp>
      <p:sp>
        <p:nvSpPr>
          <p:cNvPr id="535" name="Google Shape;535;p9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Hannah bought 1 yard of ribbon to wrap 4 small presents. She wants to cut the ribbon into equal parts. Draw and label a number line from 0 yards to 1 yard to show where Hannah will cut the ribbon. Label all the fractions, including 0 fourths and 4 fourths. Also, label 0 yards and 1 yard. </a:t>
            </a:r>
            <a:endParaRPr sz="18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93"/>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M5:L17</a:t>
            </a:r>
            <a:endParaRPr sz="2400">
              <a:latin typeface="Righteous"/>
              <a:ea typeface="Righteous"/>
              <a:cs typeface="Righteous"/>
              <a:sym typeface="Righteous"/>
            </a:endParaRPr>
          </a:p>
        </p:txBody>
      </p:sp>
      <p:sp>
        <p:nvSpPr>
          <p:cNvPr id="541" name="Google Shape;541;p9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Sammy sees a black line at the bottom of the pool stretching from one end to the other. She wonders how long it is. The black line is the same length as 9 concrete slabs that make the sidewalk at the edge of the pool. One concrete slab is 5 meters long.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What is the length of the black line at the bottom of the pool? </a:t>
            </a:r>
            <a:endParaRPr sz="1800"/>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94"/>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M5:L18</a:t>
            </a:r>
            <a:endParaRPr sz="2400">
              <a:latin typeface="Righteous"/>
              <a:ea typeface="Righteous"/>
              <a:cs typeface="Righteous"/>
              <a:sym typeface="Righteous"/>
            </a:endParaRPr>
          </a:p>
        </p:txBody>
      </p:sp>
      <p:sp>
        <p:nvSpPr>
          <p:cNvPr id="547" name="Google Shape;547;p9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Third-grade students are growing peppers. The student with the longest pepper wins the Green Thumb award. Jackson’s pepper measured 3 inches long. Drew’s measured 10/4 inches long.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Who won the award? Draw a number line to help prove your answer. </a:t>
            </a:r>
            <a:endParaRPr sz="1800"/>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95"/>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M5:L19</a:t>
            </a:r>
            <a:endParaRPr sz="2400">
              <a:latin typeface="Righteous"/>
              <a:ea typeface="Righteous"/>
              <a:cs typeface="Righteous"/>
              <a:sym typeface="Righteous"/>
            </a:endParaRPr>
          </a:p>
        </p:txBody>
      </p:sp>
      <p:sp>
        <p:nvSpPr>
          <p:cNvPr id="553" name="Google Shape;553;p9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Thomas has 2 sheets of paper. He wants to punch 4 equally spaced holes along the edge of each sheet.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Draw Thomas’s 2 sheets of paper next to each other so the ends meet. Label a number line from 0 at the start of his first paper to 2 at the end of his second paper. Show Thomas where to hole-punch his papers and label the fractions. What fraction is labeled at the eighth hole? </a:t>
            </a:r>
            <a:endParaRPr sz="180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96"/>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M5:L20</a:t>
            </a:r>
            <a:endParaRPr sz="2400">
              <a:latin typeface="Righteous"/>
              <a:ea typeface="Righteous"/>
              <a:cs typeface="Righteous"/>
              <a:sym typeface="Righteous"/>
            </a:endParaRPr>
          </a:p>
        </p:txBody>
      </p:sp>
      <p:sp>
        <p:nvSpPr>
          <p:cNvPr id="559" name="Google Shape;559;p9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Max ate 2/3 of his pizza for lunch. He wanted to eat a small snack in the afternoon, so he cut the leftover pizza in half and ate 1 slice.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much of the pizza was left? Draw a picture to help you think about the pizza. </a:t>
            </a:r>
            <a:endParaRPr sz="1800"/>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97"/>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M5:L21</a:t>
            </a:r>
            <a:endParaRPr sz="2400">
              <a:latin typeface="Righteous"/>
              <a:ea typeface="Righteous"/>
              <a:cs typeface="Righteous"/>
              <a:sym typeface="Righteous"/>
            </a:endParaRPr>
          </a:p>
        </p:txBody>
      </p:sp>
      <p:sp>
        <p:nvSpPr>
          <p:cNvPr id="565" name="Google Shape;565;p97"/>
          <p:cNvSpPr txBox="1"/>
          <p:nvPr/>
        </p:nvSpPr>
        <p:spPr>
          <a:xfrm>
            <a:off x="191825" y="967600"/>
            <a:ext cx="8828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Dorothea is training to run a 2-mile race. She marks off her starting point and the finish line. To track her progress, she places a mark at 1 mile. She then places a mark halfway between her starting position and 1 mile, and another mark halfway between 1 mile and the finish line.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Draw and label a number line to show the points Dorothea marks along her run.</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a:p>
            <a:pPr indent="-342900" lvl="0" marL="457200" rtl="0" algn="l">
              <a:spcBef>
                <a:spcPts val="0"/>
              </a:spcBef>
              <a:spcAft>
                <a:spcPts val="0"/>
              </a:spcAft>
              <a:buSzPts val="1800"/>
              <a:buAutoNum type="alphaLcPeriod"/>
            </a:pPr>
            <a:r>
              <a:rPr lang="en" sz="1800"/>
              <a:t>What fractional unit does Dorothea make as she marks the points on her run?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What fraction of her run has she completed when she reaches the third marker? </a:t>
            </a:r>
            <a:endParaRPr sz="1800"/>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98"/>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M5:L22</a:t>
            </a:r>
            <a:endParaRPr sz="2400">
              <a:latin typeface="Righteous"/>
              <a:ea typeface="Righteous"/>
              <a:cs typeface="Righteous"/>
              <a:sym typeface="Righteous"/>
            </a:endParaRPr>
          </a:p>
        </p:txBody>
      </p:sp>
      <p:sp>
        <p:nvSpPr>
          <p:cNvPr id="571" name="Google Shape;571;p9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 Ramos wants to put a wire on the wall. He puts 9 nails equally spaced along the wire. Draw a number line representing the wire. Label it from 0 at the start of the wire to 1 at the end. Mark each fraction where Mr. Ramos puts each nail.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Build a number bond with unit fractions to 1 whole.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Write the fraction of the nail that is equivalent to 1/2 of the wire. </a:t>
            </a:r>
            <a:endParaRPr sz="1800"/>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99"/>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M5:L23</a:t>
            </a:r>
            <a:endParaRPr sz="2400">
              <a:latin typeface="Righteous"/>
              <a:ea typeface="Righteous"/>
              <a:cs typeface="Righteous"/>
              <a:sym typeface="Righteous"/>
            </a:endParaRPr>
          </a:p>
        </p:txBody>
      </p:sp>
      <p:sp>
        <p:nvSpPr>
          <p:cNvPr id="577" name="Google Shape;577;p9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Shannon stood at the end of a 100-meter long soccer field and kicked the ball to her teammate. She kicked it 20 meters. The commentator said she kicked it a quarter of the way down the field. Is that true? If not, what fraction should the commentator have said? Prove your answer by using a number line. </a:t>
            </a:r>
            <a:endParaRPr sz="180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100"/>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M5:L24</a:t>
            </a:r>
            <a:endParaRPr sz="2400">
              <a:latin typeface="Righteous"/>
              <a:ea typeface="Righteous"/>
              <a:cs typeface="Righteous"/>
              <a:sym typeface="Righteous"/>
            </a:endParaRPr>
          </a:p>
        </p:txBody>
      </p:sp>
      <p:sp>
        <p:nvSpPr>
          <p:cNvPr id="583" name="Google Shape;583;p10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zipper on Robert’s jacket is 1 foot long. It breaks on the first day of winter. He can only zip it 8/12 of the way before it gets stuck. Draw and label a number line to show how far Robert can zip his jacket.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Divide and label the number line in thirds. What fraction of the way can he zip his jacket in thirds?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What fraction of Robert’s jacket is not zipped? Write your answer in twelfths and thirds. </a:t>
            </a:r>
            <a:endParaRPr sz="18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101"/>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M5:L25</a:t>
            </a:r>
            <a:endParaRPr sz="2400">
              <a:latin typeface="Righteous"/>
              <a:ea typeface="Righteous"/>
              <a:cs typeface="Righteous"/>
              <a:sym typeface="Righteous"/>
            </a:endParaRPr>
          </a:p>
        </p:txBody>
      </p:sp>
      <p:sp>
        <p:nvSpPr>
          <p:cNvPr id="589" name="Google Shape;589;p10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Lincoln drinks 1 eighth gallon of milk every morning.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days will it take Lincoln to drink 1 gallon of milk? Use a number line and words to explain your answer.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days will it take Lincoln to drink 2 gallons? Extend your number line to show 2 gallons, and use words to explain your answer. </a:t>
            </a:r>
            <a:endParaRPr sz="180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102"/>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M5:L26</a:t>
            </a:r>
            <a:endParaRPr sz="2400">
              <a:latin typeface="Righteous"/>
              <a:ea typeface="Righteous"/>
              <a:cs typeface="Righteous"/>
              <a:sym typeface="Righteous"/>
            </a:endParaRPr>
          </a:p>
        </p:txBody>
      </p:sp>
      <p:sp>
        <p:nvSpPr>
          <p:cNvPr id="595" name="Google Shape;595;p10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Antonio works on his project for 4 thirds hours. His mom tells him that he must spend another 2 thirds of an hour on it.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Draw a number bond and number line with copies of thirds to show how long Antonio needs to work altogether.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Write the amount of time Antonio needs to work altogether as a whole number. </a:t>
            </a:r>
            <a:endParaRPr sz="1800"/>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103"/>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M5:L27</a:t>
            </a:r>
            <a:endParaRPr sz="2400">
              <a:latin typeface="Righteous"/>
              <a:ea typeface="Righteous"/>
              <a:cs typeface="Righteous"/>
              <a:sym typeface="Righteous"/>
            </a:endParaRPr>
          </a:p>
        </p:txBody>
      </p:sp>
      <p:sp>
        <p:nvSpPr>
          <p:cNvPr id="601" name="Google Shape;601;p10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branch of a tree is 2 meters long. Monica chops the branch for firewood. She cuts pieces that are 1/6 meter long. Draw a number line to show the total length of the branch. Partition and label each of Monica’s cuts.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pieces does Monica have altogether?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Write 2 equivalent fractions to describe the total length of Monica’s branch. </a:t>
            </a:r>
            <a:endParaRPr sz="1800"/>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104"/>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M5:L28</a:t>
            </a:r>
            <a:endParaRPr sz="2400">
              <a:latin typeface="Righteous"/>
              <a:ea typeface="Righteous"/>
              <a:cs typeface="Righteous"/>
              <a:sym typeface="Righteous"/>
            </a:endParaRPr>
          </a:p>
        </p:txBody>
      </p:sp>
      <p:sp>
        <p:nvSpPr>
          <p:cNvPr id="607" name="Google Shape;607;p10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LaTonya has 2 equal-sized hotdogs. She cut the first one into thirds at lunch. Later, she cut the second hotdog to make double the number of pieces. Draw a model of LaTonya’s hotdogs.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pieces is the second hotdog cut into?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If she wants to eat 2/3 of the second hotdog, how many pieces should she eat? </a:t>
            </a:r>
            <a:endParaRPr sz="1800"/>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105"/>
          <p:cNvSpPr txBox="1"/>
          <p:nvPr/>
        </p:nvSpPr>
        <p:spPr>
          <a:xfrm>
            <a:off x="191825" y="149200"/>
            <a:ext cx="1278900" cy="627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M5:L29</a:t>
            </a:r>
            <a:endParaRPr sz="2400">
              <a:latin typeface="Righteous"/>
              <a:ea typeface="Righteous"/>
              <a:cs typeface="Righteous"/>
              <a:sym typeface="Righteous"/>
            </a:endParaRPr>
          </a:p>
        </p:txBody>
      </p:sp>
      <p:sp>
        <p:nvSpPr>
          <p:cNvPr id="613" name="Google Shape;613;p10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Catherine and Diana buy matching scrapbooks. Catherine decorates 5/9 of the pages in her book. Diana decorates 5/6 of the pages in her book.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Who has decorated more pages of her scrapbook? Draw a picture to support your answer. </a:t>
            </a:r>
            <a:endParaRPr sz="18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106"/>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M6:L1</a:t>
            </a:r>
            <a:endParaRPr sz="2400">
              <a:latin typeface="Righteous"/>
              <a:ea typeface="Righteous"/>
              <a:cs typeface="Righteous"/>
              <a:sym typeface="Righteous"/>
            </a:endParaRPr>
          </a:p>
        </p:txBody>
      </p:sp>
      <p:sp>
        <p:nvSpPr>
          <p:cNvPr id="619" name="Google Shape;619;p10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Damien folds a paper strip into 6 equal parts. He shades 5 of the equal parts and then cuts off 2 shaded parts. Explain your thinking about what fraction is unshaded. </a:t>
            </a:r>
            <a:endParaRPr sz="18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107"/>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M6:L2</a:t>
            </a:r>
            <a:endParaRPr sz="2400">
              <a:latin typeface="Righteous"/>
              <a:ea typeface="Righteous"/>
              <a:cs typeface="Righteous"/>
              <a:sym typeface="Righteous"/>
            </a:endParaRPr>
          </a:p>
        </p:txBody>
      </p:sp>
      <p:sp>
        <p:nvSpPr>
          <p:cNvPr id="625" name="Google Shape;625;p10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Reisha played in three basketball games. She scored 12 points in Game 1, 8 points in Game 2, and 16 points in Game 3. Each basket that she made was worth 2 points. She uses tape diagrams with a unit size of 2 to represent the points she scored in each game.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How many total units of 2 does it take to represent the points she scored in all three games?</a:t>
            </a:r>
            <a:endParaRPr sz="1800"/>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108"/>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M6:L3</a:t>
            </a:r>
            <a:endParaRPr sz="2400">
              <a:latin typeface="Righteous"/>
              <a:ea typeface="Righteous"/>
              <a:cs typeface="Righteous"/>
              <a:sym typeface="Righteous"/>
            </a:endParaRPr>
          </a:p>
        </p:txBody>
      </p:sp>
      <p:sp>
        <p:nvSpPr>
          <p:cNvPr id="631" name="Google Shape;631;p108"/>
          <p:cNvSpPr txBox="1"/>
          <p:nvPr/>
        </p:nvSpPr>
        <p:spPr>
          <a:xfrm>
            <a:off x="191825" y="967600"/>
            <a:ext cx="51864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vertical tape diagrams show the number of fish in Sal’s Pet Store.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Find the total number of fish in Tank C. Show your work.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Tank B has a total of 30 fish. Draw the tape diagram for Tank B.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more fish are in Tank B than in Tanks A and D combined? </a:t>
            </a:r>
            <a:endParaRPr sz="1800"/>
          </a:p>
        </p:txBody>
      </p:sp>
      <p:pic>
        <p:nvPicPr>
          <p:cNvPr id="632" name="Google Shape;632;p108"/>
          <p:cNvPicPr preferRelativeResize="0"/>
          <p:nvPr/>
        </p:nvPicPr>
        <p:blipFill>
          <a:blip r:embed="rId3">
            <a:alphaModFix/>
          </a:blip>
          <a:stretch>
            <a:fillRect/>
          </a:stretch>
        </p:blipFill>
        <p:spPr>
          <a:xfrm>
            <a:off x="5474125" y="1170450"/>
            <a:ext cx="3311125" cy="310295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109"/>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M6:L4</a:t>
            </a:r>
            <a:endParaRPr sz="2400">
              <a:latin typeface="Righteous"/>
              <a:ea typeface="Righteous"/>
              <a:cs typeface="Righteous"/>
              <a:sym typeface="Righteous"/>
            </a:endParaRPr>
          </a:p>
        </p:txBody>
      </p:sp>
      <p:sp>
        <p:nvSpPr>
          <p:cNvPr id="638" name="Google Shape;638;p109"/>
          <p:cNvSpPr txBox="1"/>
          <p:nvPr/>
        </p:nvSpPr>
        <p:spPr>
          <a:xfrm>
            <a:off x="191825" y="967600"/>
            <a:ext cx="87540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following chart shows the number of times an insect’s wings vibrate each second. Use the following clues to complete the unknowns in the chart. </a:t>
            </a:r>
            <a:endParaRPr sz="1800"/>
          </a:p>
        </p:txBody>
      </p:sp>
      <p:pic>
        <p:nvPicPr>
          <p:cNvPr id="639" name="Google Shape;639;p109"/>
          <p:cNvPicPr preferRelativeResize="0"/>
          <p:nvPr/>
        </p:nvPicPr>
        <p:blipFill>
          <a:blip r:embed="rId3">
            <a:alphaModFix/>
          </a:blip>
          <a:stretch>
            <a:fillRect/>
          </a:stretch>
        </p:blipFill>
        <p:spPr>
          <a:xfrm>
            <a:off x="5639350" y="2208250"/>
            <a:ext cx="3306475" cy="1813788"/>
          </a:xfrm>
          <a:prstGeom prst="rect">
            <a:avLst/>
          </a:prstGeom>
          <a:noFill/>
          <a:ln>
            <a:noFill/>
          </a:ln>
        </p:spPr>
      </p:pic>
      <p:sp>
        <p:nvSpPr>
          <p:cNvPr id="640" name="Google Shape;640;p109"/>
          <p:cNvSpPr txBox="1"/>
          <p:nvPr/>
        </p:nvSpPr>
        <p:spPr>
          <a:xfrm>
            <a:off x="191825" y="1870150"/>
            <a:ext cx="5340900" cy="2929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LcPeriod"/>
            </a:pPr>
            <a:r>
              <a:rPr lang="en" sz="1800"/>
              <a:t>The beetle’s number of wing vibrations is the same as the difference between the fly’s and honeybee’s.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The mosquito’s number of wing vibrations is the same as 50 less than the beetle’s and fly’s combined.</a:t>
            </a:r>
            <a:endParaRPr sz="1800"/>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110"/>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M6:L6</a:t>
            </a:r>
            <a:endParaRPr sz="2400">
              <a:latin typeface="Righteous"/>
              <a:ea typeface="Righteous"/>
              <a:cs typeface="Righteous"/>
              <a:sym typeface="Righteous"/>
            </a:endParaRPr>
          </a:p>
        </p:txBody>
      </p:sp>
      <p:sp>
        <p:nvSpPr>
          <p:cNvPr id="646" name="Google Shape;646;p11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Katelynn measures the height of her bean plant on Monday and again on Friday. She says that her bean plant grew 10 quarter inches. Her partner records 2 ½  inches on his growth chart for the week. Is her partner right? Why or why not? </a:t>
            </a:r>
            <a:endParaRPr sz="1800"/>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111"/>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M6:L7</a:t>
            </a:r>
            <a:endParaRPr sz="2400">
              <a:latin typeface="Righteous"/>
              <a:ea typeface="Righteous"/>
              <a:cs typeface="Righteous"/>
              <a:sym typeface="Righteous"/>
            </a:endParaRPr>
          </a:p>
        </p:txBody>
      </p:sp>
      <p:sp>
        <p:nvSpPr>
          <p:cNvPr id="652" name="Google Shape;652;p11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chart shows the lengths of straws measured in Mr. Han’s class.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How many straws were measured? Explain how you know. </a:t>
            </a:r>
            <a:endParaRPr sz="1800"/>
          </a:p>
          <a:p>
            <a:pPr indent="-342900" lvl="0" marL="457200" rtl="0" algn="l">
              <a:spcBef>
                <a:spcPts val="0"/>
              </a:spcBef>
              <a:spcAft>
                <a:spcPts val="0"/>
              </a:spcAft>
              <a:buSzPts val="1800"/>
              <a:buAutoNum type="alphaLcPeriod"/>
            </a:pPr>
            <a:r>
              <a:rPr lang="en" sz="1800"/>
              <a:t>What is the smallest measurement on the chart? The greatest? </a:t>
            </a:r>
            <a:endParaRPr sz="1800"/>
          </a:p>
          <a:p>
            <a:pPr indent="-342900" lvl="0" marL="457200" rtl="0" algn="l">
              <a:spcBef>
                <a:spcPts val="0"/>
              </a:spcBef>
              <a:spcAft>
                <a:spcPts val="0"/>
              </a:spcAft>
              <a:buSzPts val="1800"/>
              <a:buAutoNum type="alphaLcPeriod"/>
            </a:pPr>
            <a:r>
              <a:rPr lang="en" sz="1800"/>
              <a:t>Were the straws measured to the nearest inch? How do you know?</a:t>
            </a:r>
            <a:endParaRPr sz="1800"/>
          </a:p>
        </p:txBody>
      </p:sp>
      <p:pic>
        <p:nvPicPr>
          <p:cNvPr id="653" name="Google Shape;653;p111"/>
          <p:cNvPicPr preferRelativeResize="0"/>
          <p:nvPr/>
        </p:nvPicPr>
        <p:blipFill>
          <a:blip r:embed="rId3">
            <a:alphaModFix/>
          </a:blip>
          <a:stretch>
            <a:fillRect/>
          </a:stretch>
        </p:blipFill>
        <p:spPr>
          <a:xfrm>
            <a:off x="263700" y="2571750"/>
            <a:ext cx="5488353" cy="232975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112"/>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M6:L8</a:t>
            </a:r>
            <a:endParaRPr sz="2400">
              <a:latin typeface="Righteous"/>
              <a:ea typeface="Righteous"/>
              <a:cs typeface="Righteous"/>
              <a:sym typeface="Righteous"/>
            </a:endParaRPr>
          </a:p>
        </p:txBody>
      </p:sp>
      <p:sp>
        <p:nvSpPr>
          <p:cNvPr id="659" name="Google Shape;659;p11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Mrs. Byrne’s class is studying worms. They measure the lengths of the worms to the nearest quarter inch. The length of the shortest worm is 3 3/4 inches. The length of the longest worm is 5 2/4 inches.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Kathleen says they need 8 quarter-inch intervals to plot the lengths of the worms on a line plot. Is she right? Why or why not? </a:t>
            </a:r>
            <a:endParaRPr sz="1800"/>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113"/>
          <p:cNvSpPr txBox="1"/>
          <p:nvPr/>
        </p:nvSpPr>
        <p:spPr>
          <a:xfrm>
            <a:off x="191825" y="149200"/>
            <a:ext cx="1278900" cy="6273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M6:L9</a:t>
            </a:r>
            <a:endParaRPr sz="2400">
              <a:latin typeface="Righteous"/>
              <a:ea typeface="Righteous"/>
              <a:cs typeface="Righteous"/>
              <a:sym typeface="Righteous"/>
            </a:endParaRPr>
          </a:p>
        </p:txBody>
      </p:sp>
      <p:sp>
        <p:nvSpPr>
          <p:cNvPr id="665" name="Google Shape;665;p11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Marla creates a line plot with a half-inch scale from 33 to 37 inches. How many tick marks should be on her line plot? </a:t>
            </a:r>
            <a:endParaRPr sz="1800"/>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114"/>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M7:L4</a:t>
            </a:r>
            <a:endParaRPr sz="2400">
              <a:latin typeface="Righteous"/>
              <a:ea typeface="Righteous"/>
              <a:cs typeface="Righteous"/>
              <a:sym typeface="Righteous"/>
            </a:endParaRPr>
          </a:p>
        </p:txBody>
      </p:sp>
      <p:sp>
        <p:nvSpPr>
          <p:cNvPr id="671" name="Google Shape;671;p11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third graders raised $437 in a fundraiser. The fourth graders raised $68 less than the third graders. How much money did the two grade levels raise altogether? </a:t>
            </a:r>
            <a:endParaRPr sz="1800"/>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115"/>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M7:L6</a:t>
            </a:r>
            <a:endParaRPr sz="2400">
              <a:latin typeface="Righteous"/>
              <a:ea typeface="Righteous"/>
              <a:cs typeface="Righteous"/>
              <a:sym typeface="Righteous"/>
            </a:endParaRPr>
          </a:p>
        </p:txBody>
      </p:sp>
      <p:sp>
        <p:nvSpPr>
          <p:cNvPr id="677" name="Google Shape;677;p11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Frankie says that all squares are rectangles, but not all rectangles are squares. Do you agree with this statement? Why or why not? Draw diagrams to support your statement. </a:t>
            </a:r>
            <a:endParaRPr sz="1800"/>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116"/>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M7:L9</a:t>
            </a:r>
            <a:endParaRPr sz="2400">
              <a:latin typeface="Righteous"/>
              <a:ea typeface="Righteous"/>
              <a:cs typeface="Righteous"/>
              <a:sym typeface="Righteous"/>
            </a:endParaRPr>
          </a:p>
        </p:txBody>
      </p:sp>
      <p:sp>
        <p:nvSpPr>
          <p:cNvPr id="683" name="Google Shape;683;p11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Name at least two attributes that a trapezoid, a square, and a parallelogram all have in common. Draw a diagram to support your ideas. </a:t>
            </a:r>
            <a:endParaRPr sz="1800"/>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17"/>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M7:L10</a:t>
            </a:r>
            <a:endParaRPr sz="2400">
              <a:latin typeface="Righteous"/>
              <a:ea typeface="Righteous"/>
              <a:cs typeface="Righteous"/>
              <a:sym typeface="Righteous"/>
            </a:endParaRPr>
          </a:p>
        </p:txBody>
      </p:sp>
      <p:sp>
        <p:nvSpPr>
          <p:cNvPr id="689" name="Google Shape;689;p11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Trista uses all seven of her tangram pieces to make a square as shown. One side of the large square is 4 inches long. What is the total area of the two large triangles? Explain your answer.</a:t>
            </a:r>
            <a:endParaRPr sz="1800"/>
          </a:p>
        </p:txBody>
      </p:sp>
      <p:pic>
        <p:nvPicPr>
          <p:cNvPr id="690" name="Google Shape;690;p117"/>
          <p:cNvPicPr preferRelativeResize="0"/>
          <p:nvPr/>
        </p:nvPicPr>
        <p:blipFill>
          <a:blip r:embed="rId3">
            <a:alphaModFix/>
          </a:blip>
          <a:stretch>
            <a:fillRect/>
          </a:stretch>
        </p:blipFill>
        <p:spPr>
          <a:xfrm>
            <a:off x="5636361" y="2163575"/>
            <a:ext cx="2902800" cy="242780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118"/>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M7:L12</a:t>
            </a:r>
            <a:endParaRPr sz="2400">
              <a:latin typeface="Righteous"/>
              <a:ea typeface="Righteous"/>
              <a:cs typeface="Righteous"/>
              <a:sym typeface="Righteous"/>
            </a:endParaRPr>
          </a:p>
        </p:txBody>
      </p:sp>
      <p:sp>
        <p:nvSpPr>
          <p:cNvPr id="696" name="Google Shape;696;p11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Angela measures the sides of a square napkin with her ruler. Each side measures 6 inches. What is the perimeter of the napkin? </a:t>
            </a:r>
            <a:endParaRPr sz="1800"/>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119"/>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M7:L13</a:t>
            </a:r>
            <a:endParaRPr sz="2400">
              <a:latin typeface="Righteous"/>
              <a:ea typeface="Righteous"/>
              <a:cs typeface="Righteous"/>
              <a:sym typeface="Righteous"/>
            </a:endParaRPr>
          </a:p>
        </p:txBody>
      </p:sp>
      <p:sp>
        <p:nvSpPr>
          <p:cNvPr id="702" name="Google Shape;702;p119"/>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Materials: (S) 3″ × 5″ index card, ruler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Use your index card to answer the questions.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What is the perimeter of your index card in inches?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Place the short end of your index card next to the short end of your partner’s index card. Make a prediction: What do you think the perimeter is of the new shape you made?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Find the perimeter of the new shape. Was your prediction right? Why or why not? </a:t>
            </a:r>
            <a:endParaRPr sz="1800"/>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120"/>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M7:L14</a:t>
            </a:r>
            <a:endParaRPr sz="2400">
              <a:latin typeface="Righteous"/>
              <a:ea typeface="Righteous"/>
              <a:cs typeface="Righteous"/>
              <a:sym typeface="Righteous"/>
            </a:endParaRPr>
          </a:p>
        </p:txBody>
      </p:sp>
      <p:sp>
        <p:nvSpPr>
          <p:cNvPr id="708" name="Google Shape;708;p12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rectangular sheep pen measures 5 meters long and 9 meters wide. The perimeter of the cow pen is double the perimeter of the sheep pen. What is the perimeter of the cow pen? </a:t>
            </a:r>
            <a:endParaRPr sz="1800"/>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121"/>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M7:L15</a:t>
            </a:r>
            <a:endParaRPr sz="2400">
              <a:latin typeface="Righteous"/>
              <a:ea typeface="Righteous"/>
              <a:cs typeface="Righteous"/>
              <a:sym typeface="Righteous"/>
            </a:endParaRPr>
          </a:p>
        </p:txBody>
      </p:sp>
      <p:sp>
        <p:nvSpPr>
          <p:cNvPr id="714" name="Google Shape;714;p121"/>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Clara and Pedro each use four 3-inch by 5-inch cards to make the rectangles below. Whose rectangle has a greater perimeter?</a:t>
            </a:r>
            <a:endParaRPr sz="1800"/>
          </a:p>
        </p:txBody>
      </p:sp>
      <p:pic>
        <p:nvPicPr>
          <p:cNvPr id="715" name="Google Shape;715;p121"/>
          <p:cNvPicPr preferRelativeResize="0"/>
          <p:nvPr/>
        </p:nvPicPr>
        <p:blipFill>
          <a:blip r:embed="rId3">
            <a:alphaModFix/>
          </a:blip>
          <a:stretch>
            <a:fillRect/>
          </a:stretch>
        </p:blipFill>
        <p:spPr>
          <a:xfrm>
            <a:off x="368025" y="2488550"/>
            <a:ext cx="4067175" cy="1304925"/>
          </a:xfrm>
          <a:prstGeom prst="rect">
            <a:avLst/>
          </a:prstGeom>
          <a:noFill/>
          <a:ln>
            <a:noFill/>
          </a:ln>
        </p:spPr>
      </p:pic>
      <p:pic>
        <p:nvPicPr>
          <p:cNvPr id="716" name="Google Shape;716;p121"/>
          <p:cNvPicPr preferRelativeResize="0"/>
          <p:nvPr/>
        </p:nvPicPr>
        <p:blipFill>
          <a:blip r:embed="rId4">
            <a:alphaModFix/>
          </a:blip>
          <a:stretch>
            <a:fillRect/>
          </a:stretch>
        </p:blipFill>
        <p:spPr>
          <a:xfrm>
            <a:off x="5691400" y="2193263"/>
            <a:ext cx="2228850" cy="1895475"/>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122"/>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M7:L17</a:t>
            </a:r>
            <a:endParaRPr sz="2400">
              <a:latin typeface="Righteous"/>
              <a:ea typeface="Righteous"/>
              <a:cs typeface="Righteous"/>
              <a:sym typeface="Righteous"/>
            </a:endParaRPr>
          </a:p>
        </p:txBody>
      </p:sp>
      <p:sp>
        <p:nvSpPr>
          <p:cNvPr id="722" name="Google Shape;722;p122"/>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Gil places two regular hexagons side by side as shown to make a new shape. Each side measures 6 centimeters. Find the perimeter of his new shape. </a:t>
            </a:r>
            <a:endParaRPr sz="1800"/>
          </a:p>
        </p:txBody>
      </p:sp>
      <p:pic>
        <p:nvPicPr>
          <p:cNvPr id="723" name="Google Shape;723;p122"/>
          <p:cNvPicPr preferRelativeResize="0"/>
          <p:nvPr/>
        </p:nvPicPr>
        <p:blipFill>
          <a:blip r:embed="rId3">
            <a:alphaModFix/>
          </a:blip>
          <a:stretch>
            <a:fillRect/>
          </a:stretch>
        </p:blipFill>
        <p:spPr>
          <a:xfrm>
            <a:off x="293804" y="2171029"/>
            <a:ext cx="2693775" cy="236185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123"/>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M7:L18</a:t>
            </a:r>
            <a:endParaRPr sz="2400">
              <a:latin typeface="Righteous"/>
              <a:ea typeface="Righteous"/>
              <a:cs typeface="Righteous"/>
              <a:sym typeface="Righteous"/>
            </a:endParaRPr>
          </a:p>
        </p:txBody>
      </p:sp>
      <p:sp>
        <p:nvSpPr>
          <p:cNvPr id="729" name="Google Shape;729;p123"/>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Rita says that since 15 is larger than 12, she can draw more arrays to show 15 than she can to show 12. Is she correct? Model to solve.</a:t>
            </a:r>
            <a:endParaRPr sz="1800"/>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124"/>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M7:L19</a:t>
            </a:r>
            <a:endParaRPr sz="2400">
              <a:latin typeface="Righteous"/>
              <a:ea typeface="Righteous"/>
              <a:cs typeface="Righteous"/>
              <a:sym typeface="Righteous"/>
            </a:endParaRPr>
          </a:p>
        </p:txBody>
      </p:sp>
      <p:sp>
        <p:nvSpPr>
          <p:cNvPr id="735" name="Google Shape;735;p124"/>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Marci says, “If a rectangle has a greater area than another rectangle, it must have a larger perimeter.” Do you agree or disagree? Show an example to prove your thinking. </a:t>
            </a:r>
            <a:endParaRPr sz="1800"/>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125"/>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Molly builds a rectangular playpen for her pet rabbit. The playpen has an area of 15 square yards.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Draw and label as many possibilities as you can for the playpen.</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a:p>
            <a:pPr indent="-342900" lvl="0" marL="457200" rtl="0" algn="l">
              <a:spcBef>
                <a:spcPts val="0"/>
              </a:spcBef>
              <a:spcAft>
                <a:spcPts val="0"/>
              </a:spcAft>
              <a:buSzPts val="1800"/>
              <a:buAutoNum type="alphaLcPeriod"/>
            </a:pPr>
            <a:r>
              <a:rPr lang="en" sz="1800"/>
              <a:t>Find the perimeters of the rectangles in part (a).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What other information do you need in order to re-create Molly’s playpen? </a:t>
            </a:r>
            <a:endParaRPr sz="1800"/>
          </a:p>
        </p:txBody>
      </p:sp>
      <p:sp>
        <p:nvSpPr>
          <p:cNvPr id="741" name="Google Shape;741;p125"/>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M7:L20</a:t>
            </a:r>
            <a:endParaRPr sz="2400">
              <a:latin typeface="Righteous"/>
              <a:ea typeface="Righteous"/>
              <a:cs typeface="Righteous"/>
              <a:sym typeface="Righteous"/>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126"/>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M7:L21</a:t>
            </a:r>
            <a:endParaRPr sz="2400">
              <a:latin typeface="Righteous"/>
              <a:ea typeface="Righteous"/>
              <a:cs typeface="Righteous"/>
              <a:sym typeface="Righteous"/>
            </a:endParaRPr>
          </a:p>
        </p:txBody>
      </p:sp>
      <p:sp>
        <p:nvSpPr>
          <p:cNvPr id="747" name="Google Shape;747;p126"/>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Mrs. Zeck will use 14 feet of tape to mark a rectangle on the gym wall. Draw several rectangles that Mrs. Zeck could make with her tape. Label the width and length of each rectangle. </a:t>
            </a:r>
            <a:endParaRPr sz="1800"/>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27"/>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M7:L26</a:t>
            </a:r>
            <a:endParaRPr sz="2400">
              <a:latin typeface="Righteous"/>
              <a:ea typeface="Righteous"/>
              <a:cs typeface="Righteous"/>
              <a:sym typeface="Righteous"/>
            </a:endParaRPr>
          </a:p>
        </p:txBody>
      </p:sp>
      <p:sp>
        <p:nvSpPr>
          <p:cNvPr id="753" name="Google Shape;753;p127"/>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Drew makes rectangular shoes for his robot. Each shoe has whole number side lengths and an area of 7 square centimeters.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What is the total perimeter of both shoes? Is there more than one answer? Why or why not? </a:t>
            </a:r>
            <a:endParaRPr sz="1800"/>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128"/>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M7:L31</a:t>
            </a:r>
            <a:endParaRPr sz="2400">
              <a:latin typeface="Righteous"/>
              <a:ea typeface="Righteous"/>
              <a:cs typeface="Righteous"/>
              <a:sym typeface="Righteous"/>
            </a:endParaRPr>
          </a:p>
        </p:txBody>
      </p:sp>
      <p:sp>
        <p:nvSpPr>
          <p:cNvPr id="759" name="Google Shape;759;p128"/>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Mara draws a 6-inch by 8-inch rectangle. She shades one-half of the rectangle. What is the area of the shaded part of Mara’s rectangle? </a:t>
            </a:r>
            <a:endParaRPr sz="1800"/>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129"/>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M7:L32</a:t>
            </a:r>
            <a:endParaRPr sz="2400">
              <a:latin typeface="Righteous"/>
              <a:ea typeface="Righteous"/>
              <a:cs typeface="Righteous"/>
              <a:sym typeface="Righteous"/>
            </a:endParaRPr>
          </a:p>
        </p:txBody>
      </p:sp>
      <p:sp>
        <p:nvSpPr>
          <p:cNvPr id="765" name="Google Shape;765;p129"/>
          <p:cNvSpPr txBox="1"/>
          <p:nvPr/>
        </p:nvSpPr>
        <p:spPr>
          <a:xfrm>
            <a:off x="106750" y="967600"/>
            <a:ext cx="90372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Hannah traces square-inch tiles to draw 3 larger squares. She draws the 3 large squares side by side to make a rectangle. She shades one-half of each larger square, as shown.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AutoNum type="alphaLcPeriod"/>
            </a:pPr>
            <a:r>
              <a:rPr lang="en" sz="1800"/>
              <a:t>Do you agree that all 3 squares are one-half shaded? Explain your answer. </a:t>
            </a:r>
            <a:endParaRPr sz="1800"/>
          </a:p>
          <a:p>
            <a:pPr indent="-342900" lvl="0" marL="457200" rtl="0" algn="l">
              <a:spcBef>
                <a:spcPts val="0"/>
              </a:spcBef>
              <a:spcAft>
                <a:spcPts val="0"/>
              </a:spcAft>
              <a:buSzPts val="1800"/>
              <a:buAutoNum type="alphaLcPeriod"/>
            </a:pPr>
            <a:r>
              <a:rPr lang="en" sz="1800"/>
              <a:t>What is the area of the rectangle? </a:t>
            </a:r>
            <a:endParaRPr sz="1800"/>
          </a:p>
          <a:p>
            <a:pPr indent="-342900" lvl="0" marL="457200" rtl="0" algn="l">
              <a:spcBef>
                <a:spcPts val="0"/>
              </a:spcBef>
              <a:spcAft>
                <a:spcPts val="0"/>
              </a:spcAft>
              <a:buSzPts val="1800"/>
              <a:buAutoNum type="alphaLcPeriod"/>
            </a:pPr>
            <a:r>
              <a:rPr lang="en" sz="1800"/>
              <a:t>What is the total area of the shaded space? Note: Today’s Application Problem reviews the concept of unconventional representations of one-half from Lesson 31.</a:t>
            </a:r>
            <a:endParaRPr sz="1800"/>
          </a:p>
        </p:txBody>
      </p:sp>
      <p:pic>
        <p:nvPicPr>
          <p:cNvPr id="766" name="Google Shape;766;p129"/>
          <p:cNvPicPr preferRelativeResize="0"/>
          <p:nvPr/>
        </p:nvPicPr>
        <p:blipFill>
          <a:blip r:embed="rId3">
            <a:alphaModFix/>
          </a:blip>
          <a:stretch>
            <a:fillRect/>
          </a:stretch>
        </p:blipFill>
        <p:spPr>
          <a:xfrm>
            <a:off x="2004975" y="1747153"/>
            <a:ext cx="4716325" cy="168275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130"/>
          <p:cNvSpPr txBox="1"/>
          <p:nvPr/>
        </p:nvSpPr>
        <p:spPr>
          <a:xfrm>
            <a:off x="191825" y="149200"/>
            <a:ext cx="1278900" cy="62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Righteous"/>
                <a:ea typeface="Righteous"/>
                <a:cs typeface="Righteous"/>
                <a:sym typeface="Righteous"/>
              </a:rPr>
              <a:t>M7:L34</a:t>
            </a:r>
            <a:endParaRPr sz="2400">
              <a:latin typeface="Righteous"/>
              <a:ea typeface="Righteous"/>
              <a:cs typeface="Righteous"/>
              <a:sym typeface="Righteous"/>
            </a:endParaRPr>
          </a:p>
        </p:txBody>
      </p:sp>
      <p:sp>
        <p:nvSpPr>
          <p:cNvPr id="772" name="Google Shape;772;p130"/>
          <p:cNvSpPr txBox="1"/>
          <p:nvPr/>
        </p:nvSpPr>
        <p:spPr>
          <a:xfrm>
            <a:off x="191825" y="967600"/>
            <a:ext cx="8720100" cy="39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There are 9 bicycles and some tricycles at the repair shop. There are 42 total wheels on all the bicycles and tricycles. How many tricycles are in the shop? </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