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54"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57" d="100"/>
          <a:sy n="157" d="100"/>
        </p:scale>
        <p:origin x="-294" y="-2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76460168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9" name="Shape 69"/>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5" name="Shape 75"/>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1" name="Shape 81"/>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7" name="Shape 8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r>
              <a:rPr lang="en"/>
              <a:t>People thought this was a way to judge sin… serious injury meant not protected by gods and sinful.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9" name="Shape 129"/>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5" name="Shape 135"/>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1" name="Shape 141"/>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7" name="Shape 14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3" name="Shape 153"/>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9" name="Shape 159"/>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p:nvPr/>
        </p:nvSpPr>
        <p:spPr>
          <a:xfrm>
            <a:off x="0" y="0"/>
            <a:ext cx="9144000" cy="5176499"/>
          </a:xfrm>
          <a:prstGeom prst="rect">
            <a:avLst/>
          </a:prstGeom>
          <a:gradFill>
            <a:gsLst>
              <a:gs pos="0">
                <a:srgbClr val="003171"/>
              </a:gs>
              <a:gs pos="100000">
                <a:srgbClr val="549FFF"/>
              </a:gs>
            </a:gsLst>
            <a:lin ang="7920000" scaled="0"/>
          </a:gradFill>
          <a:ln>
            <a:noFill/>
          </a:ln>
        </p:spPr>
        <p:txBody>
          <a:bodyPr lIns="91425" tIns="45700" rIns="91425" bIns="45700" anchor="ctr" anchorCtr="0">
            <a:spAutoFit/>
          </a:bodyPr>
          <a:lstStyle/>
          <a:p>
            <a:pPr>
              <a:spcBef>
                <a:spcPts val="0"/>
              </a:spcBef>
              <a:buNone/>
            </a:pPr>
            <a:endParaRPr/>
          </a:p>
        </p:txBody>
      </p:sp>
      <p:sp>
        <p:nvSpPr>
          <p:cNvPr id="9" name="Shape 9"/>
          <p:cNvSpPr/>
          <p:nvPr/>
        </p:nvSpPr>
        <p:spPr>
          <a:xfrm flipH="1">
            <a:off x="-3832" y="12039"/>
            <a:ext cx="10925833" cy="5165065"/>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nchorCtr="0">
            <a:spAutoFit/>
          </a:bodyPr>
          <a:lstStyle/>
          <a:p>
            <a:pPr>
              <a:spcBef>
                <a:spcPts val="0"/>
              </a:spcBef>
              <a:buNone/>
            </a:pPr>
            <a:endParaRPr/>
          </a:p>
        </p:txBody>
      </p:sp>
      <p:sp>
        <p:nvSpPr>
          <p:cNvPr id="10" name="Shape 10"/>
          <p:cNvSpPr/>
          <p:nvPr/>
        </p:nvSpPr>
        <p:spPr>
          <a:xfrm flipH="1">
            <a:off x="14659" y="660"/>
            <a:ext cx="10500940" cy="5165065"/>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nchorCtr="0">
            <a:spAutoFit/>
          </a:bodyPr>
          <a:lstStyle/>
          <a:p>
            <a:pPr>
              <a:spcBef>
                <a:spcPts val="0"/>
              </a:spcBef>
              <a:buNone/>
            </a:pPr>
            <a:endParaRPr/>
          </a:p>
        </p:txBody>
      </p:sp>
      <p:sp>
        <p:nvSpPr>
          <p:cNvPr id="11" name="Shape 11"/>
          <p:cNvSpPr/>
          <p:nvPr/>
        </p:nvSpPr>
        <p:spPr>
          <a:xfrm>
            <a:off x="-846666" y="-661"/>
            <a:ext cx="2167466" cy="5176308"/>
          </a:xfrm>
          <a:custGeom>
            <a:avLst/>
            <a:gdLst/>
            <a:ahLst/>
            <a:cxnLst/>
            <a:rect l="0" t="0" r="0" b="0"/>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a:gsLst>
              <a:gs pos="0">
                <a:srgbClr val="003171">
                  <a:alpha val="20784"/>
                </a:srgbClr>
              </a:gs>
              <a:gs pos="100000">
                <a:srgbClr val="65A8FF">
                  <a:alpha val="20784"/>
                </a:srgbClr>
              </a:gs>
            </a:gsLst>
            <a:lin ang="0" scaled="0"/>
          </a:gradFill>
          <a:ln>
            <a:noFill/>
          </a:ln>
        </p:spPr>
        <p:txBody>
          <a:bodyPr lIns="91425" tIns="45700" rIns="91425" bIns="45700" anchor="ctr" anchorCtr="0">
            <a:spAutoFit/>
          </a:bodyPr>
          <a:lstStyle/>
          <a:p>
            <a:pPr>
              <a:spcBef>
                <a:spcPts val="0"/>
              </a:spcBef>
              <a:buNone/>
            </a:pPr>
            <a:endParaRPr/>
          </a:p>
        </p:txBody>
      </p:sp>
      <p:sp>
        <p:nvSpPr>
          <p:cNvPr id="12" name="Shape 12"/>
          <p:cNvSpPr/>
          <p:nvPr/>
        </p:nvSpPr>
        <p:spPr>
          <a:xfrm rot="10800000" flipH="1">
            <a:off x="-524933" y="131"/>
            <a:ext cx="1403434" cy="5176308"/>
          </a:xfrm>
          <a:custGeom>
            <a:avLst/>
            <a:gdLst/>
            <a:ahLst/>
            <a:cxnLst/>
            <a:rect l="0" t="0" r="0" b="0"/>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a:gsLst>
              <a:gs pos="0">
                <a:srgbClr val="003171">
                  <a:alpha val="20784"/>
                </a:srgbClr>
              </a:gs>
              <a:gs pos="100000">
                <a:srgbClr val="65A8FF">
                  <a:alpha val="20784"/>
                </a:srgbClr>
              </a:gs>
            </a:gsLst>
            <a:lin ang="0" scaled="0"/>
          </a:gradFill>
          <a:ln>
            <a:noFill/>
          </a:ln>
        </p:spPr>
        <p:txBody>
          <a:bodyPr lIns="91425" tIns="45700" rIns="91425" bIns="45700" anchor="ctr" anchorCtr="0">
            <a:spAutoFit/>
          </a:bodyPr>
          <a:lstStyle/>
          <a:p>
            <a:pPr>
              <a:spcBef>
                <a:spcPts val="0"/>
              </a:spcBef>
              <a:buNone/>
            </a:pPr>
            <a:endParaRPr/>
          </a:p>
        </p:txBody>
      </p:sp>
      <p:sp>
        <p:nvSpPr>
          <p:cNvPr id="13" name="Shape 13"/>
          <p:cNvSpPr txBox="1">
            <a:spLocks noGrp="1"/>
          </p:cNvSpPr>
          <p:nvPr>
            <p:ph type="ctrTitle"/>
          </p:nvPr>
        </p:nvSpPr>
        <p:spPr>
          <a:xfrm>
            <a:off x="1082040" y="1242060"/>
            <a:ext cx="7050900" cy="1102500"/>
          </a:xfrm>
          <a:prstGeom prst="rect">
            <a:avLst/>
          </a:prstGeom>
        </p:spPr>
        <p:txBody>
          <a:bodyPr lIns="91425" tIns="91425" rIns="91425" bIns="91425" anchor="b" anchorCtr="0"/>
          <a:lstStyle>
            <a:lvl1pPr algn="r">
              <a:spcBef>
                <a:spcPts val="0"/>
              </a:spcBef>
              <a:buClr>
                <a:schemeClr val="lt1"/>
              </a:buClr>
              <a:buSzPct val="100000"/>
              <a:defRPr sz="4800">
                <a:solidFill>
                  <a:schemeClr val="lt1"/>
                </a:solidFill>
              </a:defRPr>
            </a:lvl1pPr>
            <a:lvl2pPr algn="r">
              <a:spcBef>
                <a:spcPts val="0"/>
              </a:spcBef>
              <a:buClr>
                <a:schemeClr val="lt1"/>
              </a:buClr>
              <a:buSzPct val="100000"/>
              <a:defRPr sz="4800">
                <a:solidFill>
                  <a:schemeClr val="lt1"/>
                </a:solidFill>
              </a:defRPr>
            </a:lvl2pPr>
            <a:lvl3pPr algn="r">
              <a:spcBef>
                <a:spcPts val="0"/>
              </a:spcBef>
              <a:buClr>
                <a:schemeClr val="lt1"/>
              </a:buClr>
              <a:buSzPct val="100000"/>
              <a:defRPr sz="4800">
                <a:solidFill>
                  <a:schemeClr val="lt1"/>
                </a:solidFill>
              </a:defRPr>
            </a:lvl3pPr>
            <a:lvl4pPr algn="r">
              <a:spcBef>
                <a:spcPts val="0"/>
              </a:spcBef>
              <a:buClr>
                <a:schemeClr val="lt1"/>
              </a:buClr>
              <a:buSzPct val="100000"/>
              <a:defRPr sz="4800">
                <a:solidFill>
                  <a:schemeClr val="lt1"/>
                </a:solidFill>
              </a:defRPr>
            </a:lvl4pPr>
            <a:lvl5pPr algn="r">
              <a:spcBef>
                <a:spcPts val="0"/>
              </a:spcBef>
              <a:buClr>
                <a:schemeClr val="lt1"/>
              </a:buClr>
              <a:buSzPct val="100000"/>
              <a:defRPr sz="4800">
                <a:solidFill>
                  <a:schemeClr val="lt1"/>
                </a:solidFill>
              </a:defRPr>
            </a:lvl5pPr>
            <a:lvl6pPr algn="r">
              <a:spcBef>
                <a:spcPts val="0"/>
              </a:spcBef>
              <a:buClr>
                <a:schemeClr val="lt1"/>
              </a:buClr>
              <a:buSzPct val="100000"/>
              <a:defRPr sz="4800">
                <a:solidFill>
                  <a:schemeClr val="lt1"/>
                </a:solidFill>
              </a:defRPr>
            </a:lvl6pPr>
            <a:lvl7pPr algn="r">
              <a:spcBef>
                <a:spcPts val="0"/>
              </a:spcBef>
              <a:buClr>
                <a:schemeClr val="lt1"/>
              </a:buClr>
              <a:buSzPct val="100000"/>
              <a:defRPr sz="4800">
                <a:solidFill>
                  <a:schemeClr val="lt1"/>
                </a:solidFill>
              </a:defRPr>
            </a:lvl7pPr>
            <a:lvl8pPr algn="r">
              <a:spcBef>
                <a:spcPts val="0"/>
              </a:spcBef>
              <a:buClr>
                <a:schemeClr val="lt1"/>
              </a:buClr>
              <a:buSzPct val="100000"/>
              <a:defRPr sz="4800">
                <a:solidFill>
                  <a:schemeClr val="lt1"/>
                </a:solidFill>
              </a:defRPr>
            </a:lvl8pPr>
            <a:lvl9pPr algn="r">
              <a:spcBef>
                <a:spcPts val="0"/>
              </a:spcBef>
              <a:buClr>
                <a:schemeClr val="lt1"/>
              </a:buClr>
              <a:buSzPct val="100000"/>
              <a:defRPr sz="4800">
                <a:solidFill>
                  <a:schemeClr val="lt1"/>
                </a:solidFill>
              </a:defRPr>
            </a:lvl9pPr>
          </a:lstStyle>
          <a:p>
            <a:endParaRPr/>
          </a:p>
        </p:txBody>
      </p:sp>
      <p:sp>
        <p:nvSpPr>
          <p:cNvPr id="14" name="Shape 14"/>
          <p:cNvSpPr txBox="1">
            <a:spLocks noGrp="1"/>
          </p:cNvSpPr>
          <p:nvPr>
            <p:ph type="subTitle" idx="1"/>
          </p:nvPr>
        </p:nvSpPr>
        <p:spPr>
          <a:xfrm>
            <a:off x="1082040" y="2423159"/>
            <a:ext cx="7035899" cy="694199"/>
          </a:xfrm>
          <a:prstGeom prst="rect">
            <a:avLst/>
          </a:prstGeom>
        </p:spPr>
        <p:txBody>
          <a:bodyPr lIns="91425" tIns="91425" rIns="91425" bIns="91425" anchor="t" anchorCtr="0"/>
          <a:lstStyle>
            <a:lvl1pPr algn="r">
              <a:spcBef>
                <a:spcPts val="0"/>
              </a:spcBef>
              <a:buClr>
                <a:schemeClr val="lt1"/>
              </a:buClr>
              <a:buSzPct val="100000"/>
              <a:buNone/>
              <a:defRPr sz="2400">
                <a:solidFill>
                  <a:schemeClr val="lt1"/>
                </a:solidFill>
              </a:defRPr>
            </a:lvl1pPr>
            <a:lvl2pPr algn="r">
              <a:spcBef>
                <a:spcPts val="0"/>
              </a:spcBef>
              <a:buClr>
                <a:schemeClr val="lt1"/>
              </a:buClr>
              <a:buSzPct val="100000"/>
              <a:buNone/>
              <a:defRPr sz="2400">
                <a:solidFill>
                  <a:schemeClr val="lt1"/>
                </a:solidFill>
              </a:defRPr>
            </a:lvl2pPr>
            <a:lvl3pPr algn="r">
              <a:spcBef>
                <a:spcPts val="0"/>
              </a:spcBef>
              <a:buClr>
                <a:schemeClr val="lt1"/>
              </a:buClr>
              <a:buNone/>
              <a:defRPr>
                <a:solidFill>
                  <a:schemeClr val="lt1"/>
                </a:solidFill>
              </a:defRPr>
            </a:lvl3pPr>
            <a:lvl4pPr algn="r">
              <a:spcBef>
                <a:spcPts val="0"/>
              </a:spcBef>
              <a:buClr>
                <a:schemeClr val="lt1"/>
              </a:buClr>
              <a:buSzPct val="100000"/>
              <a:buNone/>
              <a:defRPr sz="2400">
                <a:solidFill>
                  <a:schemeClr val="lt1"/>
                </a:solidFill>
              </a:defRPr>
            </a:lvl4pPr>
            <a:lvl5pPr algn="r">
              <a:spcBef>
                <a:spcPts val="0"/>
              </a:spcBef>
              <a:buClr>
                <a:schemeClr val="lt1"/>
              </a:buClr>
              <a:buSzPct val="100000"/>
              <a:buNone/>
              <a:defRPr sz="2400">
                <a:solidFill>
                  <a:schemeClr val="lt1"/>
                </a:solidFill>
              </a:defRPr>
            </a:lvl5pPr>
            <a:lvl6pPr algn="r">
              <a:spcBef>
                <a:spcPts val="0"/>
              </a:spcBef>
              <a:buClr>
                <a:schemeClr val="lt1"/>
              </a:buClr>
              <a:buSzPct val="100000"/>
              <a:buNone/>
              <a:defRPr sz="2400">
                <a:solidFill>
                  <a:schemeClr val="lt1"/>
                </a:solidFill>
              </a:defRPr>
            </a:lvl6pPr>
            <a:lvl7pPr algn="r">
              <a:spcBef>
                <a:spcPts val="0"/>
              </a:spcBef>
              <a:buClr>
                <a:schemeClr val="lt1"/>
              </a:buClr>
              <a:buSzPct val="100000"/>
              <a:buNone/>
              <a:defRPr sz="2400">
                <a:solidFill>
                  <a:schemeClr val="lt1"/>
                </a:solidFill>
              </a:defRPr>
            </a:lvl7pPr>
            <a:lvl8pPr algn="r">
              <a:spcBef>
                <a:spcPts val="0"/>
              </a:spcBef>
              <a:buClr>
                <a:schemeClr val="lt1"/>
              </a:buClr>
              <a:buSzPct val="100000"/>
              <a:buNone/>
              <a:defRPr sz="2400">
                <a:solidFill>
                  <a:schemeClr val="lt1"/>
                </a:solidFill>
              </a:defRPr>
            </a:lvl8pPr>
            <a:lvl9pPr algn="r">
              <a:spcBef>
                <a:spcPts val="0"/>
              </a:spcBef>
              <a:buClr>
                <a:schemeClr val="lt1"/>
              </a:buClr>
              <a:buSzPct val="100000"/>
              <a:buNone/>
              <a:defRPr sz="24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p:nvPr/>
        </p:nvSpPr>
        <p:spPr>
          <a:xfrm rot="10800000" flipH="1">
            <a:off x="-348182" y="-16424"/>
            <a:ext cx="1723519" cy="5159924"/>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nchorCtr="0">
            <a:spAutoFit/>
          </a:bodyPr>
          <a:lstStyle/>
          <a:p>
            <a:pPr>
              <a:spcBef>
                <a:spcPts val="0"/>
              </a:spcBef>
              <a:buNone/>
            </a:pPr>
            <a:endParaRPr/>
          </a:p>
        </p:txBody>
      </p:sp>
      <p:sp>
        <p:nvSpPr>
          <p:cNvPr id="17" name="Shape 17"/>
          <p:cNvSpPr txBox="1">
            <a:spLocks noGrp="1"/>
          </p:cNvSpPr>
          <p:nvPr>
            <p:ph type="body" idx="1"/>
          </p:nvPr>
        </p:nvSpPr>
        <p:spPr>
          <a:xfrm>
            <a:off x="457200" y="1244242"/>
            <a:ext cx="8229600"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p:nvPr/>
        </p:nvSpPr>
        <p:spPr>
          <a:xfrm rot="10800000" flipH="1">
            <a:off x="-1118653" y="774"/>
            <a:ext cx="3100650" cy="5142725"/>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nchorCtr="0">
            <a:spAutoFit/>
          </a:bodyPr>
          <a:lstStyle/>
          <a:p>
            <a:pPr>
              <a:spcBef>
                <a:spcPts val="0"/>
              </a:spcBef>
              <a:buNone/>
            </a:pPr>
            <a:endParaRPr/>
          </a:p>
        </p:txBody>
      </p:sp>
      <p:sp>
        <p:nvSpPr>
          <p:cNvPr id="19" name="Shape 19"/>
          <p:cNvSpPr/>
          <p:nvPr/>
        </p:nvSpPr>
        <p:spPr>
          <a:xfrm rot="10800000">
            <a:off x="8088846" y="-9550"/>
            <a:ext cx="1100667" cy="5153050"/>
          </a:xfrm>
          <a:custGeom>
            <a:avLst/>
            <a:gdLst/>
            <a:ahLst/>
            <a:cxnLst/>
            <a:rect l="0" t="0" r="0" b="0"/>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a:gsLst>
              <a:gs pos="0">
                <a:srgbClr val="003171"/>
              </a:gs>
              <a:gs pos="100000">
                <a:srgbClr val="65A8FF"/>
              </a:gs>
            </a:gsLst>
            <a:lin ang="5700000" scaled="0"/>
          </a:gradFill>
          <a:ln>
            <a:noFill/>
          </a:ln>
        </p:spPr>
        <p:txBody>
          <a:bodyPr lIns="91425" tIns="45700" rIns="91425" bIns="45700" anchor="ctr" anchorCtr="0">
            <a:spAutoFit/>
          </a:bodyPr>
          <a:lstStyle/>
          <a:p>
            <a:pPr>
              <a:spcBef>
                <a:spcPts val="0"/>
              </a:spcBef>
              <a:buNone/>
            </a:pPr>
            <a:endParaRPr/>
          </a:p>
        </p:txBody>
      </p:sp>
      <p:sp>
        <p:nvSpPr>
          <p:cNvPr id="20" name="Shape 20"/>
          <p:cNvSpPr txBox="1">
            <a:spLocks noGrp="1"/>
          </p:cNvSpPr>
          <p:nvPr>
            <p:ph type="title"/>
          </p:nvPr>
        </p:nvSpPr>
        <p:spPr>
          <a:xfrm>
            <a:off x="457200" y="205978"/>
            <a:ext cx="8229600" cy="994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p:nvPr/>
        </p:nvSpPr>
        <p:spPr>
          <a:xfrm rot="10800000" flipH="1">
            <a:off x="-348182" y="-16424"/>
            <a:ext cx="1723519" cy="5159924"/>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nchorCtr="0">
            <a:spAutoFit/>
          </a:bodyPr>
          <a:lstStyle/>
          <a:p>
            <a:pPr>
              <a:spcBef>
                <a:spcPts val="0"/>
              </a:spcBef>
              <a:buNone/>
            </a:pPr>
            <a:endParaRPr/>
          </a:p>
        </p:txBody>
      </p:sp>
      <p:sp>
        <p:nvSpPr>
          <p:cNvPr id="23" name="Shape 23"/>
          <p:cNvSpPr/>
          <p:nvPr/>
        </p:nvSpPr>
        <p:spPr>
          <a:xfrm rot="10800000" flipH="1">
            <a:off x="-1118653" y="774"/>
            <a:ext cx="3100650" cy="5142725"/>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nchorCtr="0">
            <a:spAutoFit/>
          </a:bodyPr>
          <a:lstStyle/>
          <a:p>
            <a:pPr>
              <a:spcBef>
                <a:spcPts val="0"/>
              </a:spcBef>
              <a:buNone/>
            </a:pPr>
            <a:endParaRPr/>
          </a:p>
        </p:txBody>
      </p:sp>
      <p:sp>
        <p:nvSpPr>
          <p:cNvPr id="24" name="Shape 24"/>
          <p:cNvSpPr/>
          <p:nvPr/>
        </p:nvSpPr>
        <p:spPr>
          <a:xfrm rot="10800000">
            <a:off x="8088846" y="-9550"/>
            <a:ext cx="1100667" cy="5153050"/>
          </a:xfrm>
          <a:custGeom>
            <a:avLst/>
            <a:gdLst/>
            <a:ahLst/>
            <a:cxnLst/>
            <a:rect l="0" t="0" r="0" b="0"/>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a:gsLst>
              <a:gs pos="0">
                <a:srgbClr val="003171"/>
              </a:gs>
              <a:gs pos="100000">
                <a:srgbClr val="65A8FF"/>
              </a:gs>
            </a:gsLst>
            <a:lin ang="5700000" scaled="0"/>
          </a:gradFill>
          <a:ln>
            <a:noFill/>
          </a:ln>
        </p:spPr>
        <p:txBody>
          <a:bodyPr lIns="91425" tIns="45700" rIns="91425" bIns="45700" anchor="ctr" anchorCtr="0">
            <a:spAutoFit/>
          </a:bodyPr>
          <a:lstStyle/>
          <a:p>
            <a:pPr>
              <a:spcBef>
                <a:spcPts val="0"/>
              </a:spcBef>
              <a:buNone/>
            </a:pPr>
            <a:endParaRPr/>
          </a:p>
        </p:txBody>
      </p:sp>
      <p:sp>
        <p:nvSpPr>
          <p:cNvPr id="25" name="Shape 25"/>
          <p:cNvSpPr txBox="1">
            <a:spLocks noGrp="1"/>
          </p:cNvSpPr>
          <p:nvPr>
            <p:ph type="title"/>
          </p:nvPr>
        </p:nvSpPr>
        <p:spPr>
          <a:xfrm>
            <a:off x="457200" y="205978"/>
            <a:ext cx="8229600" cy="994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6" name="Shape 26"/>
          <p:cNvSpPr txBox="1">
            <a:spLocks noGrp="1"/>
          </p:cNvSpPr>
          <p:nvPr>
            <p:ph type="body" idx="1"/>
          </p:nvPr>
        </p:nvSpPr>
        <p:spPr>
          <a:xfrm>
            <a:off x="457200" y="1244242"/>
            <a:ext cx="4038599" cy="3630300"/>
          </a:xfrm>
          <a:prstGeom prst="rect">
            <a:avLst/>
          </a:prstGeom>
        </p:spPr>
        <p:txBody>
          <a:bodyPr lIns="91425" tIns="91425" rIns="91425" bIns="91425" anchor="t" anchorCtr="0"/>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spcBef>
                <a:spcPts val="0"/>
              </a:spcBef>
              <a:defRPr sz="1800"/>
            </a:lvl6pPr>
            <a:lvl7pPr>
              <a:spcBef>
                <a:spcPts val="0"/>
              </a:spcBef>
              <a:defRPr sz="1800"/>
            </a:lvl7pPr>
            <a:lvl8pPr>
              <a:spcBef>
                <a:spcPts val="0"/>
              </a:spcBef>
              <a:defRPr sz="1800"/>
            </a:lvl8pPr>
            <a:lvl9pPr>
              <a:spcBef>
                <a:spcPts val="0"/>
              </a:spcBef>
              <a:defRPr sz="1800"/>
            </a:lvl9pPr>
          </a:lstStyle>
          <a:p>
            <a:endParaRPr/>
          </a:p>
        </p:txBody>
      </p:sp>
      <p:sp>
        <p:nvSpPr>
          <p:cNvPr id="27" name="Shape 27"/>
          <p:cNvSpPr txBox="1">
            <a:spLocks noGrp="1"/>
          </p:cNvSpPr>
          <p:nvPr>
            <p:ph type="body" idx="2"/>
          </p:nvPr>
        </p:nvSpPr>
        <p:spPr>
          <a:xfrm>
            <a:off x="4648200" y="1244242"/>
            <a:ext cx="4038599" cy="3630300"/>
          </a:xfrm>
          <a:prstGeom prst="rect">
            <a:avLst/>
          </a:prstGeom>
        </p:spPr>
        <p:txBody>
          <a:bodyPr lIns="91425" tIns="91425" rIns="91425" bIns="91425" anchor="t" anchorCtr="0"/>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spcBef>
                <a:spcPts val="0"/>
              </a:spcBef>
              <a:defRPr sz="1800"/>
            </a:lvl6pPr>
            <a:lvl7pPr>
              <a:spcBef>
                <a:spcPts val="0"/>
              </a:spcBef>
              <a:defRPr sz="1800"/>
            </a:lvl7pPr>
            <a:lvl8pPr>
              <a:spcBef>
                <a:spcPts val="0"/>
              </a:spcBef>
              <a:defRPr sz="1800"/>
            </a:lvl8pPr>
            <a:lvl9pPr>
              <a:spcBef>
                <a:spcPts val="0"/>
              </a:spcBef>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8"/>
        <p:cNvGrpSpPr/>
        <p:nvPr/>
      </p:nvGrpSpPr>
      <p:grpSpPr>
        <a:xfrm>
          <a:off x="0" y="0"/>
          <a:ext cx="0" cy="0"/>
          <a:chOff x="0" y="0"/>
          <a:chExt cx="0" cy="0"/>
        </a:xfrm>
      </p:grpSpPr>
      <p:sp>
        <p:nvSpPr>
          <p:cNvPr id="29" name="Shape 29"/>
          <p:cNvSpPr/>
          <p:nvPr/>
        </p:nvSpPr>
        <p:spPr>
          <a:xfrm rot="10800000" flipH="1">
            <a:off x="-348182" y="-16424"/>
            <a:ext cx="1723519" cy="5159924"/>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nchorCtr="0">
            <a:spAutoFit/>
          </a:bodyPr>
          <a:lstStyle/>
          <a:p>
            <a:pPr>
              <a:spcBef>
                <a:spcPts val="0"/>
              </a:spcBef>
              <a:buNone/>
            </a:pPr>
            <a:endParaRPr/>
          </a:p>
        </p:txBody>
      </p:sp>
      <p:sp>
        <p:nvSpPr>
          <p:cNvPr id="30" name="Shape 30"/>
          <p:cNvSpPr/>
          <p:nvPr/>
        </p:nvSpPr>
        <p:spPr>
          <a:xfrm rot="10800000" flipH="1">
            <a:off x="-1118653" y="774"/>
            <a:ext cx="3100650" cy="5142725"/>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nchorCtr="0">
            <a:spAutoFit/>
          </a:bodyPr>
          <a:lstStyle/>
          <a:p>
            <a:pPr>
              <a:spcBef>
                <a:spcPts val="0"/>
              </a:spcBef>
              <a:buNone/>
            </a:pPr>
            <a:endParaRPr/>
          </a:p>
        </p:txBody>
      </p:sp>
      <p:sp>
        <p:nvSpPr>
          <p:cNvPr id="31" name="Shape 31"/>
          <p:cNvSpPr/>
          <p:nvPr/>
        </p:nvSpPr>
        <p:spPr>
          <a:xfrm rot="10800000">
            <a:off x="8088846" y="-9550"/>
            <a:ext cx="1100667" cy="5153050"/>
          </a:xfrm>
          <a:custGeom>
            <a:avLst/>
            <a:gdLst/>
            <a:ahLst/>
            <a:cxnLst/>
            <a:rect l="0" t="0" r="0" b="0"/>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a:gsLst>
              <a:gs pos="0">
                <a:srgbClr val="003171"/>
              </a:gs>
              <a:gs pos="100000">
                <a:srgbClr val="65A8FF"/>
              </a:gs>
            </a:gsLst>
            <a:lin ang="5700000" scaled="0"/>
          </a:gradFill>
          <a:ln>
            <a:noFill/>
          </a:ln>
        </p:spPr>
        <p:txBody>
          <a:bodyPr lIns="91425" tIns="45700" rIns="91425" bIns="45700" anchor="ctr" anchorCtr="0">
            <a:spAutoFit/>
          </a:bodyPr>
          <a:lstStyle/>
          <a:p>
            <a:pPr>
              <a:spcBef>
                <a:spcPts val="0"/>
              </a:spcBef>
              <a:buNone/>
            </a:pPr>
            <a:endParaRPr/>
          </a:p>
        </p:txBody>
      </p:sp>
      <p:sp>
        <p:nvSpPr>
          <p:cNvPr id="32" name="Shape 32"/>
          <p:cNvSpPr txBox="1">
            <a:spLocks noGrp="1"/>
          </p:cNvSpPr>
          <p:nvPr>
            <p:ph type="title"/>
          </p:nvPr>
        </p:nvSpPr>
        <p:spPr>
          <a:xfrm>
            <a:off x="457200" y="205978"/>
            <a:ext cx="8229600" cy="994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3"/>
        <p:cNvGrpSpPr/>
        <p:nvPr/>
      </p:nvGrpSpPr>
      <p:grpSpPr>
        <a:xfrm>
          <a:off x="0" y="0"/>
          <a:ext cx="0" cy="0"/>
          <a:chOff x="0" y="0"/>
          <a:chExt cx="0" cy="0"/>
        </a:xfrm>
      </p:grpSpPr>
      <p:grpSp>
        <p:nvGrpSpPr>
          <p:cNvPr id="34" name="Shape 34"/>
          <p:cNvGrpSpPr/>
          <p:nvPr/>
        </p:nvGrpSpPr>
        <p:grpSpPr>
          <a:xfrm>
            <a:off x="-6264" y="3700039"/>
            <a:ext cx="9150267" cy="2325488"/>
            <a:chOff x="-6264" y="4933386"/>
            <a:chExt cx="9150267" cy="3100650"/>
          </a:xfrm>
        </p:grpSpPr>
        <p:sp>
          <p:nvSpPr>
            <p:cNvPr id="35" name="Shape 35"/>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nchorCtr="0">
              <a:spAutoFit/>
            </a:bodyPr>
            <a:lstStyle/>
            <a:p>
              <a:pPr>
                <a:spcBef>
                  <a:spcPts val="0"/>
                </a:spcBef>
                <a:buNone/>
              </a:pPr>
              <a:endParaRPr/>
            </a:p>
          </p:txBody>
        </p:sp>
        <p:sp>
          <p:nvSpPr>
            <p:cNvPr id="36" name="Shape 36"/>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nchorCtr="0">
              <a:spAutoFit/>
            </a:bodyPr>
            <a:lstStyle/>
            <a:p>
              <a:pPr>
                <a:spcBef>
                  <a:spcPts val="0"/>
                </a:spcBef>
                <a:buNone/>
              </a:pPr>
              <a:endParaRPr/>
            </a:p>
          </p:txBody>
        </p:sp>
        <p:sp>
          <p:nvSpPr>
            <p:cNvPr id="37" name="Shape 37"/>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nchorCtr="0">
              <a:spAutoFit/>
            </a:bodyPr>
            <a:lstStyle/>
            <a:p>
              <a:pPr>
                <a:spcBef>
                  <a:spcPts val="0"/>
                </a:spcBef>
                <a:buNone/>
              </a:pPr>
              <a:endParaRPr/>
            </a:p>
          </p:txBody>
        </p:sp>
      </p:grpSp>
      <p:sp>
        <p:nvSpPr>
          <p:cNvPr id="38" name="Shape 38"/>
          <p:cNvSpPr txBox="1">
            <a:spLocks noGrp="1"/>
          </p:cNvSpPr>
          <p:nvPr>
            <p:ph type="body" idx="1"/>
          </p:nvPr>
        </p:nvSpPr>
        <p:spPr>
          <a:xfrm>
            <a:off x="1792288" y="4025503"/>
            <a:ext cx="5486399" cy="603599"/>
          </a:xfrm>
          <a:prstGeom prst="rect">
            <a:avLst/>
          </a:prstGeom>
        </p:spPr>
        <p:txBody>
          <a:bodyPr lIns="91425" tIns="91425" rIns="91425" bIns="91425" anchor="ctr" anchorCtr="0"/>
          <a:lstStyle>
            <a:lvl1pPr algn="ctr">
              <a:spcBef>
                <a:spcPts val="0"/>
              </a:spcBef>
              <a:buSzPct val="100000"/>
              <a:buNone/>
              <a:defRPr sz="2400"/>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2"/>
            </a:gs>
            <a:gs pos="100000">
              <a:schemeClr val="accent1"/>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8229600" cy="994200"/>
          </a:xfrm>
          <a:prstGeom prst="rect">
            <a:avLst/>
          </a:prstGeom>
          <a:noFill/>
          <a:ln>
            <a:noFill/>
          </a:ln>
        </p:spPr>
        <p:txBody>
          <a:bodyPr lIns="91425" tIns="91425" rIns="91425" bIns="91425" anchor="b" anchorCtr="0"/>
          <a:lstStyle>
            <a:lvl1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1pPr>
            <a:lvl2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2pPr>
            <a:lvl3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3pPr>
            <a:lvl4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4pPr>
            <a:lvl5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5pPr>
            <a:lvl6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6pPr>
            <a:lvl7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7pPr>
            <a:lvl8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8pPr>
            <a:lvl9pPr>
              <a:spcBef>
                <a:spcPts val="0"/>
              </a:spcBef>
              <a:buClr>
                <a:srgbClr val="00387E"/>
              </a:buClr>
              <a:buSzPct val="100000"/>
              <a:buFont typeface="Trebuchet MS"/>
              <a:buNone/>
              <a:defRPr sz="4000" b="1">
                <a:solidFill>
                  <a:srgbClr val="00387E"/>
                </a:solidFill>
                <a:latin typeface="Trebuchet MS"/>
                <a:ea typeface="Trebuchet MS"/>
                <a:cs typeface="Trebuchet MS"/>
                <a:sym typeface="Trebuchet MS"/>
              </a:defRPr>
            </a:lvl9pPr>
          </a:lstStyle>
          <a:p>
            <a:endParaRPr/>
          </a:p>
        </p:txBody>
      </p:sp>
      <p:sp>
        <p:nvSpPr>
          <p:cNvPr id="6" name="Shape 6"/>
          <p:cNvSpPr txBox="1">
            <a:spLocks noGrp="1"/>
          </p:cNvSpPr>
          <p:nvPr>
            <p:ph type="body" idx="1"/>
          </p:nvPr>
        </p:nvSpPr>
        <p:spPr>
          <a:xfrm>
            <a:off x="457200" y="1295400"/>
            <a:ext cx="8229600" cy="3394500"/>
          </a:xfrm>
          <a:prstGeom prst="rect">
            <a:avLst/>
          </a:prstGeom>
          <a:noFill/>
          <a:ln>
            <a:noFill/>
          </a:ln>
        </p:spPr>
        <p:txBody>
          <a:bodyPr lIns="91425" tIns="91425" rIns="91425" bIns="91425" anchor="t" anchorCtr="0"/>
          <a:lstStyle>
            <a:lvl1pPr>
              <a:spcBef>
                <a:spcPts val="0"/>
              </a:spcBef>
              <a:buClr>
                <a:schemeClr val="dk2"/>
              </a:buClr>
              <a:buSzPct val="100000"/>
              <a:buFont typeface="Trebuchet MS"/>
              <a:defRPr sz="3200">
                <a:solidFill>
                  <a:schemeClr val="dk2"/>
                </a:solidFill>
                <a:latin typeface="Trebuchet MS"/>
                <a:ea typeface="Trebuchet MS"/>
                <a:cs typeface="Trebuchet MS"/>
                <a:sym typeface="Trebuchet MS"/>
              </a:defRPr>
            </a:lvl1pPr>
            <a:lvl2pPr>
              <a:spcBef>
                <a:spcPts val="560"/>
              </a:spcBef>
              <a:buClr>
                <a:schemeClr val="dk2"/>
              </a:buClr>
              <a:buSzPct val="100000"/>
              <a:buFont typeface="Trebuchet MS"/>
              <a:defRPr sz="2800">
                <a:solidFill>
                  <a:schemeClr val="dk2"/>
                </a:solidFill>
                <a:latin typeface="Trebuchet MS"/>
                <a:ea typeface="Trebuchet MS"/>
                <a:cs typeface="Trebuchet MS"/>
                <a:sym typeface="Trebuchet MS"/>
              </a:defRPr>
            </a:lvl2pPr>
            <a:lvl3pPr>
              <a:spcBef>
                <a:spcPts val="480"/>
              </a:spcBef>
              <a:buClr>
                <a:schemeClr val="dk2"/>
              </a:buClr>
              <a:buSzPct val="100000"/>
              <a:buFont typeface="Trebuchet MS"/>
              <a:defRPr sz="2400">
                <a:solidFill>
                  <a:schemeClr val="dk2"/>
                </a:solidFill>
                <a:latin typeface="Trebuchet MS"/>
                <a:ea typeface="Trebuchet MS"/>
                <a:cs typeface="Trebuchet MS"/>
                <a:sym typeface="Trebuchet MS"/>
              </a:defRPr>
            </a:lvl3pPr>
            <a:lvl4pPr>
              <a:spcBef>
                <a:spcPts val="400"/>
              </a:spcBef>
              <a:buClr>
                <a:schemeClr val="dk2"/>
              </a:buClr>
              <a:buSzPct val="100000"/>
              <a:buFont typeface="Trebuchet MS"/>
              <a:defRPr sz="2000">
                <a:solidFill>
                  <a:schemeClr val="dk2"/>
                </a:solidFill>
                <a:latin typeface="Trebuchet MS"/>
                <a:ea typeface="Trebuchet MS"/>
                <a:cs typeface="Trebuchet MS"/>
                <a:sym typeface="Trebuchet MS"/>
              </a:defRPr>
            </a:lvl4pPr>
            <a:lvl5pPr>
              <a:spcBef>
                <a:spcPts val="400"/>
              </a:spcBef>
              <a:buClr>
                <a:schemeClr val="dk2"/>
              </a:buClr>
              <a:buSzPct val="100000"/>
              <a:buFont typeface="Trebuchet MS"/>
              <a:defRPr sz="2000">
                <a:solidFill>
                  <a:schemeClr val="dk2"/>
                </a:solidFill>
                <a:latin typeface="Trebuchet MS"/>
                <a:ea typeface="Trebuchet MS"/>
                <a:cs typeface="Trebuchet MS"/>
                <a:sym typeface="Trebuchet MS"/>
              </a:defRPr>
            </a:lvl5pPr>
            <a:lvl6pPr>
              <a:spcBef>
                <a:spcPts val="400"/>
              </a:spcBef>
              <a:buClr>
                <a:schemeClr val="dk2"/>
              </a:buClr>
              <a:buSzPct val="100000"/>
              <a:buFont typeface="Trebuchet MS"/>
              <a:defRPr sz="2000">
                <a:solidFill>
                  <a:schemeClr val="dk2"/>
                </a:solidFill>
                <a:latin typeface="Trebuchet MS"/>
                <a:ea typeface="Trebuchet MS"/>
                <a:cs typeface="Trebuchet MS"/>
                <a:sym typeface="Trebuchet MS"/>
              </a:defRPr>
            </a:lvl6pPr>
            <a:lvl7pPr>
              <a:spcBef>
                <a:spcPts val="400"/>
              </a:spcBef>
              <a:buClr>
                <a:schemeClr val="dk2"/>
              </a:buClr>
              <a:buSzPct val="100000"/>
              <a:buFont typeface="Trebuchet MS"/>
              <a:defRPr sz="2000">
                <a:solidFill>
                  <a:schemeClr val="dk2"/>
                </a:solidFill>
                <a:latin typeface="Trebuchet MS"/>
                <a:ea typeface="Trebuchet MS"/>
                <a:cs typeface="Trebuchet MS"/>
                <a:sym typeface="Trebuchet MS"/>
              </a:defRPr>
            </a:lvl7pPr>
            <a:lvl8pPr>
              <a:spcBef>
                <a:spcPts val="400"/>
              </a:spcBef>
              <a:buClr>
                <a:schemeClr val="dk2"/>
              </a:buClr>
              <a:buSzPct val="100000"/>
              <a:buFont typeface="Trebuchet MS"/>
              <a:defRPr sz="2000">
                <a:solidFill>
                  <a:schemeClr val="dk2"/>
                </a:solidFill>
                <a:latin typeface="Trebuchet MS"/>
                <a:ea typeface="Trebuchet MS"/>
                <a:cs typeface="Trebuchet MS"/>
                <a:sym typeface="Trebuchet MS"/>
              </a:defRPr>
            </a:lvl8pPr>
            <a:lvl9pPr>
              <a:spcBef>
                <a:spcPts val="400"/>
              </a:spcBef>
              <a:buClr>
                <a:schemeClr val="dk2"/>
              </a:buClr>
              <a:buSzPct val="100000"/>
              <a:buFont typeface="Trebuchet MS"/>
              <a:defRPr sz="2000">
                <a:solidFill>
                  <a:schemeClr val="dk2"/>
                </a:solidFill>
                <a:latin typeface="Trebuchet MS"/>
                <a:ea typeface="Trebuchet MS"/>
                <a:cs typeface="Trebuchet MS"/>
                <a:sym typeface="Trebuchet M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ctrTitle"/>
          </p:nvPr>
        </p:nvSpPr>
        <p:spPr>
          <a:xfrm>
            <a:off x="1082040" y="1242060"/>
            <a:ext cx="7050900" cy="1102500"/>
          </a:xfrm>
          <a:prstGeom prst="rect">
            <a:avLst/>
          </a:prstGeom>
        </p:spPr>
        <p:txBody>
          <a:bodyPr lIns="91425" tIns="91425" rIns="91425" bIns="91425" anchor="b" anchorCtr="0">
            <a:spAutoFit/>
          </a:bodyPr>
          <a:lstStyle/>
          <a:p>
            <a:pPr>
              <a:spcBef>
                <a:spcPts val="0"/>
              </a:spcBef>
              <a:buNone/>
            </a:pPr>
            <a:r>
              <a:rPr lang="en"/>
              <a:t>Gods in Antigone</a:t>
            </a:r>
          </a:p>
        </p:txBody>
      </p:sp>
      <p:sp>
        <p:nvSpPr>
          <p:cNvPr id="42" name="Shape 42"/>
          <p:cNvSpPr txBox="1">
            <a:spLocks noGrp="1"/>
          </p:cNvSpPr>
          <p:nvPr>
            <p:ph type="subTitle" idx="1"/>
          </p:nvPr>
        </p:nvSpPr>
        <p:spPr>
          <a:xfrm>
            <a:off x="1082040" y="2423159"/>
            <a:ext cx="7035899" cy="553968"/>
          </a:xfrm>
          <a:prstGeom prst="rect">
            <a:avLst/>
          </a:prstGeom>
        </p:spPr>
        <p:txBody>
          <a:bodyPr lIns="91425" tIns="91425" rIns="91425" bIns="91425" anchor="t" anchorCtr="0">
            <a:spAutoFit/>
          </a:bodyPr>
          <a:lstStyle/>
          <a:p>
            <a:pPr>
              <a:spcBef>
                <a:spcPts val="0"/>
              </a:spcBef>
              <a:buNone/>
            </a:pPr>
            <a:r>
              <a:rPr lang="en" dirty="0" smtClean="0"/>
              <a:t>Luc, Nikhil, </a:t>
            </a:r>
            <a:r>
              <a:rPr lang="en" dirty="0"/>
              <a:t>and </a:t>
            </a:r>
            <a:r>
              <a:rPr lang="en" dirty="0" smtClean="0"/>
              <a:t>Nolan</a:t>
            </a:r>
            <a:endParaRPr lang="en" dirty="0"/>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rtl="0">
              <a:spcBef>
                <a:spcPts val="0"/>
              </a:spcBef>
              <a:buNone/>
            </a:pPr>
            <a:r>
              <a:rPr lang="en"/>
              <a:t>Tertiary heavenly descendents:</a:t>
            </a:r>
          </a:p>
          <a:p>
            <a:pPr rtl="0">
              <a:spcBef>
                <a:spcPts val="0"/>
              </a:spcBef>
              <a:buNone/>
            </a:pPr>
            <a:r>
              <a:rPr lang="en"/>
              <a:t>Gaia → Titans → Gods/Goddesses</a:t>
            </a:r>
          </a:p>
          <a:p>
            <a:pPr rtl="0">
              <a:spcBef>
                <a:spcPts val="0"/>
              </a:spcBef>
              <a:buNone/>
            </a:pPr>
            <a:r>
              <a:rPr lang="en"/>
              <a:t>Greeks at the time saw the Gods as embodiments of feelings or thoughts; they thought that the Gods existed in a parallel to themselves.</a:t>
            </a:r>
          </a:p>
          <a:p>
            <a:pPr>
              <a:spcBef>
                <a:spcPts val="0"/>
              </a:spcBef>
              <a:buNone/>
            </a:pPr>
            <a:endParaRPr/>
          </a:p>
        </p:txBody>
      </p:sp>
      <p:sp>
        <p:nvSpPr>
          <p:cNvPr id="48" name="Shape 48"/>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Gods and Goddesses</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457200" y="1263142"/>
            <a:ext cx="8229600" cy="3630300"/>
          </a:xfrm>
          <a:prstGeom prst="rect">
            <a:avLst/>
          </a:prstGeom>
        </p:spPr>
        <p:txBody>
          <a:bodyPr lIns="91425" tIns="91425" rIns="91425" bIns="91425" anchor="t" anchorCtr="0">
            <a:spAutoFit/>
          </a:bodyPr>
          <a:lstStyle/>
          <a:p>
            <a:pPr marL="457200" lvl="0" indent="-323850" rtl="0">
              <a:lnSpc>
                <a:spcPct val="115000"/>
              </a:lnSpc>
              <a:spcBef>
                <a:spcPts val="0"/>
              </a:spcBef>
              <a:buClr>
                <a:schemeClr val="dk2"/>
              </a:buClr>
              <a:buSzPct val="100000"/>
              <a:buFont typeface="Arial"/>
              <a:buChar char="●"/>
            </a:pPr>
            <a:r>
              <a:rPr lang="en" sz="1500">
                <a:latin typeface="Calibri"/>
                <a:ea typeface="Calibri"/>
                <a:cs typeface="Calibri"/>
                <a:sym typeface="Calibri"/>
              </a:rPr>
              <a:t>Background for Sophocles</a:t>
            </a:r>
          </a:p>
          <a:p>
            <a:pPr marL="914400" lvl="1" indent="-323850" rtl="0">
              <a:lnSpc>
                <a:spcPct val="115000"/>
              </a:lnSpc>
              <a:spcBef>
                <a:spcPts val="0"/>
              </a:spcBef>
              <a:buClr>
                <a:schemeClr val="dk2"/>
              </a:buClr>
              <a:buSzPct val="100000"/>
              <a:buFont typeface="Courier New"/>
              <a:buChar char="o"/>
            </a:pPr>
            <a:r>
              <a:rPr lang="en" sz="1500">
                <a:latin typeface="Calibri"/>
                <a:ea typeface="Calibri"/>
                <a:cs typeface="Calibri"/>
                <a:sym typeface="Calibri"/>
              </a:rPr>
              <a:t>Innovator of Greek drama</a:t>
            </a:r>
          </a:p>
          <a:p>
            <a:pPr marL="914400" lvl="1" indent="-323850" rtl="0">
              <a:lnSpc>
                <a:spcPct val="115000"/>
              </a:lnSpc>
              <a:spcBef>
                <a:spcPts val="0"/>
              </a:spcBef>
              <a:buClr>
                <a:schemeClr val="dk2"/>
              </a:buClr>
              <a:buSzPct val="100000"/>
              <a:buFont typeface="Courier New"/>
              <a:buChar char="o"/>
            </a:pPr>
            <a:r>
              <a:rPr lang="en" sz="1500">
                <a:latin typeface="Calibri"/>
                <a:ea typeface="Calibri"/>
                <a:cs typeface="Calibri"/>
                <a:sym typeface="Calibri"/>
              </a:rPr>
              <a:t>Was born in Colonus, near Athens</a:t>
            </a:r>
          </a:p>
          <a:p>
            <a:pPr marL="914400" lvl="1" indent="-323850" rtl="0">
              <a:lnSpc>
                <a:spcPct val="115000"/>
              </a:lnSpc>
              <a:spcBef>
                <a:spcPts val="0"/>
              </a:spcBef>
              <a:buClr>
                <a:schemeClr val="dk2"/>
              </a:buClr>
              <a:buSzPct val="100000"/>
              <a:buFont typeface="Courier New"/>
              <a:buChar char="o"/>
            </a:pPr>
            <a:r>
              <a:rPr lang="en" sz="1500">
                <a:latin typeface="Calibri"/>
                <a:ea typeface="Calibri"/>
                <a:cs typeface="Calibri"/>
                <a:sym typeface="Calibri"/>
              </a:rPr>
              <a:t>Father was a businessman, cultivated Sophocles musical interest</a:t>
            </a:r>
          </a:p>
          <a:p>
            <a:pPr marL="914400" lvl="1" indent="-323850" rtl="0">
              <a:lnSpc>
                <a:spcPct val="115000"/>
              </a:lnSpc>
              <a:spcBef>
                <a:spcPts val="0"/>
              </a:spcBef>
              <a:buClr>
                <a:schemeClr val="dk2"/>
              </a:buClr>
              <a:buSzPct val="100000"/>
              <a:buFont typeface="Courier New"/>
              <a:buChar char="o"/>
            </a:pPr>
            <a:r>
              <a:rPr lang="en" sz="1500">
                <a:latin typeface="Calibri"/>
                <a:ea typeface="Calibri"/>
                <a:cs typeface="Calibri"/>
                <a:sym typeface="Calibri"/>
              </a:rPr>
              <a:t>Was politically and artistically savvy</a:t>
            </a:r>
          </a:p>
          <a:p>
            <a:pPr marL="914400" lvl="1" indent="-323850" rtl="0">
              <a:lnSpc>
                <a:spcPct val="115000"/>
              </a:lnSpc>
              <a:spcBef>
                <a:spcPts val="0"/>
              </a:spcBef>
              <a:buClr>
                <a:schemeClr val="dk2"/>
              </a:buClr>
              <a:buSzPct val="100000"/>
              <a:buFont typeface="Courier New"/>
              <a:buChar char="o"/>
            </a:pPr>
            <a:r>
              <a:rPr lang="en" sz="1500">
                <a:latin typeface="Calibri"/>
                <a:ea typeface="Calibri"/>
                <a:cs typeface="Calibri"/>
                <a:sym typeface="Calibri"/>
              </a:rPr>
              <a:t>Also became a priest of Amynos, a healing deity</a:t>
            </a:r>
          </a:p>
          <a:p>
            <a:pPr marL="914400" lvl="1" indent="-323850" rtl="0">
              <a:lnSpc>
                <a:spcPct val="115000"/>
              </a:lnSpc>
              <a:spcBef>
                <a:spcPts val="0"/>
              </a:spcBef>
              <a:buClr>
                <a:schemeClr val="dk2"/>
              </a:buClr>
              <a:buSzPct val="100000"/>
              <a:buFont typeface="Courier New"/>
              <a:buChar char="o"/>
            </a:pPr>
            <a:r>
              <a:rPr lang="en" sz="1500">
                <a:latin typeface="Calibri"/>
                <a:ea typeface="Calibri"/>
                <a:cs typeface="Calibri"/>
                <a:sym typeface="Calibri"/>
              </a:rPr>
              <a:t>Sophocles play was a resounding success, but it did not achieve notoriety to the degree that some of his other plays had.</a:t>
            </a:r>
          </a:p>
          <a:p>
            <a:pPr marL="1371600" lvl="2" indent="-323850" rtl="0">
              <a:lnSpc>
                <a:spcPct val="115000"/>
              </a:lnSpc>
              <a:spcBef>
                <a:spcPts val="0"/>
              </a:spcBef>
              <a:buClr>
                <a:schemeClr val="dk2"/>
              </a:buClr>
              <a:buSzPct val="100000"/>
              <a:buFont typeface="Wingdings"/>
              <a:buChar char="§"/>
            </a:pPr>
            <a:r>
              <a:rPr lang="en" sz="1500">
                <a:latin typeface="Calibri"/>
                <a:ea typeface="Calibri"/>
                <a:cs typeface="Calibri"/>
                <a:sym typeface="Calibri"/>
              </a:rPr>
              <a:t>His plays were too transcendent for the time period; they investigated social issues such as the role of women domestically and societally as well as critically analyzing the faults of an authoritarian system of government.</a:t>
            </a:r>
          </a:p>
          <a:p>
            <a:pPr marL="1371600" lvl="2" indent="-323850">
              <a:lnSpc>
                <a:spcPct val="115000"/>
              </a:lnSpc>
              <a:spcBef>
                <a:spcPts val="0"/>
              </a:spcBef>
              <a:buClr>
                <a:schemeClr val="dk2"/>
              </a:buClr>
              <a:buSzPct val="100000"/>
              <a:buFont typeface="Wingdings"/>
              <a:buChar char="§"/>
            </a:pPr>
            <a:r>
              <a:rPr lang="en" sz="1500">
                <a:latin typeface="Calibri"/>
                <a:ea typeface="Calibri"/>
                <a:cs typeface="Calibri"/>
                <a:sym typeface="Calibri"/>
              </a:rPr>
              <a:t>His plays also looked at the nature of religion of ancient Greece and the message that the Gods were trying to convey to humans.</a:t>
            </a:r>
          </a:p>
        </p:txBody>
      </p:sp>
      <p:sp>
        <p:nvSpPr>
          <p:cNvPr id="54" name="Shape 54"/>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Sophocles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body" idx="1"/>
          </p:nvPr>
        </p:nvSpPr>
        <p:spPr>
          <a:xfrm>
            <a:off x="457200" y="1289917"/>
            <a:ext cx="8229600" cy="3630300"/>
          </a:xfrm>
          <a:prstGeom prst="rect">
            <a:avLst/>
          </a:prstGeom>
        </p:spPr>
        <p:txBody>
          <a:bodyPr lIns="91425" tIns="91425" rIns="91425" bIns="91425" anchor="t" anchorCtr="0">
            <a:spAutoFit/>
          </a:bodyPr>
          <a:lstStyle/>
          <a:p>
            <a:pPr marL="0" indent="0" rtl="0">
              <a:spcBef>
                <a:spcPts val="0"/>
              </a:spcBef>
              <a:buNone/>
            </a:pPr>
            <a:r>
              <a:rPr lang="en"/>
              <a:t>“Nor were there wings on my feet” line 244</a:t>
            </a:r>
          </a:p>
          <a:p>
            <a:pPr rtl="0">
              <a:spcBef>
                <a:spcPts val="0"/>
              </a:spcBef>
              <a:buNone/>
            </a:pPr>
            <a:r>
              <a:rPr lang="en"/>
              <a:t>“Merciless Aphrodite” line 656</a:t>
            </a:r>
          </a:p>
          <a:p>
            <a:pPr rtl="0">
              <a:spcBef>
                <a:spcPts val="0"/>
              </a:spcBef>
              <a:buNone/>
            </a:pPr>
            <a:endParaRPr/>
          </a:p>
          <a:p>
            <a:pPr>
              <a:spcBef>
                <a:spcPts val="0"/>
              </a:spcBef>
              <a:buNone/>
            </a:pPr>
            <a:endParaRPr/>
          </a:p>
        </p:txBody>
      </p:sp>
      <p:sp>
        <p:nvSpPr>
          <p:cNvPr id="60" name="Shape 60"/>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Sample Gods and Goddess In Text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marL="0" lvl="0" indent="0" rtl="0">
              <a:lnSpc>
                <a:spcPct val="115000"/>
              </a:lnSpc>
              <a:spcBef>
                <a:spcPts val="0"/>
              </a:spcBef>
              <a:buNone/>
            </a:pPr>
            <a:r>
              <a:rPr lang="en" sz="1200">
                <a:latin typeface="Calibri"/>
                <a:ea typeface="Calibri"/>
                <a:cs typeface="Calibri"/>
                <a:sym typeface="Calibri"/>
              </a:rPr>
              <a:t>Zeus is frequently referred to during the play.</a:t>
            </a:r>
          </a:p>
          <a:p>
            <a:pPr marL="457200" lvl="0" indent="0" rtl="0">
              <a:lnSpc>
                <a:spcPct val="115000"/>
              </a:lnSpc>
              <a:spcBef>
                <a:spcPts val="0"/>
              </a:spcBef>
              <a:buNone/>
            </a:pPr>
            <a:r>
              <a:rPr lang="en" sz="1200">
                <a:latin typeface="Calibri"/>
                <a:ea typeface="Calibri"/>
                <a:cs typeface="Calibri"/>
                <a:sym typeface="Calibri"/>
              </a:rPr>
              <a:t>“For myself, I call to witness Zeus, whose eyes are everywhere” (Sophocles 284-285).</a:t>
            </a:r>
          </a:p>
          <a:p>
            <a:pPr marL="2286000" lvl="4" indent="-304800" rtl="0">
              <a:lnSpc>
                <a:spcPct val="115000"/>
              </a:lnSpc>
              <a:spcBef>
                <a:spcPts val="0"/>
              </a:spcBef>
              <a:buClr>
                <a:schemeClr val="dk2"/>
              </a:buClr>
              <a:buSzPct val="100000"/>
              <a:buFont typeface="Courier New"/>
              <a:buChar char="o"/>
            </a:pPr>
            <a:r>
              <a:rPr lang="en" sz="1200">
                <a:latin typeface="Calibri"/>
                <a:ea typeface="Calibri"/>
                <a:cs typeface="Calibri"/>
                <a:sym typeface="Calibri"/>
              </a:rPr>
              <a:t>This quote is said by Creon, who wants to preserve law and order in Thebes in the midst of the deterioration and decay of the city. This also shows the futility of Creon’s attempt to have power, when it Zeus that controls everything.</a:t>
            </a:r>
          </a:p>
          <a:p>
            <a:pPr marL="2286000" lvl="4" indent="-304800" rtl="0">
              <a:lnSpc>
                <a:spcPct val="115000"/>
              </a:lnSpc>
              <a:spcBef>
                <a:spcPts val="0"/>
              </a:spcBef>
              <a:buClr>
                <a:schemeClr val="dk2"/>
              </a:buClr>
              <a:buSzPct val="100000"/>
              <a:buFont typeface="Courier New"/>
              <a:buChar char="o"/>
            </a:pPr>
            <a:r>
              <a:rPr lang="en" sz="1200">
                <a:latin typeface="Calibri"/>
                <a:ea typeface="Calibri"/>
                <a:cs typeface="Calibri"/>
                <a:sym typeface="Calibri"/>
              </a:rPr>
              <a:t>Creon’s hypocrisy shows; he tries to control everything in Thebes just like Zeus can; in the end of the play, the Chorus warns others that following in Creon’s footsteps will result in the Gods bringing the person down.</a:t>
            </a:r>
          </a:p>
          <a:p>
            <a:pPr marL="0" lvl="0" indent="457200" rtl="0">
              <a:lnSpc>
                <a:spcPct val="115000"/>
              </a:lnSpc>
              <a:spcBef>
                <a:spcPts val="0"/>
              </a:spcBef>
              <a:buNone/>
            </a:pPr>
            <a:r>
              <a:rPr lang="en" sz="1200">
                <a:latin typeface="Calibri"/>
                <a:ea typeface="Calibri"/>
                <a:cs typeface="Calibri"/>
                <a:sym typeface="Calibri"/>
              </a:rPr>
              <a:t>“Or do you see the gods as honoring a criminal” (Sophocles 318-319)?</a:t>
            </a:r>
          </a:p>
          <a:p>
            <a:pPr marL="2286000" lvl="4" indent="-304800" rtl="0">
              <a:lnSpc>
                <a:spcPct val="115000"/>
              </a:lnSpc>
              <a:spcBef>
                <a:spcPts val="0"/>
              </a:spcBef>
              <a:buClr>
                <a:schemeClr val="dk2"/>
              </a:buClr>
              <a:buSzPct val="100000"/>
              <a:buFont typeface="Courier New"/>
              <a:buChar char="o"/>
            </a:pPr>
            <a:r>
              <a:rPr lang="en" sz="1200">
                <a:latin typeface="Calibri"/>
                <a:ea typeface="Calibri"/>
                <a:cs typeface="Calibri"/>
                <a:sym typeface="Calibri"/>
              </a:rPr>
              <a:t>This shows the arrogance of Creon; he presumes to know what Zeus is thinking during certain points in the play and manipulates the people of Thebes to follow his wishes and believe his orders.</a:t>
            </a:r>
          </a:p>
          <a:p>
            <a:pPr marL="2286000" lvl="4" indent="-304800">
              <a:lnSpc>
                <a:spcPct val="115000"/>
              </a:lnSpc>
              <a:spcBef>
                <a:spcPts val="0"/>
              </a:spcBef>
              <a:buClr>
                <a:schemeClr val="dk2"/>
              </a:buClr>
              <a:buSzPct val="100000"/>
              <a:buFont typeface="Courier New"/>
              <a:buChar char="o"/>
            </a:pPr>
            <a:r>
              <a:rPr lang="en" sz="1200">
                <a:latin typeface="Calibri"/>
                <a:ea typeface="Calibri"/>
                <a:cs typeface="Calibri"/>
                <a:sym typeface="Calibri"/>
              </a:rPr>
              <a:t>Social commentary on the nature of a dictatorship; Sophocles shows that dictatorships lead to a self-destructive cycle; dictatorships will eventually consume themselves. This was an appeal to his Athenian audience.</a:t>
            </a:r>
          </a:p>
        </p:txBody>
      </p:sp>
      <p:sp>
        <p:nvSpPr>
          <p:cNvPr id="66" name="Shape 66"/>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Zeus In Antigone</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marL="457200" lvl="0" indent="-355600" rtl="0">
              <a:lnSpc>
                <a:spcPct val="115000"/>
              </a:lnSpc>
              <a:spcBef>
                <a:spcPts val="0"/>
              </a:spcBef>
              <a:buClr>
                <a:schemeClr val="dk2"/>
              </a:buClr>
              <a:buSzPct val="100000"/>
              <a:buFont typeface="Arial"/>
              <a:buChar char="●"/>
            </a:pPr>
            <a:r>
              <a:rPr lang="en" sz="2000">
                <a:latin typeface="Calibri"/>
                <a:ea typeface="Calibri"/>
                <a:cs typeface="Calibri"/>
                <a:sym typeface="Calibri"/>
              </a:rPr>
              <a:t>Zeus represents the God of order and the God of law and power. He, through the other Gods, strike down the powerful and the prideful and bring them down to their knees.</a:t>
            </a:r>
          </a:p>
          <a:p>
            <a:pPr marL="457200" lvl="0" indent="-355600" rtl="0">
              <a:lnSpc>
                <a:spcPct val="115000"/>
              </a:lnSpc>
              <a:spcBef>
                <a:spcPts val="0"/>
              </a:spcBef>
              <a:buClr>
                <a:schemeClr val="dk2"/>
              </a:buClr>
              <a:buSzPct val="100000"/>
              <a:buFont typeface="Arial"/>
              <a:buChar char="●"/>
            </a:pPr>
            <a:r>
              <a:rPr lang="en" sz="2000">
                <a:latin typeface="Calibri"/>
                <a:ea typeface="Calibri"/>
                <a:cs typeface="Calibri"/>
                <a:sym typeface="Calibri"/>
              </a:rPr>
              <a:t>Their justice is swift and harsh, and they show no discrimination, whether it be to a slave or to a king, such as Creon. In the end, the Gods always win.</a:t>
            </a:r>
          </a:p>
          <a:p>
            <a:pPr marL="457200" lvl="0" indent="-355600">
              <a:lnSpc>
                <a:spcPct val="115000"/>
              </a:lnSpc>
              <a:spcBef>
                <a:spcPts val="0"/>
              </a:spcBef>
              <a:buClr>
                <a:schemeClr val="dk2"/>
              </a:buClr>
              <a:buSzPct val="100000"/>
              <a:buFont typeface="Arial"/>
              <a:buChar char="●"/>
            </a:pPr>
            <a:r>
              <a:rPr lang="en" sz="2000">
                <a:latin typeface="Calibri"/>
                <a:ea typeface="Calibri"/>
                <a:cs typeface="Calibri"/>
                <a:sym typeface="Calibri"/>
              </a:rPr>
              <a:t>This is a religious commentary on the nature of Greek religion; man will always be trampled underfoot by the Gods and his place in the universe is to obey the wishes of the Gods.</a:t>
            </a:r>
          </a:p>
        </p:txBody>
      </p:sp>
      <p:sp>
        <p:nvSpPr>
          <p:cNvPr id="72" name="Shape 72"/>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Significance of Zeus</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body" idx="1"/>
          </p:nvPr>
        </p:nvSpPr>
        <p:spPr>
          <a:xfrm>
            <a:off x="457200" y="1244242"/>
            <a:ext cx="8229600" cy="3630300"/>
          </a:xfrm>
          <a:prstGeom prst="rect">
            <a:avLst/>
          </a:prstGeom>
          <a:ln w="9525" cap="flat">
            <a:solidFill>
              <a:schemeClr val="dk2"/>
            </a:solidFill>
            <a:prstDash val="solid"/>
            <a:round/>
            <a:headEnd type="none" w="med" len="med"/>
            <a:tailEnd type="none" w="med" len="med"/>
          </a:ln>
        </p:spPr>
        <p:txBody>
          <a:bodyPr lIns="91425" tIns="91425" rIns="91425" bIns="91425" anchor="t" anchorCtr="0">
            <a:spAutoFit/>
          </a:bodyPr>
          <a:lstStyle/>
          <a:p>
            <a:pPr marL="0" indent="0" rtl="0">
              <a:lnSpc>
                <a:spcPct val="115000"/>
              </a:lnSpc>
              <a:spcBef>
                <a:spcPts val="0"/>
              </a:spcBef>
              <a:buNone/>
            </a:pPr>
            <a:r>
              <a:rPr lang="en" sz="1100">
                <a:latin typeface="Calibri"/>
                <a:ea typeface="Calibri"/>
                <a:cs typeface="Calibri"/>
                <a:sym typeface="Calibri"/>
              </a:rPr>
              <a:t>Hades is the God of death; he is almost never directly mentioned in the play.</a:t>
            </a:r>
          </a:p>
          <a:p>
            <a:pPr marL="457200" lvl="0" indent="0" rtl="0">
              <a:lnSpc>
                <a:spcPct val="115000"/>
              </a:lnSpc>
              <a:spcBef>
                <a:spcPts val="0"/>
              </a:spcBef>
              <a:buNone/>
            </a:pPr>
            <a:endParaRPr sz="1100">
              <a:latin typeface="Calibri"/>
              <a:ea typeface="Calibri"/>
              <a:cs typeface="Calibri"/>
              <a:sym typeface="Calibri"/>
            </a:endParaRPr>
          </a:p>
          <a:p>
            <a:pPr marL="0" lvl="0" indent="0" rtl="0">
              <a:lnSpc>
                <a:spcPct val="115000"/>
              </a:lnSpc>
              <a:spcBef>
                <a:spcPts val="0"/>
              </a:spcBef>
              <a:buNone/>
            </a:pPr>
            <a:r>
              <a:rPr lang="en" sz="1100">
                <a:latin typeface="Calibri"/>
                <a:ea typeface="Calibri"/>
                <a:cs typeface="Calibri"/>
                <a:sym typeface="Calibri"/>
              </a:rPr>
              <a:t>Hades is referred to through other Gods, mainly the Fates and Persephone. The Fates are traditionally portrayed as three old women who have control over a person’s life through a single thread. They can end the person’s life by simply cutting the thread.</a:t>
            </a:r>
          </a:p>
          <a:p>
            <a:pPr marL="457200" indent="0" rtl="0">
              <a:lnSpc>
                <a:spcPct val="115000"/>
              </a:lnSpc>
              <a:spcBef>
                <a:spcPts val="0"/>
              </a:spcBef>
              <a:buNone/>
            </a:pPr>
            <a:endParaRPr sz="1100">
              <a:latin typeface="Calibri"/>
              <a:ea typeface="Calibri"/>
              <a:cs typeface="Calibri"/>
              <a:sym typeface="Calibri"/>
            </a:endParaRPr>
          </a:p>
          <a:p>
            <a:pPr marL="0" indent="0" rtl="0">
              <a:lnSpc>
                <a:spcPct val="115000"/>
              </a:lnSpc>
              <a:spcBef>
                <a:spcPts val="0"/>
              </a:spcBef>
              <a:buNone/>
            </a:pPr>
            <a:endParaRPr sz="1100">
              <a:latin typeface="Calibri"/>
              <a:ea typeface="Calibri"/>
              <a:cs typeface="Calibri"/>
              <a:sym typeface="Calibri"/>
            </a:endParaRPr>
          </a:p>
          <a:p>
            <a:pPr marL="0" lvl="0" indent="0" rtl="0">
              <a:lnSpc>
                <a:spcPct val="115000"/>
              </a:lnSpc>
              <a:spcBef>
                <a:spcPts val="0"/>
              </a:spcBef>
              <a:buNone/>
            </a:pPr>
            <a:r>
              <a:rPr lang="en" sz="1100">
                <a:latin typeface="Calibri"/>
                <a:ea typeface="Calibri"/>
                <a:cs typeface="Calibri"/>
                <a:sym typeface="Calibri"/>
              </a:rPr>
              <a:t>“But my child, the long-lived Fates, bore hard upon her, too” (Sophocles 1032-1033).</a:t>
            </a:r>
          </a:p>
          <a:p>
            <a:pPr marL="457200" indent="0" rtl="0">
              <a:lnSpc>
                <a:spcPct val="115000"/>
              </a:lnSpc>
              <a:spcBef>
                <a:spcPts val="0"/>
              </a:spcBef>
              <a:buNone/>
            </a:pPr>
            <a:r>
              <a:rPr lang="en" sz="1100">
                <a:latin typeface="Calibri"/>
                <a:ea typeface="Calibri"/>
                <a:cs typeface="Calibri"/>
                <a:sym typeface="Calibri"/>
              </a:rPr>
              <a:t>This is a reference to the underworld and Hades through the Fates when Antigone is being buried alive in a tomb. The Chorus sings about other people who have been buried alive, and lament about the terrible fate that has not only come upon Antigone, but the entire family of Oedipus because of the prophecy.</a:t>
            </a:r>
          </a:p>
          <a:p>
            <a:pPr marL="457200" indent="0" rtl="0">
              <a:lnSpc>
                <a:spcPct val="115000"/>
              </a:lnSpc>
              <a:spcBef>
                <a:spcPts val="0"/>
              </a:spcBef>
              <a:buNone/>
            </a:pPr>
            <a:endParaRPr sz="1100">
              <a:latin typeface="Calibri"/>
              <a:ea typeface="Calibri"/>
              <a:cs typeface="Calibri"/>
              <a:sym typeface="Calibri"/>
            </a:endParaRPr>
          </a:p>
          <a:p>
            <a:pPr marL="457200" indent="0" rtl="0">
              <a:lnSpc>
                <a:spcPct val="115000"/>
              </a:lnSpc>
              <a:spcBef>
                <a:spcPts val="0"/>
              </a:spcBef>
              <a:buNone/>
            </a:pPr>
            <a:r>
              <a:rPr lang="en" sz="1100">
                <a:latin typeface="Calibri"/>
                <a:ea typeface="Calibri"/>
                <a:cs typeface="Calibri"/>
                <a:sym typeface="Calibri"/>
              </a:rPr>
              <a:t>Another jibe at religion; the entire family was being cursed for one sin that was fated to happen, and even Thebes was suffering under the rule of Creon.</a:t>
            </a:r>
          </a:p>
          <a:p>
            <a:pPr marL="457200" indent="0" rtl="0">
              <a:lnSpc>
                <a:spcPct val="115000"/>
              </a:lnSpc>
              <a:spcBef>
                <a:spcPts val="0"/>
              </a:spcBef>
              <a:buNone/>
            </a:pPr>
            <a:endParaRPr sz="1100">
              <a:latin typeface="Calibri"/>
              <a:ea typeface="Calibri"/>
              <a:cs typeface="Calibri"/>
              <a:sym typeface="Calibri"/>
            </a:endParaRPr>
          </a:p>
          <a:p>
            <a:pPr marL="0" lvl="0" indent="0" rtl="0">
              <a:lnSpc>
                <a:spcPct val="115000"/>
              </a:lnSpc>
              <a:spcBef>
                <a:spcPts val="0"/>
              </a:spcBef>
              <a:buNone/>
            </a:pPr>
            <a:r>
              <a:rPr lang="en" sz="1100">
                <a:latin typeface="Calibri"/>
                <a:ea typeface="Calibri"/>
                <a:cs typeface="Calibri"/>
                <a:sym typeface="Calibri"/>
              </a:rPr>
              <a:t>“… that the great number of people that have died, whom in their death, Persephone received” (Sophocles 940-941).</a:t>
            </a:r>
          </a:p>
          <a:p>
            <a:pPr marL="457200" lvl="0" indent="0" rtl="0">
              <a:lnSpc>
                <a:spcPct val="115000"/>
              </a:lnSpc>
              <a:spcBef>
                <a:spcPts val="0"/>
              </a:spcBef>
              <a:buNone/>
            </a:pPr>
            <a:r>
              <a:rPr lang="en" sz="1100">
                <a:latin typeface="Calibri"/>
                <a:ea typeface="Calibri"/>
                <a:cs typeface="Calibri"/>
                <a:sym typeface="Calibri"/>
              </a:rPr>
              <a:t>This is a reference to the underworld and Hades, when Antigone is about to be buried alive. Just as Creon has excessive pride in his ability to rule, Antigone has excessive pride in the fact that she would die as a martyr. Both of their crimes result in severe punishment, but the audience is made to sympathize with Antigone.</a:t>
            </a:r>
          </a:p>
        </p:txBody>
      </p:sp>
      <p:sp>
        <p:nvSpPr>
          <p:cNvPr id="78" name="Shape 78"/>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
            </a:r>
            <a:br>
              <a:rPr lang="en">
                <a:solidFill>
                  <a:schemeClr val="lt1"/>
                </a:solidFill>
              </a:rPr>
            </a:br>
            <a:r>
              <a:rPr lang="en">
                <a:solidFill>
                  <a:schemeClr val="lt1"/>
                </a:solidFill>
              </a:rPr>
              <a:t>Hades</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marL="0" lvl="0" indent="0" rtl="0">
              <a:lnSpc>
                <a:spcPct val="115000"/>
              </a:lnSpc>
              <a:spcBef>
                <a:spcPts val="0"/>
              </a:spcBef>
              <a:buNone/>
            </a:pPr>
            <a:r>
              <a:rPr lang="en" sz="1100">
                <a:latin typeface="Calibri"/>
                <a:ea typeface="Calibri"/>
                <a:cs typeface="Calibri"/>
                <a:sym typeface="Calibri"/>
              </a:rPr>
              <a:t>Dionysus was the God of wine, and religious ecstasy.</a:t>
            </a:r>
          </a:p>
          <a:p>
            <a:pPr marL="0" indent="0" rtl="0">
              <a:lnSpc>
                <a:spcPct val="115000"/>
              </a:lnSpc>
              <a:spcBef>
                <a:spcPts val="0"/>
              </a:spcBef>
              <a:buNone/>
            </a:pPr>
            <a:endParaRPr sz="1100">
              <a:latin typeface="Calibri"/>
              <a:ea typeface="Calibri"/>
              <a:cs typeface="Calibri"/>
              <a:sym typeface="Calibri"/>
            </a:endParaRPr>
          </a:p>
          <a:p>
            <a:pPr marL="0" lvl="0" indent="0" rtl="0">
              <a:lnSpc>
                <a:spcPct val="115000"/>
              </a:lnSpc>
              <a:spcBef>
                <a:spcPts val="0"/>
              </a:spcBef>
              <a:buNone/>
            </a:pPr>
            <a:r>
              <a:rPr lang="en" sz="1100">
                <a:latin typeface="Calibri"/>
                <a:ea typeface="Calibri"/>
                <a:cs typeface="Calibri"/>
                <a:sym typeface="Calibri"/>
              </a:rPr>
              <a:t>“The hot-tempered son of Dryas, the Edonian king, who in fury mocked Dionysus” (Sophocles 1004-1005).</a:t>
            </a:r>
          </a:p>
          <a:p>
            <a:pPr marL="457200" lvl="0" indent="0" rtl="0">
              <a:lnSpc>
                <a:spcPct val="115000"/>
              </a:lnSpc>
              <a:spcBef>
                <a:spcPts val="0"/>
              </a:spcBef>
              <a:buNone/>
            </a:pPr>
            <a:r>
              <a:rPr lang="en" sz="1100">
                <a:latin typeface="Calibri"/>
                <a:ea typeface="Calibri"/>
                <a:cs typeface="Calibri"/>
                <a:sym typeface="Calibri"/>
              </a:rPr>
              <a:t>This shows the power that madness can have over someone. Any ordinary person, in a moment of fury, can be driven to unspeakable lows and completely lose his mind because of a single mistake that he had made.</a:t>
            </a:r>
          </a:p>
          <a:p>
            <a:pPr marL="0" indent="0" rtl="0">
              <a:lnSpc>
                <a:spcPct val="115000"/>
              </a:lnSpc>
              <a:spcBef>
                <a:spcPts val="0"/>
              </a:spcBef>
              <a:buNone/>
            </a:pPr>
            <a:endParaRPr sz="1100">
              <a:latin typeface="Calibri"/>
              <a:ea typeface="Calibri"/>
              <a:cs typeface="Calibri"/>
              <a:sym typeface="Calibri"/>
            </a:endParaRPr>
          </a:p>
          <a:p>
            <a:pPr marL="457200" lvl="0" indent="457200" rtl="0">
              <a:lnSpc>
                <a:spcPct val="115000"/>
              </a:lnSpc>
              <a:spcBef>
                <a:spcPts val="0"/>
              </a:spcBef>
              <a:buNone/>
            </a:pPr>
            <a:r>
              <a:rPr lang="en" sz="1100">
                <a:latin typeface="Calibri"/>
                <a:ea typeface="Calibri"/>
                <a:cs typeface="Calibri"/>
                <a:sym typeface="Calibri"/>
              </a:rPr>
              <a:t>The Gods made everyone accountable for their sins, but without giving them a second chance, man would never improve, as he would come to fear the Gods and respect them with awe (and fear), rather than love them.</a:t>
            </a:r>
          </a:p>
          <a:p>
            <a:pPr marL="1828800" lvl="0" indent="0" rtl="0">
              <a:lnSpc>
                <a:spcPct val="115000"/>
              </a:lnSpc>
              <a:spcBef>
                <a:spcPts val="0"/>
              </a:spcBef>
              <a:buNone/>
            </a:pPr>
            <a:endParaRPr sz="1100">
              <a:latin typeface="Calibri"/>
              <a:ea typeface="Calibri"/>
              <a:cs typeface="Calibri"/>
              <a:sym typeface="Calibri"/>
            </a:endParaRPr>
          </a:p>
          <a:p>
            <a:pPr marL="1828800" lvl="0" indent="0" rtl="0">
              <a:lnSpc>
                <a:spcPct val="115000"/>
              </a:lnSpc>
              <a:spcBef>
                <a:spcPts val="0"/>
              </a:spcBef>
              <a:buNone/>
            </a:pPr>
            <a:endParaRPr sz="1100">
              <a:latin typeface="Calibri"/>
              <a:ea typeface="Calibri"/>
              <a:cs typeface="Calibri"/>
              <a:sym typeface="Calibri"/>
            </a:endParaRPr>
          </a:p>
          <a:p>
            <a:pPr marL="457200" lvl="0" indent="457200">
              <a:lnSpc>
                <a:spcPct val="115000"/>
              </a:lnSpc>
              <a:spcBef>
                <a:spcPts val="0"/>
              </a:spcBef>
              <a:buNone/>
            </a:pPr>
            <a:r>
              <a:rPr lang="en" sz="1100">
                <a:latin typeface="Calibri"/>
                <a:ea typeface="Calibri"/>
                <a:cs typeface="Calibri"/>
                <a:sym typeface="Calibri"/>
              </a:rPr>
              <a:t>This connects to Antigone; she was driven to madness (can be inferred from text, she wanted to be buried alive), because she had let her emotions run wild; Creon suffered from excessive pride from power and thus, Zeus struck him down and Antigone suffered from excessive pride from her idealism and religious fervor, thus Dionysus struck her down (technically).</a:t>
            </a:r>
          </a:p>
        </p:txBody>
      </p:sp>
      <p:sp>
        <p:nvSpPr>
          <p:cNvPr id="84" name="Shape 84"/>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Dionysus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marL="0" lvl="0" indent="0" rtl="0">
              <a:lnSpc>
                <a:spcPct val="115000"/>
              </a:lnSpc>
              <a:spcBef>
                <a:spcPts val="0"/>
              </a:spcBef>
              <a:buNone/>
            </a:pPr>
            <a:r>
              <a:rPr lang="en" sz="1400">
                <a:latin typeface="Calibri"/>
                <a:ea typeface="Calibri"/>
                <a:cs typeface="Calibri"/>
                <a:sym typeface="Calibri"/>
              </a:rPr>
              <a:t>Eros is the God of erotic love.</a:t>
            </a:r>
          </a:p>
          <a:p>
            <a:pPr marL="914400" lvl="0" indent="0" rtl="0">
              <a:lnSpc>
                <a:spcPct val="115000"/>
              </a:lnSpc>
              <a:spcBef>
                <a:spcPts val="0"/>
              </a:spcBef>
              <a:buNone/>
            </a:pPr>
            <a:endParaRPr sz="1400">
              <a:latin typeface="Calibri"/>
              <a:ea typeface="Calibri"/>
              <a:cs typeface="Calibri"/>
              <a:sym typeface="Calibri"/>
            </a:endParaRPr>
          </a:p>
          <a:p>
            <a:pPr marL="0" lvl="0" indent="0" rtl="0">
              <a:lnSpc>
                <a:spcPct val="115000"/>
              </a:lnSpc>
              <a:spcBef>
                <a:spcPts val="0"/>
              </a:spcBef>
              <a:buNone/>
            </a:pPr>
            <a:r>
              <a:rPr lang="en" sz="1400">
                <a:latin typeface="Calibri"/>
                <a:ea typeface="Calibri"/>
                <a:cs typeface="Calibri"/>
                <a:sym typeface="Calibri"/>
              </a:rPr>
              <a:t>Referenced indirectly through the text.</a:t>
            </a:r>
          </a:p>
          <a:p>
            <a:pPr marL="1371600" indent="0" rtl="0">
              <a:lnSpc>
                <a:spcPct val="115000"/>
              </a:lnSpc>
              <a:spcBef>
                <a:spcPts val="0"/>
              </a:spcBef>
              <a:buNone/>
            </a:pPr>
            <a:endParaRPr sz="1400">
              <a:latin typeface="Calibri"/>
              <a:ea typeface="Calibri"/>
              <a:cs typeface="Calibri"/>
              <a:sym typeface="Calibri"/>
            </a:endParaRPr>
          </a:p>
          <a:p>
            <a:pPr marL="0" lvl="0" indent="0" rtl="0">
              <a:lnSpc>
                <a:spcPct val="115000"/>
              </a:lnSpc>
              <a:spcBef>
                <a:spcPts val="0"/>
              </a:spcBef>
              <a:buNone/>
            </a:pPr>
            <a:r>
              <a:rPr lang="en" sz="1400">
                <a:latin typeface="Calibri"/>
                <a:ea typeface="Calibri"/>
                <a:cs typeface="Calibri"/>
                <a:sym typeface="Calibri"/>
              </a:rPr>
              <a:t>“You woman’s slave, do not try to wheedle me” (Sophocles 814).</a:t>
            </a:r>
          </a:p>
          <a:p>
            <a:pPr marL="457200" lvl="0" indent="0" rtl="0">
              <a:lnSpc>
                <a:spcPct val="115000"/>
              </a:lnSpc>
              <a:spcBef>
                <a:spcPts val="0"/>
              </a:spcBef>
              <a:buNone/>
            </a:pPr>
            <a:r>
              <a:rPr lang="en" sz="1400">
                <a:latin typeface="Calibri"/>
                <a:ea typeface="Calibri"/>
                <a:cs typeface="Calibri"/>
                <a:sym typeface="Calibri"/>
              </a:rPr>
              <a:t>This shows that Creon’s son, Haemon, was in the grips of excessive pride from erotic love and thus, he was struck down by Eros. Antigone died from Dionysus, Haemon died from Eros, Creon’s wife died from grief, and ultimately Creon was left alive, but with nothing to live for by Zeus.</a:t>
            </a:r>
          </a:p>
          <a:p>
            <a:pPr marL="1828800" lvl="0" indent="0" rtl="0">
              <a:lnSpc>
                <a:spcPct val="115000"/>
              </a:lnSpc>
              <a:spcBef>
                <a:spcPts val="0"/>
              </a:spcBef>
              <a:buNone/>
            </a:pPr>
            <a:endParaRPr sz="1400">
              <a:latin typeface="Calibri"/>
              <a:ea typeface="Calibri"/>
              <a:cs typeface="Calibri"/>
              <a:sym typeface="Calibri"/>
            </a:endParaRPr>
          </a:p>
          <a:p>
            <a:pPr marL="457200" lvl="0" indent="457200" rtl="0">
              <a:lnSpc>
                <a:spcPct val="115000"/>
              </a:lnSpc>
              <a:spcBef>
                <a:spcPts val="0"/>
              </a:spcBef>
              <a:buNone/>
            </a:pPr>
            <a:r>
              <a:rPr lang="en" sz="1400">
                <a:latin typeface="Calibri"/>
                <a:ea typeface="Calibri"/>
                <a:cs typeface="Calibri"/>
                <a:sym typeface="Calibri"/>
              </a:rPr>
              <a:t>Also raises a question about gender roles; Creon obviously thinks lowly of a woman’s role in society, evidenced by the fact that the only major appearance of Creon’s wife was her suicide.</a:t>
            </a:r>
          </a:p>
          <a:p>
            <a:pPr marL="0" indent="457200" rtl="0">
              <a:lnSpc>
                <a:spcPct val="115000"/>
              </a:lnSpc>
              <a:spcBef>
                <a:spcPts val="0"/>
              </a:spcBef>
              <a:spcAft>
                <a:spcPts val="800"/>
              </a:spcAft>
              <a:buNone/>
            </a:pPr>
            <a:endParaRPr sz="1400">
              <a:latin typeface="Calibri"/>
              <a:ea typeface="Calibri"/>
              <a:cs typeface="Calibri"/>
              <a:sym typeface="Calibri"/>
            </a:endParaRPr>
          </a:p>
          <a:p>
            <a:pPr marL="457200" lvl="0" indent="457200">
              <a:lnSpc>
                <a:spcPct val="115000"/>
              </a:lnSpc>
              <a:spcBef>
                <a:spcPts val="0"/>
              </a:spcBef>
              <a:spcAft>
                <a:spcPts val="800"/>
              </a:spcAft>
              <a:buNone/>
            </a:pPr>
            <a:r>
              <a:rPr lang="en" sz="1400">
                <a:latin typeface="Calibri"/>
                <a:ea typeface="Calibri"/>
                <a:cs typeface="Calibri"/>
                <a:sym typeface="Calibri"/>
              </a:rPr>
              <a:t>This shows that Sophocles’ play was far ahead of his time.</a:t>
            </a:r>
          </a:p>
        </p:txBody>
      </p:sp>
      <p:sp>
        <p:nvSpPr>
          <p:cNvPr id="90" name="Shape 90"/>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Eros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marR="0" lvl="0" algn="l" rtl="0">
              <a:lnSpc>
                <a:spcPct val="115000"/>
              </a:lnSpc>
              <a:spcBef>
                <a:spcPts val="0"/>
              </a:spcBef>
              <a:spcAft>
                <a:spcPts val="0"/>
              </a:spcAft>
              <a:buNone/>
            </a:pPr>
            <a:endParaRPr sz="1100">
              <a:solidFill>
                <a:schemeClr val="dk1"/>
              </a:solidFill>
              <a:latin typeface="Calibri"/>
              <a:ea typeface="Calibri"/>
              <a:cs typeface="Calibri"/>
              <a:sym typeface="Calibri"/>
            </a:endParaRPr>
          </a:p>
          <a:p>
            <a:pPr marL="457200" marR="0" lvl="0" indent="-355600" algn="l" rtl="0">
              <a:lnSpc>
                <a:spcPct val="115000"/>
              </a:lnSpc>
              <a:spcBef>
                <a:spcPts val="0"/>
              </a:spcBef>
              <a:spcAft>
                <a:spcPts val="0"/>
              </a:spcAft>
              <a:buClr>
                <a:schemeClr val="dk2"/>
              </a:buClr>
              <a:buSzPct val="100000"/>
              <a:buFont typeface="Arial"/>
              <a:buChar char="●"/>
            </a:pPr>
            <a:r>
              <a:rPr lang="en" sz="2000">
                <a:latin typeface="Calibri"/>
                <a:ea typeface="Calibri"/>
                <a:cs typeface="Calibri"/>
                <a:sym typeface="Calibri"/>
              </a:rPr>
              <a:t>All the Gods in </a:t>
            </a:r>
            <a:r>
              <a:rPr lang="en" sz="2000" i="1">
                <a:latin typeface="Calibri"/>
                <a:ea typeface="Calibri"/>
                <a:cs typeface="Calibri"/>
                <a:sym typeface="Calibri"/>
              </a:rPr>
              <a:t>Antigone</a:t>
            </a:r>
            <a:r>
              <a:rPr lang="en" sz="2000">
                <a:latin typeface="Calibri"/>
                <a:ea typeface="Calibri"/>
                <a:cs typeface="Calibri"/>
                <a:sym typeface="Calibri"/>
              </a:rPr>
              <a:t> represent a theme, and technically a vice that struck down the major characters of the play.</a:t>
            </a:r>
          </a:p>
          <a:p>
            <a:pPr marL="914400" lvl="1" indent="-355600" rtl="0">
              <a:lnSpc>
                <a:spcPct val="115000"/>
              </a:lnSpc>
              <a:spcBef>
                <a:spcPts val="0"/>
              </a:spcBef>
              <a:spcAft>
                <a:spcPts val="800"/>
              </a:spcAft>
              <a:buClr>
                <a:schemeClr val="dk2"/>
              </a:buClr>
              <a:buSzPct val="100000"/>
              <a:buFont typeface="Courier New"/>
              <a:buChar char="o"/>
            </a:pPr>
            <a:r>
              <a:rPr lang="en" sz="2000">
                <a:latin typeface="Calibri"/>
                <a:ea typeface="Calibri"/>
                <a:cs typeface="Calibri"/>
                <a:sym typeface="Calibri"/>
              </a:rPr>
              <a:t>This shows that Sophocles play was a true tragedy; all the characters were not struck down by external, situational forces, but their own fundamental flaws.</a:t>
            </a:r>
          </a:p>
          <a:p>
            <a:pPr marR="0" algn="l" rtl="0">
              <a:lnSpc>
                <a:spcPct val="115000"/>
              </a:lnSpc>
              <a:spcBef>
                <a:spcPts val="0"/>
              </a:spcBef>
              <a:spcAft>
                <a:spcPts val="0"/>
              </a:spcAft>
              <a:buNone/>
            </a:pPr>
            <a:endParaRPr sz="1100">
              <a:solidFill>
                <a:schemeClr val="dk1"/>
              </a:solidFill>
              <a:latin typeface="Calibri"/>
              <a:ea typeface="Calibri"/>
              <a:cs typeface="Calibri"/>
              <a:sym typeface="Calibri"/>
            </a:endParaRPr>
          </a:p>
          <a:p>
            <a:pPr marR="0" algn="l" rtl="0">
              <a:lnSpc>
                <a:spcPct val="115000"/>
              </a:lnSpc>
              <a:spcBef>
                <a:spcPts val="0"/>
              </a:spcBef>
              <a:spcAft>
                <a:spcPts val="0"/>
              </a:spcAft>
              <a:buNone/>
            </a:pPr>
            <a:endParaRPr sz="1100">
              <a:solidFill>
                <a:schemeClr val="dk1"/>
              </a:solidFill>
              <a:latin typeface="Calibri"/>
              <a:ea typeface="Calibri"/>
              <a:cs typeface="Calibri"/>
              <a:sym typeface="Calibri"/>
            </a:endParaRPr>
          </a:p>
          <a:p>
            <a:pPr marR="0" algn="l" rtl="0">
              <a:lnSpc>
                <a:spcPct val="115000"/>
              </a:lnSpc>
              <a:spcBef>
                <a:spcPts val="0"/>
              </a:spcBef>
              <a:spcAft>
                <a:spcPts val="0"/>
              </a:spcAft>
              <a:buNone/>
            </a:pPr>
            <a:endParaRPr sz="1100">
              <a:solidFill>
                <a:schemeClr val="dk1"/>
              </a:solidFill>
              <a:latin typeface="Calibri"/>
              <a:ea typeface="Calibri"/>
              <a:cs typeface="Calibri"/>
              <a:sym typeface="Calibri"/>
            </a:endParaRPr>
          </a:p>
          <a:p>
            <a:pPr marR="0" algn="l" rtl="0">
              <a:lnSpc>
                <a:spcPct val="115000"/>
              </a:lnSpc>
              <a:spcBef>
                <a:spcPts val="0"/>
              </a:spcBef>
              <a:spcAft>
                <a:spcPts val="0"/>
              </a:spcAft>
              <a:buNone/>
            </a:pPr>
            <a:endParaRPr sz="1100">
              <a:solidFill>
                <a:schemeClr val="dk1"/>
              </a:solidFill>
              <a:latin typeface="Calibri"/>
              <a:ea typeface="Calibri"/>
              <a:cs typeface="Calibri"/>
              <a:sym typeface="Calibri"/>
            </a:endParaRPr>
          </a:p>
          <a:p>
            <a:pPr marR="0" algn="l" rtl="0">
              <a:lnSpc>
                <a:spcPct val="115000"/>
              </a:lnSpc>
              <a:spcBef>
                <a:spcPts val="0"/>
              </a:spcBef>
              <a:spcAft>
                <a:spcPts val="0"/>
              </a:spcAft>
              <a:buNone/>
            </a:pPr>
            <a:endParaRPr sz="1100">
              <a:solidFill>
                <a:schemeClr val="dk1"/>
              </a:solidFill>
              <a:latin typeface="Calibri"/>
              <a:ea typeface="Calibri"/>
              <a:cs typeface="Calibri"/>
              <a:sym typeface="Calibri"/>
            </a:endParaRPr>
          </a:p>
          <a:p>
            <a:pPr marR="0" lvl="0" algn="l" rtl="0">
              <a:lnSpc>
                <a:spcPct val="115000"/>
              </a:lnSpc>
              <a:spcBef>
                <a:spcPts val="0"/>
              </a:spcBef>
              <a:spcAft>
                <a:spcPts val="0"/>
              </a:spcAft>
              <a:buNone/>
            </a:pPr>
            <a:endParaRPr sz="1100">
              <a:solidFill>
                <a:schemeClr val="dk1"/>
              </a:solidFill>
              <a:latin typeface="Calibri"/>
              <a:ea typeface="Calibri"/>
              <a:cs typeface="Calibri"/>
              <a:sym typeface="Calibri"/>
            </a:endParaRPr>
          </a:p>
          <a:p>
            <a:pPr>
              <a:spcBef>
                <a:spcPts val="0"/>
              </a:spcBef>
              <a:buNone/>
            </a:pPr>
            <a:endParaRPr/>
          </a:p>
        </p:txBody>
      </p:sp>
      <p:sp>
        <p:nvSpPr>
          <p:cNvPr id="96" name="Shape 96"/>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Significance of References</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rtl="0">
              <a:spcBef>
                <a:spcPts val="0"/>
              </a:spcBef>
              <a:buNone/>
            </a:pPr>
            <a:r>
              <a:rPr lang="en" sz="2400"/>
              <a:t>Rituals and customs</a:t>
            </a:r>
          </a:p>
          <a:p>
            <a:pPr marL="1371600" lvl="0" indent="-381000" rtl="0">
              <a:spcBef>
                <a:spcPts val="0"/>
              </a:spcBef>
              <a:buClr>
                <a:schemeClr val="dk2"/>
              </a:buClr>
              <a:buSzPct val="100000"/>
              <a:buFont typeface="Arial"/>
              <a:buChar char="●"/>
            </a:pPr>
            <a:r>
              <a:rPr lang="en" sz="2400"/>
              <a:t>“we were ready to take hot bars in our hands or walk through fire” (line 291)</a:t>
            </a:r>
          </a:p>
          <a:p>
            <a:pPr rtl="0">
              <a:spcBef>
                <a:spcPts val="0"/>
              </a:spcBef>
              <a:buNone/>
            </a:pPr>
            <a:r>
              <a:rPr lang="en" sz="2400"/>
              <a:t>Explanation of Unknown</a:t>
            </a:r>
          </a:p>
          <a:p>
            <a:pPr marL="1371600" lvl="0" indent="-381000" rtl="0">
              <a:spcBef>
                <a:spcPts val="0"/>
              </a:spcBef>
              <a:buClr>
                <a:schemeClr val="dk2"/>
              </a:buClr>
              <a:buSzPct val="100000"/>
              <a:buFont typeface="Arial"/>
              <a:buChar char="●"/>
            </a:pPr>
            <a:r>
              <a:rPr lang="en" sz="2400"/>
              <a:t>“My lord: I wonder, could this be God’s doing” (line 307)</a:t>
            </a:r>
          </a:p>
          <a:p>
            <a:pPr rtl="0">
              <a:spcBef>
                <a:spcPts val="0"/>
              </a:spcBef>
              <a:buNone/>
            </a:pPr>
            <a:r>
              <a:rPr lang="en" sz="2400"/>
              <a:t>Motivation of Antigone</a:t>
            </a:r>
          </a:p>
          <a:p>
            <a:pPr marL="1371600" lvl="0" indent="-381000" rtl="0">
              <a:spcBef>
                <a:spcPts val="0"/>
              </a:spcBef>
              <a:buClr>
                <a:schemeClr val="dk2"/>
              </a:buClr>
              <a:buSzPct val="100000"/>
              <a:buFont typeface="Arial"/>
              <a:buChar char="●"/>
            </a:pPr>
            <a:r>
              <a:rPr lang="en" sz="2400"/>
              <a:t>“I did not believe your proclamation had such power to enable one who will someday die to override God’s ordinances” (line 500)</a:t>
            </a:r>
          </a:p>
          <a:p>
            <a:pPr lvl="0">
              <a:spcBef>
                <a:spcPts val="0"/>
              </a:spcBef>
              <a:buNone/>
            </a:pPr>
            <a:endParaRPr/>
          </a:p>
        </p:txBody>
      </p:sp>
      <p:sp>
        <p:nvSpPr>
          <p:cNvPr id="102" name="Shape 102"/>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Value of Gods to Characters</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a:spcBef>
                <a:spcPts val="0"/>
              </a:spcBef>
              <a:buNone/>
            </a:pPr>
            <a:r>
              <a:rPr lang="en"/>
              <a:t>Do the references mean more to the people watching the play back in Greece during this time period or are the references timeless?</a:t>
            </a:r>
          </a:p>
        </p:txBody>
      </p:sp>
      <p:sp>
        <p:nvSpPr>
          <p:cNvPr id="108" name="Shape 108"/>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References Effect</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411525" y="1200167"/>
            <a:ext cx="8229600" cy="3630300"/>
          </a:xfrm>
          <a:prstGeom prst="rect">
            <a:avLst/>
          </a:prstGeom>
        </p:spPr>
        <p:txBody>
          <a:bodyPr lIns="91425" tIns="91425" rIns="91425" bIns="91425" anchor="t" anchorCtr="0">
            <a:spAutoFit/>
          </a:bodyPr>
          <a:lstStyle/>
          <a:p>
            <a:pPr rtl="0">
              <a:spcBef>
                <a:spcPts val="0"/>
              </a:spcBef>
              <a:buNone/>
            </a:pPr>
            <a:r>
              <a:rPr lang="en" sz="2800"/>
              <a:t>Oedipus: “...evils that stem from Oedipus...”</a:t>
            </a:r>
          </a:p>
          <a:p>
            <a:pPr rtl="0">
              <a:spcBef>
                <a:spcPts val="0"/>
              </a:spcBef>
              <a:buNone/>
            </a:pPr>
            <a:r>
              <a:rPr lang="en" sz="2800"/>
              <a:t>(line 3)</a:t>
            </a:r>
          </a:p>
          <a:p>
            <a:pPr rtl="0">
              <a:spcBef>
                <a:spcPts val="0"/>
              </a:spcBef>
              <a:buNone/>
            </a:pPr>
            <a:endParaRPr sz="2800"/>
          </a:p>
          <a:p>
            <a:pPr rtl="0">
              <a:spcBef>
                <a:spcPts val="0"/>
              </a:spcBef>
              <a:buNone/>
            </a:pPr>
            <a:r>
              <a:rPr lang="en" sz="2800"/>
              <a:t>Gaia: “...Earth, oldest of gods, immortal, unwearied...”(line 374)</a:t>
            </a:r>
          </a:p>
          <a:p>
            <a:pPr rtl="0">
              <a:spcBef>
                <a:spcPts val="0"/>
              </a:spcBef>
              <a:buNone/>
            </a:pPr>
            <a:endParaRPr sz="2800"/>
          </a:p>
          <a:p>
            <a:pPr rtl="0">
              <a:spcBef>
                <a:spcPts val="0"/>
              </a:spcBef>
              <a:buNone/>
            </a:pPr>
            <a:r>
              <a:rPr lang="en" sz="2800"/>
              <a:t>Danae: “All Danae’s beauty was locked away...” (line 738)</a:t>
            </a:r>
          </a:p>
          <a:p>
            <a:pPr rtl="0">
              <a:spcBef>
                <a:spcPts val="0"/>
              </a:spcBef>
              <a:buNone/>
            </a:pPr>
            <a:endParaRPr/>
          </a:p>
          <a:p>
            <a:pPr>
              <a:spcBef>
                <a:spcPts val="0"/>
              </a:spcBef>
              <a:buNone/>
            </a:pPr>
            <a:endParaRPr/>
          </a:p>
        </p:txBody>
      </p:sp>
      <p:sp>
        <p:nvSpPr>
          <p:cNvPr id="114" name="Shape 114"/>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Myths Referenced</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rtl="0">
              <a:spcBef>
                <a:spcPts val="0"/>
              </a:spcBef>
              <a:buNone/>
            </a:pPr>
            <a:r>
              <a:rPr lang="en" sz="2200"/>
              <a:t>Oedipus: Curse of Oedipus still remains within the characters.</a:t>
            </a:r>
          </a:p>
          <a:p>
            <a:pPr rtl="0">
              <a:spcBef>
                <a:spcPts val="0"/>
              </a:spcBef>
              <a:buNone/>
            </a:pPr>
            <a:endParaRPr sz="2200"/>
          </a:p>
          <a:p>
            <a:pPr rtl="0">
              <a:spcBef>
                <a:spcPts val="0"/>
              </a:spcBef>
              <a:buNone/>
            </a:pPr>
            <a:r>
              <a:rPr lang="en" sz="2200"/>
              <a:t>Gaia: Prophets claim that things are not right with Polynices’ body, according to the Gods and the Earth.</a:t>
            </a:r>
          </a:p>
          <a:p>
            <a:pPr rtl="0">
              <a:spcBef>
                <a:spcPts val="0"/>
              </a:spcBef>
              <a:buNone/>
            </a:pPr>
            <a:r>
              <a:rPr lang="en" sz="2200"/>
              <a:t>Foreshadows the falling out of Creon’s family and friends. </a:t>
            </a:r>
          </a:p>
          <a:p>
            <a:pPr rtl="0">
              <a:spcBef>
                <a:spcPts val="0"/>
              </a:spcBef>
              <a:buNone/>
            </a:pPr>
            <a:endParaRPr sz="2200"/>
          </a:p>
          <a:p>
            <a:pPr rtl="0">
              <a:spcBef>
                <a:spcPts val="0"/>
              </a:spcBef>
              <a:buNone/>
            </a:pPr>
            <a:r>
              <a:rPr lang="en" sz="2200"/>
              <a:t>Danae: Reference sets up the idea of Antigone being locked away as Danae was in a Bronze tower. Significance: Danae’s prophecy became complete, just as all of Sophocles’ have.</a:t>
            </a:r>
            <a:r>
              <a:rPr lang="en" sz="2400"/>
              <a:t> </a:t>
            </a:r>
          </a:p>
          <a:p>
            <a:pPr>
              <a:spcBef>
                <a:spcPts val="0"/>
              </a:spcBef>
              <a:buNone/>
            </a:pPr>
            <a:endParaRPr/>
          </a:p>
        </p:txBody>
      </p:sp>
      <p:sp>
        <p:nvSpPr>
          <p:cNvPr id="120" name="Shape 120"/>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Impact of Myths on Characters</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rtl="0">
              <a:spcBef>
                <a:spcPts val="0"/>
              </a:spcBef>
              <a:buNone/>
            </a:pPr>
            <a:r>
              <a:rPr lang="en"/>
              <a:t>Bring the reader deeper into the world of the play. </a:t>
            </a:r>
          </a:p>
          <a:p>
            <a:pPr rtl="0">
              <a:spcBef>
                <a:spcPts val="0"/>
              </a:spcBef>
              <a:buNone/>
            </a:pPr>
            <a:r>
              <a:rPr lang="en"/>
              <a:t>Build a foundation for the mood of the play.</a:t>
            </a:r>
          </a:p>
          <a:p>
            <a:pPr rtl="0">
              <a:spcBef>
                <a:spcPts val="0"/>
              </a:spcBef>
              <a:buNone/>
            </a:pPr>
            <a:r>
              <a:rPr lang="en"/>
              <a:t>Add sophistication to the characters by tying them into the actual world of Greek mythology.</a:t>
            </a:r>
          </a:p>
          <a:p>
            <a:pPr>
              <a:spcBef>
                <a:spcPts val="0"/>
              </a:spcBef>
              <a:buNone/>
            </a:pPr>
            <a:endParaRPr/>
          </a:p>
        </p:txBody>
      </p:sp>
      <p:sp>
        <p:nvSpPr>
          <p:cNvPr id="126" name="Shape 126"/>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Impact of Myths on Readers</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rtl="0">
              <a:spcBef>
                <a:spcPts val="0"/>
              </a:spcBef>
              <a:buNone/>
            </a:pPr>
            <a:r>
              <a:rPr lang="en"/>
              <a:t>More than messenger?</a:t>
            </a:r>
          </a:p>
          <a:p>
            <a:pPr rtl="0">
              <a:spcBef>
                <a:spcPts val="0"/>
              </a:spcBef>
              <a:buNone/>
            </a:pPr>
            <a:endParaRPr/>
          </a:p>
          <a:p>
            <a:pPr>
              <a:spcBef>
                <a:spcPts val="0"/>
              </a:spcBef>
              <a:buNone/>
            </a:pPr>
            <a:r>
              <a:rPr lang="en"/>
              <a:t>Tiresias: Ultimately ends up destroying Creon’s world around him; curse of Oedipus still stands upon Antigone and </a:t>
            </a:r>
          </a:p>
        </p:txBody>
      </p:sp>
      <p:sp>
        <p:nvSpPr>
          <p:cNvPr id="132" name="Shape 132"/>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Role of Prophets</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body" idx="1"/>
          </p:nvPr>
        </p:nvSpPr>
        <p:spPr>
          <a:xfrm>
            <a:off x="563800" y="1200167"/>
            <a:ext cx="8229600" cy="3630300"/>
          </a:xfrm>
          <a:prstGeom prst="rect">
            <a:avLst/>
          </a:prstGeom>
        </p:spPr>
        <p:txBody>
          <a:bodyPr lIns="91425" tIns="91425" rIns="91425" bIns="91425" anchor="t" anchorCtr="0">
            <a:spAutoFit/>
          </a:bodyPr>
          <a:lstStyle/>
          <a:p>
            <a:pPr rtl="0">
              <a:spcBef>
                <a:spcPts val="0"/>
              </a:spcBef>
              <a:buNone/>
            </a:pPr>
            <a:r>
              <a:rPr lang="en"/>
              <a:t>Teiresias “The time is not far off when you should pay back/ Corpe for corpse, flesh of your own flesh”(line 842-843).</a:t>
            </a:r>
          </a:p>
          <a:p>
            <a:pPr rtl="0">
              <a:spcBef>
                <a:spcPts val="0"/>
              </a:spcBef>
              <a:buNone/>
            </a:pPr>
            <a:endParaRPr/>
          </a:p>
          <a:p>
            <a:pPr>
              <a:spcBef>
                <a:spcPts val="0"/>
              </a:spcBef>
              <a:buNone/>
            </a:pPr>
            <a:r>
              <a:rPr lang="en"/>
              <a:t>Messenger: “Fate casts down the happy and the unhappy alike”(line 905).</a:t>
            </a:r>
          </a:p>
        </p:txBody>
      </p:sp>
      <p:sp>
        <p:nvSpPr>
          <p:cNvPr id="138" name="Shape 138"/>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Prophet Examples</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body" idx="1"/>
          </p:nvPr>
        </p:nvSpPr>
        <p:spPr>
          <a:xfrm>
            <a:off x="358250" y="1267067"/>
            <a:ext cx="8229600" cy="3630300"/>
          </a:xfrm>
          <a:prstGeom prst="rect">
            <a:avLst/>
          </a:prstGeom>
        </p:spPr>
        <p:txBody>
          <a:bodyPr lIns="91425" tIns="91425" rIns="91425" bIns="91425" anchor="t" anchorCtr="0">
            <a:spAutoFit/>
          </a:bodyPr>
          <a:lstStyle/>
          <a:p>
            <a:pPr rtl="0">
              <a:spcBef>
                <a:spcPts val="0"/>
              </a:spcBef>
              <a:buNone/>
            </a:pPr>
            <a:r>
              <a:rPr lang="en" sz="2900"/>
              <a:t>Teiresias: People have still not learned to just listen to him; whether or not he has influence on his prophecy, his prophecy is the most lucid foreshadowing in the tragedy.</a:t>
            </a:r>
          </a:p>
          <a:p>
            <a:pPr rtl="0">
              <a:spcBef>
                <a:spcPts val="0"/>
              </a:spcBef>
              <a:buNone/>
            </a:pPr>
            <a:r>
              <a:rPr lang="en" sz="2900"/>
              <a:t>Messenger: Reminds the characters of the imminence of fate; shows the juxtaposition between power and the idea of free will and the inevitability of fate.</a:t>
            </a:r>
          </a:p>
          <a:p>
            <a:pPr>
              <a:spcBef>
                <a:spcPts val="0"/>
              </a:spcBef>
              <a:buNone/>
            </a:pPr>
            <a:endParaRPr/>
          </a:p>
        </p:txBody>
      </p:sp>
      <p:sp>
        <p:nvSpPr>
          <p:cNvPr id="144" name="Shape 144"/>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Impact of Prophets</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a:spcBef>
                <a:spcPts val="0"/>
              </a:spcBef>
              <a:buNone/>
            </a:pPr>
            <a:r>
              <a:rPr lang="en"/>
              <a:t>The author will constantly allude to other stories of Greek mythology to tie in the story to the actual world of mythology; allows the reader to see it as more than a play because of their cultural devotion to the Mythology at the time. </a:t>
            </a:r>
          </a:p>
        </p:txBody>
      </p:sp>
      <p:sp>
        <p:nvSpPr>
          <p:cNvPr id="150" name="Shape 150"/>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Interesting Use of Techniques</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457200" y="1244242"/>
            <a:ext cx="8229600" cy="3630300"/>
          </a:xfrm>
          <a:prstGeom prst="rect">
            <a:avLst/>
          </a:prstGeom>
        </p:spPr>
        <p:txBody>
          <a:bodyPr lIns="91425" tIns="91425" rIns="91425" bIns="91425" anchor="t" anchorCtr="0">
            <a:spAutoFit/>
          </a:bodyPr>
          <a:lstStyle/>
          <a:p>
            <a:pPr>
              <a:spcBef>
                <a:spcPts val="0"/>
              </a:spcBef>
              <a:buNone/>
            </a:pPr>
            <a:r>
              <a:rPr lang="en"/>
              <a:t>These topics relate to our society by showing interconnectedness; social media today vs the continuity of stories back then. (Comparison of one facet of our lives to a universal practice in Ancient Greece.)</a:t>
            </a:r>
          </a:p>
        </p:txBody>
      </p:sp>
      <p:sp>
        <p:nvSpPr>
          <p:cNvPr id="156" name="Shape 156"/>
          <p:cNvSpPr txBox="1">
            <a:spLocks noGrp="1"/>
          </p:cNvSpPr>
          <p:nvPr>
            <p:ph type="title"/>
          </p:nvPr>
        </p:nvSpPr>
        <p:spPr>
          <a:xfrm>
            <a:off x="457200" y="205978"/>
            <a:ext cx="8229600" cy="994200"/>
          </a:xfrm>
          <a:prstGeom prst="rect">
            <a:avLst/>
          </a:prstGeom>
        </p:spPr>
        <p:txBody>
          <a:bodyPr lIns="91425" tIns="91425" rIns="91425" bIns="91425" anchor="b" anchorCtr="0">
            <a:spAutoFit/>
          </a:bodyPr>
          <a:lstStyle/>
          <a:p>
            <a:pPr>
              <a:spcBef>
                <a:spcPts val="0"/>
              </a:spcBef>
              <a:buNone/>
            </a:pPr>
            <a:r>
              <a:rPr lang="en">
                <a:solidFill>
                  <a:schemeClr val="lt1"/>
                </a:solidFill>
              </a:rPr>
              <a:t>Connection to Us</a:t>
            </a:r>
          </a:p>
        </p:txBody>
      </p:sp>
    </p:spTree>
  </p:cSld>
  <p:clrMapOvr>
    <a:masterClrMapping/>
  </p:clrMapOvr>
  <p:transition spd="slow">
    <p:cut/>
  </p:transition>
</p:sld>
</file>

<file path=ppt/theme/theme1.xml><?xml version="1.0" encoding="utf-8"?>
<a:theme xmlns:a="http://schemas.openxmlformats.org/drawingml/2006/main" name="wave">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1675</Words>
  <Application>Microsoft Office PowerPoint</Application>
  <PresentationFormat>On-screen Show (16:9)</PresentationFormat>
  <Paragraphs>117</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wave</vt:lpstr>
      <vt:lpstr>Gods in Antigone</vt:lpstr>
      <vt:lpstr>Gods and Goddesses</vt:lpstr>
      <vt:lpstr>Sophocles</vt:lpstr>
      <vt:lpstr>Sample Gods and Goddess In Text </vt:lpstr>
      <vt:lpstr>Zeus In Antigone</vt:lpstr>
      <vt:lpstr>Significance of Zeus</vt:lpstr>
      <vt:lpstr> Hades</vt:lpstr>
      <vt:lpstr>Dionysus</vt:lpstr>
      <vt:lpstr>Eros</vt:lpstr>
      <vt:lpstr>Significance of References</vt:lpstr>
      <vt:lpstr>Value of Gods to Characters</vt:lpstr>
      <vt:lpstr>References Effect</vt:lpstr>
      <vt:lpstr>Myths Referenced</vt:lpstr>
      <vt:lpstr>Impact of Myths on Characters</vt:lpstr>
      <vt:lpstr>Impact of Myths on Readers</vt:lpstr>
      <vt:lpstr>Role of Prophets</vt:lpstr>
      <vt:lpstr>Prophet Examples</vt:lpstr>
      <vt:lpstr>Impact of Prophets</vt:lpstr>
      <vt:lpstr>Interesting Use of Techniques</vt:lpstr>
      <vt:lpstr>Connection to 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in Antigone</dc:title>
  <dc:creator>Komitzky, Amy</dc:creator>
  <cp:lastModifiedBy>Windows User</cp:lastModifiedBy>
  <cp:revision>1</cp:revision>
  <dcterms:modified xsi:type="dcterms:W3CDTF">2014-09-03T18:36:03Z</dcterms:modified>
</cp:coreProperties>
</file>