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4" r:id="rId3"/>
    <p:sldId id="286" r:id="rId4"/>
    <p:sldId id="291" r:id="rId5"/>
    <p:sldId id="287" r:id="rId6"/>
    <p:sldId id="283" r:id="rId7"/>
    <p:sldId id="276" r:id="rId8"/>
    <p:sldId id="288" r:id="rId9"/>
    <p:sldId id="290" r:id="rId10"/>
    <p:sldId id="292" r:id="rId11"/>
    <p:sldId id="289" r:id="rId12"/>
    <p:sldId id="264" r:id="rId13"/>
    <p:sldId id="265" r:id="rId14"/>
    <p:sldId id="266" r:id="rId15"/>
    <p:sldId id="267" r:id="rId16"/>
    <p:sldId id="268" r:id="rId17"/>
    <p:sldId id="257" r:id="rId18"/>
    <p:sldId id="259" r:id="rId19"/>
    <p:sldId id="262" r:id="rId20"/>
    <p:sldId id="282" r:id="rId21"/>
    <p:sldId id="29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A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68944-8818-48A5-BB87-3521AA33D8FE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65C28-F345-414A-8787-16E65974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21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C08B4-460D-489A-8B0A-13795C5216B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F1154-C084-450B-AFE4-1853C0A9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29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-Not written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Not specific</a:t>
            </a:r>
            <a:r>
              <a:rPr lang="en-US" altLang="en-US" baseline="0" dirty="0" smtClean="0"/>
              <a:t>   </a:t>
            </a:r>
            <a:r>
              <a:rPr lang="en-US" altLang="en-US" dirty="0" smtClean="0"/>
              <a:t>-Not believable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Not realistic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Not acting on your thoughts </a:t>
            </a:r>
          </a:p>
          <a:p>
            <a:r>
              <a:rPr lang="en-US" altLang="en-US" dirty="0" smtClean="0"/>
              <a:t>Lack of commitment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Lack of support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Lack of rewards</a:t>
            </a:r>
            <a:r>
              <a:rPr lang="en-US" altLang="en-US" baseline="0" dirty="0" smtClean="0"/>
              <a:t>   -</a:t>
            </a:r>
            <a:r>
              <a:rPr lang="en-US" altLang="en-US" dirty="0" smtClean="0"/>
              <a:t>Lack of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F1154-C084-450B-AFE4-1853C0A9F5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6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78456E9-5F66-4375-A1E6-E9E150786D1A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09C915-5FD0-4E8E-A6B7-AA54F74E83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8200"/>
            <a:ext cx="9144000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Goal-setting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Classroom Guidance, November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782"/>
            <a:ext cx="10310118" cy="687878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What is a Goal Anyway?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92500" lnSpcReduction="20000"/>
          </a:bodyPr>
          <a:lstStyle/>
          <a:p>
            <a:pPr>
              <a:buClrTx/>
            </a:pPr>
            <a:r>
              <a:rPr lang="en-US" altLang="en-US" sz="3200" dirty="0" smtClean="0"/>
              <a:t>According to Merriam-Webster a goal is: </a:t>
            </a:r>
            <a:r>
              <a:rPr lang="en-US" altLang="en-US" sz="3200" b="1" i="1" dirty="0" smtClean="0"/>
              <a:t>the end toward which effort is directed. </a:t>
            </a:r>
          </a:p>
          <a:p>
            <a:pPr>
              <a:buClrTx/>
            </a:pPr>
            <a:r>
              <a:rPr lang="en-US" altLang="en-US" sz="3200" dirty="0" smtClean="0"/>
              <a:t>Dictionary.com defines a goal as: </a:t>
            </a:r>
            <a:r>
              <a:rPr lang="en-US" sz="3200" b="1" i="1" dirty="0"/>
              <a:t>the result or achievement </a:t>
            </a:r>
            <a:r>
              <a:rPr lang="en-US" sz="3200" b="1" i="1" dirty="0" smtClean="0"/>
              <a:t>toward</a:t>
            </a:r>
            <a:r>
              <a:rPr lang="en-US" sz="3200" b="1" i="1" dirty="0"/>
              <a:t> </a:t>
            </a:r>
            <a:r>
              <a:rPr lang="en-US" sz="3200" b="1" i="1" dirty="0" smtClean="0"/>
              <a:t>which effort</a:t>
            </a:r>
            <a:r>
              <a:rPr lang="en-US" sz="3200" b="1" i="1" dirty="0"/>
              <a:t> is directed; aim; end</a:t>
            </a:r>
            <a:r>
              <a:rPr lang="en-US" sz="3200" b="1" i="1" dirty="0" smtClean="0"/>
              <a:t>.</a:t>
            </a:r>
          </a:p>
          <a:p>
            <a:pPr>
              <a:buClrTx/>
            </a:pPr>
            <a:r>
              <a:rPr lang="en-US" altLang="en-US" sz="3200" dirty="0"/>
              <a:t>The purpose of goals is to give you something that you want to enhance your life in some </a:t>
            </a:r>
            <a:r>
              <a:rPr lang="en-US" altLang="en-US" sz="3200" dirty="0" smtClean="0"/>
              <a:t>way.</a:t>
            </a:r>
          </a:p>
          <a:p>
            <a:pPr>
              <a:buClrTx/>
            </a:pPr>
            <a:r>
              <a:rPr lang="en-US" sz="3200" dirty="0" smtClean="0"/>
              <a:t>A </a:t>
            </a:r>
            <a:r>
              <a:rPr lang="en-US" sz="3200" dirty="0"/>
              <a:t>goal is something within your power to reach and clearly defined.  A person needs to clearly define their goal and have an active plan to reach that goal</a:t>
            </a:r>
            <a:r>
              <a:rPr lang="en-US" sz="3200" dirty="0" smtClean="0"/>
              <a:t>.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7615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782"/>
            <a:ext cx="10310118" cy="6878782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Types of Goals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altLang="en-US" b="1" dirty="0" smtClean="0"/>
              <a:t>Long Term Goals: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One school year, 5-year, 10-year, etc.</a:t>
            </a:r>
          </a:p>
          <a:p>
            <a:pPr>
              <a:buClrTx/>
            </a:pPr>
            <a:r>
              <a:rPr lang="en-US" altLang="en-US" b="1" dirty="0" smtClean="0"/>
              <a:t>Short Term Goals: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Goals for the next few days, next couple of months, or 3-6 months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22450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59" y="0"/>
            <a:ext cx="5647742" cy="684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5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782"/>
            <a:ext cx="10310118" cy="687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Goals are Not…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en-US" dirty="0" smtClean="0"/>
              <a:t>Goals are NOT the same as dreams.</a:t>
            </a:r>
          </a:p>
          <a:p>
            <a:pPr lvl="1"/>
            <a:r>
              <a:rPr lang="en-US" altLang="en-US" dirty="0" smtClean="0"/>
              <a:t>Setting a goal is </a:t>
            </a:r>
            <a:r>
              <a:rPr lang="en-US" altLang="en-US" dirty="0"/>
              <a:t>like shooting an arrow.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You </a:t>
            </a:r>
            <a:r>
              <a:rPr lang="en-US" altLang="en-US" dirty="0"/>
              <a:t>may want to hit the target, but </a:t>
            </a:r>
            <a:r>
              <a:rPr lang="en-US" altLang="en-US" dirty="0" smtClean="0"/>
              <a:t>if </a:t>
            </a:r>
            <a:r>
              <a:rPr lang="en-US" altLang="en-US" dirty="0"/>
              <a:t>you don’t take action – shooting the arrow – </a:t>
            </a:r>
            <a:r>
              <a:rPr lang="en-US" altLang="en-US" dirty="0" smtClean="0"/>
              <a:t>you </a:t>
            </a:r>
            <a:r>
              <a:rPr lang="en-US" altLang="en-US" dirty="0"/>
              <a:t>only have a dream.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/>
              <a:t>difference between a </a:t>
            </a:r>
            <a:r>
              <a:rPr lang="en-US" altLang="en-US" dirty="0" smtClean="0"/>
              <a:t>dream </a:t>
            </a:r>
            <a:r>
              <a:rPr lang="en-US" altLang="en-US" dirty="0"/>
              <a:t>and a goal is </a:t>
            </a:r>
            <a:r>
              <a:rPr lang="en-US" altLang="en-US" b="1" dirty="0"/>
              <a:t>ACTION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b="1" dirty="0"/>
              <a:t>Dream + Action </a:t>
            </a:r>
            <a:r>
              <a:rPr lang="en-US" altLang="en-US" b="1" dirty="0" smtClean="0"/>
              <a:t>= </a:t>
            </a:r>
            <a:r>
              <a:rPr lang="en-US" altLang="en-US" b="1" dirty="0"/>
              <a:t>Goal</a:t>
            </a:r>
          </a:p>
          <a:p>
            <a:pPr lvl="1"/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1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782"/>
            <a:ext cx="10310118" cy="687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Goals vs. Dreams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pPr fontAlgn="base">
              <a:buClrTx/>
            </a:pPr>
            <a:r>
              <a:rPr lang="en-US" b="1" dirty="0" smtClean="0"/>
              <a:t>Dreams</a:t>
            </a:r>
            <a:r>
              <a:rPr lang="en-US" dirty="0" smtClean="0"/>
              <a:t> </a:t>
            </a:r>
            <a:r>
              <a:rPr lang="en-US" dirty="0"/>
              <a:t>are free. </a:t>
            </a:r>
            <a:r>
              <a:rPr lang="en-US" b="1" dirty="0"/>
              <a:t>Goals</a:t>
            </a:r>
            <a:r>
              <a:rPr lang="en-US" dirty="0"/>
              <a:t> have a </a:t>
            </a:r>
            <a:r>
              <a:rPr lang="en-US" dirty="0" smtClean="0"/>
              <a:t>cost (times, money, effort, and sweat).</a:t>
            </a:r>
            <a:r>
              <a:rPr lang="en-US" dirty="0"/>
              <a:t> </a:t>
            </a:r>
            <a:endParaRPr lang="en-US" dirty="0" smtClean="0"/>
          </a:p>
          <a:p>
            <a:pPr fontAlgn="base">
              <a:buClrTx/>
            </a:pPr>
            <a:r>
              <a:rPr lang="en-US" b="1" dirty="0" smtClean="0"/>
              <a:t>Goals</a:t>
            </a:r>
            <a:r>
              <a:rPr lang="en-US" dirty="0" smtClean="0"/>
              <a:t> </a:t>
            </a:r>
            <a:r>
              <a:rPr lang="en-US" dirty="0"/>
              <a:t>produce results. </a:t>
            </a:r>
            <a:r>
              <a:rPr lang="en-US" b="1" dirty="0"/>
              <a:t>Dreams</a:t>
            </a:r>
            <a:r>
              <a:rPr lang="en-US" dirty="0"/>
              <a:t> don’t. </a:t>
            </a:r>
            <a:endParaRPr lang="en-US" dirty="0" smtClean="0"/>
          </a:p>
          <a:p>
            <a:pPr fontAlgn="base">
              <a:buClrTx/>
            </a:pPr>
            <a:r>
              <a:rPr lang="en-US" b="1" dirty="0" smtClean="0"/>
              <a:t>Goals</a:t>
            </a:r>
            <a:r>
              <a:rPr lang="en-US" dirty="0" smtClean="0"/>
              <a:t> </a:t>
            </a:r>
            <a:r>
              <a:rPr lang="en-US" dirty="0"/>
              <a:t>have a finish line. </a:t>
            </a:r>
            <a:r>
              <a:rPr lang="en-US" b="1" dirty="0"/>
              <a:t>Dreams</a:t>
            </a:r>
            <a:r>
              <a:rPr lang="en-US" dirty="0"/>
              <a:t> never have to end. </a:t>
            </a:r>
            <a:endParaRPr lang="en-US" dirty="0" smtClean="0"/>
          </a:p>
          <a:p>
            <a:pPr fontAlgn="base">
              <a:buClrTx/>
            </a:pPr>
            <a:r>
              <a:rPr lang="en-US" b="1" dirty="0" smtClean="0"/>
              <a:t>Goals</a:t>
            </a:r>
            <a:r>
              <a:rPr lang="en-US" dirty="0" smtClean="0"/>
              <a:t> </a:t>
            </a:r>
            <a:r>
              <a:rPr lang="en-US" dirty="0"/>
              <a:t>must have focus. </a:t>
            </a:r>
            <a:r>
              <a:rPr lang="en-US" b="1" dirty="0"/>
              <a:t>Dreams</a:t>
            </a:r>
            <a:r>
              <a:rPr lang="en-US" dirty="0"/>
              <a:t> don’t. </a:t>
            </a:r>
            <a:endParaRPr lang="en-US" dirty="0" smtClean="0"/>
          </a:p>
          <a:p>
            <a:pPr fontAlgn="base">
              <a:buClrTx/>
            </a:pPr>
            <a:r>
              <a:rPr lang="en-US" b="1" dirty="0" smtClean="0"/>
              <a:t>Goals</a:t>
            </a:r>
            <a:r>
              <a:rPr lang="en-US" dirty="0" smtClean="0"/>
              <a:t> </a:t>
            </a:r>
            <a:r>
              <a:rPr lang="en-US" dirty="0"/>
              <a:t>require hard work. </a:t>
            </a:r>
            <a:r>
              <a:rPr lang="en-US" b="1" dirty="0"/>
              <a:t>Dreams</a:t>
            </a:r>
            <a:r>
              <a:rPr lang="en-US" dirty="0"/>
              <a:t> just require your imagination. 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565612"/>
            <a:ext cx="13335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/>
              <a:t>http://timemanagementninja.com/2013/04/10-big-differences-between-goals-and-dreams-that-you-must-know/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7952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14" y="0"/>
            <a:ext cx="9168514" cy="6839712"/>
          </a:xfrm>
          <a:prstGeom prst="rect">
            <a:avLst/>
          </a:prstGeom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Why Set Goals?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239512"/>
          </a:xfrm>
        </p:spPr>
        <p:txBody>
          <a:bodyPr>
            <a:normAutofit lnSpcReduction="10000"/>
          </a:bodyPr>
          <a:lstStyle/>
          <a:p>
            <a:pPr>
              <a:buClr>
                <a:schemeClr val="bg1"/>
              </a:buClr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 the difficulty of passing classes </a:t>
            </a:r>
          </a:p>
          <a:p>
            <a:pPr>
              <a:buClr>
                <a:schemeClr val="bg1"/>
              </a:buClr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skills of goal setting for after high school</a:t>
            </a:r>
          </a:p>
          <a:p>
            <a:pPr>
              <a:buClr>
                <a:schemeClr val="bg1"/>
              </a:buClr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Positively affects other areas of life, not just academics </a:t>
            </a:r>
          </a:p>
          <a:p>
            <a:pPr>
              <a:buClr>
                <a:schemeClr val="bg1"/>
              </a:buClr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 stress and anxiety</a:t>
            </a:r>
          </a:p>
          <a:p>
            <a:pPr>
              <a:buClr>
                <a:schemeClr val="bg1"/>
              </a:buClr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concentration, self-confidence, performance, and overall enjoyment of life</a:t>
            </a:r>
          </a:p>
          <a:p>
            <a:pPr>
              <a:buClr>
                <a:schemeClr val="bg1"/>
              </a:buClr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“If you don't know where you are going, you're likely to wind up somewhere else!”</a:t>
            </a:r>
          </a:p>
          <a:p>
            <a:pPr>
              <a:buClr>
                <a:schemeClr val="bg1"/>
              </a:buClr>
            </a:pP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</a:pP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269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Obstacle Course</a:t>
            </a:r>
            <a:endParaRPr lang="en-US" cap="none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"/>
            <a:ext cx="9144000" cy="6766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000" y="548640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-Not written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specific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-Not believable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realistic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ctr"/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acting on your thoughts    -Lack of commitment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support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rewards</a:t>
            </a:r>
            <a:r>
              <a:rPr lang="en-US" altLang="en-US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motivation</a:t>
            </a:r>
          </a:p>
        </p:txBody>
      </p:sp>
    </p:spTree>
    <p:extLst>
      <p:ext uri="{BB962C8B-B14F-4D97-AF65-F5344CB8AC3E}">
        <p14:creationId xmlns:p14="http://schemas.microsoft.com/office/powerpoint/2010/main" val="120457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8610600" cy="1828800"/>
          </a:xfrm>
        </p:spPr>
        <p:txBody>
          <a:bodyPr/>
          <a:lstStyle/>
          <a:p>
            <a:pPr algn="r"/>
            <a:r>
              <a:rPr lang="en-US" altLang="en-US" dirty="0" smtClean="0"/>
              <a:t>S.M.A.R.T </a:t>
            </a:r>
            <a:r>
              <a:rPr lang="en-US" altLang="en-US" cap="none" dirty="0" smtClean="0"/>
              <a:t>Goal Setting</a:t>
            </a:r>
            <a:endParaRPr lang="en-US" altLang="en-US" dirty="0" smtClean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3200" dirty="0" smtClean="0"/>
              <a:t>Before you begin your goal setting process, it is important to know what qualities your goals should embody.</a:t>
            </a:r>
          </a:p>
          <a:p>
            <a:pPr marL="457200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3200" dirty="0" smtClean="0"/>
              <a:t>You must be aware of the differences between dreams and goals.</a:t>
            </a:r>
          </a:p>
          <a:p>
            <a:pPr marL="457200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3200" dirty="0" smtClean="0"/>
              <a:t>You have to recognize challenges, steps to accomplish it, and vision to succeed.</a:t>
            </a:r>
          </a:p>
        </p:txBody>
      </p:sp>
    </p:spTree>
    <p:extLst>
      <p:ext uri="{BB962C8B-B14F-4D97-AF65-F5344CB8AC3E}">
        <p14:creationId xmlns:p14="http://schemas.microsoft.com/office/powerpoint/2010/main" val="300687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"/>
            <a:ext cx="50563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0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Specific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goal should be SPECIFIC enough so that we know exactly for what we are striving. </a:t>
            </a:r>
          </a:p>
          <a:p>
            <a:r>
              <a:rPr lang="en-US" altLang="en-US" dirty="0" smtClean="0"/>
              <a:t>It is clearly defined so you know what to do.</a:t>
            </a:r>
          </a:p>
        </p:txBody>
      </p:sp>
    </p:spTree>
    <p:extLst>
      <p:ext uri="{BB962C8B-B14F-4D97-AF65-F5344CB8AC3E}">
        <p14:creationId xmlns:p14="http://schemas.microsoft.com/office/powerpoint/2010/main" val="416857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Measurable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goal must be MEASURABLE. It should have concrete facts. You should be able to answer very specifically, when and how you will know you attained your goal. </a:t>
            </a:r>
          </a:p>
          <a:p>
            <a:r>
              <a:rPr lang="en-US" altLang="en-US" dirty="0" smtClean="0"/>
              <a:t>It’s measured in time and quantity so you know when you have achieved it.</a:t>
            </a:r>
          </a:p>
        </p:txBody>
      </p:sp>
    </p:spTree>
    <p:extLst>
      <p:ext uri="{BB962C8B-B14F-4D97-AF65-F5344CB8AC3E}">
        <p14:creationId xmlns:p14="http://schemas.microsoft.com/office/powerpoint/2010/main" val="19413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Action-oriented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ACTION-ORIENTED, declaring positive activity that will produce results. </a:t>
            </a:r>
          </a:p>
          <a:p>
            <a:r>
              <a:rPr lang="en-US" altLang="en-US" dirty="0" smtClean="0"/>
              <a:t>These are specific items you can do to get you closer to where you want to be.</a:t>
            </a:r>
          </a:p>
        </p:txBody>
      </p:sp>
    </p:spTree>
    <p:extLst>
      <p:ext uri="{BB962C8B-B14F-4D97-AF65-F5344CB8AC3E}">
        <p14:creationId xmlns:p14="http://schemas.microsoft.com/office/powerpoint/2010/main" val="413569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Realistic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goal must be REALISTIC. Challenging yourself is an important part of goal setting. You want to aim high; however, you also need to be realistic.</a:t>
            </a:r>
          </a:p>
          <a:p>
            <a:r>
              <a:rPr lang="en-US" altLang="en-US" dirty="0" smtClean="0"/>
              <a:t>You can accomplish this with your strengths, talents, and abilities. </a:t>
            </a:r>
          </a:p>
        </p:txBody>
      </p:sp>
    </p:spTree>
    <p:extLst>
      <p:ext uri="{BB962C8B-B14F-4D97-AF65-F5344CB8AC3E}">
        <p14:creationId xmlns:p14="http://schemas.microsoft.com/office/powerpoint/2010/main" val="23283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Target Date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TARGET DATE gives you a deadline and can help you motivate and re-evaluate.</a:t>
            </a:r>
          </a:p>
          <a:p>
            <a:r>
              <a:rPr lang="en-US" altLang="en-US" dirty="0" smtClean="0"/>
              <a:t>With this date in mind, it pushes you toward the completion of your goal.</a:t>
            </a:r>
          </a:p>
        </p:txBody>
      </p:sp>
    </p:spTree>
    <p:extLst>
      <p:ext uri="{BB962C8B-B14F-4D97-AF65-F5344CB8AC3E}">
        <p14:creationId xmlns:p14="http://schemas.microsoft.com/office/powerpoint/2010/main" val="34044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I do not know where to start!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Start by considering these examples to more effectively study.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09600" y="2590800"/>
            <a:ext cx="4419600" cy="4572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 smtClean="0"/>
              <a:t>Study regularly </a:t>
            </a:r>
          </a:p>
          <a:p>
            <a:r>
              <a:rPr lang="en-US" altLang="en-US" sz="2200" dirty="0" smtClean="0"/>
              <a:t>Find a study place </a:t>
            </a:r>
          </a:p>
          <a:p>
            <a:r>
              <a:rPr lang="en-US" altLang="en-US" sz="2200" dirty="0" smtClean="0"/>
              <a:t>Plan assignments in advance </a:t>
            </a:r>
          </a:p>
          <a:p>
            <a:r>
              <a:rPr lang="en-US" altLang="en-US" sz="2200" dirty="0" smtClean="0"/>
              <a:t>Improve time management</a:t>
            </a: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5181600" y="2590800"/>
            <a:ext cx="38862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 smtClean="0"/>
              <a:t>Get a good night’s sleep</a:t>
            </a:r>
          </a:p>
          <a:p>
            <a:r>
              <a:rPr lang="en-US" altLang="en-US" sz="2200" dirty="0" smtClean="0"/>
              <a:t>Take advantage of tutoring</a:t>
            </a:r>
          </a:p>
          <a:p>
            <a:r>
              <a:rPr lang="en-US" altLang="en-US" sz="2200" dirty="0" smtClean="0"/>
              <a:t>Ask for help</a:t>
            </a:r>
          </a:p>
          <a:p>
            <a:r>
              <a:rPr lang="en-US" altLang="en-US" sz="2200" dirty="0" smtClean="0"/>
              <a:t>Participate actively in class</a:t>
            </a:r>
          </a:p>
        </p:txBody>
      </p:sp>
    </p:spTree>
    <p:extLst>
      <p:ext uri="{BB962C8B-B14F-4D97-AF65-F5344CB8AC3E}">
        <p14:creationId xmlns:p14="http://schemas.microsoft.com/office/powerpoint/2010/main" val="22086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9" grpId="0" build="p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362200" y="228600"/>
            <a:ext cx="6477000" cy="1828800"/>
          </a:xfrm>
        </p:spPr>
        <p:txBody>
          <a:bodyPr/>
          <a:lstStyle/>
          <a:p>
            <a:pPr algn="r"/>
            <a:r>
              <a:rPr lang="en-US" altLang="en-US" cap="none" dirty="0" smtClean="0"/>
              <a:t>What if I Fail?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822960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60000"/>
              <a:buFont typeface="Wingdings" panose="05000000000000000000" pitchFamily="2" charset="2"/>
              <a:buChar char="q"/>
            </a:pPr>
            <a:r>
              <a:rPr lang="en-US" sz="2900" dirty="0" smtClean="0"/>
              <a:t>Do you think it is better to set lower goals than risk failure by setting higher ones?</a:t>
            </a:r>
          </a:p>
          <a:p>
            <a:pPr marL="285750" indent="-285750">
              <a:buSzPct val="60000"/>
              <a:buFont typeface="Wingdings" panose="05000000000000000000" pitchFamily="2" charset="2"/>
              <a:buChar char="q"/>
            </a:pPr>
            <a:r>
              <a:rPr lang="en-US" sz="2900" dirty="0" smtClean="0"/>
              <a:t>Can anyone describe a time when they turned a failure into a success?</a:t>
            </a:r>
          </a:p>
          <a:p>
            <a:pPr marL="285750" indent="-285750">
              <a:buSzPct val="60000"/>
              <a:buFont typeface="Wingdings" panose="05000000000000000000" pitchFamily="2" charset="2"/>
              <a:buChar char="q"/>
            </a:pPr>
            <a:r>
              <a:rPr lang="en-US" sz="2900" dirty="0" smtClean="0"/>
              <a:t>What is the difference between failing and being a failure?</a:t>
            </a:r>
          </a:p>
          <a:p>
            <a:pPr marL="285750" indent="-285750">
              <a:buSzPct val="60000"/>
              <a:buFont typeface="Wingdings" panose="05000000000000000000" pitchFamily="2" charset="2"/>
              <a:buChar char="q"/>
            </a:pPr>
            <a:r>
              <a:rPr lang="en-US" sz="2900" dirty="0" smtClean="0"/>
              <a:t>What are some mistakes in goal setting?</a:t>
            </a:r>
          </a:p>
        </p:txBody>
      </p:sp>
    </p:spTree>
    <p:extLst>
      <p:ext uri="{BB962C8B-B14F-4D97-AF65-F5344CB8AC3E}">
        <p14:creationId xmlns:p14="http://schemas.microsoft.com/office/powerpoint/2010/main" val="36983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How to Stay Motivated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smtClean="0"/>
              <a:t>Lack of motivation = fear of failure or fear of change</a:t>
            </a:r>
          </a:p>
          <a:p>
            <a:r>
              <a:rPr lang="en-US" altLang="en-US" dirty="0" smtClean="0"/>
              <a:t>Keep yourself motivated by…</a:t>
            </a:r>
          </a:p>
          <a:p>
            <a:pPr lvl="1"/>
            <a:r>
              <a:rPr lang="en-US" altLang="en-US" dirty="0" smtClean="0"/>
              <a:t>Treating yourself well</a:t>
            </a:r>
          </a:p>
          <a:p>
            <a:pPr lvl="1"/>
            <a:r>
              <a:rPr lang="en-US" altLang="en-US" dirty="0" smtClean="0"/>
              <a:t>Giving yourself rewards </a:t>
            </a:r>
          </a:p>
          <a:p>
            <a:pPr lvl="1"/>
            <a:r>
              <a:rPr lang="en-US" altLang="en-US" dirty="0" smtClean="0"/>
              <a:t>Keeping track of your accomplishments </a:t>
            </a:r>
          </a:p>
          <a:p>
            <a:pPr lvl="1"/>
            <a:r>
              <a:rPr lang="en-US" altLang="en-US" dirty="0" smtClean="0"/>
              <a:t>Setting goals and sticking to them </a:t>
            </a:r>
          </a:p>
          <a:p>
            <a:pPr lvl="1"/>
            <a:r>
              <a:rPr lang="en-US" altLang="en-US" dirty="0" smtClean="0"/>
              <a:t>Planning ahead </a:t>
            </a:r>
          </a:p>
          <a:p>
            <a:r>
              <a:rPr lang="en-US" dirty="0"/>
              <a:t>No one can teach you how to think, you must motivate yourself to learn how to learn!</a:t>
            </a:r>
          </a:p>
          <a:p>
            <a:r>
              <a:rPr lang="en-US" dirty="0"/>
              <a:t>You are your own motivator. </a:t>
            </a:r>
          </a:p>
          <a:p>
            <a:r>
              <a:rPr lang="en-US" dirty="0"/>
              <a:t>Your motivation must come from within yourself. Others may try to encourage you, but you are the only one who can attain what you desire. You must convince yourself - you </a:t>
            </a:r>
            <a:r>
              <a:rPr lang="en-US" dirty="0" smtClean="0"/>
              <a:t>can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066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4800" y="4038600"/>
            <a:ext cx="8534400" cy="1828800"/>
          </a:xfrm>
        </p:spPr>
        <p:txBody>
          <a:bodyPr/>
          <a:lstStyle/>
          <a:p>
            <a:pPr algn="r"/>
            <a:r>
              <a:rPr lang="en-US" cap="none" dirty="0" smtClean="0"/>
              <a:t>Goals-Achievement-Blocks</a:t>
            </a:r>
            <a:endParaRPr lang="en-US" cap="none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9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Board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792" y="1600200"/>
            <a:ext cx="6660008" cy="5181600"/>
          </a:xfrm>
        </p:spPr>
      </p:pic>
    </p:spTree>
    <p:extLst>
      <p:ext uri="{BB962C8B-B14F-4D97-AF65-F5344CB8AC3E}">
        <p14:creationId xmlns:p14="http://schemas.microsoft.com/office/powerpoint/2010/main" val="116940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Bobcat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BA227"/>
      </a:accent1>
      <a:accent2>
        <a:srgbClr val="3F3F3F"/>
      </a:accent2>
      <a:accent3>
        <a:srgbClr val="99987F"/>
      </a:accent3>
      <a:accent4>
        <a:srgbClr val="FFFF5B"/>
      </a:accent4>
      <a:accent5>
        <a:srgbClr val="FFFF00"/>
      </a:accent5>
      <a:accent6>
        <a:srgbClr val="CBC129"/>
      </a:accent6>
      <a:hlink>
        <a:srgbClr val="66AACD"/>
      </a:hlink>
      <a:folHlink>
        <a:srgbClr val="809DB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739</TotalTime>
  <Words>704</Words>
  <Application>Microsoft Office PowerPoint</Application>
  <PresentationFormat>On-screen Show (4:3)</PresentationFormat>
  <Paragraphs>84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Median</vt:lpstr>
      <vt:lpstr>Goal-setting</vt:lpstr>
      <vt:lpstr>What is a Goal Anyway? </vt:lpstr>
      <vt:lpstr>Types of Goals</vt:lpstr>
      <vt:lpstr>PowerPoint Presentation</vt:lpstr>
      <vt:lpstr>What Goals are Not…</vt:lpstr>
      <vt:lpstr>Goals vs. Dreams</vt:lpstr>
      <vt:lpstr>Why Set Goals?</vt:lpstr>
      <vt:lpstr>Obstacle Course</vt:lpstr>
      <vt:lpstr>PowerPoint Presentation</vt:lpstr>
      <vt:lpstr>S.M.A.R.T Goal Setting</vt:lpstr>
      <vt:lpstr>PowerPoint Presentation</vt:lpstr>
      <vt:lpstr>Specific</vt:lpstr>
      <vt:lpstr>Measurable</vt:lpstr>
      <vt:lpstr>Action-oriented</vt:lpstr>
      <vt:lpstr>Realistic</vt:lpstr>
      <vt:lpstr>Target Date</vt:lpstr>
      <vt:lpstr>I do not know where to start!</vt:lpstr>
      <vt:lpstr>What if I Fail?</vt:lpstr>
      <vt:lpstr>How to Stay Motivated</vt:lpstr>
      <vt:lpstr>Goals-Achievement-Blocks</vt:lpstr>
      <vt:lpstr>Vision Board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Keel</dc:creator>
  <cp:lastModifiedBy>Adam Keel</cp:lastModifiedBy>
  <cp:revision>34</cp:revision>
  <dcterms:created xsi:type="dcterms:W3CDTF">2014-11-16T15:48:18Z</dcterms:created>
  <dcterms:modified xsi:type="dcterms:W3CDTF">2014-11-18T04:29:36Z</dcterms:modified>
</cp:coreProperties>
</file>