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4DF2318-833C-4358-B94A-68144853A945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96B7ABE-2820-4488-B88E-15913EC0CF2F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F2318-833C-4358-B94A-68144853A945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6B7ABE-2820-4488-B88E-15913EC0CF2F}" type="slidenum">
              <a:rPr lang="fr-FR" smtClean="0"/>
              <a:t>‹#›</a:t>
            </a:fld>
            <a:endParaRPr lang="fr-F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F2318-833C-4358-B94A-68144853A945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6B7ABE-2820-4488-B88E-15913EC0CF2F}" type="slidenum">
              <a:rPr lang="fr-FR" smtClean="0"/>
              <a:t>‹#›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F2318-833C-4358-B94A-68144853A945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6B7ABE-2820-4488-B88E-15913EC0CF2F}" type="slidenum">
              <a:rPr lang="fr-FR" smtClean="0"/>
              <a:t>‹#›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F2318-833C-4358-B94A-68144853A945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6B7ABE-2820-4488-B88E-15913EC0CF2F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F2318-833C-4358-B94A-68144853A945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6B7ABE-2820-4488-B88E-15913EC0CF2F}" type="slidenum">
              <a:rPr lang="fr-FR" smtClean="0"/>
              <a:t>‹#›</a:t>
            </a:fld>
            <a:endParaRPr lang="fr-F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F2318-833C-4358-B94A-68144853A945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6B7ABE-2820-4488-B88E-15913EC0CF2F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4DF2318-833C-4358-B94A-68144853A945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6B7ABE-2820-4488-B88E-15913EC0CF2F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4DF2318-833C-4358-B94A-68144853A945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96B7ABE-2820-4488-B88E-15913EC0CF2F}" type="slidenum">
              <a:rPr lang="fr-FR" smtClean="0"/>
              <a:t>‹#›</a:t>
            </a:fld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F2318-833C-4358-B94A-68144853A945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6B7ABE-2820-4488-B88E-15913EC0CF2F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F2318-833C-4358-B94A-68144853A945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6B7ABE-2820-4488-B88E-15913EC0CF2F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4DF2318-833C-4358-B94A-68144853A945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96B7ABE-2820-4488-B88E-15913EC0CF2F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Global </a:t>
            </a:r>
            <a:r>
              <a:rPr lang="fr-FR" dirty="0" err="1" smtClean="0"/>
              <a:t>Scholars</a:t>
            </a:r>
            <a:r>
              <a:rPr lang="fr-FR" dirty="0" smtClean="0"/>
              <a:t> Program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err="1" smtClean="0"/>
              <a:t>Administered</a:t>
            </a:r>
            <a:r>
              <a:rPr lang="fr-FR" dirty="0" smtClean="0"/>
              <a:t> in PA high </a:t>
            </a:r>
            <a:r>
              <a:rPr lang="fr-FR" dirty="0" err="1" smtClean="0"/>
              <a:t>schools</a:t>
            </a:r>
            <a:r>
              <a:rPr lang="fr-FR" dirty="0" smtClean="0"/>
              <a:t> in affiliation </a:t>
            </a:r>
            <a:r>
              <a:rPr lang="fr-FR" dirty="0" err="1" smtClean="0"/>
              <a:t>with</a:t>
            </a:r>
            <a:r>
              <a:rPr lang="fr-FR" dirty="0" smtClean="0"/>
              <a:t> the </a:t>
            </a:r>
            <a:r>
              <a:rPr lang="fr-FR" dirty="0" err="1" smtClean="0"/>
              <a:t>Pennsylvania</a:t>
            </a:r>
            <a:r>
              <a:rPr lang="fr-FR" dirty="0" smtClean="0"/>
              <a:t> State Modern </a:t>
            </a:r>
            <a:r>
              <a:rPr lang="fr-FR" dirty="0" err="1" smtClean="0"/>
              <a:t>Language</a:t>
            </a:r>
            <a:r>
              <a:rPr lang="fr-FR" dirty="0" smtClean="0"/>
              <a:t> Association (PSMLA)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57188"/>
            <a:ext cx="22383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7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fr-FR" b="1" dirty="0" smtClean="0"/>
              <a:t>A Global </a:t>
            </a:r>
            <a:r>
              <a:rPr lang="fr-FR" b="1" dirty="0" err="1" smtClean="0"/>
              <a:t>Scholars</a:t>
            </a:r>
            <a:r>
              <a:rPr lang="fr-FR" b="1" dirty="0" smtClean="0"/>
              <a:t> Program </a:t>
            </a:r>
            <a:r>
              <a:rPr lang="fr-FR" b="1" dirty="0" err="1" smtClean="0"/>
              <a:t>gives</a:t>
            </a:r>
            <a:r>
              <a:rPr lang="fr-FR" b="1" dirty="0" smtClean="0"/>
              <a:t> high </a:t>
            </a:r>
            <a:r>
              <a:rPr lang="fr-FR" b="1" dirty="0" err="1" smtClean="0"/>
              <a:t>school</a:t>
            </a:r>
            <a:r>
              <a:rPr lang="fr-FR" b="1" dirty="0" smtClean="0"/>
              <a:t> </a:t>
            </a:r>
            <a:r>
              <a:rPr lang="fr-FR" b="1" dirty="0" err="1" smtClean="0"/>
              <a:t>students</a:t>
            </a:r>
            <a:r>
              <a:rPr lang="fr-FR" b="1" dirty="0" smtClean="0"/>
              <a:t> the </a:t>
            </a:r>
            <a:r>
              <a:rPr lang="fr-FR" b="1" smtClean="0"/>
              <a:t>oppurtunity </a:t>
            </a:r>
            <a:r>
              <a:rPr lang="fr-FR" b="1" dirty="0" smtClean="0"/>
              <a:t>to</a:t>
            </a:r>
          </a:p>
          <a:p>
            <a:r>
              <a:rPr lang="fr-FR" sz="2400" dirty="0" err="1" smtClean="0">
                <a:solidFill>
                  <a:srgbClr val="0070C0"/>
                </a:solidFill>
              </a:rPr>
              <a:t>Meaningfully</a:t>
            </a:r>
            <a:r>
              <a:rPr lang="fr-FR" sz="2400" dirty="0" smtClean="0">
                <a:solidFill>
                  <a:srgbClr val="0070C0"/>
                </a:solidFill>
              </a:rPr>
              <a:t> select </a:t>
            </a:r>
            <a:r>
              <a:rPr lang="fr-FR" sz="2400" dirty="0" err="1" smtClean="0">
                <a:solidFill>
                  <a:srgbClr val="0070C0"/>
                </a:solidFill>
              </a:rPr>
              <a:t>interdiciplinary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 err="1" smtClean="0">
                <a:solidFill>
                  <a:srgbClr val="0070C0"/>
                </a:solidFill>
              </a:rPr>
              <a:t>studies</a:t>
            </a:r>
            <a:r>
              <a:rPr lang="fr-FR" sz="2400" dirty="0" smtClean="0">
                <a:solidFill>
                  <a:srgbClr val="0070C0"/>
                </a:solidFill>
              </a:rPr>
              <a:t> and </a:t>
            </a:r>
            <a:r>
              <a:rPr lang="fr-FR" sz="2400" dirty="0" err="1" smtClean="0">
                <a:solidFill>
                  <a:srgbClr val="0070C0"/>
                </a:solidFill>
              </a:rPr>
              <a:t>activities</a:t>
            </a:r>
            <a:endParaRPr lang="fr-FR" sz="2400" dirty="0" smtClean="0">
              <a:solidFill>
                <a:srgbClr val="0070C0"/>
              </a:solidFill>
            </a:endParaRPr>
          </a:p>
          <a:p>
            <a:r>
              <a:rPr lang="fr-FR" sz="2400" dirty="0" smtClean="0">
                <a:solidFill>
                  <a:schemeClr val="bg1">
                    <a:lumMod val="50000"/>
                  </a:schemeClr>
                </a:solidFill>
              </a:rPr>
              <a:t>That </a:t>
            </a:r>
            <a:r>
              <a:rPr lang="fr-FR" sz="2400" dirty="0" err="1" smtClean="0">
                <a:solidFill>
                  <a:schemeClr val="bg1">
                    <a:lumMod val="50000"/>
                  </a:schemeClr>
                </a:solidFill>
              </a:rPr>
              <a:t>will</a:t>
            </a:r>
            <a:r>
              <a:rPr lang="fr-FR" sz="2400" dirty="0" smtClean="0">
                <a:solidFill>
                  <a:schemeClr val="bg1">
                    <a:lumMod val="50000"/>
                  </a:schemeClr>
                </a:solidFill>
              </a:rPr>
              <a:t> lead </a:t>
            </a:r>
            <a:r>
              <a:rPr lang="fr-FR" sz="2400" dirty="0" err="1" smtClean="0">
                <a:solidFill>
                  <a:schemeClr val="bg1">
                    <a:lumMod val="50000"/>
                  </a:schemeClr>
                </a:solidFill>
              </a:rPr>
              <a:t>them</a:t>
            </a:r>
            <a:r>
              <a:rPr lang="fr-FR" sz="2400" dirty="0" smtClean="0">
                <a:solidFill>
                  <a:schemeClr val="bg1">
                    <a:lumMod val="50000"/>
                  </a:schemeClr>
                </a:solidFill>
              </a:rPr>
              <a:t> to </a:t>
            </a:r>
            <a:r>
              <a:rPr lang="fr-FR" sz="2400" dirty="0" err="1" smtClean="0">
                <a:solidFill>
                  <a:schemeClr val="bg1">
                    <a:lumMod val="50000"/>
                  </a:schemeClr>
                </a:solidFill>
              </a:rPr>
              <a:t>develop</a:t>
            </a:r>
            <a:r>
              <a:rPr lang="fr-FR" sz="2400" dirty="0" smtClean="0">
                <a:solidFill>
                  <a:schemeClr val="bg1">
                    <a:lumMod val="50000"/>
                  </a:schemeClr>
                </a:solidFill>
              </a:rPr>
              <a:t> global </a:t>
            </a:r>
            <a:r>
              <a:rPr lang="fr-FR" sz="2400" dirty="0" err="1" smtClean="0">
                <a:solidFill>
                  <a:schemeClr val="bg1">
                    <a:lumMod val="50000"/>
                  </a:schemeClr>
                </a:solidFill>
              </a:rPr>
              <a:t>awareness</a:t>
            </a:r>
            <a:r>
              <a:rPr lang="fr-FR" sz="2400" dirty="0" smtClean="0">
                <a:solidFill>
                  <a:schemeClr val="bg1">
                    <a:lumMod val="50000"/>
                  </a:schemeClr>
                </a:solidFill>
              </a:rPr>
              <a:t> or </a:t>
            </a:r>
            <a:r>
              <a:rPr lang="fr-FR" sz="2400" dirty="0" err="1" smtClean="0">
                <a:solidFill>
                  <a:schemeClr val="bg1">
                    <a:lumMod val="50000"/>
                  </a:schemeClr>
                </a:solidFill>
              </a:rPr>
              <a:t>competency</a:t>
            </a:r>
            <a:r>
              <a:rPr lang="fr-FR" sz="2400" dirty="0" smtClean="0">
                <a:solidFill>
                  <a:schemeClr val="bg1">
                    <a:lumMod val="50000"/>
                  </a:schemeClr>
                </a:solidFill>
              </a:rPr>
              <a:t> and</a:t>
            </a:r>
          </a:p>
          <a:p>
            <a:r>
              <a:rPr lang="fr-FR" sz="2400" dirty="0" err="1" smtClean="0">
                <a:solidFill>
                  <a:schemeClr val="accent4">
                    <a:lumMod val="50000"/>
                  </a:schemeClr>
                </a:solidFill>
              </a:rPr>
              <a:t>Better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fr-FR" sz="2400" dirty="0" err="1" smtClean="0">
                <a:solidFill>
                  <a:schemeClr val="accent4">
                    <a:lumMod val="50000"/>
                  </a:schemeClr>
                </a:solidFill>
              </a:rPr>
              <a:t>prepare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fr-FR" sz="2400" dirty="0" err="1" smtClean="0">
                <a:solidFill>
                  <a:schemeClr val="accent4">
                    <a:lumMod val="50000"/>
                  </a:schemeClr>
                </a:solidFill>
              </a:rPr>
              <a:t>themselves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</a:rPr>
              <a:t> for </a:t>
            </a:r>
            <a:r>
              <a:rPr lang="fr-FR" sz="2400" dirty="0" err="1" smtClean="0">
                <a:solidFill>
                  <a:schemeClr val="accent4">
                    <a:lumMod val="50000"/>
                  </a:schemeClr>
                </a:solidFill>
              </a:rPr>
              <a:t>personal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</a:rPr>
              <a:t> and </a:t>
            </a:r>
            <a:r>
              <a:rPr lang="fr-FR" sz="2400" dirty="0" err="1" smtClean="0">
                <a:solidFill>
                  <a:schemeClr val="accent4">
                    <a:lumMod val="50000"/>
                  </a:schemeClr>
                </a:solidFill>
              </a:rPr>
              <a:t>professional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fr-FR" sz="2400" dirty="0" err="1" smtClean="0">
                <a:solidFill>
                  <a:schemeClr val="accent4">
                    <a:lumMod val="50000"/>
                  </a:schemeClr>
                </a:solidFill>
              </a:rPr>
              <a:t>success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</a:rPr>
              <a:t> in an </a:t>
            </a:r>
            <a:r>
              <a:rPr lang="fr-FR" sz="2400" dirty="0" err="1" smtClean="0">
                <a:solidFill>
                  <a:schemeClr val="accent4">
                    <a:lumMod val="50000"/>
                  </a:schemeClr>
                </a:solidFill>
              </a:rPr>
              <a:t>increasingly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</a:rPr>
              <a:t> global society.</a:t>
            </a:r>
            <a:endParaRPr lang="fr-FR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Global </a:t>
            </a:r>
            <a:r>
              <a:rPr lang="fr-FR" dirty="0" err="1" smtClean="0"/>
              <a:t>Scholars</a:t>
            </a:r>
            <a:r>
              <a:rPr lang="fr-FR" dirty="0" smtClean="0"/>
              <a:t> Program?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558" y="4953000"/>
            <a:ext cx="1828391" cy="170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78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Global </a:t>
            </a:r>
            <a:r>
              <a:rPr lang="fr-FR" sz="2800" dirty="0" err="1"/>
              <a:t>S</a:t>
            </a:r>
            <a:r>
              <a:rPr lang="fr-FR" sz="2800" dirty="0" err="1" smtClean="0"/>
              <a:t>cholars</a:t>
            </a:r>
            <a:r>
              <a:rPr lang="fr-FR" sz="2800" dirty="0" smtClean="0"/>
              <a:t> </a:t>
            </a:r>
            <a:r>
              <a:rPr lang="fr-FR" sz="2800" b="1" dirty="0" err="1" smtClean="0"/>
              <a:t>certificate</a:t>
            </a:r>
            <a:endParaRPr lang="fr-FR" sz="2800" b="1" dirty="0" smtClean="0"/>
          </a:p>
          <a:p>
            <a:r>
              <a:rPr lang="fr-FR" sz="2800" dirty="0" smtClean="0"/>
              <a:t>Global </a:t>
            </a:r>
            <a:r>
              <a:rPr lang="fr-FR" sz="2800" dirty="0" err="1" smtClean="0"/>
              <a:t>Scholars</a:t>
            </a:r>
            <a:r>
              <a:rPr lang="fr-FR" sz="2800" dirty="0" smtClean="0"/>
              <a:t> </a:t>
            </a:r>
            <a:r>
              <a:rPr lang="fr-FR" sz="2800" b="1" dirty="0" err="1" smtClean="0"/>
              <a:t>seal</a:t>
            </a:r>
            <a:r>
              <a:rPr lang="fr-FR" sz="2800" b="1" dirty="0" smtClean="0"/>
              <a:t> on the </a:t>
            </a:r>
            <a:r>
              <a:rPr lang="fr-FR" sz="2800" b="1" dirty="0" err="1" smtClean="0"/>
              <a:t>diploma</a:t>
            </a:r>
            <a:endParaRPr lang="fr-FR" sz="2800" b="1" dirty="0" smtClean="0"/>
          </a:p>
          <a:p>
            <a:r>
              <a:rPr lang="fr-FR" sz="2800" dirty="0" smtClean="0"/>
              <a:t>Global </a:t>
            </a:r>
            <a:r>
              <a:rPr lang="fr-FR" sz="2800" dirty="0" err="1" smtClean="0"/>
              <a:t>Scholars</a:t>
            </a:r>
            <a:r>
              <a:rPr lang="fr-FR" sz="2800" dirty="0" smtClean="0"/>
              <a:t> </a:t>
            </a:r>
            <a:r>
              <a:rPr lang="fr-FR" sz="2800" b="1" dirty="0" smtClean="0"/>
              <a:t>Honor </a:t>
            </a:r>
            <a:r>
              <a:rPr lang="fr-FR" sz="2800" b="1" dirty="0" err="1" smtClean="0"/>
              <a:t>Cord</a:t>
            </a:r>
            <a:r>
              <a:rPr lang="fr-FR" sz="2800" b="1" dirty="0" smtClean="0"/>
              <a:t> </a:t>
            </a:r>
            <a:r>
              <a:rPr lang="fr-FR" sz="2800" dirty="0" smtClean="0"/>
              <a:t>to wear at graduation</a:t>
            </a:r>
            <a:endParaRPr lang="fr-FR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Rewards</a:t>
            </a:r>
            <a:r>
              <a:rPr lang="fr-FR" dirty="0" smtClean="0"/>
              <a:t> for </a:t>
            </a:r>
            <a:r>
              <a:rPr lang="fr-FR" dirty="0" err="1" smtClean="0"/>
              <a:t>successful</a:t>
            </a:r>
            <a:r>
              <a:rPr lang="fr-FR" dirty="0" smtClean="0"/>
              <a:t> </a:t>
            </a:r>
            <a:r>
              <a:rPr lang="fr-FR" dirty="0" err="1" smtClean="0"/>
              <a:t>completion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343400"/>
            <a:ext cx="3276601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37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90872"/>
          </a:xfrm>
        </p:spPr>
        <p:txBody>
          <a:bodyPr>
            <a:normAutofit fontScale="85000" lnSpcReduction="20000"/>
          </a:bodyPr>
          <a:lstStyle/>
          <a:p>
            <a:pPr marL="624078" indent="-514350">
              <a:buAutoNum type="arabicPeriod"/>
            </a:pPr>
            <a:r>
              <a:rPr lang="fr-FR" dirty="0" smtClean="0">
                <a:solidFill>
                  <a:srgbClr val="00B050"/>
                </a:solidFill>
              </a:rPr>
              <a:t>Four </a:t>
            </a:r>
            <a:r>
              <a:rPr lang="fr-FR" dirty="0" err="1" smtClean="0">
                <a:solidFill>
                  <a:srgbClr val="00B050"/>
                </a:solidFill>
              </a:rPr>
              <a:t>years</a:t>
            </a:r>
            <a:r>
              <a:rPr lang="fr-FR" dirty="0" smtClean="0">
                <a:solidFill>
                  <a:srgbClr val="00B050"/>
                </a:solidFill>
              </a:rPr>
              <a:t> of the </a:t>
            </a:r>
            <a:r>
              <a:rPr lang="fr-FR" dirty="0" err="1" smtClean="0">
                <a:solidFill>
                  <a:srgbClr val="00B050"/>
                </a:solidFill>
              </a:rPr>
              <a:t>same</a:t>
            </a:r>
            <a:r>
              <a:rPr lang="fr-FR" dirty="0" smtClean="0">
                <a:solidFill>
                  <a:srgbClr val="00B050"/>
                </a:solidFill>
              </a:rPr>
              <a:t> </a:t>
            </a:r>
            <a:r>
              <a:rPr lang="fr-FR" b="1" u="sng" dirty="0" smtClean="0">
                <a:solidFill>
                  <a:srgbClr val="00B050"/>
                </a:solidFill>
              </a:rPr>
              <a:t>world </a:t>
            </a:r>
            <a:r>
              <a:rPr lang="fr-FR" b="1" u="sng" dirty="0" err="1" smtClean="0">
                <a:solidFill>
                  <a:srgbClr val="00B050"/>
                </a:solidFill>
              </a:rPr>
              <a:t>language</a:t>
            </a:r>
            <a:endParaRPr lang="fr-FR" b="1" u="sng" dirty="0">
              <a:solidFill>
                <a:srgbClr val="00B050"/>
              </a:solidFill>
            </a:endParaRPr>
          </a:p>
          <a:p>
            <a:pPr marL="624078" indent="-514350">
              <a:buAutoNum type="arabicPeriod"/>
            </a:pPr>
            <a:r>
              <a:rPr lang="fr-FR" dirty="0" smtClean="0">
                <a:solidFill>
                  <a:srgbClr val="0070C0"/>
                </a:solidFill>
              </a:rPr>
              <a:t>Four </a:t>
            </a:r>
            <a:r>
              <a:rPr lang="fr-FR" dirty="0" err="1" smtClean="0">
                <a:solidFill>
                  <a:srgbClr val="0070C0"/>
                </a:solidFill>
              </a:rPr>
              <a:t>additional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b="1" u="sng" dirty="0" smtClean="0">
                <a:solidFill>
                  <a:srgbClr val="0070C0"/>
                </a:solidFill>
              </a:rPr>
              <a:t>courses </a:t>
            </a:r>
            <a:r>
              <a:rPr lang="fr-FR" b="1" u="sng" dirty="0" err="1" smtClean="0">
                <a:solidFill>
                  <a:srgbClr val="0070C0"/>
                </a:solidFill>
              </a:rPr>
              <a:t>with</a:t>
            </a:r>
            <a:r>
              <a:rPr lang="fr-FR" b="1" u="sng" dirty="0" smtClean="0">
                <a:solidFill>
                  <a:srgbClr val="0070C0"/>
                </a:solidFill>
              </a:rPr>
              <a:t> a global focus</a:t>
            </a:r>
          </a:p>
          <a:p>
            <a:pPr marL="624078" indent="-514350">
              <a:buAutoNum type="arabicPeriod"/>
            </a:pP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Active participation in </a:t>
            </a:r>
            <a:r>
              <a:rPr lang="fr-FR" b="1" u="sng" dirty="0" smtClean="0">
                <a:solidFill>
                  <a:schemeClr val="accent4">
                    <a:lumMod val="75000"/>
                  </a:schemeClr>
                </a:solidFill>
              </a:rPr>
              <a:t>extra-</a:t>
            </a:r>
            <a:r>
              <a:rPr lang="fr-FR" b="1" u="sng" dirty="0" err="1" smtClean="0">
                <a:solidFill>
                  <a:schemeClr val="accent4">
                    <a:lumMod val="75000"/>
                  </a:schemeClr>
                </a:solidFill>
              </a:rPr>
              <a:t>curricular</a:t>
            </a:r>
            <a:r>
              <a:rPr lang="fr-FR" b="1" u="sng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b="1" u="sng" dirty="0" err="1" smtClean="0">
                <a:solidFill>
                  <a:schemeClr val="accent4">
                    <a:lumMod val="75000"/>
                  </a:schemeClr>
                </a:solidFill>
              </a:rPr>
              <a:t>activitie</a:t>
            </a:r>
            <a:r>
              <a:rPr lang="fr-FR" b="1" dirty="0" err="1" smtClean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4">
                    <a:lumMod val="75000"/>
                  </a:schemeClr>
                </a:solidFill>
              </a:rPr>
              <a:t>with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 a global focus</a:t>
            </a:r>
          </a:p>
          <a:p>
            <a:pPr marL="365760" lvl="1" indent="0">
              <a:buNone/>
            </a:pP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  World </a:t>
            </a:r>
            <a:r>
              <a:rPr lang="fr-FR" dirty="0" err="1" smtClean="0">
                <a:solidFill>
                  <a:schemeClr val="accent4">
                    <a:lumMod val="75000"/>
                  </a:schemeClr>
                </a:solidFill>
              </a:rPr>
              <a:t>Language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 Honor Society</a:t>
            </a:r>
          </a:p>
          <a:p>
            <a:pPr marL="365760" lvl="1" indent="0">
              <a:buNone/>
            </a:pP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   Clubs</a:t>
            </a:r>
          </a:p>
          <a:p>
            <a:pPr marL="365760" lvl="1" indent="0">
              <a:buNone/>
            </a:pP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  Field trips</a:t>
            </a:r>
          </a:p>
          <a:p>
            <a:pPr marL="365760" lvl="1" indent="0">
              <a:buNone/>
            </a:pP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  </a:t>
            </a:r>
            <a:r>
              <a:rPr lang="fr-FR" dirty="0" err="1" smtClean="0">
                <a:solidFill>
                  <a:schemeClr val="accent4">
                    <a:lumMod val="75000"/>
                  </a:schemeClr>
                </a:solidFill>
              </a:rPr>
              <a:t>Community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4">
                    <a:lumMod val="75000"/>
                  </a:schemeClr>
                </a:solidFill>
              </a:rPr>
              <a:t>activity</a:t>
            </a:r>
            <a:endParaRPr lang="fr-FR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624078" indent="-514350">
              <a:buAutoNum type="arabicPeriod" startAt="4"/>
            </a:pPr>
            <a:r>
              <a:rPr lang="fr-FR" dirty="0" err="1" smtClean="0">
                <a:solidFill>
                  <a:srgbClr val="00B0F0"/>
                </a:solidFill>
              </a:rPr>
              <a:t>Twenty</a:t>
            </a:r>
            <a:r>
              <a:rPr lang="fr-FR" dirty="0" smtClean="0">
                <a:solidFill>
                  <a:srgbClr val="00B0F0"/>
                </a:solidFill>
              </a:rPr>
              <a:t> </a:t>
            </a:r>
            <a:r>
              <a:rPr lang="fr-FR" b="1" u="sng" dirty="0" smtClean="0">
                <a:solidFill>
                  <a:srgbClr val="00B0F0"/>
                </a:solidFill>
              </a:rPr>
              <a:t>service </a:t>
            </a:r>
            <a:r>
              <a:rPr lang="fr-FR" b="1" u="sng" dirty="0" err="1" smtClean="0">
                <a:solidFill>
                  <a:srgbClr val="00B0F0"/>
                </a:solidFill>
              </a:rPr>
              <a:t>hours</a:t>
            </a:r>
            <a:r>
              <a:rPr lang="fr-FR" b="1" u="sng" dirty="0" smtClean="0">
                <a:solidFill>
                  <a:srgbClr val="00B0F0"/>
                </a:solidFill>
              </a:rPr>
              <a:t> </a:t>
            </a:r>
          </a:p>
          <a:p>
            <a:pPr marL="109728" indent="0">
              <a:buNone/>
            </a:pPr>
            <a:r>
              <a:rPr lang="fr-FR" dirty="0">
                <a:solidFill>
                  <a:srgbClr val="00B0F0"/>
                </a:solidFill>
              </a:rPr>
              <a:t>	</a:t>
            </a:r>
            <a:r>
              <a:rPr lang="fr-FR" dirty="0" err="1" smtClean="0">
                <a:solidFill>
                  <a:srgbClr val="00B0F0"/>
                </a:solidFill>
              </a:rPr>
              <a:t>Tutoring</a:t>
            </a:r>
            <a:endParaRPr lang="fr-FR" dirty="0" smtClean="0">
              <a:solidFill>
                <a:srgbClr val="00B0F0"/>
              </a:solidFill>
            </a:endParaRPr>
          </a:p>
          <a:p>
            <a:pPr marL="109728" indent="0">
              <a:buNone/>
            </a:pPr>
            <a:r>
              <a:rPr lang="fr-FR" dirty="0">
                <a:solidFill>
                  <a:srgbClr val="00B0F0"/>
                </a:solidFill>
              </a:rPr>
              <a:t>	</a:t>
            </a:r>
            <a:r>
              <a:rPr lang="fr-FR" dirty="0" err="1" smtClean="0">
                <a:solidFill>
                  <a:srgbClr val="00B0F0"/>
                </a:solidFill>
              </a:rPr>
              <a:t>Teaching</a:t>
            </a:r>
            <a:r>
              <a:rPr lang="fr-FR" dirty="0" smtClean="0">
                <a:solidFill>
                  <a:srgbClr val="00B0F0"/>
                </a:solidFill>
              </a:rPr>
              <a:t> </a:t>
            </a:r>
            <a:r>
              <a:rPr lang="fr-FR" dirty="0" err="1" smtClean="0">
                <a:solidFill>
                  <a:srgbClr val="00B0F0"/>
                </a:solidFill>
              </a:rPr>
              <a:t>children</a:t>
            </a:r>
            <a:endParaRPr lang="fr-FR" dirty="0" smtClean="0">
              <a:solidFill>
                <a:srgbClr val="00B0F0"/>
              </a:solidFill>
            </a:endParaRPr>
          </a:p>
          <a:p>
            <a:pPr marL="109728" indent="0">
              <a:buNone/>
            </a:pPr>
            <a:r>
              <a:rPr lang="fr-FR" dirty="0">
                <a:solidFill>
                  <a:srgbClr val="00B0F0"/>
                </a:solidFill>
              </a:rPr>
              <a:t>	</a:t>
            </a:r>
            <a:r>
              <a:rPr lang="fr-FR" dirty="0" smtClean="0">
                <a:solidFill>
                  <a:srgbClr val="00B0F0"/>
                </a:solidFill>
              </a:rPr>
              <a:t>World </a:t>
            </a:r>
            <a:r>
              <a:rPr lang="fr-FR" dirty="0" err="1" smtClean="0">
                <a:solidFill>
                  <a:srgbClr val="00B0F0"/>
                </a:solidFill>
              </a:rPr>
              <a:t>language</a:t>
            </a:r>
            <a:r>
              <a:rPr lang="fr-FR" dirty="0" smtClean="0">
                <a:solidFill>
                  <a:srgbClr val="00B0F0"/>
                </a:solidFill>
              </a:rPr>
              <a:t> </a:t>
            </a:r>
            <a:r>
              <a:rPr lang="fr-FR" dirty="0" err="1" smtClean="0">
                <a:solidFill>
                  <a:srgbClr val="00B0F0"/>
                </a:solidFill>
              </a:rPr>
              <a:t>activity</a:t>
            </a:r>
            <a:endParaRPr lang="fr-FR" dirty="0" smtClean="0">
              <a:solidFill>
                <a:srgbClr val="00B0F0"/>
              </a:solidFill>
            </a:endParaRPr>
          </a:p>
          <a:p>
            <a:pPr marL="109728" indent="0">
              <a:buNone/>
            </a:pPr>
            <a:r>
              <a:rPr lang="fr-FR" dirty="0">
                <a:solidFill>
                  <a:srgbClr val="00B0F0"/>
                </a:solidFill>
              </a:rPr>
              <a:t>	</a:t>
            </a:r>
            <a:r>
              <a:rPr lang="fr-FR" dirty="0" err="1" smtClean="0">
                <a:solidFill>
                  <a:srgbClr val="00B0F0"/>
                </a:solidFill>
              </a:rPr>
              <a:t>Approved</a:t>
            </a:r>
            <a:r>
              <a:rPr lang="fr-FR" dirty="0" smtClean="0">
                <a:solidFill>
                  <a:srgbClr val="00B0F0"/>
                </a:solidFill>
              </a:rPr>
              <a:t> </a:t>
            </a:r>
            <a:r>
              <a:rPr lang="fr-FR" dirty="0" err="1" smtClean="0">
                <a:solidFill>
                  <a:srgbClr val="00B0F0"/>
                </a:solidFill>
              </a:rPr>
              <a:t>origional</a:t>
            </a:r>
            <a:r>
              <a:rPr lang="fr-FR" dirty="0" smtClean="0">
                <a:solidFill>
                  <a:srgbClr val="00B0F0"/>
                </a:solidFill>
              </a:rPr>
              <a:t> </a:t>
            </a:r>
            <a:r>
              <a:rPr lang="fr-FR" dirty="0" err="1" smtClean="0">
                <a:solidFill>
                  <a:srgbClr val="00B0F0"/>
                </a:solidFill>
              </a:rPr>
              <a:t>project</a:t>
            </a:r>
            <a:r>
              <a:rPr lang="fr-FR" dirty="0" smtClean="0">
                <a:solidFill>
                  <a:srgbClr val="00B0F0"/>
                </a:solidFill>
              </a:rPr>
              <a:t> </a:t>
            </a:r>
          </a:p>
          <a:p>
            <a:pPr marL="624078" indent="-514350">
              <a:buAutoNum type="arabicPeriod" startAt="5"/>
            </a:pPr>
            <a:r>
              <a:rPr lang="fr-FR" b="1" u="sng" dirty="0" err="1" smtClean="0">
                <a:solidFill>
                  <a:schemeClr val="bg1">
                    <a:lumMod val="50000"/>
                  </a:schemeClr>
                </a:solidFill>
              </a:rPr>
              <a:t>Literature</a:t>
            </a:r>
            <a:r>
              <a:rPr lang="fr-FR" b="1" u="sng" dirty="0" smtClean="0">
                <a:solidFill>
                  <a:schemeClr val="bg1">
                    <a:lumMod val="50000"/>
                  </a:schemeClr>
                </a:solidFill>
              </a:rPr>
              <a:t>/ Media </a:t>
            </a:r>
            <a:r>
              <a:rPr lang="fr-FR" b="1" u="sng" dirty="0" err="1" smtClean="0">
                <a:solidFill>
                  <a:schemeClr val="bg1">
                    <a:lumMod val="50000"/>
                  </a:schemeClr>
                </a:solidFill>
              </a:rPr>
              <a:t>review</a:t>
            </a:r>
            <a:r>
              <a:rPr lang="fr-FR" b="1" u="sng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(min of 8)</a:t>
            </a:r>
          </a:p>
          <a:p>
            <a:pPr marL="624078" indent="-514350">
              <a:buAutoNum type="arabicPeriod" startAt="5"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What</a:t>
            </a:r>
            <a:r>
              <a:rPr lang="fr-FR" dirty="0" smtClean="0"/>
              <a:t> must a </a:t>
            </a:r>
            <a:r>
              <a:rPr lang="fr-FR" dirty="0" err="1" smtClean="0"/>
              <a:t>student</a:t>
            </a:r>
            <a:r>
              <a:rPr lang="fr-FR" dirty="0" smtClean="0"/>
              <a:t> do to </a:t>
            </a:r>
            <a:r>
              <a:rPr lang="fr-FR" dirty="0" err="1" smtClean="0"/>
              <a:t>earn</a:t>
            </a:r>
            <a:r>
              <a:rPr lang="fr-FR" dirty="0" smtClean="0"/>
              <a:t> a Global </a:t>
            </a:r>
            <a:r>
              <a:rPr lang="fr-FR" dirty="0" err="1" smtClean="0"/>
              <a:t>Scholars</a:t>
            </a:r>
            <a:r>
              <a:rPr lang="fr-FR" dirty="0" smtClean="0"/>
              <a:t> </a:t>
            </a:r>
            <a:r>
              <a:rPr lang="fr-FR" dirty="0" err="1" smtClean="0"/>
              <a:t>designation</a:t>
            </a:r>
            <a:r>
              <a:rPr lang="fr-FR" dirty="0" smtClean="0"/>
              <a:t>?</a:t>
            </a:r>
            <a:endParaRPr lang="fr-F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601" y="2960511"/>
            <a:ext cx="3020093" cy="199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171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fr-FR" b="1" dirty="0" err="1" smtClean="0"/>
              <a:t>Students</a:t>
            </a:r>
            <a:r>
              <a:rPr lang="fr-FR" b="1" dirty="0" smtClean="0"/>
              <a:t> </a:t>
            </a:r>
            <a:r>
              <a:rPr lang="fr-FR" b="1" dirty="0" err="1" smtClean="0"/>
              <a:t>will</a:t>
            </a:r>
            <a:r>
              <a:rPr lang="fr-FR" b="1" dirty="0" smtClean="0"/>
              <a:t> </a:t>
            </a:r>
            <a:r>
              <a:rPr lang="fr-FR" b="1" dirty="0" err="1" smtClean="0"/>
              <a:t>increase</a:t>
            </a:r>
            <a:r>
              <a:rPr lang="fr-FR" b="1" dirty="0" smtClean="0"/>
              <a:t> </a:t>
            </a:r>
            <a:r>
              <a:rPr lang="fr-FR" b="1" dirty="0" err="1" smtClean="0"/>
              <a:t>their</a:t>
            </a:r>
            <a:r>
              <a:rPr lang="fr-FR" b="1" dirty="0" smtClean="0"/>
              <a:t> chances of</a:t>
            </a:r>
          </a:p>
          <a:p>
            <a:r>
              <a:rPr lang="fr-FR" b="1" dirty="0" err="1">
                <a:solidFill>
                  <a:srgbClr val="00B0F0"/>
                </a:solidFill>
              </a:rPr>
              <a:t>e</a:t>
            </a:r>
            <a:r>
              <a:rPr lang="fr-FR" b="1" dirty="0" err="1" smtClean="0">
                <a:solidFill>
                  <a:srgbClr val="00B0F0"/>
                </a:solidFill>
              </a:rPr>
              <a:t>mployment</a:t>
            </a:r>
            <a:r>
              <a:rPr lang="fr-FR" b="1" dirty="0" smtClean="0">
                <a:solidFill>
                  <a:srgbClr val="00B0F0"/>
                </a:solidFill>
              </a:rPr>
              <a:t> </a:t>
            </a:r>
            <a:r>
              <a:rPr lang="fr-FR" dirty="0" smtClean="0">
                <a:solidFill>
                  <a:srgbClr val="00B0F0"/>
                </a:solidFill>
              </a:rPr>
              <a:t>(</a:t>
            </a:r>
            <a:r>
              <a:rPr lang="fr-FR" dirty="0" err="1" smtClean="0">
                <a:solidFill>
                  <a:srgbClr val="00B0F0"/>
                </a:solidFill>
              </a:rPr>
              <a:t>since</a:t>
            </a:r>
            <a:r>
              <a:rPr lang="fr-FR" dirty="0" smtClean="0">
                <a:solidFill>
                  <a:srgbClr val="00B0F0"/>
                </a:solidFill>
              </a:rPr>
              <a:t> </a:t>
            </a:r>
            <a:r>
              <a:rPr lang="fr-FR" dirty="0" err="1" smtClean="0">
                <a:solidFill>
                  <a:srgbClr val="00B0F0"/>
                </a:solidFill>
              </a:rPr>
              <a:t>nearly</a:t>
            </a:r>
            <a:r>
              <a:rPr lang="fr-FR" dirty="0" smtClean="0">
                <a:solidFill>
                  <a:srgbClr val="00B0F0"/>
                </a:solidFill>
              </a:rPr>
              <a:t> all </a:t>
            </a:r>
            <a:r>
              <a:rPr lang="fr-FR" dirty="0" err="1" smtClean="0">
                <a:solidFill>
                  <a:srgbClr val="00B0F0"/>
                </a:solidFill>
              </a:rPr>
              <a:t>enterprises</a:t>
            </a:r>
            <a:r>
              <a:rPr lang="fr-FR" dirty="0" smtClean="0">
                <a:solidFill>
                  <a:srgbClr val="00B0F0"/>
                </a:solidFill>
              </a:rPr>
              <a:t> have global </a:t>
            </a:r>
            <a:r>
              <a:rPr lang="fr-FR" dirty="0" err="1" smtClean="0">
                <a:solidFill>
                  <a:srgbClr val="00B0F0"/>
                </a:solidFill>
              </a:rPr>
              <a:t>interests</a:t>
            </a:r>
            <a:r>
              <a:rPr lang="fr-FR" dirty="0" smtClean="0">
                <a:solidFill>
                  <a:srgbClr val="00B0F0"/>
                </a:solidFill>
              </a:rPr>
              <a:t>).</a:t>
            </a:r>
          </a:p>
          <a:p>
            <a:r>
              <a:rPr lang="fr-FR" dirty="0" err="1">
                <a:solidFill>
                  <a:srgbClr val="002060"/>
                </a:solidFill>
              </a:rPr>
              <a:t>b</a:t>
            </a:r>
            <a:r>
              <a:rPr lang="fr-FR" dirty="0" err="1" smtClean="0">
                <a:solidFill>
                  <a:srgbClr val="002060"/>
                </a:solidFill>
              </a:rPr>
              <a:t>eing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</a:rPr>
              <a:t>accepted</a:t>
            </a:r>
            <a:r>
              <a:rPr lang="fr-FR" b="1" dirty="0" smtClean="0">
                <a:solidFill>
                  <a:srgbClr val="002060"/>
                </a:solidFill>
              </a:rPr>
              <a:t> to a </a:t>
            </a:r>
            <a:r>
              <a:rPr lang="fr-FR" b="1" dirty="0" err="1" smtClean="0">
                <a:solidFill>
                  <a:srgbClr val="002060"/>
                </a:solidFill>
              </a:rPr>
              <a:t>university</a:t>
            </a:r>
            <a:r>
              <a:rPr lang="fr-FR" b="1" dirty="0" smtClean="0">
                <a:solidFill>
                  <a:srgbClr val="002060"/>
                </a:solidFill>
              </a:rPr>
              <a:t> </a:t>
            </a:r>
            <a:r>
              <a:rPr lang="fr-FR" dirty="0" smtClean="0">
                <a:solidFill>
                  <a:srgbClr val="002060"/>
                </a:solidFill>
              </a:rPr>
              <a:t>and </a:t>
            </a:r>
            <a:r>
              <a:rPr lang="fr-FR" dirty="0" err="1" smtClean="0">
                <a:solidFill>
                  <a:srgbClr val="002060"/>
                </a:solidFill>
              </a:rPr>
              <a:t>other</a:t>
            </a:r>
            <a:r>
              <a:rPr lang="fr-FR" dirty="0" smtClean="0">
                <a:solidFill>
                  <a:srgbClr val="002060"/>
                </a:solidFill>
              </a:rPr>
              <a:t> post-</a:t>
            </a:r>
            <a:r>
              <a:rPr lang="fr-FR" dirty="0" err="1" smtClean="0">
                <a:solidFill>
                  <a:srgbClr val="002060"/>
                </a:solidFill>
              </a:rPr>
              <a:t>secondary</a:t>
            </a:r>
            <a:r>
              <a:rPr lang="fr-FR" dirty="0" smtClean="0">
                <a:solidFill>
                  <a:srgbClr val="002060"/>
                </a:solidFill>
              </a:rPr>
              <a:t> programs.</a:t>
            </a:r>
          </a:p>
          <a:p>
            <a:r>
              <a:rPr lang="fr-FR" b="1" dirty="0" err="1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fr-FR" b="1" dirty="0" err="1" smtClean="0">
                <a:solidFill>
                  <a:schemeClr val="accent2">
                    <a:lumMod val="75000"/>
                  </a:schemeClr>
                </a:solidFill>
              </a:rPr>
              <a:t>rofessional</a:t>
            </a: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fr-FR" b="1" dirty="0" err="1" smtClean="0">
                <a:solidFill>
                  <a:schemeClr val="accent2">
                    <a:lumMod val="75000"/>
                  </a:schemeClr>
                </a:solidFill>
              </a:rPr>
              <a:t>personal</a:t>
            </a: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b="1" dirty="0" err="1" smtClean="0">
                <a:solidFill>
                  <a:schemeClr val="accent2">
                    <a:lumMod val="75000"/>
                  </a:schemeClr>
                </a:solidFill>
              </a:rPr>
              <a:t>success</a:t>
            </a: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in the global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</a:rPr>
              <a:t>community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</a:rPr>
              <a:t>marketplace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Why</a:t>
            </a:r>
            <a:r>
              <a:rPr lang="fr-FR" dirty="0" smtClean="0"/>
              <a:t> </a:t>
            </a:r>
            <a:r>
              <a:rPr lang="fr-FR" dirty="0" err="1" smtClean="0"/>
              <a:t>participate</a:t>
            </a:r>
            <a:r>
              <a:rPr lang="fr-FR" dirty="0" smtClean="0"/>
              <a:t> in the Global </a:t>
            </a:r>
            <a:r>
              <a:rPr lang="fr-FR" dirty="0" err="1" smtClean="0"/>
              <a:t>Scholars</a:t>
            </a:r>
            <a:r>
              <a:rPr lang="fr-FR" dirty="0" smtClean="0"/>
              <a:t> Program?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218" y="4807527"/>
            <a:ext cx="4373563" cy="1606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909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189</TotalTime>
  <Words>186</Words>
  <Application>Microsoft Office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Concourse</vt:lpstr>
      <vt:lpstr>Global Scholars Program</vt:lpstr>
      <vt:lpstr>What is a Global Scholars Program?</vt:lpstr>
      <vt:lpstr>Rewards for successful completion</vt:lpstr>
      <vt:lpstr>What must a student do to earn a Global Scholars designation?</vt:lpstr>
      <vt:lpstr>Why participate in the Global Scholars Program?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Scholars Program</dc:title>
  <dc:creator>Annabelle Buehrle</dc:creator>
  <cp:lastModifiedBy>Annabelle Buehrle</cp:lastModifiedBy>
  <cp:revision>5</cp:revision>
  <dcterms:created xsi:type="dcterms:W3CDTF">2015-08-28T02:06:08Z</dcterms:created>
  <dcterms:modified xsi:type="dcterms:W3CDTF">2015-08-28T14:14:12Z</dcterms:modified>
</cp:coreProperties>
</file>