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8" r:id="rId6"/>
    <p:sldId id="269" r:id="rId7"/>
    <p:sldId id="270" r:id="rId8"/>
    <p:sldId id="271" r:id="rId9"/>
    <p:sldId id="272" r:id="rId10"/>
    <p:sldId id="258" r:id="rId11"/>
    <p:sldId id="261" r:id="rId12"/>
    <p:sldId id="263" r:id="rId13"/>
    <p:sldId id="264" r:id="rId14"/>
    <p:sldId id="265" r:id="rId15"/>
    <p:sldId id="266" r:id="rId16"/>
    <p:sldId id="267" r:id="rId17"/>
    <p:sldId id="26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B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706" y="3446397"/>
            <a:ext cx="11834447" cy="1713781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Vollkorn" charset="0"/>
                <a:ea typeface="Vollkorn" charset="0"/>
                <a:cs typeface="Vollkorn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1136" y="5292661"/>
            <a:ext cx="6875585" cy="41647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7328" y="5841621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600" i="1">
                <a:solidFill>
                  <a:schemeClr val="bg1"/>
                </a:solidFill>
              </a:defRPr>
            </a:lvl1pPr>
          </a:lstStyle>
          <a:p>
            <a:fld id="{DE39140E-663C-4612-9942-4AF73FD7D41E}" type="datetimeFigureOut">
              <a:rPr lang="en-US" smtClean="0"/>
              <a:t>7/12/2019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9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38" y="1709740"/>
            <a:ext cx="113933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5139" y="4589466"/>
            <a:ext cx="11393350" cy="93210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585" y="1778733"/>
            <a:ext cx="5486400" cy="3965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3569" y="1778733"/>
            <a:ext cx="5484919" cy="3965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8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585" y="1681163"/>
            <a:ext cx="548603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585" y="2505075"/>
            <a:ext cx="5486033" cy="33212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3569" y="1681163"/>
            <a:ext cx="54864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3569" y="2505075"/>
            <a:ext cx="5486403" cy="33212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8585" y="143746"/>
            <a:ext cx="11369903" cy="1400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083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28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477" y="457200"/>
            <a:ext cx="45727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987427"/>
            <a:ext cx="643448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477" y="2057400"/>
            <a:ext cx="45727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34000" y="987429"/>
            <a:ext cx="643448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45477" y="457200"/>
            <a:ext cx="45727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477" y="2057400"/>
            <a:ext cx="45727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864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02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39589" y="365125"/>
            <a:ext cx="2628900" cy="54729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8529989" cy="547296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6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585" y="143746"/>
            <a:ext cx="11369903" cy="140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585" y="1723293"/>
            <a:ext cx="11369903" cy="414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96181" y="6356352"/>
            <a:ext cx="1172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bg1"/>
                </a:solidFill>
                <a:latin typeface="Fira Sans Ultra" charset="0"/>
                <a:ea typeface="Fira Sans Ultra" charset="0"/>
                <a:cs typeface="Fira Sans Ultra" charset="0"/>
              </a:defRPr>
            </a:lvl1pPr>
          </a:lstStyle>
          <a:p>
            <a:fld id="{2121C993-6ACE-484D-883B-486573F0A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6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4071"/>
          </a:solidFill>
          <a:latin typeface="Vollkorn" charset="0"/>
          <a:ea typeface="Vollkorn" charset="0"/>
          <a:cs typeface="Vollkorn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60636B"/>
          </a:solidFill>
          <a:latin typeface="Fira Sans" charset="0"/>
          <a:ea typeface="Fira Sans" charset="0"/>
          <a:cs typeface="Fira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jhouck@k12.wv.us" TargetMode="External"/><Relationship Id="rId2" Type="http://schemas.openxmlformats.org/officeDocument/2006/relationships/hyperlink" Target="mailto:jmastracci@k12.wv.u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openclipart.org/detail/159643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2991-1BC2-4459-90DB-259E42CDF2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the </a:t>
            </a:r>
            <a:r>
              <a:rPr lang="en-US" i="1" dirty="0"/>
              <a:t>math4life</a:t>
            </a:r>
            <a:r>
              <a:rPr lang="en-US" dirty="0"/>
              <a:t> Resources</a:t>
            </a:r>
          </a:p>
        </p:txBody>
      </p:sp>
    </p:spTree>
    <p:extLst>
      <p:ext uri="{BB962C8B-B14F-4D97-AF65-F5344CB8AC3E}">
        <p14:creationId xmlns:p14="http://schemas.microsoft.com/office/powerpoint/2010/main" val="151213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CE70-60A4-4359-9513-291B6C69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88DF2-1637-42F4-8730-B0265F799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Standard Cards</a:t>
            </a:r>
          </a:p>
        </p:txBody>
      </p:sp>
    </p:spTree>
    <p:extLst>
      <p:ext uri="{BB962C8B-B14F-4D97-AF65-F5344CB8AC3E}">
        <p14:creationId xmlns:p14="http://schemas.microsoft.com/office/powerpoint/2010/main" val="374446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5071-E97E-4370-A248-03A4E6BD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Mathematical Habits of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8EA11-E4B6-4DAF-B370-8C8ECC639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Mathematical Habits of Mind (MHM) are the skills and dispositions students need to have to be successful in mathematics.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Habits of Mind are a crucial part of the standards for all mathematics courses regardless of grade level. </a:t>
            </a:r>
          </a:p>
        </p:txBody>
      </p:sp>
    </p:spTree>
    <p:extLst>
      <p:ext uri="{BB962C8B-B14F-4D97-AF65-F5344CB8AC3E}">
        <p14:creationId xmlns:p14="http://schemas.microsoft.com/office/powerpoint/2010/main" val="4049640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03A0-3BA2-4DEF-B283-AA0EA4D5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Educators’ Guides for Mathematics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1EA9F5-5FEE-4390-A42E-82F4130AA9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449" y="1442671"/>
            <a:ext cx="3365226" cy="41497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3121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05DB-FAA4-4482-839E-7B3DDD5E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1377D-65FD-42F1-A120-4D0E3C06F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D4B258"/>
                </a:solidFill>
              </a:rPr>
              <a:t>The ultimate purpose of the Educators’ Guides is to assist teachers in the implementation of WV CCRS.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Educators’ Guides help teachers:</a:t>
            </a:r>
          </a:p>
          <a:p>
            <a:r>
              <a:rPr lang="en-US" dirty="0"/>
              <a:t>Plan their standards-driven curriculum. </a:t>
            </a:r>
          </a:p>
          <a:p>
            <a:r>
              <a:rPr lang="en-US" dirty="0"/>
              <a:t>Develop a high-quality mathematics program which helps prepare students for college and careers. </a:t>
            </a:r>
          </a:p>
          <a:p>
            <a:r>
              <a:rPr lang="en-US" dirty="0"/>
              <a:t>Understand the intent and depth of the WV CCRS. </a:t>
            </a:r>
          </a:p>
          <a:p>
            <a:r>
              <a:rPr lang="en-US" dirty="0"/>
              <a:t>Make connections with the content standards and the Mathematical Habits of Mind. </a:t>
            </a:r>
          </a:p>
        </p:txBody>
      </p:sp>
    </p:spTree>
    <p:extLst>
      <p:ext uri="{BB962C8B-B14F-4D97-AF65-F5344CB8AC3E}">
        <p14:creationId xmlns:p14="http://schemas.microsoft.com/office/powerpoint/2010/main" val="1856770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2AECFC3-5DE0-4A3F-9A36-5F646F1D155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64" r="-208"/>
          <a:stretch/>
        </p:blipFill>
        <p:spPr>
          <a:xfrm>
            <a:off x="5018211" y="1597511"/>
            <a:ext cx="6992082" cy="4120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AD534-C9BE-4E95-A2E9-04E3C48A4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86D5D-3261-4953-9855-04DF895ED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477" y="2057400"/>
            <a:ext cx="4355123" cy="38115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Each Guide starts with the intended grade level and a brief introduction.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893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04BA9D-722F-40EF-9134-FDE0745F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the Content to the Mathematical Habits of Mind (MHM)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0D7C2-6205-4BA3-801E-0B8B638F9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Each Guide will intentionally make the grade-level connection to the Mathematical Habits of mind. Readers will see grade specific examples near the start of each booklet and throughout the content.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88F30-A778-4A15-B61D-8FBA54B09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677" y="246185"/>
            <a:ext cx="4947080" cy="55563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711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69D468-D7F5-4B83-B64B-3542CE8A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D6588-FD20-4993-A23C-5B79420DC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Grades K-8 Documents are organized sequentially by Domains.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Grades 9-12 Documents are organized by Domains.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D4B258"/>
                </a:solidFill>
              </a:rPr>
              <a:t>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Visual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Explanation of the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Misconceptions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Connections to the Mathematical Habits of Mind</a:t>
            </a:r>
          </a:p>
        </p:txBody>
      </p:sp>
    </p:spTree>
    <p:extLst>
      <p:ext uri="{BB962C8B-B14F-4D97-AF65-F5344CB8AC3E}">
        <p14:creationId xmlns:p14="http://schemas.microsoft.com/office/powerpoint/2010/main" val="4251489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CB22-7D1E-490E-A60A-5E6F5831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Connections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0215DA-432A-43EB-B57E-1793F59F95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4932" y="3534507"/>
            <a:ext cx="5048250" cy="1590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10CAAC-22E7-4E62-B93B-0A47EF87E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569" y="1186962"/>
            <a:ext cx="5484919" cy="45573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Guides not only look at grade level material, but help the reader make connections among other grade levels. </a:t>
            </a:r>
          </a:p>
          <a:p>
            <a:pPr marL="0" indent="0">
              <a:buNone/>
            </a:pPr>
            <a:r>
              <a:rPr lang="en-US" dirty="0"/>
              <a:t>The reader will see the “Instructional Focus” boxes which help make those connections.  </a:t>
            </a:r>
          </a:p>
          <a:p>
            <a:pPr marL="0" indent="0">
              <a:buNone/>
            </a:pPr>
            <a:r>
              <a:rPr lang="en-US" dirty="0"/>
              <a:t>The guides always end with a summary of essential learning for the next grade.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316E23-5AE4-4746-B58F-E23482175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07" y="1842355"/>
            <a:ext cx="5229225" cy="904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2113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78BD-9754-4499-8CEE-8ABB19F05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of the Quantile Resources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06CCF7-F1DA-42D6-914F-995BB57F7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18" y="1724025"/>
            <a:ext cx="4220964" cy="4149725"/>
          </a:xfrm>
        </p:spPr>
      </p:pic>
    </p:spTree>
    <p:extLst>
      <p:ext uri="{BB962C8B-B14F-4D97-AF65-F5344CB8AC3E}">
        <p14:creationId xmlns:p14="http://schemas.microsoft.com/office/powerpoint/2010/main" val="331536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03043-9B48-4F1A-921E-D7F95F5D4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CCRS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1E5449-31DD-45E2-83DE-0B4D0BC1F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99" y="1354137"/>
            <a:ext cx="5434801" cy="41497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64648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7596C-0544-4CB7-AB25-3F5290635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Support for CCRS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E3360-4580-4911-9EB8-7953EF1FF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K-2 ELA and Math</a:t>
            </a:r>
          </a:p>
          <a:p>
            <a:r>
              <a:rPr lang="en-US" b="1" dirty="0"/>
              <a:t>3-5 ELA and Math</a:t>
            </a:r>
          </a:p>
          <a:p>
            <a:r>
              <a:rPr lang="en-US" b="1" dirty="0"/>
              <a:t>6-8 ELA</a:t>
            </a:r>
          </a:p>
          <a:p>
            <a:r>
              <a:rPr lang="en-US" b="1" dirty="0"/>
              <a:t>6-8 Math</a:t>
            </a:r>
          </a:p>
          <a:p>
            <a:r>
              <a:rPr lang="en-US" b="1" dirty="0"/>
              <a:t>9-12 ELA </a:t>
            </a:r>
            <a:r>
              <a:rPr lang="en-US" dirty="0"/>
              <a:t>(includes Transition English Language Arts for Seniors)  </a:t>
            </a:r>
          </a:p>
          <a:p>
            <a:r>
              <a:rPr lang="en-US" b="1" dirty="0"/>
              <a:t>9-12 Traditional Pathway</a:t>
            </a:r>
            <a:r>
              <a:rPr lang="en-US" dirty="0"/>
              <a:t> (Algebra I, Geometry, Algebra II)</a:t>
            </a:r>
          </a:p>
          <a:p>
            <a:r>
              <a:rPr lang="en-US" b="1" dirty="0"/>
              <a:t>9-12 Integrated Pathway </a:t>
            </a:r>
            <a:r>
              <a:rPr lang="en-US" dirty="0"/>
              <a:t>(Math I, Math II, Math III)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E4B870-F1D8-4497-9A5A-E66412E66E68}"/>
              </a:ext>
            </a:extLst>
          </p:cNvPr>
          <p:cNvSpPr txBox="1"/>
          <p:nvPr/>
        </p:nvSpPr>
        <p:spPr>
          <a:xfrm>
            <a:off x="2661684" y="5557876"/>
            <a:ext cx="716634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b="1">
                <a:solidFill>
                  <a:srgbClr val="0066FF"/>
                </a:solidFill>
                <a:hlinkClick r:id="" action="ppaction://noaction"/>
              </a:rPr>
              <a:t>http:// wvde.us/college-and-career-readiness/support-for-ccrs/</a:t>
            </a:r>
            <a:endParaRPr lang="en-US" sz="2000" b="1">
              <a:solidFill>
                <a:srgbClr val="0066FF"/>
              </a:solidFill>
              <a:cs typeface="Calibri"/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395877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13A5B-9728-436F-926B-46CB0547A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ED4B1-72EA-4E71-92C3-555757FC1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documents prepare students for study of the grade-level standards through the teaching of prerequisite and enabling skills necessary for mastering each standard.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448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35155-FC0F-4D8C-855A-694D4536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CCRS Document is…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276FC-9793-4B90-B541-13A07EF95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companion document to the WV CCRS </a:t>
            </a:r>
          </a:p>
          <a:p>
            <a:r>
              <a:rPr lang="en-US" dirty="0"/>
              <a:t>A tool for teaching the prerequisite and enabling skills necessary for mastering each standard</a:t>
            </a:r>
          </a:p>
          <a:p>
            <a:r>
              <a:rPr lang="en-US" dirty="0"/>
              <a:t>Intended to assist teachers to plan instruction to address the achievement gap by recognizing what students are able to do in relation to the grade-level standards </a:t>
            </a:r>
          </a:p>
          <a:p>
            <a:r>
              <a:rPr lang="en-US" dirty="0"/>
              <a:t>Intended to assist educators in:</a:t>
            </a:r>
          </a:p>
          <a:p>
            <a:pPr lvl="1"/>
            <a:r>
              <a:rPr lang="en-US" dirty="0"/>
              <a:t>Writing IEP goals</a:t>
            </a:r>
          </a:p>
          <a:p>
            <a:pPr lvl="1"/>
            <a:r>
              <a:rPr lang="en-US" dirty="0"/>
              <a:t>Designing targeted interventions</a:t>
            </a:r>
          </a:p>
          <a:p>
            <a:pPr lvl="1"/>
            <a:r>
              <a:rPr lang="en-US" dirty="0"/>
              <a:t>Developing lesson plans</a:t>
            </a:r>
          </a:p>
          <a:p>
            <a:pPr lvl="1"/>
            <a:r>
              <a:rPr lang="en-US" dirty="0"/>
              <a:t>Planning for instructional grouping</a:t>
            </a:r>
          </a:p>
          <a:p>
            <a:pPr lvl="1"/>
            <a:r>
              <a:rPr lang="en-US" dirty="0"/>
              <a:t>Planning for parent communication and conferences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72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A17DF7A-1FDB-42E2-8606-51B11552E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79" y="179962"/>
            <a:ext cx="5191042" cy="57300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5633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B2D3E-F430-4133-98B0-4B8176193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Math Support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C02D8655-A8ED-46BB-8F87-A3BB0D7486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513" y="1979612"/>
            <a:ext cx="955357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86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CFD17-82FF-4130-9852-47A3327A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87D9-C896-48E6-AB26-E32D9A041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 you plan on using the </a:t>
            </a:r>
            <a:r>
              <a:rPr lang="en-US" i="1" dirty="0"/>
              <a:t>math4life</a:t>
            </a:r>
            <a:r>
              <a:rPr lang="en-US" dirty="0"/>
              <a:t> resources shown in this session?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75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09F27-DF2C-4C52-A0AF-AF53D9D7C5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Joseph Mastracci</a:t>
            </a:r>
          </a:p>
          <a:p>
            <a:pPr marL="0" indent="0" algn="ctr">
              <a:buNone/>
            </a:pPr>
            <a:r>
              <a:rPr lang="en-US" sz="2400" dirty="0"/>
              <a:t>Numeracy Coordinator</a:t>
            </a:r>
          </a:p>
          <a:p>
            <a:pPr marL="0" indent="0" algn="ctr">
              <a:buNone/>
            </a:pPr>
            <a:r>
              <a:rPr lang="en-US" sz="2400" dirty="0"/>
              <a:t>WVDE Office of Special Education</a:t>
            </a:r>
          </a:p>
          <a:p>
            <a:pPr marL="0" indent="0" algn="ctr">
              <a:buNone/>
            </a:pPr>
            <a:r>
              <a:rPr lang="en-US" sz="2400" dirty="0">
                <a:hlinkClick r:id="rId2"/>
              </a:rPr>
              <a:t>jmastracci@k12.wv.us</a:t>
            </a:r>
            <a:r>
              <a:rPr lang="en-US" sz="2400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261200-15AE-4C0C-AD04-C99345B130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/>
              <a:t>Jessica Houck</a:t>
            </a:r>
          </a:p>
          <a:p>
            <a:pPr marL="0" indent="0" algn="ctr">
              <a:buNone/>
            </a:pPr>
            <a:r>
              <a:rPr lang="en-US" sz="2400" dirty="0"/>
              <a:t>Mathematics Coach</a:t>
            </a:r>
          </a:p>
          <a:p>
            <a:pPr marL="0" indent="0" algn="ctr">
              <a:buNone/>
            </a:pPr>
            <a:r>
              <a:rPr lang="en-US" sz="2400" dirty="0"/>
              <a:t>Mingo County Schools</a:t>
            </a:r>
          </a:p>
          <a:p>
            <a:pPr marL="0" indent="0" algn="ctr">
              <a:buNone/>
            </a:pPr>
            <a:r>
              <a:rPr lang="en-US" sz="2400" dirty="0">
                <a:hlinkClick r:id="rId3"/>
              </a:rPr>
              <a:t>jhouck@k12.wv.us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334373-2BB5-4ADA-9097-B5814C836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70084" y="3226276"/>
            <a:ext cx="3026969" cy="302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5687"/>
      </p:ext>
    </p:extLst>
  </p:cSld>
  <p:clrMapOvr>
    <a:masterClrMapping/>
  </p:clrMapOvr>
</p:sld>
</file>

<file path=ppt/theme/theme1.xml><?xml version="1.0" encoding="utf-8"?>
<a:theme xmlns:a="http://schemas.openxmlformats.org/drawingml/2006/main" name="WVD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VDE Theme" id="{647DF9A9-8E5A-4FE7-89B1-0E385337F333}" vid="{03DE3595-3124-4381-A4D4-8B6A5F6FDC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WVDE Theme</Template>
  <TotalTime>282</TotalTime>
  <Words>466</Words>
  <Application>Microsoft Office PowerPoint</Application>
  <PresentationFormat>Widescreen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Fira Sans</vt:lpstr>
      <vt:lpstr>Fira Sans Ultra</vt:lpstr>
      <vt:lpstr>Vollkorn</vt:lpstr>
      <vt:lpstr>WVDE Theme</vt:lpstr>
      <vt:lpstr>Using the math4life Resources</vt:lpstr>
      <vt:lpstr>Opening Activity</vt:lpstr>
      <vt:lpstr>The Mathematical Habits of Mind</vt:lpstr>
      <vt:lpstr>Educators’ Guides for Mathematics</vt:lpstr>
      <vt:lpstr>Purpose</vt:lpstr>
      <vt:lpstr>Introduction</vt:lpstr>
      <vt:lpstr>Connecting the Content to the Mathematical Habits of Mind (MHM)</vt:lpstr>
      <vt:lpstr>The Content</vt:lpstr>
      <vt:lpstr>Vertical Connections</vt:lpstr>
      <vt:lpstr>Exploration of the Quantile Resources</vt:lpstr>
      <vt:lpstr>Support for CCRS</vt:lpstr>
      <vt:lpstr>Available Support for CCRS Documents</vt:lpstr>
      <vt:lpstr>Purpose</vt:lpstr>
      <vt:lpstr>Support for CCRS Document is…</vt:lpstr>
      <vt:lpstr>PowerPoint Presentation</vt:lpstr>
      <vt:lpstr>Example of a Math Support</vt:lpstr>
      <vt:lpstr>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the math4life Resources</dc:title>
  <dc:creator>Joseph Mastracci</dc:creator>
  <cp:lastModifiedBy>Maggie Yelencsics</cp:lastModifiedBy>
  <cp:revision>9</cp:revision>
  <dcterms:created xsi:type="dcterms:W3CDTF">2019-07-01T14:48:03Z</dcterms:created>
  <dcterms:modified xsi:type="dcterms:W3CDTF">2019-07-12T13:57:42Z</dcterms:modified>
</cp:coreProperties>
</file>