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32"/>
  </p:notesMasterIdLst>
  <p:handoutMasterIdLst>
    <p:handoutMasterId r:id="rId33"/>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8E83D05-393C-4F89-8D33-AEC0485E4DA0}" type="datetimeFigureOut">
              <a:rPr lang="en-US" smtClean="0"/>
              <a:t>1/15/2013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11582D1-DC90-4A22-8EBA-999D75E9240B}" type="slidenum">
              <a:rPr lang="en-US" smtClean="0"/>
              <a:t>‹#›</a:t>
            </a:fld>
            <a:endParaRPr lang="en-US"/>
          </a:p>
        </p:txBody>
      </p:sp>
    </p:spTree>
    <p:extLst>
      <p:ext uri="{BB962C8B-B14F-4D97-AF65-F5344CB8AC3E}">
        <p14:creationId xmlns:p14="http://schemas.microsoft.com/office/powerpoint/2010/main" val="1231156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184D564-E5D5-4C75-ABC3-C4817F0B5969}" type="datetimeFigureOut">
              <a:rPr lang="en-US" smtClean="0"/>
              <a:t>1/15/2013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6C68C0-86FE-4E03-8A7D-6CCD2C086634}" type="slidenum">
              <a:rPr lang="en-US" smtClean="0"/>
              <a:t>‹#›</a:t>
            </a:fld>
            <a:endParaRPr lang="en-US"/>
          </a:p>
        </p:txBody>
      </p:sp>
    </p:spTree>
    <p:extLst>
      <p:ext uri="{BB962C8B-B14F-4D97-AF65-F5344CB8AC3E}">
        <p14:creationId xmlns:p14="http://schemas.microsoft.com/office/powerpoint/2010/main" val="3654000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algn="ctr" eaLnBrk="0" fontAlgn="base" hangingPunct="0">
              <a:spcBef>
                <a:spcPct val="0"/>
              </a:spcBef>
              <a:spcAft>
                <a:spcPct val="0"/>
              </a:spcAft>
              <a:defRPr>
                <a:solidFill>
                  <a:schemeClr val="tx1"/>
                </a:solidFill>
                <a:latin typeface="Arial" charset="0"/>
              </a:defRPr>
            </a:lvl6pPr>
            <a:lvl7pPr marL="3028264" indent="-232943" algn="ctr" eaLnBrk="0" fontAlgn="base" hangingPunct="0">
              <a:spcBef>
                <a:spcPct val="0"/>
              </a:spcBef>
              <a:spcAft>
                <a:spcPct val="0"/>
              </a:spcAft>
              <a:defRPr>
                <a:solidFill>
                  <a:schemeClr val="tx1"/>
                </a:solidFill>
                <a:latin typeface="Arial" charset="0"/>
              </a:defRPr>
            </a:lvl7pPr>
            <a:lvl8pPr marL="3494151" indent="-232943" algn="ctr" eaLnBrk="0" fontAlgn="base" hangingPunct="0">
              <a:spcBef>
                <a:spcPct val="0"/>
              </a:spcBef>
              <a:spcAft>
                <a:spcPct val="0"/>
              </a:spcAft>
              <a:defRPr>
                <a:solidFill>
                  <a:schemeClr val="tx1"/>
                </a:solidFill>
                <a:latin typeface="Arial" charset="0"/>
              </a:defRPr>
            </a:lvl8pPr>
            <a:lvl9pPr marL="3960038" indent="-232943" algn="ctr" eaLnBrk="0" fontAlgn="base" hangingPunct="0">
              <a:spcBef>
                <a:spcPct val="0"/>
              </a:spcBef>
              <a:spcAft>
                <a:spcPct val="0"/>
              </a:spcAft>
              <a:defRPr>
                <a:solidFill>
                  <a:schemeClr val="tx1"/>
                </a:solidFill>
                <a:latin typeface="Arial" charset="0"/>
              </a:defRPr>
            </a:lvl9pPr>
          </a:lstStyle>
          <a:p>
            <a:pPr eaLnBrk="1" hangingPunct="1"/>
            <a:fld id="{20377ADB-74B9-4459-86D5-0257D44511B0}" type="slidenum">
              <a:rPr lang="en-US" smtClean="0"/>
              <a:pPr eaLnBrk="1" hangingPunct="1"/>
              <a:t>19</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41332B8-FDC1-457E-A0B6-88343E3F6B12}" type="datetimeFigureOut">
              <a:rPr lang="en-US" smtClean="0"/>
              <a:t>1/15/2013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23784E7-3791-4520-A3B7-6262F581EE8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3784E7-3791-4520-A3B7-6262F581EE84}"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3784E7-3791-4520-A3B7-6262F581EE84}"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23784E7-3791-4520-A3B7-6262F581EE84}"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23784E7-3791-4520-A3B7-6262F581EE8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23784E7-3791-4520-A3B7-6262F581EE84}"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23784E7-3791-4520-A3B7-6262F581EE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41332B8-FDC1-457E-A0B6-88343E3F6B12}" type="datetimeFigureOut">
              <a:rPr lang="en-US" smtClean="0"/>
              <a:t>1/15/2013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23784E7-3791-4520-A3B7-6262F581EE8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41332B8-FDC1-457E-A0B6-88343E3F6B12}" type="datetimeFigureOut">
              <a:rPr lang="en-US" smtClean="0"/>
              <a:t>1/15/2013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23784E7-3791-4520-A3B7-6262F581EE84}"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3784E7-3791-4520-A3B7-6262F581EE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1332B8-FDC1-457E-A0B6-88343E3F6B12}" type="datetimeFigureOut">
              <a:rPr lang="en-US" smtClean="0"/>
              <a:t>1/15/2013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3784E7-3791-4520-A3B7-6262F581EE8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0D01699-E695-407A-81A6-2EA28F403BA2}" type="slidenum">
              <a:rPr lang="en-US" altLang="en-US"/>
              <a:pPr>
                <a:defRPr/>
              </a:pPr>
              <a:t>‹#›</a:t>
            </a:fld>
            <a:endParaRPr lang="en-US" altLang="en-US"/>
          </a:p>
        </p:txBody>
      </p:sp>
    </p:spTree>
    <p:extLst>
      <p:ext uri="{BB962C8B-B14F-4D97-AF65-F5344CB8AC3E}">
        <p14:creationId xmlns:p14="http://schemas.microsoft.com/office/powerpoint/2010/main" val="3493822105"/>
      </p:ext>
    </p:extLst>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a:ln/>
        </p:spPr>
        <p:txBody>
          <a:bodyPr/>
          <a:lstStyle>
            <a:lvl1pPr>
              <a:defRPr/>
            </a:lvl1pPr>
          </a:lstStyle>
          <a:p>
            <a:pPr>
              <a:defRPr/>
            </a:pPr>
            <a:fld id="{8319705C-3390-43D8-BC8E-2484907C0506}" type="slidenum">
              <a:rPr lang="en-US" altLang="en-US"/>
              <a:pPr>
                <a:defRPr/>
              </a:pPr>
              <a:t>‹#›</a:t>
            </a:fld>
            <a:endParaRPr lang="en-US" altLang="en-US"/>
          </a:p>
        </p:txBody>
      </p:sp>
    </p:spTree>
    <p:extLst>
      <p:ext uri="{BB962C8B-B14F-4D97-AF65-F5344CB8AC3E}">
        <p14:creationId xmlns:p14="http://schemas.microsoft.com/office/powerpoint/2010/main" val="2936100684"/>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1332B8-FDC1-457E-A0B6-88343E3F6B12}" type="datetimeFigureOut">
              <a:rPr lang="en-US" smtClean="0"/>
              <a:t>1/15/2013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23784E7-3791-4520-A3B7-6262F581EE8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earch.barnesandnoble.com/The-Paper-Bag-Princess/Robert-N-Munsch/e/9780920236161/?itm=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0.wm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earch.barnesandnoble.com/Twilight-Comes-Twice/Ralph-Fletcher/e/9780395848265/?itm=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w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earch.barnesandnoble.com/booksearch/imageviewer.asp?ean=9780920668368" TargetMode="Externa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hyperlink" Target="http://search.barnesandnoble.com/Math-Curse/Jon-Scieszka/e/9780670861941/?itm=1" TargetMode="Externa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images.google.com/imgres?imgurl=http://thesituationist.files.wordpress.com/2007/06/monkey_smile.jpg&amp;imgrefurl=http://thesituationist.wordpress.com/2007/06/14/&amp;usg=__wJYXANRY-PzNma_QeNc-862OvlI=&amp;h=631&amp;w=456&amp;sz=18&amp;hl=en&amp;start=5&amp;sig2=d8wl_5Zn0Nc9GpM8PYMCyQ&amp;um=1&amp;tbnid=HUVeBkZTAVIFQM:&amp;tbnh=137&amp;tbnw=99&amp;ei=4gJRSayYLcugtweUyrWnDg&amp;prev=/images?q=smile&amp;um=1&amp;hl=en"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p:txBody>
          <a:bodyPr>
            <a:normAutofit/>
          </a:bodyPr>
          <a:lstStyle/>
          <a:p>
            <a:pPr algn="ctr" eaLnBrk="1" hangingPunct="1">
              <a:lnSpc>
                <a:spcPct val="80000"/>
              </a:lnSpc>
              <a:buFont typeface="Wingdings" pitchFamily="2" charset="2"/>
              <a:buNone/>
            </a:pPr>
            <a:r>
              <a:rPr lang="en-US" sz="2600" b="1" dirty="0" smtClean="0">
                <a:solidFill>
                  <a:schemeClr val="tx2"/>
                </a:solidFill>
                <a:latin typeface="Comic Sans MS" pitchFamily="66" charset="0"/>
              </a:rPr>
              <a:t>Smiley-face tricks are a fun way to get you </a:t>
            </a:r>
          </a:p>
          <a:p>
            <a:pPr algn="ctr" eaLnBrk="1" hangingPunct="1">
              <a:lnSpc>
                <a:spcPct val="80000"/>
              </a:lnSpc>
              <a:buFont typeface="Wingdings" pitchFamily="2" charset="2"/>
              <a:buNone/>
            </a:pPr>
            <a:r>
              <a:rPr lang="en-US" sz="2600" b="1" dirty="0" smtClean="0">
                <a:solidFill>
                  <a:schemeClr val="tx2"/>
                </a:solidFill>
                <a:latin typeface="Comic Sans MS" pitchFamily="66" charset="0"/>
              </a:rPr>
              <a:t>to think and write more creatively</a:t>
            </a:r>
            <a:r>
              <a:rPr lang="en-US" sz="2600" dirty="0" smtClean="0">
                <a:solidFill>
                  <a:schemeClr val="tx2"/>
                </a:solidFill>
                <a:latin typeface="Comic Sans MS" pitchFamily="66" charset="0"/>
              </a:rPr>
              <a:t>.</a:t>
            </a:r>
          </a:p>
          <a:p>
            <a:pPr eaLnBrk="1" hangingPunct="1">
              <a:lnSpc>
                <a:spcPct val="80000"/>
              </a:lnSpc>
              <a:buFont typeface="Wingdings" pitchFamily="2" charset="2"/>
              <a:buNone/>
            </a:pPr>
            <a:endParaRPr lang="en-US" sz="2600" dirty="0" smtClean="0">
              <a:solidFill>
                <a:schemeClr val="tx2"/>
              </a:solidFill>
              <a:latin typeface="Comic Sans MS" pitchFamily="66" charset="0"/>
            </a:endParaRPr>
          </a:p>
          <a:p>
            <a:pPr eaLnBrk="1" hangingPunct="1">
              <a:lnSpc>
                <a:spcPct val="80000"/>
              </a:lnSpc>
              <a:buFont typeface="Wingdings" pitchFamily="2" charset="2"/>
              <a:buNone/>
            </a:pPr>
            <a:r>
              <a:rPr lang="en-US" sz="2600" dirty="0" smtClean="0">
                <a:solidFill>
                  <a:schemeClr val="tx2"/>
                </a:solidFill>
                <a:latin typeface="Comic Sans MS" pitchFamily="66" charset="0"/>
              </a:rPr>
              <a:t>“She was angry at her sister.” becomes ……</a:t>
            </a:r>
          </a:p>
          <a:p>
            <a:pPr eaLnBrk="1" hangingPunct="1">
              <a:lnSpc>
                <a:spcPct val="80000"/>
              </a:lnSpc>
              <a:buFont typeface="Wingdings" pitchFamily="2" charset="2"/>
              <a:buNone/>
            </a:pPr>
            <a:endParaRPr lang="en-US" sz="2600" dirty="0" smtClean="0">
              <a:solidFill>
                <a:schemeClr val="tx2"/>
              </a:solidFill>
              <a:latin typeface="Comic Sans MS" pitchFamily="66" charset="0"/>
            </a:endParaRPr>
          </a:p>
          <a:p>
            <a:pPr eaLnBrk="1" hangingPunct="1">
              <a:lnSpc>
                <a:spcPct val="80000"/>
              </a:lnSpc>
              <a:buFont typeface="Wingdings" pitchFamily="2" charset="2"/>
              <a:buNone/>
            </a:pPr>
            <a:endParaRPr lang="en-US" sz="2600" dirty="0" smtClean="0">
              <a:solidFill>
                <a:schemeClr val="tx2"/>
              </a:solidFill>
              <a:latin typeface="Comic Sans MS" pitchFamily="66" charset="0"/>
            </a:endParaRPr>
          </a:p>
          <a:p>
            <a:pPr eaLnBrk="1" hangingPunct="1">
              <a:lnSpc>
                <a:spcPct val="80000"/>
              </a:lnSpc>
              <a:buFont typeface="Wingdings" pitchFamily="2" charset="2"/>
              <a:buNone/>
            </a:pPr>
            <a:endParaRPr lang="en-US" sz="2600" dirty="0" smtClean="0">
              <a:solidFill>
                <a:schemeClr val="tx2"/>
              </a:solidFill>
              <a:latin typeface="Comic Sans MS" pitchFamily="66" charset="0"/>
            </a:endParaRPr>
          </a:p>
          <a:p>
            <a:pPr eaLnBrk="1" hangingPunct="1">
              <a:lnSpc>
                <a:spcPct val="80000"/>
              </a:lnSpc>
              <a:buFont typeface="Wingdings" pitchFamily="2" charset="2"/>
              <a:buNone/>
            </a:pPr>
            <a:r>
              <a:rPr lang="en-US" sz="2600" dirty="0" smtClean="0">
                <a:solidFill>
                  <a:schemeClr val="tx2"/>
                </a:solidFill>
                <a:latin typeface="Comic Sans MS" pitchFamily="66" charset="0"/>
              </a:rPr>
              <a:t>“She was so angry at her sister for not helping her with her math homework that she grabbed her sister’s geometry homework, crumpled it into a ball, and slam - dunked it in the trash!"</a:t>
            </a:r>
            <a:r>
              <a:rPr lang="en-US" sz="2600" dirty="0" smtClean="0">
                <a:latin typeface="Comic Sans MS" pitchFamily="66" charset="0"/>
              </a:rPr>
              <a:t/>
            </a:r>
            <a:br>
              <a:rPr lang="en-US" sz="2600" dirty="0" smtClean="0">
                <a:latin typeface="Comic Sans MS" pitchFamily="66" charset="0"/>
              </a:rPr>
            </a:br>
            <a:endParaRPr lang="en-US" sz="2600" dirty="0" smtClean="0">
              <a:latin typeface="Comic Sans MS" pitchFamily="66" charset="0"/>
            </a:endParaRPr>
          </a:p>
          <a:p>
            <a:pPr eaLnBrk="1" hangingPunct="1">
              <a:lnSpc>
                <a:spcPct val="80000"/>
              </a:lnSpc>
              <a:buFont typeface="Wingdings" pitchFamily="2" charset="2"/>
              <a:buNone/>
            </a:pPr>
            <a:endParaRPr lang="en-US" sz="2600" dirty="0" smtClean="0"/>
          </a:p>
        </p:txBody>
      </p:sp>
      <p:sp>
        <p:nvSpPr>
          <p:cNvPr id="9218" name="Rectangle 2"/>
          <p:cNvSpPr>
            <a:spLocks noGrp="1" noChangeArrowheads="1"/>
          </p:cNvSpPr>
          <p:nvPr>
            <p:ph type="title"/>
          </p:nvPr>
        </p:nvSpPr>
        <p:spPr/>
        <p:txBody>
          <a:bodyPr>
            <a:normAutofit fontScale="90000"/>
          </a:bodyPr>
          <a:lstStyle/>
          <a:p>
            <a:pPr algn="ctr" eaLnBrk="1" hangingPunct="1"/>
            <a:r>
              <a:rPr lang="en-US" b="1" dirty="0" smtClean="0"/>
              <a:t>What are Smiley-face Tricks?</a:t>
            </a:r>
            <a:br>
              <a:rPr lang="en-US" b="1" dirty="0" smtClean="0"/>
            </a:br>
            <a:endParaRPr lang="en-US" b="1" dirty="0" smtClean="0"/>
          </a:p>
        </p:txBody>
      </p:sp>
      <p:pic>
        <p:nvPicPr>
          <p:cNvPr id="9220" name="Picture 6" descr="MPj0427604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438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610716"/>
      </p:ext>
    </p:extLst>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p:txBody>
          <a:bodyPr>
            <a:normAutofit fontScale="92500" lnSpcReduction="10000"/>
          </a:bodyPr>
          <a:lstStyle/>
          <a:p>
            <a:pPr eaLnBrk="1" hangingPunct="1">
              <a:lnSpc>
                <a:spcPct val="90000"/>
              </a:lnSpc>
              <a:buFont typeface="Wingdings" pitchFamily="2" charset="2"/>
              <a:buNone/>
            </a:pPr>
            <a:endParaRPr lang="en-US" sz="2600" dirty="0" smtClean="0">
              <a:latin typeface="Comic Sans MS" pitchFamily="66" charset="0"/>
            </a:endParaRPr>
          </a:p>
          <a:p>
            <a:pPr eaLnBrk="1" hangingPunct="1">
              <a:lnSpc>
                <a:spcPct val="90000"/>
              </a:lnSpc>
              <a:buFont typeface="Wingdings" pitchFamily="2" charset="2"/>
              <a:buNone/>
            </a:pPr>
            <a:endParaRPr lang="en-US" sz="2600" dirty="0" smtClean="0">
              <a:latin typeface="Comic Sans MS" pitchFamily="66" charset="0"/>
            </a:endParaRPr>
          </a:p>
          <a:p>
            <a:pPr eaLnBrk="1" hangingPunct="1">
              <a:lnSpc>
                <a:spcPct val="90000"/>
              </a:lnSpc>
              <a:buFont typeface="Wingdings" pitchFamily="2" charset="2"/>
              <a:buNone/>
            </a:pPr>
            <a:r>
              <a:rPr lang="en-US" sz="2600" dirty="0" smtClean="0">
                <a:latin typeface="Comic Sans MS" pitchFamily="66" charset="0"/>
              </a:rPr>
              <a:t>By using smiley-face tricks, you’ll find yourself having fun while elaborating on your writing.</a:t>
            </a:r>
          </a:p>
          <a:p>
            <a:pPr eaLnBrk="1" hangingPunct="1">
              <a:lnSpc>
                <a:spcPct val="90000"/>
              </a:lnSpc>
              <a:buFont typeface="Wingdings" pitchFamily="2" charset="2"/>
              <a:buNone/>
            </a:pPr>
            <a:endParaRPr lang="en-US" sz="2600" dirty="0" smtClean="0">
              <a:latin typeface="Comic Sans MS" pitchFamily="66" charset="0"/>
            </a:endParaRPr>
          </a:p>
          <a:p>
            <a:pPr eaLnBrk="1" hangingPunct="1">
              <a:lnSpc>
                <a:spcPct val="90000"/>
              </a:lnSpc>
              <a:buFont typeface="Wingdings" pitchFamily="2" charset="2"/>
              <a:buNone/>
            </a:pPr>
            <a:endParaRPr lang="en-US" sz="2600" dirty="0">
              <a:latin typeface="Comic Sans MS" pitchFamily="66" charset="0"/>
            </a:endParaRPr>
          </a:p>
          <a:p>
            <a:pPr eaLnBrk="1" hangingPunct="1">
              <a:lnSpc>
                <a:spcPct val="90000"/>
              </a:lnSpc>
              <a:buFont typeface="Wingdings" pitchFamily="2" charset="2"/>
              <a:buNone/>
            </a:pPr>
            <a:endParaRPr lang="en-US" sz="2600" dirty="0" smtClean="0">
              <a:latin typeface="Comic Sans MS" pitchFamily="66" charset="0"/>
            </a:endParaRPr>
          </a:p>
          <a:p>
            <a:pPr eaLnBrk="1" hangingPunct="1">
              <a:lnSpc>
                <a:spcPct val="90000"/>
              </a:lnSpc>
              <a:buFont typeface="Wingdings" pitchFamily="2" charset="2"/>
              <a:buNone/>
            </a:pPr>
            <a:endParaRPr lang="en-US" sz="2600" dirty="0">
              <a:latin typeface="Comic Sans MS" pitchFamily="66" charset="0"/>
            </a:endParaRPr>
          </a:p>
          <a:p>
            <a:pPr eaLnBrk="1" hangingPunct="1">
              <a:lnSpc>
                <a:spcPct val="90000"/>
              </a:lnSpc>
              <a:buFont typeface="Wingdings" pitchFamily="2" charset="2"/>
              <a:buNone/>
            </a:pPr>
            <a:endParaRPr lang="en-US" sz="2600" dirty="0" smtClean="0">
              <a:latin typeface="Comic Sans MS" pitchFamily="66" charset="0"/>
            </a:endParaRPr>
          </a:p>
          <a:p>
            <a:pPr eaLnBrk="1" hangingPunct="1">
              <a:lnSpc>
                <a:spcPct val="90000"/>
              </a:lnSpc>
              <a:buFont typeface="Wingdings" pitchFamily="2" charset="2"/>
              <a:buNone/>
            </a:pPr>
            <a:r>
              <a:rPr lang="en-US" sz="2600" dirty="0" smtClean="0">
                <a:latin typeface="Comic Sans MS" pitchFamily="66" charset="0"/>
              </a:rPr>
              <a:t>Your teachers have always told you that you need to </a:t>
            </a:r>
            <a:r>
              <a:rPr lang="en-US" sz="2600" b="1" dirty="0" smtClean="0">
                <a:solidFill>
                  <a:srgbClr val="FF0000"/>
                </a:solidFill>
                <a:latin typeface="Comic Sans MS" pitchFamily="66" charset="0"/>
              </a:rPr>
              <a:t>SHOW NOT TELL</a:t>
            </a:r>
            <a:r>
              <a:rPr lang="en-US" sz="2600" dirty="0" smtClean="0">
                <a:latin typeface="Comic Sans MS" pitchFamily="66" charset="0"/>
              </a:rPr>
              <a:t>….. WELL….. Here is a </a:t>
            </a:r>
            <a:r>
              <a:rPr lang="en-US" sz="2600" b="1" dirty="0" smtClean="0">
                <a:solidFill>
                  <a:srgbClr val="00FF00"/>
                </a:solidFill>
                <a:latin typeface="Comic Sans MS" pitchFamily="66" charset="0"/>
              </a:rPr>
              <a:t>FUN</a:t>
            </a:r>
            <a:r>
              <a:rPr lang="en-US" sz="2600" dirty="0" smtClean="0">
                <a:latin typeface="Comic Sans MS" pitchFamily="66" charset="0"/>
              </a:rPr>
              <a:t> and </a:t>
            </a:r>
            <a:r>
              <a:rPr lang="en-US" sz="2600" b="1" dirty="0" smtClean="0">
                <a:solidFill>
                  <a:srgbClr val="7030A0"/>
                </a:solidFill>
                <a:latin typeface="Comic Sans MS" pitchFamily="66" charset="0"/>
              </a:rPr>
              <a:t>CREATIVE</a:t>
            </a:r>
            <a:r>
              <a:rPr lang="en-US" sz="2600" dirty="0" smtClean="0">
                <a:latin typeface="Comic Sans MS" pitchFamily="66" charset="0"/>
              </a:rPr>
              <a:t> way to do this and </a:t>
            </a:r>
            <a:r>
              <a:rPr lang="en-US" sz="2600" b="1" dirty="0" smtClean="0">
                <a:latin typeface="Comic Sans MS" pitchFamily="66" charset="0"/>
              </a:rPr>
              <a:t>REAL</a:t>
            </a:r>
            <a:r>
              <a:rPr lang="en-US" sz="2600" dirty="0" smtClean="0">
                <a:latin typeface="Comic Sans MS" pitchFamily="66" charset="0"/>
              </a:rPr>
              <a:t> authors use this and even better……. </a:t>
            </a:r>
            <a:r>
              <a:rPr lang="en-US" sz="2600" b="1" dirty="0" smtClean="0">
                <a:latin typeface="Comic Sans MS" pitchFamily="66" charset="0"/>
              </a:rPr>
              <a:t>IT WORKS!</a:t>
            </a:r>
            <a:endParaRPr lang="en-US" sz="2600" dirty="0" smtClean="0">
              <a:latin typeface="Comic Sans MS" pitchFamily="66" charset="0"/>
            </a:endParaRPr>
          </a:p>
        </p:txBody>
      </p:sp>
      <p:sp>
        <p:nvSpPr>
          <p:cNvPr id="10242" name="Rectangle 2"/>
          <p:cNvSpPr>
            <a:spLocks noGrp="1" noChangeArrowheads="1"/>
          </p:cNvSpPr>
          <p:nvPr>
            <p:ph type="title"/>
          </p:nvPr>
        </p:nvSpPr>
        <p:spPr/>
        <p:txBody>
          <a:bodyPr>
            <a:normAutofit fontScale="90000"/>
          </a:bodyPr>
          <a:lstStyle/>
          <a:p>
            <a:pPr algn="ctr" eaLnBrk="1" hangingPunct="1"/>
            <a:r>
              <a:rPr lang="en-US" sz="3800" b="1" smtClean="0"/>
              <a:t>How does this relate to the </a:t>
            </a:r>
            <a:br>
              <a:rPr lang="en-US" sz="3800" b="1" smtClean="0"/>
            </a:br>
            <a:r>
              <a:rPr lang="en-US" sz="3800" b="1" smtClean="0"/>
              <a:t>NJ Holistic Rubric?</a:t>
            </a:r>
          </a:p>
        </p:txBody>
      </p:sp>
      <p:pic>
        <p:nvPicPr>
          <p:cNvPr id="10244" name="Picture 4" descr="MCj0424476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6200" y="2971800"/>
            <a:ext cx="131127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868223"/>
      </p:ext>
    </p:extLst>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705"/>
          <p:cNvGraphicFramePr>
            <a:graphicFrameLocks noGrp="1" noChangeAspect="1"/>
          </p:cNvGraphicFramePr>
          <p:nvPr>
            <p:ph/>
          </p:nvPr>
        </p:nvGraphicFramePr>
        <p:xfrm>
          <a:off x="457200" y="273050"/>
          <a:ext cx="8099425" cy="8154988"/>
        </p:xfrm>
        <a:graphic>
          <a:graphicData uri="http://schemas.openxmlformats.org/presentationml/2006/ole">
            <mc:AlternateContent xmlns:mc="http://schemas.openxmlformats.org/markup-compatibility/2006">
              <mc:Choice xmlns:v="urn:schemas-microsoft-com:vml" Requires="v">
                <p:oleObj spid="_x0000_s1037" name="Document" r:id="rId3" imgW="7397001" imgH="7449269" progId="Word.Document.8">
                  <p:embed/>
                </p:oleObj>
              </mc:Choice>
              <mc:Fallback>
                <p:oleObj name="Document" r:id="rId3" imgW="7397001" imgH="7449269"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3050"/>
                        <a:ext cx="8099425" cy="815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11748982"/>
      </p:ext>
    </p:extLst>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1371600"/>
            <a:ext cx="8229600" cy="4759325"/>
          </a:xfrm>
        </p:spPr>
        <p:txBody>
          <a:bodyPr>
            <a:normAutofit/>
          </a:bodyPr>
          <a:lstStyle/>
          <a:p>
            <a:pPr eaLnBrk="1" hangingPunct="1">
              <a:lnSpc>
                <a:spcPct val="90000"/>
              </a:lnSpc>
              <a:buFont typeface="Wingdings" pitchFamily="2" charset="2"/>
              <a:buNone/>
            </a:pPr>
            <a:endParaRPr lang="en-US" dirty="0" smtClean="0">
              <a:latin typeface="Comic Sans MS" pitchFamily="66" charset="0"/>
            </a:endParaRPr>
          </a:p>
          <a:p>
            <a:pPr eaLnBrk="1" hangingPunct="1">
              <a:lnSpc>
                <a:spcPct val="90000"/>
              </a:lnSpc>
              <a:buFont typeface="Wingdings" pitchFamily="2" charset="2"/>
              <a:buNone/>
            </a:pPr>
            <a:r>
              <a:rPr lang="en-US" dirty="0" smtClean="0">
                <a:latin typeface="Comic Sans MS" pitchFamily="66" charset="0"/>
              </a:rPr>
              <a:t>  Three examples in a series can </a:t>
            </a:r>
          </a:p>
          <a:p>
            <a:pPr eaLnBrk="1" hangingPunct="1">
              <a:lnSpc>
                <a:spcPct val="90000"/>
              </a:lnSpc>
              <a:buFont typeface="Wingdings" pitchFamily="2" charset="2"/>
              <a:buNone/>
            </a:pPr>
            <a:r>
              <a:rPr lang="en-US" dirty="0" smtClean="0">
                <a:latin typeface="Comic Sans MS" pitchFamily="66" charset="0"/>
              </a:rPr>
              <a:t>   create a poetic rhythm and add support for a point, especially when the three items have their own modifiers. </a:t>
            </a:r>
          </a:p>
          <a:p>
            <a:pPr eaLnBrk="1" hangingPunct="1">
              <a:lnSpc>
                <a:spcPct val="90000"/>
              </a:lnSpc>
              <a:buFont typeface="Wingdings" pitchFamily="2" charset="2"/>
              <a:buNone/>
            </a:pPr>
            <a:endParaRPr lang="en-US" dirty="0" smtClean="0">
              <a:latin typeface="Comic Sans MS" pitchFamily="66" charset="0"/>
            </a:endParaRPr>
          </a:p>
          <a:p>
            <a:pPr eaLnBrk="1" hangingPunct="1">
              <a:lnSpc>
                <a:spcPct val="90000"/>
              </a:lnSpc>
              <a:buFont typeface="Wingdings" pitchFamily="2" charset="2"/>
              <a:buNone/>
            </a:pPr>
            <a:r>
              <a:rPr lang="en-US" dirty="0" smtClean="0">
                <a:latin typeface="Comic Sans MS" pitchFamily="66" charset="0"/>
              </a:rPr>
              <a:t>Look at the example from </a:t>
            </a:r>
            <a:r>
              <a:rPr lang="en-US" i="1" dirty="0" smtClean="0">
                <a:latin typeface="Comic Sans MS" pitchFamily="66" charset="0"/>
              </a:rPr>
              <a:t>The Paper Bag Princess</a:t>
            </a:r>
            <a:r>
              <a:rPr lang="en-US" dirty="0" smtClean="0">
                <a:latin typeface="Comic Sans MS" pitchFamily="66" charset="0"/>
              </a:rPr>
              <a:t> by Robert </a:t>
            </a:r>
            <a:r>
              <a:rPr lang="en-US" dirty="0" err="1" smtClean="0">
                <a:latin typeface="Comic Sans MS" pitchFamily="66" charset="0"/>
              </a:rPr>
              <a:t>Munsch</a:t>
            </a:r>
            <a:r>
              <a:rPr lang="en-US" dirty="0" smtClean="0">
                <a:latin typeface="Comic Sans MS" pitchFamily="66" charset="0"/>
              </a:rPr>
              <a:t>. What three </a:t>
            </a:r>
            <a:r>
              <a:rPr lang="en-US" dirty="0" smtClean="0">
                <a:solidFill>
                  <a:srgbClr val="00FF00"/>
                </a:solidFill>
                <a:latin typeface="Comic Sans MS" pitchFamily="66" charset="0"/>
              </a:rPr>
              <a:t>verbs</a:t>
            </a:r>
            <a:r>
              <a:rPr lang="en-US" dirty="0" smtClean="0">
                <a:latin typeface="Comic Sans MS" pitchFamily="66" charset="0"/>
              </a:rPr>
              <a:t> &amp; modifiers does the author use to add support?</a:t>
            </a:r>
          </a:p>
          <a:p>
            <a:pPr eaLnBrk="1" hangingPunct="1">
              <a:lnSpc>
                <a:spcPct val="90000"/>
              </a:lnSpc>
              <a:buFont typeface="Wingdings" pitchFamily="2" charset="2"/>
              <a:buNone/>
            </a:pPr>
            <a:endParaRPr lang="en-US" dirty="0" smtClean="0">
              <a:latin typeface="Comic Sans MS" pitchFamily="66" charset="0"/>
            </a:endParaRPr>
          </a:p>
          <a:p>
            <a:pPr eaLnBrk="1" hangingPunct="1">
              <a:lnSpc>
                <a:spcPct val="90000"/>
              </a:lnSpc>
              <a:buFont typeface="Wingdings" pitchFamily="2" charset="2"/>
              <a:buNone/>
            </a:pPr>
            <a:endParaRPr lang="en-US" dirty="0" smtClean="0">
              <a:latin typeface="Comic Sans MS" pitchFamily="66" charset="0"/>
            </a:endParaRPr>
          </a:p>
        </p:txBody>
      </p:sp>
      <p:sp>
        <p:nvSpPr>
          <p:cNvPr id="11266" name="Rectangle 2"/>
          <p:cNvSpPr>
            <a:spLocks noGrp="1" noChangeArrowheads="1"/>
          </p:cNvSpPr>
          <p:nvPr>
            <p:ph type="title"/>
          </p:nvPr>
        </p:nvSpPr>
        <p:spPr/>
        <p:txBody>
          <a:bodyPr/>
          <a:lstStyle/>
          <a:p>
            <a:pPr algn="ctr" eaLnBrk="1" hangingPunct="1"/>
            <a:r>
              <a:rPr lang="en-US" b="1" smtClean="0">
                <a:solidFill>
                  <a:srgbClr val="FF3300"/>
                </a:solidFill>
              </a:rPr>
              <a:t>Magic Three</a:t>
            </a:r>
          </a:p>
        </p:txBody>
      </p:sp>
      <p:pic>
        <p:nvPicPr>
          <p:cNvPr id="11268" name="Picture 7" descr="Cover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1524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555360"/>
      </p:ext>
    </p:extLst>
  </p:cSld>
  <p:clrMapOvr>
    <a:masterClrMapping/>
  </p:clrMapOvr>
  <p:transition spd="slow">
    <p:check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533400" y="1066800"/>
            <a:ext cx="8229600" cy="5181600"/>
          </a:xfrm>
          <a:ln>
            <a:solidFill>
              <a:srgbClr val="FF3300"/>
            </a:solidFill>
            <a:miter lim="800000"/>
            <a:headEnd/>
            <a:tailEnd/>
          </a:ln>
        </p:spPr>
        <p:txBody>
          <a:bodyPr/>
          <a:lstStyle/>
          <a:p>
            <a:pPr eaLnBrk="1" hangingPunct="1">
              <a:buFont typeface="Wingdings" pitchFamily="2" charset="2"/>
              <a:buNone/>
            </a:pPr>
            <a:r>
              <a:rPr lang="en-US" dirty="0" smtClean="0">
                <a:latin typeface="Comic Sans MS" pitchFamily="66" charset="0"/>
              </a:rPr>
              <a:t>“Elizabeth was a beautiful princess. She lived in a castle and had expensive clothes. She was going to marry a prince named Ronald. Unfortunately, a dragon </a:t>
            </a:r>
            <a:r>
              <a:rPr lang="en-US" sz="3400" b="1" dirty="0" smtClean="0">
                <a:solidFill>
                  <a:srgbClr val="00FF00"/>
                </a:solidFill>
                <a:latin typeface="Comic Sans MS" pitchFamily="66" charset="0"/>
              </a:rPr>
              <a:t>smashed</a:t>
            </a:r>
            <a:r>
              <a:rPr lang="en-US" dirty="0" smtClean="0">
                <a:latin typeface="Comic Sans MS" pitchFamily="66" charset="0"/>
              </a:rPr>
              <a:t> her castle, </a:t>
            </a:r>
            <a:r>
              <a:rPr lang="en-US" sz="3400" b="1" dirty="0" smtClean="0">
                <a:solidFill>
                  <a:srgbClr val="00FF00"/>
                </a:solidFill>
                <a:latin typeface="Comic Sans MS" pitchFamily="66" charset="0"/>
              </a:rPr>
              <a:t>burned</a:t>
            </a:r>
            <a:r>
              <a:rPr lang="en-US" dirty="0" smtClean="0">
                <a:latin typeface="Comic Sans MS" pitchFamily="66" charset="0"/>
              </a:rPr>
              <a:t> all her clothes with his fiery breath, and </a:t>
            </a:r>
            <a:r>
              <a:rPr lang="en-US" sz="3400" b="1" dirty="0" smtClean="0">
                <a:solidFill>
                  <a:srgbClr val="00FF00"/>
                </a:solidFill>
                <a:latin typeface="Comic Sans MS" pitchFamily="66" charset="0"/>
              </a:rPr>
              <a:t>carried</a:t>
            </a:r>
            <a:r>
              <a:rPr lang="en-US" dirty="0" smtClean="0">
                <a:latin typeface="Comic Sans MS" pitchFamily="66" charset="0"/>
              </a:rPr>
              <a:t> off Prince Ronald.</a:t>
            </a:r>
          </a:p>
          <a:p>
            <a:pPr eaLnBrk="1" hangingPunct="1">
              <a:buFont typeface="Wingdings" pitchFamily="2" charset="2"/>
              <a:buNone/>
            </a:pPr>
            <a:endParaRPr lang="en-US" dirty="0" smtClean="0">
              <a:latin typeface="Comic Sans MS" pitchFamily="66" charset="0"/>
            </a:endParaRPr>
          </a:p>
          <a:p>
            <a:pPr eaLnBrk="1" hangingPunct="1">
              <a:buFont typeface="Wingdings" pitchFamily="2" charset="2"/>
              <a:buNone/>
            </a:pPr>
            <a:r>
              <a:rPr lang="en-US" dirty="0" smtClean="0">
                <a:latin typeface="Comic Sans MS" pitchFamily="66" charset="0"/>
              </a:rPr>
              <a:t>(The Paper Bag Princess)</a:t>
            </a:r>
          </a:p>
          <a:p>
            <a:pPr eaLnBrk="1" hangingPunct="1">
              <a:buFont typeface="Wingdings" pitchFamily="2" charset="2"/>
              <a:buNone/>
            </a:pPr>
            <a:endParaRPr lang="en-US" dirty="0" smtClean="0">
              <a:latin typeface="Comic Sans MS" pitchFamily="66" charset="0"/>
            </a:endParaRPr>
          </a:p>
        </p:txBody>
      </p:sp>
      <p:sp>
        <p:nvSpPr>
          <p:cNvPr id="138242" name="Rectangle 2"/>
          <p:cNvSpPr>
            <a:spLocks noGrp="1" noChangeArrowheads="1"/>
          </p:cNvSpPr>
          <p:nvPr>
            <p:ph type="title"/>
          </p:nvPr>
        </p:nvSpPr>
        <p:spPr/>
        <p:txBody>
          <a:bodyPr/>
          <a:lstStyle/>
          <a:p>
            <a:pPr algn="ctr" eaLnBrk="1" hangingPunct="1"/>
            <a:r>
              <a:rPr lang="en-US" b="1" smtClean="0"/>
              <a:t>Magic Three</a:t>
            </a:r>
          </a:p>
        </p:txBody>
      </p:sp>
      <p:pic>
        <p:nvPicPr>
          <p:cNvPr id="12292" name="Picture 6" descr="MCj0361660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4038600"/>
            <a:ext cx="133032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7" descr="MCj0417422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4267200"/>
            <a:ext cx="1601788"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099645"/>
      </p:ext>
    </p:extLst>
  </p:cSld>
  <p:clrMapOvr>
    <a:masterClrMapping/>
  </p:clrMapOvr>
  <p:transition spd="slow">
    <p:comb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mph" presetSubtype="0" fill="hold" grpId="0" nodeType="withEffect">
                                  <p:stCondLst>
                                    <p:cond delay="0"/>
                                  </p:stCondLst>
                                  <p:iterate type="lt">
                                    <p:tmPct val="4000"/>
                                  </p:iterate>
                                  <p:childTnLst>
                                    <p:set>
                                      <p:cBhvr>
                                        <p:cTn id="6" dur="500" fill="hold"/>
                                        <p:tgtEl>
                                          <p:spTgt spid="138242"/>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a:normAutofit/>
          </a:bodyPr>
          <a:lstStyle/>
          <a:p>
            <a:pPr algn="ctr" eaLnBrk="1" hangingPunct="1">
              <a:buFont typeface="Wingdings" pitchFamily="2" charset="2"/>
              <a:buNone/>
            </a:pPr>
            <a:endParaRPr lang="en-US" sz="2600" smtClean="0">
              <a:solidFill>
                <a:srgbClr val="3333CC"/>
              </a:solidFill>
              <a:latin typeface="Comic Sans MS" pitchFamily="66" charset="0"/>
            </a:endParaRPr>
          </a:p>
          <a:p>
            <a:pPr algn="ctr" eaLnBrk="1" hangingPunct="1">
              <a:buFont typeface="Wingdings" pitchFamily="2" charset="2"/>
              <a:buNone/>
            </a:pPr>
            <a:r>
              <a:rPr lang="en-US" sz="3200" smtClean="0">
                <a:solidFill>
                  <a:srgbClr val="3333CC"/>
                </a:solidFill>
                <a:latin typeface="Comic Sans MS" pitchFamily="66" charset="0"/>
              </a:rPr>
              <a:t>Think of a problem you’ve had and write a simple sentence. </a:t>
            </a:r>
            <a:r>
              <a:rPr lang="en-US" sz="3200" b="1" smtClean="0">
                <a:solidFill>
                  <a:srgbClr val="3333CC"/>
                </a:solidFill>
                <a:latin typeface="Comic Sans MS" pitchFamily="66" charset="0"/>
              </a:rPr>
              <a:t>NOW</a:t>
            </a:r>
            <a:r>
              <a:rPr lang="en-US" sz="3200" smtClean="0">
                <a:solidFill>
                  <a:srgbClr val="3333CC"/>
                </a:solidFill>
                <a:latin typeface="Comic Sans MS" pitchFamily="66" charset="0"/>
              </a:rPr>
              <a:t>…. Add a Magic Three to your sentence and watch the “magic” happen!</a:t>
            </a:r>
          </a:p>
          <a:p>
            <a:pPr algn="ctr" eaLnBrk="1" hangingPunct="1">
              <a:buFont typeface="Wingdings" pitchFamily="2" charset="2"/>
              <a:buNone/>
            </a:pPr>
            <a:endParaRPr lang="en-US" sz="3200" smtClean="0">
              <a:solidFill>
                <a:srgbClr val="3333CC"/>
              </a:solidFill>
              <a:latin typeface="Comic Sans MS" pitchFamily="66" charset="0"/>
            </a:endParaRPr>
          </a:p>
          <a:p>
            <a:pPr algn="ctr" eaLnBrk="1" hangingPunct="1">
              <a:buFont typeface="Wingdings" pitchFamily="2" charset="2"/>
              <a:buNone/>
            </a:pPr>
            <a:r>
              <a:rPr lang="en-US" sz="3200" smtClean="0">
                <a:solidFill>
                  <a:srgbClr val="3333CC"/>
                </a:solidFill>
                <a:latin typeface="Comic Sans MS" pitchFamily="66" charset="0"/>
              </a:rPr>
              <a:t>Possible starter: I was so angry that….</a:t>
            </a:r>
          </a:p>
          <a:p>
            <a:pPr algn="ctr" eaLnBrk="1" hangingPunct="1">
              <a:buFont typeface="Wingdings" pitchFamily="2" charset="2"/>
              <a:buNone/>
            </a:pPr>
            <a:endParaRPr lang="en-US" sz="3200" smtClean="0">
              <a:solidFill>
                <a:srgbClr val="3333CC"/>
              </a:solidFill>
              <a:latin typeface="Comic Sans MS" pitchFamily="66" charset="0"/>
            </a:endParaRPr>
          </a:p>
          <a:p>
            <a:pPr algn="ctr" eaLnBrk="1" hangingPunct="1">
              <a:buFont typeface="Wingdings" pitchFamily="2" charset="2"/>
              <a:buNone/>
            </a:pPr>
            <a:endParaRPr lang="en-US" sz="3200" smtClean="0">
              <a:solidFill>
                <a:srgbClr val="3333CC"/>
              </a:solidFill>
              <a:latin typeface="Comic Sans MS" pitchFamily="66" charset="0"/>
            </a:endParaRPr>
          </a:p>
          <a:p>
            <a:pPr algn="ctr" eaLnBrk="1" hangingPunct="1">
              <a:buFont typeface="Wingdings" pitchFamily="2" charset="2"/>
              <a:buNone/>
            </a:pPr>
            <a:endParaRPr lang="en-US" sz="2600" smtClean="0">
              <a:solidFill>
                <a:srgbClr val="3333CC"/>
              </a:solidFill>
              <a:latin typeface="Comic Sans MS" pitchFamily="66" charset="0"/>
            </a:endParaRPr>
          </a:p>
        </p:txBody>
      </p:sp>
      <p:sp>
        <p:nvSpPr>
          <p:cNvPr id="13314" name="Rectangle 2"/>
          <p:cNvSpPr>
            <a:spLocks noGrp="1" noChangeArrowheads="1"/>
          </p:cNvSpPr>
          <p:nvPr>
            <p:ph type="title"/>
          </p:nvPr>
        </p:nvSpPr>
        <p:spPr/>
        <p:txBody>
          <a:bodyPr/>
          <a:lstStyle/>
          <a:p>
            <a:pPr algn="ctr" eaLnBrk="1" hangingPunct="1"/>
            <a:r>
              <a:rPr lang="en-US" b="1" smtClean="0">
                <a:solidFill>
                  <a:srgbClr val="FF3300"/>
                </a:solidFill>
              </a:rPr>
              <a:t>TRY IT…..</a:t>
            </a:r>
          </a:p>
        </p:txBody>
      </p:sp>
      <p:pic>
        <p:nvPicPr>
          <p:cNvPr id="13316" name="Picture 5" descr="MCj0429837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381000"/>
            <a:ext cx="2286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98713"/>
      </p:ext>
    </p:extLst>
  </p:cSld>
  <p:clrMapOvr>
    <a:masterClrMapping/>
  </p:clrMapOvr>
  <p:transition spd="slow">
    <p:checke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p:txBody>
          <a:bodyPr/>
          <a:lstStyle/>
          <a:p>
            <a:pPr marL="571500" indent="-571500" eaLnBrk="1" hangingPunct="1">
              <a:buFont typeface="Wingdings" pitchFamily="2" charset="2"/>
              <a:buNone/>
            </a:pPr>
            <a:r>
              <a:rPr lang="en-US" b="1" smtClean="0"/>
              <a:t>     </a:t>
            </a:r>
            <a:r>
              <a:rPr lang="en-US" smtClean="0">
                <a:latin typeface="Comic Sans MS" pitchFamily="66" charset="0"/>
              </a:rPr>
              <a:t>Non-literal comparisons</a:t>
            </a:r>
            <a:r>
              <a:rPr lang="en-US" b="1" smtClean="0">
                <a:latin typeface="Comic Sans MS" pitchFamily="66" charset="0"/>
              </a:rPr>
              <a:t> </a:t>
            </a:r>
            <a:r>
              <a:rPr lang="en-US" smtClean="0">
                <a:latin typeface="Comic Sans MS" pitchFamily="66" charset="0"/>
              </a:rPr>
              <a:t>add “zing” to our writing and can help paint a more vibrant picture for the reader. Some examples are similes, metaphors, hyperbole, onomatopoeia, personification, alliteration, assonance, etc.</a:t>
            </a:r>
          </a:p>
          <a:p>
            <a:pPr marL="571500" indent="-571500" eaLnBrk="1" hangingPunct="1">
              <a:buFont typeface="Wingdings" pitchFamily="2" charset="2"/>
              <a:buNone/>
            </a:pPr>
            <a:endParaRPr lang="en-US" smtClean="0">
              <a:latin typeface="Comic Sans MS" pitchFamily="66" charset="0"/>
            </a:endParaRPr>
          </a:p>
          <a:p>
            <a:pPr marL="571500" indent="-571500" eaLnBrk="1" hangingPunct="1">
              <a:buFont typeface="Wingdings" pitchFamily="2" charset="2"/>
              <a:buNone/>
            </a:pPr>
            <a:endParaRPr lang="en-US" smtClean="0"/>
          </a:p>
          <a:p>
            <a:pPr marL="571500" indent="-571500" eaLnBrk="1" hangingPunct="1">
              <a:buFont typeface="Wingdings" pitchFamily="2" charset="2"/>
              <a:buNone/>
            </a:pPr>
            <a:endParaRPr lang="en-US" smtClean="0"/>
          </a:p>
        </p:txBody>
      </p:sp>
      <p:sp>
        <p:nvSpPr>
          <p:cNvPr id="14338" name="Rectangle 2"/>
          <p:cNvSpPr>
            <a:spLocks noGrp="1" noChangeArrowheads="1"/>
          </p:cNvSpPr>
          <p:nvPr>
            <p:ph type="title"/>
          </p:nvPr>
        </p:nvSpPr>
        <p:spPr/>
        <p:txBody>
          <a:bodyPr/>
          <a:lstStyle/>
          <a:p>
            <a:pPr algn="ctr" eaLnBrk="1" hangingPunct="1"/>
            <a:r>
              <a:rPr lang="en-US" b="1" smtClean="0">
                <a:solidFill>
                  <a:srgbClr val="FF3300"/>
                </a:solidFill>
              </a:rPr>
              <a:t>Figurative Language</a:t>
            </a:r>
          </a:p>
        </p:txBody>
      </p:sp>
      <p:pic>
        <p:nvPicPr>
          <p:cNvPr id="139270" name="MSj0867.wav">
            <a:hlinkClick r:id="" action="ppaction://media"/>
          </p:cNvPr>
          <p:cNvPicPr>
            <a:picLocks noRot="1" noChangeAspect="1" noChangeArrowheads="1"/>
          </p:cNvPicPr>
          <p:nvPr>
            <a:wavAudioFile r:embed="rId1" name="MSj03882580000[1].wav"/>
          </p:nvPr>
        </p:nvPicPr>
        <p:blipFill>
          <a:blip r:embed="rId3">
            <a:extLst>
              <a:ext uri="{28A0092B-C50C-407E-A947-70E740481C1C}">
                <a14:useLocalDpi xmlns:a14="http://schemas.microsoft.com/office/drawing/2010/main" val="0"/>
              </a:ext>
            </a:extLst>
          </a:blip>
          <a:srcRect/>
          <a:stretch>
            <a:fillRect/>
          </a:stretch>
        </p:blipFill>
        <p:spPr bwMode="auto">
          <a:xfrm>
            <a:off x="6477000" y="5791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7" descr="MCj04134980000[1]">
            <a:hlinkClick r:id="" action="ppaction://noaction">
              <a:snd r:embed="rId1" name="MSj03882580000[1].wav"/>
            </a:hlinkClick>
            <a:hlinkHover r:id="" action="ppaction://noaction">
              <a:snd r:embed="rId1" name="MSj03882580000[1].wav"/>
            </a:hlinkHover>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4599" y="4775200"/>
            <a:ext cx="227171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79336"/>
      </p:ext>
    </p:extLst>
  </p:cSld>
  <p:clrMapOvr>
    <a:masterClrMapping/>
  </p:clrMapOvr>
  <p:transition spd="slow">
    <p:cover dir="d"/>
  </p:transition>
  <p:timing>
    <p:tnLst>
      <p:par>
        <p:cTn id="1" dur="indefinite" restart="never" nodeType="tmRoot">
          <p:childTnLst>
            <p:seq concurrent="1" nextAc="seek">
              <p:cTn id="2" restart="whenNotActive" fill="hold" evtFilter="cancelBubble" nodeType="interactiveSeq">
                <p:stCondLst>
                  <p:cond evt="onClick" delay="0">
                    <p:tgtEl>
                      <p:spTgt spid="13927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627" fill="hold"/>
                                        <p:tgtEl>
                                          <p:spTgt spid="139270"/>
                                        </p:tgtEl>
                                      </p:cBhvr>
                                    </p:cmd>
                                  </p:childTnLst>
                                </p:cTn>
                              </p:par>
                            </p:childTnLst>
                          </p:cTn>
                        </p:par>
                      </p:childTnLst>
                    </p:cTn>
                  </p:par>
                </p:childTnLst>
              </p:cTn>
              <p:nextCondLst>
                <p:cond evt="onClick" delay="0">
                  <p:tgtEl>
                    <p:spTgt spid="13927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3927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pPr eaLnBrk="1" hangingPunct="1">
              <a:buFont typeface="Wingdings" pitchFamily="2" charset="2"/>
              <a:buNone/>
            </a:pPr>
            <a:r>
              <a:rPr lang="en-US" smtClean="0">
                <a:latin typeface="Comic Sans MS" pitchFamily="66" charset="0"/>
              </a:rPr>
              <a:t>“When the sky is full and singing with stars you know that </a:t>
            </a:r>
            <a:r>
              <a:rPr lang="en-US" b="1" smtClean="0">
                <a:latin typeface="Comic Sans MS" pitchFamily="66" charset="0"/>
              </a:rPr>
              <a:t>twilight</a:t>
            </a:r>
            <a:r>
              <a:rPr lang="en-US" smtClean="0">
                <a:latin typeface="Comic Sans MS" pitchFamily="66" charset="0"/>
              </a:rPr>
              <a:t> has given way </a:t>
            </a:r>
            <a:r>
              <a:rPr lang="en-US" b="1" smtClean="0">
                <a:latin typeface="Comic Sans MS" pitchFamily="66" charset="0"/>
              </a:rPr>
              <a:t>....”</a:t>
            </a:r>
            <a:r>
              <a:rPr lang="en-US" smtClean="0">
                <a:latin typeface="Comic Sans MS" pitchFamily="66" charset="0"/>
              </a:rPr>
              <a:t> </a:t>
            </a:r>
          </a:p>
          <a:p>
            <a:pPr eaLnBrk="1" hangingPunct="1">
              <a:buFont typeface="Wingdings" pitchFamily="2" charset="2"/>
              <a:buNone/>
            </a:pPr>
            <a:endParaRPr lang="en-US" smtClean="0">
              <a:latin typeface="Comic Sans MS" pitchFamily="66" charset="0"/>
            </a:endParaRPr>
          </a:p>
          <a:p>
            <a:pPr eaLnBrk="1" hangingPunct="1">
              <a:buFont typeface="Wingdings" pitchFamily="2" charset="2"/>
              <a:buNone/>
            </a:pPr>
            <a:r>
              <a:rPr lang="en-US" smtClean="0">
                <a:latin typeface="Comic Sans MS" pitchFamily="66" charset="0"/>
              </a:rPr>
              <a:t>                           </a:t>
            </a:r>
            <a:r>
              <a:rPr lang="en-US" i="1" smtClean="0">
                <a:latin typeface="Comic Sans MS" pitchFamily="66" charset="0"/>
              </a:rPr>
              <a:t>Twilight Comes Twice</a:t>
            </a:r>
          </a:p>
          <a:p>
            <a:pPr eaLnBrk="1" hangingPunct="1">
              <a:buFont typeface="Wingdings" pitchFamily="2" charset="2"/>
              <a:buNone/>
            </a:pPr>
            <a:r>
              <a:rPr lang="en-US" smtClean="0">
                <a:latin typeface="Comic Sans MS" pitchFamily="66" charset="0"/>
              </a:rPr>
              <a:t>                                 by: Ralph Fletcher</a:t>
            </a:r>
          </a:p>
          <a:p>
            <a:pPr eaLnBrk="1" hangingPunct="1">
              <a:buFont typeface="Wingdings" pitchFamily="2" charset="2"/>
              <a:buNone/>
            </a:pPr>
            <a:endParaRPr lang="en-US" smtClean="0">
              <a:latin typeface="Comic Sans MS" pitchFamily="66" charset="0"/>
            </a:endParaRPr>
          </a:p>
        </p:txBody>
      </p:sp>
      <p:sp>
        <p:nvSpPr>
          <p:cNvPr id="15362" name="Rectangle 2"/>
          <p:cNvSpPr>
            <a:spLocks noGrp="1" noChangeArrowheads="1"/>
          </p:cNvSpPr>
          <p:nvPr>
            <p:ph type="title"/>
          </p:nvPr>
        </p:nvSpPr>
        <p:spPr/>
        <p:txBody>
          <a:bodyPr/>
          <a:lstStyle/>
          <a:p>
            <a:pPr algn="ctr" eaLnBrk="1" hangingPunct="1"/>
            <a:r>
              <a:rPr lang="en-US" b="1" smtClean="0">
                <a:solidFill>
                  <a:srgbClr val="3333CC"/>
                </a:solidFill>
              </a:rPr>
              <a:t>Figurative Language</a:t>
            </a:r>
          </a:p>
        </p:txBody>
      </p:sp>
      <p:pic>
        <p:nvPicPr>
          <p:cNvPr id="15364" name="Picture 7" descr="Cover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581400"/>
            <a:ext cx="297180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772077"/>
      </p:ext>
    </p:extLst>
  </p:cSld>
  <p:clrMapOvr>
    <a:masterClrMapping/>
  </p:clrMapOvr>
  <p:transition spd="slow">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p:txBody>
          <a:bodyPr>
            <a:normAutofit/>
          </a:bodyPr>
          <a:lstStyle/>
          <a:p>
            <a:pPr algn="ctr" eaLnBrk="1" hangingPunct="1">
              <a:buFont typeface="Wingdings" pitchFamily="2" charset="2"/>
              <a:buNone/>
            </a:pPr>
            <a:r>
              <a:rPr lang="en-US" dirty="0" smtClean="0">
                <a:latin typeface="Comic Sans MS" pitchFamily="66" charset="0"/>
              </a:rPr>
              <a:t>Use one or more types of figurative language to rewrite the following sentence:</a:t>
            </a:r>
          </a:p>
          <a:p>
            <a:pPr algn="ctr" eaLnBrk="1" hangingPunct="1">
              <a:buFont typeface="Wingdings" pitchFamily="2" charset="2"/>
              <a:buNone/>
            </a:pPr>
            <a:endParaRPr lang="en-US" dirty="0" smtClean="0">
              <a:latin typeface="Comic Sans MS" pitchFamily="66" charset="0"/>
            </a:endParaRPr>
          </a:p>
          <a:p>
            <a:pPr algn="ctr" eaLnBrk="1" hangingPunct="1">
              <a:buFont typeface="Wingdings" pitchFamily="2" charset="2"/>
              <a:buNone/>
            </a:pPr>
            <a:r>
              <a:rPr lang="en-US" b="1" dirty="0" smtClean="0">
                <a:solidFill>
                  <a:srgbClr val="FF3300"/>
                </a:solidFill>
                <a:latin typeface="Comic Sans MS" pitchFamily="66" charset="0"/>
              </a:rPr>
              <a:t>The wind was strong.</a:t>
            </a:r>
          </a:p>
          <a:p>
            <a:pPr algn="ctr" eaLnBrk="1" hangingPunct="1">
              <a:buFont typeface="Wingdings" pitchFamily="2" charset="2"/>
              <a:buNone/>
            </a:pPr>
            <a:endParaRPr lang="en-US" b="1" dirty="0" smtClean="0">
              <a:solidFill>
                <a:srgbClr val="FF3300"/>
              </a:solidFill>
              <a:latin typeface="Comic Sans MS" pitchFamily="66" charset="0"/>
            </a:endParaRPr>
          </a:p>
          <a:p>
            <a:pPr algn="ctr" eaLnBrk="1" hangingPunct="1">
              <a:buFont typeface="Wingdings" pitchFamily="2" charset="2"/>
              <a:buNone/>
            </a:pPr>
            <a:endParaRPr lang="en-US" b="1" dirty="0" smtClean="0">
              <a:solidFill>
                <a:srgbClr val="FF3300"/>
              </a:solidFill>
              <a:latin typeface="Comic Sans MS" pitchFamily="66" charset="0"/>
            </a:endParaRPr>
          </a:p>
          <a:p>
            <a:pPr algn="ctr" eaLnBrk="1" hangingPunct="1">
              <a:buFont typeface="Wingdings" pitchFamily="2" charset="2"/>
              <a:buNone/>
            </a:pPr>
            <a:r>
              <a:rPr lang="en-US" b="1" dirty="0" smtClean="0">
                <a:solidFill>
                  <a:srgbClr val="FF3300"/>
                </a:solidFill>
                <a:latin typeface="Comic Sans MS" pitchFamily="66" charset="0"/>
              </a:rPr>
              <a:t>Challenge:</a:t>
            </a:r>
            <a:r>
              <a:rPr lang="en-US" dirty="0" smtClean="0">
                <a:latin typeface="Comic Sans MS" pitchFamily="66" charset="0"/>
              </a:rPr>
              <a:t> Can you use a “Magic Three” AND  figurative language to elaborate this sentence?</a:t>
            </a:r>
          </a:p>
          <a:p>
            <a:pPr algn="ctr" eaLnBrk="1" hangingPunct="1">
              <a:buFont typeface="Wingdings" pitchFamily="2" charset="2"/>
              <a:buNone/>
            </a:pPr>
            <a:endParaRPr lang="en-US" dirty="0" smtClean="0">
              <a:latin typeface="Comic Sans MS" pitchFamily="66" charset="0"/>
            </a:endParaRPr>
          </a:p>
        </p:txBody>
      </p:sp>
      <p:sp>
        <p:nvSpPr>
          <p:cNvPr id="16386" name="Rectangle 2"/>
          <p:cNvSpPr>
            <a:spLocks noGrp="1" noChangeArrowheads="1"/>
          </p:cNvSpPr>
          <p:nvPr>
            <p:ph type="title"/>
          </p:nvPr>
        </p:nvSpPr>
        <p:spPr/>
        <p:txBody>
          <a:bodyPr/>
          <a:lstStyle/>
          <a:p>
            <a:pPr algn="ctr" eaLnBrk="1" hangingPunct="1"/>
            <a:r>
              <a:rPr lang="en-US" b="1" smtClean="0">
                <a:solidFill>
                  <a:srgbClr val="3333CC"/>
                </a:solidFill>
              </a:rPr>
              <a:t>TRY IT…..</a:t>
            </a:r>
          </a:p>
        </p:txBody>
      </p:sp>
      <p:pic>
        <p:nvPicPr>
          <p:cNvPr id="16388" name="Picture 4" descr="MCj0250101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07499" y="1905000"/>
            <a:ext cx="15716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626905"/>
      </p:ext>
    </p:extLst>
  </p:cSld>
  <p:clrMapOvr>
    <a:masterClrMapping/>
  </p:clrMapOvr>
  <p:transition spd="slow">
    <p:split orient="ver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p:txBody>
          <a:bodyPr/>
          <a:lstStyle/>
          <a:p>
            <a:pPr eaLnBrk="1" hangingPunct="1">
              <a:buFont typeface="Wingdings" pitchFamily="2" charset="2"/>
              <a:buNone/>
            </a:pPr>
            <a:r>
              <a:rPr lang="en-US" dirty="0" smtClean="0">
                <a:latin typeface="Comic Sans MS" pitchFamily="66" charset="0"/>
              </a:rPr>
              <a:t>Whenever possible and appropriate, try to infuse a little humor to keep your reader alert. I want you to wake up your readers’ emotions and what better way to attract attention than by using humor!</a:t>
            </a:r>
          </a:p>
          <a:p>
            <a:pPr eaLnBrk="1" hangingPunct="1">
              <a:buFont typeface="Wingdings" pitchFamily="2" charset="2"/>
              <a:buNone/>
            </a:pPr>
            <a:endParaRPr lang="en-US" dirty="0" smtClean="0">
              <a:latin typeface="Comic Sans MS" pitchFamily="66" charset="0"/>
            </a:endParaRPr>
          </a:p>
          <a:p>
            <a:pPr eaLnBrk="1" hangingPunct="1">
              <a:buFont typeface="Wingdings" pitchFamily="2" charset="2"/>
              <a:buNone/>
            </a:pPr>
            <a:endParaRPr lang="en-US" dirty="0" smtClean="0">
              <a:latin typeface="Comic Sans MS" pitchFamily="66" charset="0"/>
            </a:endParaRPr>
          </a:p>
        </p:txBody>
      </p:sp>
      <p:sp>
        <p:nvSpPr>
          <p:cNvPr id="17410" name="Rectangle 2"/>
          <p:cNvSpPr>
            <a:spLocks noGrp="1" noChangeArrowheads="1"/>
          </p:cNvSpPr>
          <p:nvPr>
            <p:ph type="title"/>
          </p:nvPr>
        </p:nvSpPr>
        <p:spPr/>
        <p:txBody>
          <a:bodyPr/>
          <a:lstStyle/>
          <a:p>
            <a:pPr algn="ctr" eaLnBrk="1" hangingPunct="1"/>
            <a:r>
              <a:rPr lang="en-US" b="1" smtClean="0"/>
              <a:t>Humor</a:t>
            </a:r>
          </a:p>
        </p:txBody>
      </p:sp>
      <p:pic>
        <p:nvPicPr>
          <p:cNvPr id="17412" name="Picture 5" descr="IHaveToGoEnglis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391025"/>
            <a:ext cx="20955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988166"/>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normAutofit lnSpcReduction="10000"/>
          </a:bodyPr>
          <a:lstStyle/>
          <a:p>
            <a:pPr eaLnBrk="1" hangingPunct="1">
              <a:lnSpc>
                <a:spcPct val="80000"/>
              </a:lnSpc>
            </a:pPr>
            <a:r>
              <a:rPr lang="en-US" sz="2600" smtClean="0">
                <a:latin typeface="Comic Sans MS" pitchFamily="66" charset="0"/>
              </a:rPr>
              <a:t>By connecting two or more adjectives together with a hyphen, it imparts an air of creativity and cleverness to our writing.</a:t>
            </a:r>
          </a:p>
          <a:p>
            <a:pPr eaLnBrk="1" hangingPunct="1">
              <a:lnSpc>
                <a:spcPct val="80000"/>
              </a:lnSpc>
            </a:pPr>
            <a:r>
              <a:rPr lang="en-US" sz="2600" smtClean="0">
                <a:latin typeface="Comic Sans MS" pitchFamily="66" charset="0"/>
              </a:rPr>
              <a:t>Sometimes a new way of saying something can make all the difference; hyphenated adjectives often cause the reader to “sit- up and take notice.”</a:t>
            </a:r>
          </a:p>
          <a:p>
            <a:pPr eaLnBrk="1" hangingPunct="1">
              <a:lnSpc>
                <a:spcPct val="80000"/>
              </a:lnSpc>
              <a:buFont typeface="Wingdings" pitchFamily="2" charset="2"/>
              <a:buNone/>
            </a:pPr>
            <a:endParaRPr lang="en-US" sz="2600" smtClean="0">
              <a:latin typeface="Comic Sans MS" pitchFamily="66" charset="0"/>
            </a:endParaRPr>
          </a:p>
          <a:p>
            <a:pPr algn="ctr" eaLnBrk="1" hangingPunct="1">
              <a:lnSpc>
                <a:spcPct val="80000"/>
              </a:lnSpc>
              <a:buFont typeface="Wingdings" pitchFamily="2" charset="2"/>
              <a:buNone/>
            </a:pPr>
            <a:r>
              <a:rPr lang="en-US" sz="2600" b="1" smtClean="0">
                <a:solidFill>
                  <a:srgbClr val="3333CC"/>
                </a:solidFill>
                <a:latin typeface="Comic Sans MS" pitchFamily="66" charset="0"/>
              </a:rPr>
              <a:t>“I give him Marcel’s special Turn-on-the-Charm-and Give-Them-the-Big-Pearly-Whites smile.”</a:t>
            </a:r>
          </a:p>
          <a:p>
            <a:pPr algn="ctr" eaLnBrk="1" hangingPunct="1">
              <a:lnSpc>
                <a:spcPct val="80000"/>
              </a:lnSpc>
              <a:buFont typeface="Wingdings" pitchFamily="2" charset="2"/>
              <a:buNone/>
            </a:pPr>
            <a:endParaRPr lang="en-US" sz="1600" b="1" u="sng" smtClean="0">
              <a:solidFill>
                <a:srgbClr val="3333CC"/>
              </a:solidFill>
              <a:latin typeface="Comic Sans MS" pitchFamily="66" charset="0"/>
            </a:endParaRPr>
          </a:p>
          <a:p>
            <a:pPr algn="ctr" eaLnBrk="1" hangingPunct="1">
              <a:lnSpc>
                <a:spcPct val="80000"/>
              </a:lnSpc>
              <a:buFont typeface="Wingdings" pitchFamily="2" charset="2"/>
              <a:buNone/>
            </a:pPr>
            <a:r>
              <a:rPr lang="en-US" sz="1600" b="1" u="sng" smtClean="0">
                <a:solidFill>
                  <a:srgbClr val="3333CC"/>
                </a:solidFill>
                <a:latin typeface="Comic Sans MS" pitchFamily="66" charset="0"/>
              </a:rPr>
              <a:t>All of the Above</a:t>
            </a:r>
            <a:r>
              <a:rPr lang="en-US" sz="1600" b="1" smtClean="0">
                <a:solidFill>
                  <a:srgbClr val="3333CC"/>
                </a:solidFill>
                <a:latin typeface="Comic Sans MS" pitchFamily="66" charset="0"/>
              </a:rPr>
              <a:t> by Shelley Pearsall</a:t>
            </a:r>
          </a:p>
          <a:p>
            <a:pPr eaLnBrk="1" hangingPunct="1">
              <a:lnSpc>
                <a:spcPct val="80000"/>
              </a:lnSpc>
              <a:buFont typeface="Wingdings" pitchFamily="2" charset="2"/>
              <a:buNone/>
            </a:pPr>
            <a:r>
              <a:rPr lang="en-US" sz="2600" smtClean="0"/>
              <a:t> </a:t>
            </a:r>
          </a:p>
        </p:txBody>
      </p:sp>
      <p:sp>
        <p:nvSpPr>
          <p:cNvPr id="18434" name="Rectangle 2"/>
          <p:cNvSpPr>
            <a:spLocks noGrp="1" noChangeArrowheads="1"/>
          </p:cNvSpPr>
          <p:nvPr>
            <p:ph type="title"/>
          </p:nvPr>
        </p:nvSpPr>
        <p:spPr/>
        <p:txBody>
          <a:bodyPr/>
          <a:lstStyle/>
          <a:p>
            <a:pPr algn="ctr" eaLnBrk="1" hangingPunct="1"/>
            <a:r>
              <a:rPr lang="en-US" b="1" smtClean="0">
                <a:solidFill>
                  <a:srgbClr val="FF3300"/>
                </a:solidFill>
              </a:rPr>
              <a:t>Hyphenated - Modifier</a:t>
            </a:r>
          </a:p>
        </p:txBody>
      </p:sp>
    </p:spTree>
    <p:extLst>
      <p:ext uri="{BB962C8B-B14F-4D97-AF65-F5344CB8AC3E}">
        <p14:creationId xmlns:p14="http://schemas.microsoft.com/office/powerpoint/2010/main" val="418994787"/>
      </p:ext>
    </p:extLst>
  </p:cSld>
  <p:clrMapOvr>
    <a:masterClrMapping/>
  </p:clrMapOvr>
  <p:transition spd="slow">
    <p:wheel spokes="2"/>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066800"/>
            <a:ext cx="8229600" cy="5334000"/>
          </a:xfrm>
        </p:spPr>
        <p:txBody>
          <a:bodyPr/>
          <a:lstStyle/>
          <a:p>
            <a:pPr marL="400050" indent="-400050" algn="ctr" eaLnBrk="1" hangingPunct="1">
              <a:buFont typeface="Wingdings" pitchFamily="2" charset="2"/>
              <a:buNone/>
            </a:pPr>
            <a:endParaRPr lang="en-US" sz="2600" b="1" smtClean="0">
              <a:solidFill>
                <a:srgbClr val="3333CC"/>
              </a:solidFill>
              <a:latin typeface="Comic Sans MS" pitchFamily="66" charset="0"/>
            </a:endParaRPr>
          </a:p>
          <a:p>
            <a:pPr marL="400050" indent="-400050" algn="ctr" eaLnBrk="1" hangingPunct="1">
              <a:buFont typeface="Wingdings" pitchFamily="2" charset="2"/>
              <a:buNone/>
            </a:pPr>
            <a:r>
              <a:rPr lang="en-US" sz="2600" b="1" smtClean="0">
                <a:solidFill>
                  <a:srgbClr val="3333CC"/>
                </a:solidFill>
                <a:latin typeface="Comic Sans MS" pitchFamily="66" charset="0"/>
              </a:rPr>
              <a:t>There once was an old woman.</a:t>
            </a:r>
          </a:p>
          <a:p>
            <a:pPr marL="400050" indent="-400050" algn="ctr" eaLnBrk="1" hangingPunct="1">
              <a:buFont typeface="Wingdings" pitchFamily="2" charset="2"/>
              <a:buNone/>
            </a:pPr>
            <a:r>
              <a:rPr lang="en-US" sz="2600" b="1" smtClean="0">
                <a:solidFill>
                  <a:srgbClr val="3333CC"/>
                </a:solidFill>
                <a:latin typeface="Comic Sans MS" pitchFamily="66" charset="0"/>
              </a:rPr>
              <a:t>OR</a:t>
            </a:r>
          </a:p>
          <a:p>
            <a:pPr marL="400050" indent="-400050" algn="ctr" eaLnBrk="1" hangingPunct="1">
              <a:buFont typeface="Wingdings" pitchFamily="2" charset="2"/>
              <a:buNone/>
            </a:pPr>
            <a:r>
              <a:rPr lang="en-US" sz="2600" b="1" smtClean="0">
                <a:solidFill>
                  <a:srgbClr val="3333CC"/>
                </a:solidFill>
                <a:latin typeface="Comic Sans MS" pitchFamily="66" charset="0"/>
              </a:rPr>
              <a:t>He flashed her a wicked grin.</a:t>
            </a:r>
          </a:p>
          <a:p>
            <a:pPr marL="400050" indent="-400050" algn="ctr" eaLnBrk="1" hangingPunct="1">
              <a:buFont typeface="Wingdings" pitchFamily="2" charset="2"/>
              <a:buNone/>
            </a:pPr>
            <a:endParaRPr lang="en-US" sz="2600" b="1" smtClean="0">
              <a:solidFill>
                <a:srgbClr val="3333CC"/>
              </a:solidFill>
              <a:latin typeface="Comic Sans MS" pitchFamily="66" charset="0"/>
            </a:endParaRPr>
          </a:p>
          <a:p>
            <a:pPr marL="400050" indent="-400050" algn="ctr" eaLnBrk="1" hangingPunct="1">
              <a:buFont typeface="Wingdings" pitchFamily="2" charset="2"/>
              <a:buNone/>
            </a:pPr>
            <a:r>
              <a:rPr lang="en-US" sz="2600" b="1" smtClean="0">
                <a:solidFill>
                  <a:srgbClr val="3333CC"/>
                </a:solidFill>
                <a:latin typeface="Comic Sans MS" pitchFamily="66" charset="0"/>
              </a:rPr>
              <a:t>Try elaborating either one of these sentences using either humor or a hyphenated-modifier.</a:t>
            </a:r>
          </a:p>
          <a:p>
            <a:pPr marL="400050" indent="-400050" algn="ctr" eaLnBrk="1" hangingPunct="1">
              <a:buFont typeface="Wingdings" pitchFamily="2" charset="2"/>
              <a:buNone/>
            </a:pPr>
            <a:endParaRPr lang="en-US" sz="2600" b="1" smtClean="0">
              <a:solidFill>
                <a:srgbClr val="3333CC"/>
              </a:solidFill>
              <a:latin typeface="Comic Sans MS" pitchFamily="66" charset="0"/>
            </a:endParaRPr>
          </a:p>
          <a:p>
            <a:pPr marL="400050" indent="-400050" algn="ctr" eaLnBrk="1" hangingPunct="1">
              <a:buFont typeface="Wingdings" pitchFamily="2" charset="2"/>
              <a:buNone/>
            </a:pPr>
            <a:r>
              <a:rPr lang="en-US" sz="2600" b="1" smtClean="0">
                <a:solidFill>
                  <a:srgbClr val="FF3300"/>
                </a:solidFill>
                <a:latin typeface="Comic Sans MS" pitchFamily="66" charset="0"/>
              </a:rPr>
              <a:t>CHALLENGE:</a:t>
            </a:r>
            <a:r>
              <a:rPr lang="en-US" sz="2600" b="1" smtClean="0">
                <a:solidFill>
                  <a:srgbClr val="3333CC"/>
                </a:solidFill>
                <a:latin typeface="Comic Sans MS" pitchFamily="66" charset="0"/>
              </a:rPr>
              <a:t> Can you use both </a:t>
            </a:r>
          </a:p>
          <a:p>
            <a:pPr marL="400050" indent="-400050" algn="ctr" eaLnBrk="1" hangingPunct="1">
              <a:buFont typeface="Wingdings" pitchFamily="2" charset="2"/>
              <a:buNone/>
            </a:pPr>
            <a:r>
              <a:rPr lang="en-US" sz="2600" b="1" smtClean="0">
                <a:solidFill>
                  <a:srgbClr val="3333CC"/>
                </a:solidFill>
                <a:latin typeface="Comic Sans MS" pitchFamily="66" charset="0"/>
              </a:rPr>
              <a:t>smiley-face tricks in one sentence?</a:t>
            </a:r>
          </a:p>
        </p:txBody>
      </p:sp>
      <p:sp>
        <p:nvSpPr>
          <p:cNvPr id="19458" name="Rectangle 2"/>
          <p:cNvSpPr>
            <a:spLocks noGrp="1" noChangeArrowheads="1"/>
          </p:cNvSpPr>
          <p:nvPr>
            <p:ph type="title"/>
          </p:nvPr>
        </p:nvSpPr>
        <p:spPr/>
        <p:txBody>
          <a:bodyPr/>
          <a:lstStyle/>
          <a:p>
            <a:pPr algn="ctr" eaLnBrk="1" hangingPunct="1"/>
            <a:r>
              <a:rPr lang="en-US" b="1" smtClean="0">
                <a:solidFill>
                  <a:srgbClr val="3333CC"/>
                </a:solidFill>
              </a:rPr>
              <a:t>TRY IT…..</a:t>
            </a:r>
          </a:p>
        </p:txBody>
      </p:sp>
      <p:pic>
        <p:nvPicPr>
          <p:cNvPr id="19460" name="Picture 7" descr="MPj0422587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81000"/>
            <a:ext cx="15763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8" descr="MCj0423848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752600"/>
            <a:ext cx="13874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74367"/>
      </p:ext>
    </p:extLst>
  </p:cSld>
  <p:clrMapOvr>
    <a:masterClrMapping/>
  </p:clrMapOvr>
  <p:transition spd="slow">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685800" y="1676400"/>
            <a:ext cx="8153400" cy="2133600"/>
          </a:xfrm>
        </p:spPr>
        <p:txBody>
          <a:bodyPr>
            <a:normAutofit lnSpcReduction="10000"/>
          </a:bodyPr>
          <a:lstStyle/>
          <a:p>
            <a:pPr eaLnBrk="1" hangingPunct="1">
              <a:buFont typeface="Wingdings" pitchFamily="2" charset="2"/>
              <a:buNone/>
            </a:pPr>
            <a:r>
              <a:rPr lang="en-US" b="1" dirty="0" smtClean="0"/>
              <a:t>  For the next couple of minutes try writing a paragraph using as many of the smiley-face tricks we talked about so far based on the following explanatory prompt.  Work as a table group!</a:t>
            </a:r>
          </a:p>
          <a:p>
            <a:pPr eaLnBrk="1" hangingPunct="1">
              <a:buFont typeface="Wingdings" pitchFamily="2" charset="2"/>
              <a:buNone/>
            </a:pPr>
            <a:endParaRPr lang="en-US" dirty="0" smtClean="0"/>
          </a:p>
        </p:txBody>
      </p:sp>
      <p:sp>
        <p:nvSpPr>
          <p:cNvPr id="20482" name="Rectangle 2"/>
          <p:cNvSpPr>
            <a:spLocks noGrp="1" noChangeArrowheads="1"/>
          </p:cNvSpPr>
          <p:nvPr>
            <p:ph type="title"/>
          </p:nvPr>
        </p:nvSpPr>
        <p:spPr/>
        <p:txBody>
          <a:bodyPr>
            <a:normAutofit fontScale="90000"/>
          </a:bodyPr>
          <a:lstStyle/>
          <a:p>
            <a:pPr algn="ctr" eaLnBrk="1" hangingPunct="1"/>
            <a:r>
              <a:rPr lang="en-US" sz="3800" b="1" smtClean="0">
                <a:solidFill>
                  <a:srgbClr val="FF3300"/>
                </a:solidFill>
              </a:rPr>
              <a:t>Quick Write</a:t>
            </a:r>
            <a:br>
              <a:rPr lang="en-US" sz="3800" b="1" smtClean="0">
                <a:solidFill>
                  <a:srgbClr val="FF3300"/>
                </a:solidFill>
              </a:rPr>
            </a:br>
            <a:r>
              <a:rPr lang="en-US" sz="3800" b="1" smtClean="0">
                <a:solidFill>
                  <a:srgbClr val="FF3300"/>
                </a:solidFill>
              </a:rPr>
              <a:t>Put Your Heads Together </a:t>
            </a:r>
            <a:r>
              <a:rPr lang="en-US" sz="3800" b="1" smtClean="0">
                <a:solidFill>
                  <a:srgbClr val="FF3300"/>
                </a:solidFill>
                <a:sym typeface="Wingdings" pitchFamily="2" charset="2"/>
              </a:rPr>
              <a:t></a:t>
            </a:r>
            <a:endParaRPr lang="en-US" sz="3800" b="1" smtClean="0">
              <a:solidFill>
                <a:srgbClr val="FF3300"/>
              </a:solidFill>
            </a:endParaRPr>
          </a:p>
        </p:txBody>
      </p:sp>
    </p:spTree>
    <p:extLst>
      <p:ext uri="{BB962C8B-B14F-4D97-AF65-F5344CB8AC3E}">
        <p14:creationId xmlns:p14="http://schemas.microsoft.com/office/powerpoint/2010/main" val="2693861518"/>
      </p:ext>
    </p:extLst>
  </p:cSld>
  <p:clrMapOvr>
    <a:masterClrMapping/>
  </p:clrMapOvr>
  <p:transition spd="slow">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p:txBody>
          <a:bodyPr>
            <a:normAutofit/>
          </a:bodyPr>
          <a:lstStyle/>
          <a:p>
            <a:pPr eaLnBrk="1" hangingPunct="1">
              <a:lnSpc>
                <a:spcPct val="90000"/>
              </a:lnSpc>
              <a:buFont typeface="Wingdings" pitchFamily="2" charset="2"/>
              <a:buNone/>
            </a:pPr>
            <a:r>
              <a:rPr lang="en-US" dirty="0" smtClean="0"/>
              <a:t>  </a:t>
            </a:r>
            <a:r>
              <a:rPr lang="en-US" dirty="0" smtClean="0">
                <a:latin typeface="Comic Sans MS" pitchFamily="66" charset="0"/>
              </a:rPr>
              <a:t>Repeat an important word, phrase etc. to    stress its importance. Use this trick to get your readers’ attention.</a:t>
            </a:r>
          </a:p>
          <a:p>
            <a:pPr eaLnBrk="1" hangingPunct="1">
              <a:lnSpc>
                <a:spcPct val="90000"/>
              </a:lnSpc>
              <a:buFont typeface="Wingdings" pitchFamily="2" charset="2"/>
              <a:buNone/>
            </a:pPr>
            <a:endParaRPr lang="en-US" dirty="0" smtClean="0">
              <a:latin typeface="Comic Sans MS" pitchFamily="66" charset="0"/>
            </a:endParaRPr>
          </a:p>
          <a:p>
            <a:pPr eaLnBrk="1" hangingPunct="1">
              <a:lnSpc>
                <a:spcPct val="90000"/>
              </a:lnSpc>
              <a:buFont typeface="Wingdings" pitchFamily="2" charset="2"/>
              <a:buNone/>
            </a:pPr>
            <a:r>
              <a:rPr lang="en-US" b="1" dirty="0" smtClean="0">
                <a:latin typeface="Comic Sans MS" pitchFamily="66" charset="0"/>
              </a:rPr>
              <a:t>EXAMPLE</a:t>
            </a:r>
            <a:r>
              <a:rPr lang="en-US" dirty="0" smtClean="0">
                <a:latin typeface="Comic Sans MS" pitchFamily="66" charset="0"/>
              </a:rPr>
              <a:t>:</a:t>
            </a:r>
          </a:p>
          <a:p>
            <a:pPr eaLnBrk="1" hangingPunct="1">
              <a:lnSpc>
                <a:spcPct val="90000"/>
              </a:lnSpc>
              <a:buFont typeface="Wingdings" pitchFamily="2" charset="2"/>
              <a:buNone/>
            </a:pPr>
            <a:endParaRPr lang="en-US" dirty="0" smtClean="0">
              <a:latin typeface="Comic Sans MS" pitchFamily="66" charset="0"/>
            </a:endParaRPr>
          </a:p>
          <a:p>
            <a:pPr eaLnBrk="1" hangingPunct="1">
              <a:lnSpc>
                <a:spcPct val="90000"/>
              </a:lnSpc>
              <a:buFont typeface="Wingdings" pitchFamily="2" charset="2"/>
              <a:buNone/>
            </a:pPr>
            <a:r>
              <a:rPr lang="en-US" dirty="0" smtClean="0"/>
              <a:t>   </a:t>
            </a:r>
            <a:r>
              <a:rPr lang="en-US" dirty="0" smtClean="0">
                <a:latin typeface="Comic Sans MS" pitchFamily="66" charset="0"/>
              </a:rPr>
              <a:t>Today I wore a </a:t>
            </a:r>
            <a:r>
              <a:rPr lang="en-US" b="1" dirty="0" smtClean="0">
                <a:solidFill>
                  <a:srgbClr val="FF3300"/>
                </a:solidFill>
                <a:latin typeface="Comic Sans MS" pitchFamily="66" charset="0"/>
              </a:rPr>
              <a:t>red hat</a:t>
            </a:r>
            <a:r>
              <a:rPr lang="en-US" b="1" dirty="0" smtClean="0">
                <a:latin typeface="Comic Sans MS" pitchFamily="66" charset="0"/>
              </a:rPr>
              <a:t>,</a:t>
            </a:r>
            <a:r>
              <a:rPr lang="en-US" dirty="0" smtClean="0">
                <a:latin typeface="Comic Sans MS" pitchFamily="66" charset="0"/>
              </a:rPr>
              <a:t> not just any </a:t>
            </a:r>
            <a:r>
              <a:rPr lang="en-US" b="1" dirty="0" smtClean="0">
                <a:solidFill>
                  <a:srgbClr val="FF3300"/>
                </a:solidFill>
                <a:latin typeface="Comic Sans MS" pitchFamily="66" charset="0"/>
              </a:rPr>
              <a:t>red hat</a:t>
            </a:r>
            <a:r>
              <a:rPr lang="en-US" b="1" dirty="0" smtClean="0">
                <a:latin typeface="Comic Sans MS" pitchFamily="66" charset="0"/>
              </a:rPr>
              <a:t>, </a:t>
            </a:r>
            <a:r>
              <a:rPr lang="en-US" dirty="0" smtClean="0">
                <a:latin typeface="Comic Sans MS" pitchFamily="66" charset="0"/>
              </a:rPr>
              <a:t>the </a:t>
            </a:r>
            <a:r>
              <a:rPr lang="en-US" b="1" dirty="0" smtClean="0">
                <a:solidFill>
                  <a:srgbClr val="FF3300"/>
                </a:solidFill>
                <a:latin typeface="Comic Sans MS" pitchFamily="66" charset="0"/>
              </a:rPr>
              <a:t>red hat</a:t>
            </a:r>
            <a:r>
              <a:rPr lang="en-US" b="1" dirty="0" smtClean="0">
                <a:latin typeface="Comic Sans MS" pitchFamily="66" charset="0"/>
              </a:rPr>
              <a:t> </a:t>
            </a:r>
            <a:r>
              <a:rPr lang="en-US" dirty="0" smtClean="0">
                <a:latin typeface="Comic Sans MS" pitchFamily="66" charset="0"/>
              </a:rPr>
              <a:t>from </a:t>
            </a:r>
            <a:r>
              <a:rPr lang="en-US" b="1" dirty="0" smtClean="0">
                <a:solidFill>
                  <a:srgbClr val="3333CC"/>
                </a:solidFill>
                <a:latin typeface="Comic Sans MS" pitchFamily="66" charset="0"/>
              </a:rPr>
              <a:t>my grandma</a:t>
            </a:r>
            <a:r>
              <a:rPr lang="en-US" b="1" dirty="0" smtClean="0">
                <a:latin typeface="Comic Sans MS" pitchFamily="66" charset="0"/>
              </a:rPr>
              <a:t>, </a:t>
            </a:r>
            <a:r>
              <a:rPr lang="en-US" dirty="0" smtClean="0">
                <a:latin typeface="Comic Sans MS" pitchFamily="66" charset="0"/>
              </a:rPr>
              <a:t>not just </a:t>
            </a:r>
            <a:r>
              <a:rPr lang="en-US" b="1" dirty="0" smtClean="0">
                <a:solidFill>
                  <a:srgbClr val="3333CC"/>
                </a:solidFill>
                <a:latin typeface="Comic Sans MS" pitchFamily="66" charset="0"/>
              </a:rPr>
              <a:t>any grandma</a:t>
            </a:r>
            <a:r>
              <a:rPr lang="en-US" b="1" dirty="0" smtClean="0">
                <a:latin typeface="Comic Sans MS" pitchFamily="66" charset="0"/>
              </a:rPr>
              <a:t>, </a:t>
            </a:r>
            <a:r>
              <a:rPr lang="en-US" b="1" dirty="0" smtClean="0">
                <a:solidFill>
                  <a:srgbClr val="3333CC"/>
                </a:solidFill>
                <a:latin typeface="Comic Sans MS" pitchFamily="66" charset="0"/>
              </a:rPr>
              <a:t>my grandma</a:t>
            </a:r>
            <a:r>
              <a:rPr lang="en-US" b="1" dirty="0" smtClean="0">
                <a:latin typeface="Comic Sans MS" pitchFamily="66" charset="0"/>
              </a:rPr>
              <a:t>.</a:t>
            </a:r>
            <a:r>
              <a:rPr lang="en-US" dirty="0" smtClean="0">
                <a:latin typeface="Comic Sans MS" pitchFamily="66" charset="0"/>
              </a:rPr>
              <a:t> </a:t>
            </a:r>
          </a:p>
        </p:txBody>
      </p:sp>
      <p:sp>
        <p:nvSpPr>
          <p:cNvPr id="22530" name="Rectangle 2"/>
          <p:cNvSpPr>
            <a:spLocks noGrp="1" noChangeArrowheads="1"/>
          </p:cNvSpPr>
          <p:nvPr>
            <p:ph type="title"/>
          </p:nvPr>
        </p:nvSpPr>
        <p:spPr/>
        <p:txBody>
          <a:bodyPr/>
          <a:lstStyle/>
          <a:p>
            <a:pPr algn="ctr" eaLnBrk="1" hangingPunct="1"/>
            <a:r>
              <a:rPr lang="en-US" b="1" smtClean="0"/>
              <a:t>Repetition for Effect</a:t>
            </a:r>
          </a:p>
        </p:txBody>
      </p:sp>
      <p:pic>
        <p:nvPicPr>
          <p:cNvPr id="22532" name="Picture 6" descr="MCj042408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953000"/>
            <a:ext cx="1857375"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8" descr="MPj043316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4639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8932963"/>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p:txBody>
          <a:bodyPr>
            <a:normAutofit/>
          </a:bodyPr>
          <a:lstStyle/>
          <a:p>
            <a:pPr algn="ctr" eaLnBrk="1" hangingPunct="1">
              <a:lnSpc>
                <a:spcPct val="90000"/>
              </a:lnSpc>
              <a:buFont typeface="Wingdings" pitchFamily="2" charset="2"/>
              <a:buNone/>
            </a:pPr>
            <a:endParaRPr lang="en-US" sz="5400" smtClean="0">
              <a:solidFill>
                <a:srgbClr val="3333CC"/>
              </a:solidFill>
              <a:latin typeface="Comic Sans MS" pitchFamily="66" charset="0"/>
            </a:endParaRPr>
          </a:p>
          <a:p>
            <a:pPr algn="ctr" eaLnBrk="1" hangingPunct="1">
              <a:lnSpc>
                <a:spcPct val="90000"/>
              </a:lnSpc>
              <a:buFont typeface="Wingdings" pitchFamily="2" charset="2"/>
              <a:buNone/>
            </a:pPr>
            <a:endParaRPr lang="en-US" sz="5400" smtClean="0">
              <a:solidFill>
                <a:srgbClr val="3333CC"/>
              </a:solidFill>
              <a:latin typeface="Comic Sans MS" pitchFamily="66" charset="0"/>
            </a:endParaRPr>
          </a:p>
          <a:p>
            <a:pPr algn="ctr" eaLnBrk="1" hangingPunct="1">
              <a:lnSpc>
                <a:spcPct val="90000"/>
              </a:lnSpc>
              <a:buFont typeface="Wingdings" pitchFamily="2" charset="2"/>
              <a:buNone/>
            </a:pPr>
            <a:r>
              <a:rPr lang="en-US" sz="5400" smtClean="0">
                <a:solidFill>
                  <a:srgbClr val="3333CC"/>
                </a:solidFill>
                <a:latin typeface="Comic Sans MS" pitchFamily="66" charset="0"/>
              </a:rPr>
              <a:t>Tell why Stanley was so unhappy using </a:t>
            </a:r>
            <a:r>
              <a:rPr lang="en-US" sz="5400" b="1" smtClean="0">
                <a:solidFill>
                  <a:srgbClr val="FF3300"/>
                </a:solidFill>
                <a:latin typeface="Comic Sans MS" pitchFamily="66" charset="0"/>
              </a:rPr>
              <a:t>Repetition for Effect</a:t>
            </a:r>
            <a:r>
              <a:rPr lang="en-US" sz="5400" smtClean="0">
                <a:solidFill>
                  <a:srgbClr val="3333CC"/>
                </a:solidFill>
                <a:latin typeface="Comic Sans MS" pitchFamily="66" charset="0"/>
              </a:rPr>
              <a:t>.</a:t>
            </a:r>
          </a:p>
        </p:txBody>
      </p:sp>
      <p:sp>
        <p:nvSpPr>
          <p:cNvPr id="23554" name="Rectangle 2"/>
          <p:cNvSpPr>
            <a:spLocks noGrp="1" noChangeArrowheads="1"/>
          </p:cNvSpPr>
          <p:nvPr>
            <p:ph type="title"/>
          </p:nvPr>
        </p:nvSpPr>
        <p:spPr/>
        <p:txBody>
          <a:bodyPr/>
          <a:lstStyle/>
          <a:p>
            <a:pPr algn="ctr" eaLnBrk="1" hangingPunct="1"/>
            <a:r>
              <a:rPr lang="en-US" b="1" smtClean="0">
                <a:solidFill>
                  <a:srgbClr val="FF3300"/>
                </a:solidFill>
              </a:rPr>
              <a:t>TRY IT…….</a:t>
            </a:r>
          </a:p>
        </p:txBody>
      </p:sp>
      <p:pic>
        <p:nvPicPr>
          <p:cNvPr id="23556" name="Picture 4" descr="MCj0423856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0" y="1295400"/>
            <a:ext cx="188595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068801"/>
      </p:ext>
    </p:extLst>
  </p:cSld>
  <p:clrMapOvr>
    <a:masterClrMapping/>
  </p:clrMapOvr>
  <p:transition spd="slow">
    <p:strips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p:txBody>
          <a:bodyPr>
            <a:normAutofit/>
          </a:bodyPr>
          <a:lstStyle/>
          <a:p>
            <a:pPr algn="ctr" eaLnBrk="1" hangingPunct="1">
              <a:buFont typeface="Wingdings" pitchFamily="2" charset="2"/>
              <a:buNone/>
            </a:pPr>
            <a:r>
              <a:rPr lang="en-US" smtClean="0">
                <a:solidFill>
                  <a:schemeClr val="tx2"/>
                </a:solidFill>
                <a:latin typeface="Comic Sans MS" pitchFamily="66" charset="0"/>
              </a:rPr>
              <a:t>Example:   </a:t>
            </a:r>
          </a:p>
          <a:p>
            <a:pPr eaLnBrk="1" hangingPunct="1">
              <a:buFont typeface="Wingdings" pitchFamily="2" charset="2"/>
              <a:buNone/>
            </a:pPr>
            <a:endParaRPr lang="en-US" smtClean="0">
              <a:solidFill>
                <a:schemeClr val="tx2"/>
              </a:solidFill>
              <a:latin typeface="Comic Sans MS" pitchFamily="66" charset="0"/>
            </a:endParaRPr>
          </a:p>
          <a:p>
            <a:pPr eaLnBrk="1" hangingPunct="1">
              <a:buFont typeface="Wingdings" pitchFamily="2" charset="2"/>
              <a:buNone/>
            </a:pPr>
            <a:r>
              <a:rPr lang="en-US" sz="4400" smtClean="0">
                <a:solidFill>
                  <a:schemeClr val="tx2"/>
                </a:solidFill>
                <a:latin typeface="Comic Sans MS" pitchFamily="66" charset="0"/>
              </a:rPr>
              <a:t>Stanley was very unhappy, not just unhappy, but really, really unhappy, so unhappy that he was horribly unhappy.</a:t>
            </a:r>
          </a:p>
        </p:txBody>
      </p:sp>
      <p:pic>
        <p:nvPicPr>
          <p:cNvPr id="24579" name="Picture 4" descr="MCj0423856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533400"/>
            <a:ext cx="188595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380174"/>
      </p:ext>
    </p:extLst>
  </p:cSld>
  <p:clrMapOvr>
    <a:masterClrMapping/>
  </p:clrMapOvr>
  <p:transition spd="slow">
    <p:wheel spokes="3"/>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p:txBody>
          <a:bodyPr>
            <a:normAutofit fontScale="90000"/>
          </a:bodyPr>
          <a:lstStyle/>
          <a:p>
            <a:pPr marL="723900" indent="-723900" algn="ctr" eaLnBrk="1" hangingPunct="1"/>
            <a:r>
              <a:rPr lang="en-US" sz="3800" b="1" smtClean="0"/>
              <a:t>Expanded Moment</a:t>
            </a:r>
            <a:br>
              <a:rPr lang="en-US" sz="3800" b="1" smtClean="0"/>
            </a:br>
            <a:r>
              <a:rPr lang="en-US" sz="1800" b="1" smtClean="0">
                <a:solidFill>
                  <a:srgbClr val="FF3300"/>
                </a:solidFill>
              </a:rPr>
              <a:t>Take a moment that you would ordinarily speed past, and develop it fully to give your reader more details, to make that moment more life-like.</a:t>
            </a:r>
            <a:endParaRPr lang="en-US" sz="1800" smtClean="0"/>
          </a:p>
        </p:txBody>
      </p:sp>
      <p:sp>
        <p:nvSpPr>
          <p:cNvPr id="25603" name="Rectangle 5"/>
          <p:cNvSpPr>
            <a:spLocks noGrp="1" noChangeArrowheads="1"/>
          </p:cNvSpPr>
          <p:nvPr>
            <p:ph type="body" sz="half" idx="1"/>
          </p:nvPr>
        </p:nvSpPr>
        <p:spPr/>
        <p:txBody>
          <a:bodyPr>
            <a:normAutofit/>
          </a:bodyPr>
          <a:lstStyle/>
          <a:p>
            <a:pPr eaLnBrk="1" hangingPunct="1">
              <a:lnSpc>
                <a:spcPct val="80000"/>
              </a:lnSpc>
              <a:buFont typeface="Wingdings" pitchFamily="2" charset="2"/>
              <a:buNone/>
            </a:pPr>
            <a:r>
              <a:rPr lang="en-US" sz="1700" b="1" dirty="0" smtClean="0">
                <a:solidFill>
                  <a:srgbClr val="3333CC"/>
                </a:solidFill>
                <a:latin typeface="Comic Sans MS" pitchFamily="66" charset="0"/>
              </a:rPr>
              <a:t>Preparation</a:t>
            </a:r>
            <a:r>
              <a:rPr lang="en-US" sz="1700" dirty="0" smtClean="0">
                <a:solidFill>
                  <a:srgbClr val="3333CC"/>
                </a:solidFill>
                <a:latin typeface="Comic Sans MS" pitchFamily="66" charset="0"/>
              </a:rPr>
              <a:t>:</a:t>
            </a:r>
          </a:p>
          <a:p>
            <a:pPr eaLnBrk="1" hangingPunct="1">
              <a:lnSpc>
                <a:spcPct val="80000"/>
              </a:lnSpc>
              <a:buFont typeface="Wingdings" pitchFamily="2" charset="2"/>
              <a:buNone/>
            </a:pPr>
            <a:r>
              <a:rPr lang="en-US" sz="1700" dirty="0" smtClean="0">
                <a:latin typeface="Comic Sans MS" pitchFamily="66" charset="0"/>
              </a:rPr>
              <a:t>    Write descriptive words for how a</a:t>
            </a:r>
          </a:p>
          <a:p>
            <a:pPr eaLnBrk="1" hangingPunct="1">
              <a:lnSpc>
                <a:spcPct val="80000"/>
              </a:lnSpc>
              <a:buFont typeface="Wingdings" pitchFamily="2" charset="2"/>
              <a:buNone/>
            </a:pPr>
            <a:r>
              <a:rPr lang="en-US" sz="1700" dirty="0" smtClean="0">
                <a:latin typeface="Comic Sans MS" pitchFamily="66" charset="0"/>
              </a:rPr>
              <a:t>    pillow feels – i.e. fluffy, puffy,</a:t>
            </a:r>
          </a:p>
          <a:p>
            <a:pPr eaLnBrk="1" hangingPunct="1">
              <a:lnSpc>
                <a:spcPct val="80000"/>
              </a:lnSpc>
              <a:buFont typeface="Wingdings" pitchFamily="2" charset="2"/>
              <a:buNone/>
            </a:pPr>
            <a:r>
              <a:rPr lang="en-US" sz="1700" dirty="0" smtClean="0">
                <a:latin typeface="Comic Sans MS" pitchFamily="66" charset="0"/>
              </a:rPr>
              <a:t>    billowy, cushiony, etc.</a:t>
            </a:r>
          </a:p>
          <a:p>
            <a:pPr eaLnBrk="1" hangingPunct="1">
              <a:lnSpc>
                <a:spcPct val="80000"/>
              </a:lnSpc>
              <a:buFont typeface="Wingdings" pitchFamily="2" charset="2"/>
              <a:buNone/>
            </a:pPr>
            <a:endParaRPr lang="en-US" sz="1700" dirty="0" smtClean="0">
              <a:latin typeface="Comic Sans MS" pitchFamily="66" charset="0"/>
            </a:endParaRPr>
          </a:p>
          <a:p>
            <a:pPr eaLnBrk="1" hangingPunct="1">
              <a:lnSpc>
                <a:spcPct val="80000"/>
              </a:lnSpc>
              <a:buFont typeface="Wingdings" pitchFamily="2" charset="2"/>
              <a:buNone/>
            </a:pPr>
            <a:r>
              <a:rPr lang="en-US" sz="1700" b="1" dirty="0" smtClean="0">
                <a:solidFill>
                  <a:srgbClr val="3333CC"/>
                </a:solidFill>
                <a:latin typeface="Comic Sans MS" pitchFamily="66" charset="0"/>
              </a:rPr>
              <a:t>Activity</a:t>
            </a:r>
            <a:r>
              <a:rPr lang="en-US" sz="1700" dirty="0" smtClean="0">
                <a:solidFill>
                  <a:srgbClr val="3333CC"/>
                </a:solidFill>
                <a:latin typeface="Comic Sans MS" pitchFamily="66" charset="0"/>
              </a:rPr>
              <a:t>:</a:t>
            </a:r>
          </a:p>
          <a:p>
            <a:pPr eaLnBrk="1" hangingPunct="1">
              <a:lnSpc>
                <a:spcPct val="80000"/>
              </a:lnSpc>
              <a:buFont typeface="Wingdings" pitchFamily="2" charset="2"/>
              <a:buNone/>
            </a:pPr>
            <a:r>
              <a:rPr lang="en-US" sz="1700" dirty="0" smtClean="0">
                <a:latin typeface="Comic Sans MS" pitchFamily="66" charset="0"/>
              </a:rPr>
              <a:t>   What other imagery words can you add. Write down 5 words that describe the feeling of mud.  Share and list on the board.</a:t>
            </a:r>
          </a:p>
          <a:p>
            <a:pPr eaLnBrk="1" hangingPunct="1">
              <a:lnSpc>
                <a:spcPct val="80000"/>
              </a:lnSpc>
              <a:buFont typeface="Wingdings" pitchFamily="2" charset="2"/>
              <a:buNone/>
            </a:pPr>
            <a:endParaRPr lang="en-US" sz="1700" dirty="0" smtClean="0">
              <a:latin typeface="Comic Sans MS" pitchFamily="66" charset="0"/>
            </a:endParaRPr>
          </a:p>
          <a:p>
            <a:pPr eaLnBrk="1" hangingPunct="1">
              <a:lnSpc>
                <a:spcPct val="80000"/>
              </a:lnSpc>
              <a:buFont typeface="Wingdings" pitchFamily="2" charset="2"/>
              <a:buNone/>
            </a:pPr>
            <a:r>
              <a:rPr lang="en-US" sz="1700" b="1" dirty="0" smtClean="0">
                <a:solidFill>
                  <a:srgbClr val="3333CC"/>
                </a:solidFill>
                <a:latin typeface="Comic Sans MS" pitchFamily="66" charset="0"/>
              </a:rPr>
              <a:t>Follow-up</a:t>
            </a:r>
            <a:r>
              <a:rPr lang="en-US" sz="1700" dirty="0" smtClean="0">
                <a:solidFill>
                  <a:srgbClr val="3333CC"/>
                </a:solidFill>
                <a:latin typeface="Comic Sans MS" pitchFamily="66" charset="0"/>
              </a:rPr>
              <a:t>:</a:t>
            </a:r>
          </a:p>
          <a:p>
            <a:pPr eaLnBrk="1" hangingPunct="1">
              <a:lnSpc>
                <a:spcPct val="80000"/>
              </a:lnSpc>
              <a:buFont typeface="Wingdings" pitchFamily="2" charset="2"/>
              <a:buNone/>
            </a:pPr>
            <a:r>
              <a:rPr lang="en-US" sz="1700" dirty="0" smtClean="0">
                <a:latin typeface="Comic Sans MS" pitchFamily="66" charset="0"/>
              </a:rPr>
              <a:t>How do the words convey the</a:t>
            </a:r>
          </a:p>
          <a:p>
            <a:pPr eaLnBrk="1" hangingPunct="1">
              <a:lnSpc>
                <a:spcPct val="80000"/>
              </a:lnSpc>
              <a:buFont typeface="Wingdings" pitchFamily="2" charset="2"/>
              <a:buNone/>
            </a:pPr>
            <a:r>
              <a:rPr lang="en-US" sz="1700" b="1" i="1" dirty="0" smtClean="0">
                <a:latin typeface="Comic Sans MS" pitchFamily="66" charset="0"/>
              </a:rPr>
              <a:t>    feeling</a:t>
            </a:r>
            <a:r>
              <a:rPr lang="en-US" sz="1700" dirty="0" smtClean="0">
                <a:latin typeface="Comic Sans MS" pitchFamily="66" charset="0"/>
              </a:rPr>
              <a:t> of things.</a:t>
            </a:r>
          </a:p>
        </p:txBody>
      </p:sp>
      <p:pic>
        <p:nvPicPr>
          <p:cNvPr id="25604" name="Picture 10" descr="MCj03102540000[1]"/>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029200" y="1828800"/>
            <a:ext cx="3611563" cy="1492250"/>
          </a:xfrm>
          <a:noFill/>
        </p:spPr>
      </p:pic>
      <p:pic>
        <p:nvPicPr>
          <p:cNvPr id="25605" name="Picture 14" descr="MPPH03223I0000[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257800" y="4114800"/>
            <a:ext cx="3273425" cy="2184400"/>
          </a:xfrm>
          <a:noFill/>
        </p:spPr>
      </p:pic>
    </p:spTree>
    <p:extLst>
      <p:ext uri="{BB962C8B-B14F-4D97-AF65-F5344CB8AC3E}">
        <p14:creationId xmlns:p14="http://schemas.microsoft.com/office/powerpoint/2010/main" val="1497897547"/>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p:txBody>
          <a:bodyPr/>
          <a:lstStyle/>
          <a:p>
            <a:pPr algn="ctr" eaLnBrk="1" hangingPunct="1"/>
            <a:r>
              <a:rPr lang="en-US" b="1" smtClean="0">
                <a:solidFill>
                  <a:srgbClr val="FF3300"/>
                </a:solidFill>
              </a:rPr>
              <a:t>Expanded Moment</a:t>
            </a:r>
          </a:p>
        </p:txBody>
      </p:sp>
      <p:sp>
        <p:nvSpPr>
          <p:cNvPr id="26627" name="Rectangle 5"/>
          <p:cNvSpPr>
            <a:spLocks noGrp="1" noChangeArrowheads="1"/>
          </p:cNvSpPr>
          <p:nvPr>
            <p:ph type="body" sz="half" idx="1"/>
          </p:nvPr>
        </p:nvSpPr>
        <p:spPr/>
        <p:txBody>
          <a:bodyPr>
            <a:normAutofit/>
          </a:bodyPr>
          <a:lstStyle/>
          <a:p>
            <a:pPr eaLnBrk="1" hangingPunct="1">
              <a:lnSpc>
                <a:spcPct val="80000"/>
              </a:lnSpc>
              <a:buFont typeface="Wingdings" pitchFamily="2" charset="2"/>
              <a:buNone/>
            </a:pPr>
            <a:r>
              <a:rPr lang="en-US" sz="1700" b="1" smtClean="0">
                <a:solidFill>
                  <a:srgbClr val="3333CC"/>
                </a:solidFill>
                <a:latin typeface="Comic Sans MS" pitchFamily="66" charset="0"/>
              </a:rPr>
              <a:t>Preparation</a:t>
            </a:r>
            <a:r>
              <a:rPr lang="en-US" sz="1700" smtClean="0">
                <a:solidFill>
                  <a:srgbClr val="3333CC"/>
                </a:solidFill>
                <a:latin typeface="Comic Sans MS" pitchFamily="66" charset="0"/>
              </a:rPr>
              <a:t>:</a:t>
            </a:r>
          </a:p>
          <a:p>
            <a:pPr eaLnBrk="1" hangingPunct="1">
              <a:lnSpc>
                <a:spcPct val="80000"/>
              </a:lnSpc>
              <a:buFont typeface="Wingdings" pitchFamily="2" charset="2"/>
              <a:buNone/>
            </a:pPr>
            <a:r>
              <a:rPr lang="en-US" sz="1700" smtClean="0">
                <a:latin typeface="Comic Sans MS" pitchFamily="66" charset="0"/>
              </a:rPr>
              <a:t>Write words that evoke smells – i.e.</a:t>
            </a:r>
          </a:p>
          <a:p>
            <a:pPr eaLnBrk="1" hangingPunct="1">
              <a:lnSpc>
                <a:spcPct val="80000"/>
              </a:lnSpc>
              <a:buFont typeface="Wingdings" pitchFamily="2" charset="2"/>
              <a:buNone/>
            </a:pPr>
            <a:r>
              <a:rPr lang="en-US" sz="1700" smtClean="0">
                <a:latin typeface="Comic Sans MS" pitchFamily="66" charset="0"/>
              </a:rPr>
              <a:t>popcorn, brownies, roses.</a:t>
            </a:r>
          </a:p>
          <a:p>
            <a:pPr eaLnBrk="1" hangingPunct="1">
              <a:lnSpc>
                <a:spcPct val="80000"/>
              </a:lnSpc>
              <a:buFont typeface="Wingdings" pitchFamily="2" charset="2"/>
              <a:buNone/>
            </a:pPr>
            <a:endParaRPr lang="en-US" sz="1700" smtClean="0">
              <a:latin typeface="Comic Sans MS" pitchFamily="66" charset="0"/>
            </a:endParaRPr>
          </a:p>
          <a:p>
            <a:pPr eaLnBrk="1" hangingPunct="1">
              <a:lnSpc>
                <a:spcPct val="80000"/>
              </a:lnSpc>
              <a:buFont typeface="Wingdings" pitchFamily="2" charset="2"/>
              <a:buNone/>
            </a:pPr>
            <a:r>
              <a:rPr lang="en-US" sz="1700" b="1" smtClean="0">
                <a:solidFill>
                  <a:srgbClr val="3333CC"/>
                </a:solidFill>
                <a:latin typeface="Comic Sans MS" pitchFamily="66" charset="0"/>
              </a:rPr>
              <a:t>Activity</a:t>
            </a:r>
            <a:r>
              <a:rPr lang="en-US" sz="1700" smtClean="0">
                <a:solidFill>
                  <a:srgbClr val="3333CC"/>
                </a:solidFill>
                <a:latin typeface="Comic Sans MS" pitchFamily="66" charset="0"/>
              </a:rPr>
              <a:t>:</a:t>
            </a:r>
          </a:p>
          <a:p>
            <a:pPr eaLnBrk="1" hangingPunct="1">
              <a:lnSpc>
                <a:spcPct val="80000"/>
              </a:lnSpc>
              <a:buFont typeface="Wingdings" pitchFamily="2" charset="2"/>
              <a:buNone/>
            </a:pPr>
            <a:r>
              <a:rPr lang="en-US" sz="1700" smtClean="0">
                <a:latin typeface="Comic Sans MS" pitchFamily="66" charset="0"/>
              </a:rPr>
              <a:t>Have students list other words that</a:t>
            </a:r>
          </a:p>
          <a:p>
            <a:pPr eaLnBrk="1" hangingPunct="1">
              <a:lnSpc>
                <a:spcPct val="80000"/>
              </a:lnSpc>
              <a:buFont typeface="Wingdings" pitchFamily="2" charset="2"/>
              <a:buNone/>
            </a:pPr>
            <a:r>
              <a:rPr lang="en-US" sz="1700" smtClean="0">
                <a:latin typeface="Comic Sans MS" pitchFamily="66" charset="0"/>
              </a:rPr>
              <a:t>describe pleasant smells.  Then have</a:t>
            </a:r>
          </a:p>
          <a:p>
            <a:pPr eaLnBrk="1" hangingPunct="1">
              <a:lnSpc>
                <a:spcPct val="80000"/>
              </a:lnSpc>
              <a:buFont typeface="Wingdings" pitchFamily="2" charset="2"/>
              <a:buNone/>
            </a:pPr>
            <a:r>
              <a:rPr lang="en-US" sz="1700" smtClean="0">
                <a:latin typeface="Comic Sans MS" pitchFamily="66" charset="0"/>
              </a:rPr>
              <a:t>them list words to describe</a:t>
            </a:r>
          </a:p>
          <a:p>
            <a:pPr eaLnBrk="1" hangingPunct="1">
              <a:lnSpc>
                <a:spcPct val="80000"/>
              </a:lnSpc>
              <a:buFont typeface="Wingdings" pitchFamily="2" charset="2"/>
              <a:buNone/>
            </a:pPr>
            <a:r>
              <a:rPr lang="en-US" sz="1700" smtClean="0">
                <a:latin typeface="Comic Sans MS" pitchFamily="66" charset="0"/>
              </a:rPr>
              <a:t>unpleasant smells (sour milk,</a:t>
            </a:r>
          </a:p>
          <a:p>
            <a:pPr eaLnBrk="1" hangingPunct="1">
              <a:lnSpc>
                <a:spcPct val="80000"/>
              </a:lnSpc>
              <a:buFont typeface="Wingdings" pitchFamily="2" charset="2"/>
              <a:buNone/>
            </a:pPr>
            <a:r>
              <a:rPr lang="en-US" sz="1700" smtClean="0">
                <a:latin typeface="Comic Sans MS" pitchFamily="66" charset="0"/>
              </a:rPr>
              <a:t>garbage, rotten eggs, etc.)  </a:t>
            </a:r>
          </a:p>
          <a:p>
            <a:pPr eaLnBrk="1" hangingPunct="1">
              <a:lnSpc>
                <a:spcPct val="80000"/>
              </a:lnSpc>
              <a:buFont typeface="Wingdings" pitchFamily="2" charset="2"/>
              <a:buNone/>
            </a:pPr>
            <a:endParaRPr lang="en-US" sz="1700" smtClean="0">
              <a:latin typeface="Comic Sans MS" pitchFamily="66" charset="0"/>
            </a:endParaRPr>
          </a:p>
          <a:p>
            <a:pPr eaLnBrk="1" hangingPunct="1">
              <a:lnSpc>
                <a:spcPct val="80000"/>
              </a:lnSpc>
              <a:buFont typeface="Wingdings" pitchFamily="2" charset="2"/>
              <a:buNone/>
            </a:pPr>
            <a:r>
              <a:rPr lang="en-US" sz="1700" b="1" smtClean="0">
                <a:solidFill>
                  <a:srgbClr val="3333CC"/>
                </a:solidFill>
                <a:latin typeface="Comic Sans MS" pitchFamily="66" charset="0"/>
              </a:rPr>
              <a:t>Follow-up</a:t>
            </a:r>
            <a:r>
              <a:rPr lang="en-US" sz="1700" smtClean="0">
                <a:solidFill>
                  <a:srgbClr val="3333CC"/>
                </a:solidFill>
                <a:latin typeface="Comic Sans MS" pitchFamily="66" charset="0"/>
              </a:rPr>
              <a:t>:</a:t>
            </a:r>
          </a:p>
          <a:p>
            <a:pPr eaLnBrk="1" hangingPunct="1">
              <a:lnSpc>
                <a:spcPct val="80000"/>
              </a:lnSpc>
              <a:buFont typeface="Wingdings" pitchFamily="2" charset="2"/>
              <a:buNone/>
            </a:pPr>
            <a:r>
              <a:rPr lang="en-US" sz="1700" smtClean="0">
                <a:latin typeface="Comic Sans MS" pitchFamily="66" charset="0"/>
              </a:rPr>
              <a:t>Talk about how words can describe</a:t>
            </a:r>
          </a:p>
          <a:p>
            <a:pPr eaLnBrk="1" hangingPunct="1">
              <a:lnSpc>
                <a:spcPct val="80000"/>
              </a:lnSpc>
              <a:buFont typeface="Wingdings" pitchFamily="2" charset="2"/>
              <a:buNone/>
            </a:pPr>
            <a:r>
              <a:rPr lang="en-US" sz="1700" smtClean="0">
                <a:latin typeface="Comic Sans MS" pitchFamily="66" charset="0"/>
              </a:rPr>
              <a:t>specific smells.</a:t>
            </a:r>
          </a:p>
          <a:p>
            <a:pPr eaLnBrk="1" hangingPunct="1">
              <a:lnSpc>
                <a:spcPct val="80000"/>
              </a:lnSpc>
              <a:buFont typeface="Wingdings" pitchFamily="2" charset="2"/>
              <a:buNone/>
            </a:pPr>
            <a:endParaRPr lang="en-US" sz="1700" smtClean="0">
              <a:latin typeface="Comic Sans MS" pitchFamily="66" charset="0"/>
            </a:endParaRPr>
          </a:p>
        </p:txBody>
      </p:sp>
      <p:pic>
        <p:nvPicPr>
          <p:cNvPr id="26628" name="Picture 7" descr="MCj03871650000[1]"/>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867400" y="1447800"/>
            <a:ext cx="2185988" cy="2185988"/>
          </a:xfrm>
          <a:noFill/>
        </p:spPr>
      </p:pic>
      <p:pic>
        <p:nvPicPr>
          <p:cNvPr id="26629" name="Picture 9" descr="MCAN04330_0000[1]"/>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5029200" y="4038600"/>
            <a:ext cx="1887538" cy="1830388"/>
          </a:xfrm>
          <a:noFill/>
        </p:spPr>
      </p:pic>
    </p:spTree>
    <p:extLst>
      <p:ext uri="{BB962C8B-B14F-4D97-AF65-F5344CB8AC3E}">
        <p14:creationId xmlns:p14="http://schemas.microsoft.com/office/powerpoint/2010/main" val="3972014636"/>
      </p:ext>
    </p:extLst>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a:off x="457200" y="457200"/>
            <a:ext cx="8229600" cy="5562600"/>
          </a:xfrm>
        </p:spPr>
        <p:txBody>
          <a:bodyPr>
            <a:normAutofit lnSpcReduction="10000"/>
          </a:bodyPr>
          <a:lstStyle/>
          <a:p>
            <a:pPr algn="ctr" eaLnBrk="1" hangingPunct="1">
              <a:lnSpc>
                <a:spcPct val="80000"/>
              </a:lnSpc>
              <a:buFont typeface="Wingdings" pitchFamily="2" charset="2"/>
              <a:buNone/>
            </a:pPr>
            <a:r>
              <a:rPr lang="en-US" sz="2100" b="1" smtClean="0"/>
              <a:t>Dog at a Park</a:t>
            </a:r>
            <a:r>
              <a:rPr lang="en-US" sz="2100" smtClean="0"/>
              <a:t> </a:t>
            </a:r>
            <a:endParaRPr lang="en-US" sz="2100" b="1" smtClean="0"/>
          </a:p>
          <a:p>
            <a:pPr eaLnBrk="1" hangingPunct="1">
              <a:lnSpc>
                <a:spcPct val="80000"/>
              </a:lnSpc>
            </a:pPr>
            <a:r>
              <a:rPr lang="en-US" sz="2100" b="1" smtClean="0"/>
              <a:t>Sight:</a:t>
            </a:r>
            <a:r>
              <a:rPr lang="en-US" sz="2100" smtClean="0"/>
              <a:t> pink tongue, dark, almond-shaped eyes, small &amp; brown animals, twitching ears</a:t>
            </a:r>
            <a:endParaRPr lang="en-US" sz="2100" b="1" smtClean="0"/>
          </a:p>
          <a:p>
            <a:pPr eaLnBrk="1" hangingPunct="1">
              <a:lnSpc>
                <a:spcPct val="80000"/>
              </a:lnSpc>
            </a:pPr>
            <a:r>
              <a:rPr lang="en-US" sz="2100" b="1" smtClean="0"/>
              <a:t>Touch:</a:t>
            </a:r>
            <a:r>
              <a:rPr lang="en-US" sz="2100" smtClean="0"/>
              <a:t> soft fur, heaving sides</a:t>
            </a:r>
            <a:endParaRPr lang="en-US" sz="2100" b="1" smtClean="0"/>
          </a:p>
          <a:p>
            <a:pPr eaLnBrk="1" hangingPunct="1">
              <a:lnSpc>
                <a:spcPct val="80000"/>
              </a:lnSpc>
            </a:pPr>
            <a:r>
              <a:rPr lang="en-US" sz="2100" b="1" smtClean="0"/>
              <a:t>Smell:</a:t>
            </a:r>
            <a:r>
              <a:rPr lang="en-US" sz="2100" smtClean="0"/>
              <a:t> soft wind blowing</a:t>
            </a:r>
            <a:endParaRPr lang="en-US" sz="2100" b="1" smtClean="0"/>
          </a:p>
          <a:p>
            <a:pPr eaLnBrk="1" hangingPunct="1">
              <a:lnSpc>
                <a:spcPct val="80000"/>
              </a:lnSpc>
            </a:pPr>
            <a:r>
              <a:rPr lang="en-US" sz="2100" b="1" smtClean="0"/>
              <a:t>Taste:</a:t>
            </a:r>
            <a:r>
              <a:rPr lang="en-US" sz="2100" smtClean="0"/>
              <a:t> </a:t>
            </a:r>
            <a:endParaRPr lang="en-US" sz="2100" b="1" smtClean="0"/>
          </a:p>
          <a:p>
            <a:pPr eaLnBrk="1" hangingPunct="1">
              <a:lnSpc>
                <a:spcPct val="80000"/>
              </a:lnSpc>
            </a:pPr>
            <a:r>
              <a:rPr lang="en-US" sz="2100" b="1" smtClean="0"/>
              <a:t>Sound:</a:t>
            </a:r>
            <a:r>
              <a:rPr lang="en-US" sz="2100" smtClean="0"/>
              <a:t> high-pitched sounds only dogs can hear</a:t>
            </a:r>
          </a:p>
          <a:p>
            <a:pPr algn="ctr" eaLnBrk="1" hangingPunct="1">
              <a:lnSpc>
                <a:spcPct val="80000"/>
              </a:lnSpc>
              <a:buFont typeface="Wingdings" pitchFamily="2" charset="2"/>
              <a:buNone/>
            </a:pPr>
            <a:r>
              <a:rPr lang="en-US" sz="2100" b="1" smtClean="0">
                <a:solidFill>
                  <a:srgbClr val="FF3300"/>
                </a:solidFill>
              </a:rPr>
              <a:t>Example of an expanded moment</a:t>
            </a:r>
          </a:p>
          <a:p>
            <a:pPr eaLnBrk="1" hangingPunct="1">
              <a:lnSpc>
                <a:spcPct val="80000"/>
              </a:lnSpc>
            </a:pPr>
            <a:r>
              <a:rPr lang="en-US" sz="2100" smtClean="0"/>
              <a:t>“I watch Georgia run through Thompson Park… I am out of breath when I finally catch up with her. I run my hand along her back, soft as a feather pillow. I pat her heaving sides and scratch her ears, but she hardly acknowledges my presence. I command her to sit, and she does so, but her mind is elsewhere. Her ears twitch as she tunes in to the sounds that I cannot hear. Georgia strains to catch the slightest whisper in the air. Her pink tongue pulses from her lips. Her dark, almond-shaped eyes… are fixed on something small and brown. And then suddenly she is off, lickety-split, on another wild goose chase.” (At the Park with Georgia)</a:t>
            </a:r>
          </a:p>
        </p:txBody>
      </p:sp>
      <p:pic>
        <p:nvPicPr>
          <p:cNvPr id="27651" name="Picture 6" descr="MCj0423890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5057775"/>
            <a:ext cx="18859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440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p:txBody>
          <a:bodyPr>
            <a:normAutofit/>
          </a:bodyPr>
          <a:lstStyle/>
          <a:p>
            <a:pPr eaLnBrk="1" hangingPunct="1">
              <a:lnSpc>
                <a:spcPct val="80000"/>
              </a:lnSpc>
            </a:pPr>
            <a:r>
              <a:rPr lang="en-US" sz="2400" dirty="0" smtClean="0">
                <a:solidFill>
                  <a:srgbClr val="3333CC"/>
                </a:solidFill>
                <a:latin typeface="Comic Sans MS" pitchFamily="66" charset="0"/>
              </a:rPr>
              <a:t>Close your eyes.</a:t>
            </a:r>
            <a:r>
              <a:rPr lang="en-US" sz="2400" dirty="0" smtClean="0">
                <a:latin typeface="Comic Sans MS" pitchFamily="66" charset="0"/>
              </a:rPr>
              <a:t> </a:t>
            </a:r>
          </a:p>
          <a:p>
            <a:pPr eaLnBrk="1" hangingPunct="1">
              <a:lnSpc>
                <a:spcPct val="80000"/>
              </a:lnSpc>
            </a:pPr>
            <a:r>
              <a:rPr lang="en-US" sz="2400" b="1" dirty="0" smtClean="0">
                <a:latin typeface="Comic Sans MS" pitchFamily="66" charset="0"/>
              </a:rPr>
              <a:t>Pretend</a:t>
            </a:r>
            <a:r>
              <a:rPr lang="en-US" sz="2400" dirty="0" smtClean="0">
                <a:latin typeface="Comic Sans MS" pitchFamily="66" charset="0"/>
              </a:rPr>
              <a:t> you are in a boring language arts class and are daydreaming of someplace else you’d rather be. Become aware of your surroundings. </a:t>
            </a:r>
            <a:r>
              <a:rPr lang="en-US" sz="2400" dirty="0" smtClean="0">
                <a:latin typeface="Comic Sans MS" pitchFamily="66" charset="0"/>
                <a:sym typeface="Wingdings" pitchFamily="2" charset="2"/>
              </a:rPr>
              <a:t></a:t>
            </a:r>
            <a:endParaRPr lang="en-US" sz="2400" dirty="0" smtClean="0">
              <a:latin typeface="Comic Sans MS" pitchFamily="66" charset="0"/>
            </a:endParaRPr>
          </a:p>
          <a:p>
            <a:pPr eaLnBrk="1" hangingPunct="1">
              <a:lnSpc>
                <a:spcPct val="80000"/>
              </a:lnSpc>
            </a:pPr>
            <a:r>
              <a:rPr lang="en-US" sz="2400" dirty="0" smtClean="0">
                <a:solidFill>
                  <a:schemeClr val="tx2"/>
                </a:solidFill>
                <a:latin typeface="Comic Sans MS" pitchFamily="66" charset="0"/>
              </a:rPr>
              <a:t>List your senses, then write an expanded moment using these senses.</a:t>
            </a:r>
          </a:p>
          <a:p>
            <a:pPr algn="ctr" eaLnBrk="1" hangingPunct="1">
              <a:lnSpc>
                <a:spcPct val="80000"/>
              </a:lnSpc>
              <a:buFont typeface="Wingdings" pitchFamily="2" charset="2"/>
              <a:buNone/>
            </a:pPr>
            <a:endParaRPr lang="en-US" sz="1800" b="1" dirty="0" smtClean="0">
              <a:solidFill>
                <a:schemeClr val="tx2"/>
              </a:solidFill>
            </a:endParaRPr>
          </a:p>
          <a:p>
            <a:pPr algn="ctr" eaLnBrk="1" hangingPunct="1">
              <a:lnSpc>
                <a:spcPct val="80000"/>
              </a:lnSpc>
              <a:buFont typeface="Wingdings" pitchFamily="2" charset="2"/>
              <a:buNone/>
            </a:pPr>
            <a:r>
              <a:rPr lang="en-US" sz="1800" b="1" dirty="0" smtClean="0">
                <a:solidFill>
                  <a:schemeClr val="tx2"/>
                </a:solidFill>
              </a:rPr>
              <a:t>First List Your Senses…..</a:t>
            </a:r>
          </a:p>
          <a:p>
            <a:pPr eaLnBrk="1" hangingPunct="1">
              <a:lnSpc>
                <a:spcPct val="80000"/>
              </a:lnSpc>
            </a:pPr>
            <a:r>
              <a:rPr lang="en-US" sz="1800" b="1" dirty="0" smtClean="0">
                <a:solidFill>
                  <a:schemeClr val="tx2"/>
                </a:solidFill>
              </a:rPr>
              <a:t>Sight:</a:t>
            </a:r>
          </a:p>
          <a:p>
            <a:pPr eaLnBrk="1" hangingPunct="1">
              <a:lnSpc>
                <a:spcPct val="80000"/>
              </a:lnSpc>
            </a:pPr>
            <a:r>
              <a:rPr lang="en-US" sz="1800" b="1" dirty="0" smtClean="0">
                <a:solidFill>
                  <a:schemeClr val="tx2"/>
                </a:solidFill>
              </a:rPr>
              <a:t>Touch:</a:t>
            </a:r>
            <a:r>
              <a:rPr lang="en-US" sz="1800" dirty="0" smtClean="0">
                <a:solidFill>
                  <a:schemeClr val="tx2"/>
                </a:solidFill>
              </a:rPr>
              <a:t> </a:t>
            </a:r>
            <a:endParaRPr lang="en-US" sz="1800" b="1" dirty="0" smtClean="0">
              <a:solidFill>
                <a:schemeClr val="tx2"/>
              </a:solidFill>
            </a:endParaRPr>
          </a:p>
          <a:p>
            <a:pPr eaLnBrk="1" hangingPunct="1">
              <a:lnSpc>
                <a:spcPct val="80000"/>
              </a:lnSpc>
            </a:pPr>
            <a:r>
              <a:rPr lang="en-US" sz="1800" b="1" dirty="0" smtClean="0">
                <a:solidFill>
                  <a:schemeClr val="tx2"/>
                </a:solidFill>
              </a:rPr>
              <a:t>Smell:</a:t>
            </a:r>
            <a:r>
              <a:rPr lang="en-US" sz="1800" dirty="0" smtClean="0">
                <a:solidFill>
                  <a:schemeClr val="tx2"/>
                </a:solidFill>
              </a:rPr>
              <a:t> </a:t>
            </a:r>
            <a:endParaRPr lang="en-US" sz="1800" b="1" dirty="0" smtClean="0">
              <a:solidFill>
                <a:schemeClr val="tx2"/>
              </a:solidFill>
            </a:endParaRPr>
          </a:p>
          <a:p>
            <a:pPr eaLnBrk="1" hangingPunct="1">
              <a:lnSpc>
                <a:spcPct val="80000"/>
              </a:lnSpc>
            </a:pPr>
            <a:r>
              <a:rPr lang="en-US" sz="1800" b="1" dirty="0" smtClean="0">
                <a:solidFill>
                  <a:schemeClr val="tx2"/>
                </a:solidFill>
              </a:rPr>
              <a:t>Taste:</a:t>
            </a:r>
            <a:r>
              <a:rPr lang="en-US" sz="1800" dirty="0" smtClean="0">
                <a:solidFill>
                  <a:schemeClr val="tx2"/>
                </a:solidFill>
              </a:rPr>
              <a:t> </a:t>
            </a:r>
            <a:endParaRPr lang="en-US" sz="1800" b="1" dirty="0" smtClean="0">
              <a:solidFill>
                <a:schemeClr val="tx2"/>
              </a:solidFill>
            </a:endParaRPr>
          </a:p>
          <a:p>
            <a:pPr eaLnBrk="1" hangingPunct="1">
              <a:lnSpc>
                <a:spcPct val="80000"/>
              </a:lnSpc>
            </a:pPr>
            <a:r>
              <a:rPr lang="en-US" sz="1800" b="1" dirty="0" smtClean="0">
                <a:solidFill>
                  <a:schemeClr val="tx2"/>
                </a:solidFill>
              </a:rPr>
              <a:t>Sound:</a:t>
            </a:r>
          </a:p>
          <a:p>
            <a:pPr algn="ctr" eaLnBrk="1" hangingPunct="1">
              <a:lnSpc>
                <a:spcPct val="80000"/>
              </a:lnSpc>
              <a:buFont typeface="Wingdings" pitchFamily="2" charset="2"/>
              <a:buNone/>
            </a:pPr>
            <a:endParaRPr lang="en-US" sz="1800" b="1" dirty="0" smtClean="0">
              <a:solidFill>
                <a:schemeClr val="tx2"/>
              </a:solidFill>
            </a:endParaRPr>
          </a:p>
          <a:p>
            <a:pPr algn="ctr" eaLnBrk="1" hangingPunct="1">
              <a:lnSpc>
                <a:spcPct val="80000"/>
              </a:lnSpc>
              <a:buFont typeface="Wingdings" pitchFamily="2" charset="2"/>
              <a:buNone/>
            </a:pPr>
            <a:r>
              <a:rPr lang="en-US" sz="1800" b="1" dirty="0" smtClean="0">
                <a:solidFill>
                  <a:schemeClr val="tx2"/>
                </a:solidFill>
              </a:rPr>
              <a:t>Then, use your imagination….</a:t>
            </a:r>
          </a:p>
          <a:p>
            <a:pPr eaLnBrk="1" hangingPunct="1">
              <a:lnSpc>
                <a:spcPct val="80000"/>
              </a:lnSpc>
            </a:pPr>
            <a:endParaRPr lang="en-US" sz="2400" dirty="0" smtClean="0">
              <a:solidFill>
                <a:srgbClr val="FF3300"/>
              </a:solidFill>
              <a:latin typeface="Comic Sans MS" pitchFamily="66" charset="0"/>
            </a:endParaRPr>
          </a:p>
        </p:txBody>
      </p:sp>
      <p:sp>
        <p:nvSpPr>
          <p:cNvPr id="28674" name="Rectangle 2"/>
          <p:cNvSpPr>
            <a:spLocks noGrp="1" noChangeArrowheads="1"/>
          </p:cNvSpPr>
          <p:nvPr>
            <p:ph type="title"/>
          </p:nvPr>
        </p:nvSpPr>
        <p:spPr/>
        <p:txBody>
          <a:bodyPr/>
          <a:lstStyle/>
          <a:p>
            <a:pPr algn="ctr" eaLnBrk="1" hangingPunct="1"/>
            <a:r>
              <a:rPr lang="en-US" b="1" smtClean="0">
                <a:solidFill>
                  <a:srgbClr val="FF3300"/>
                </a:solidFill>
              </a:rPr>
              <a:t>TRY IT…….</a:t>
            </a:r>
          </a:p>
        </p:txBody>
      </p:sp>
      <p:pic>
        <p:nvPicPr>
          <p:cNvPr id="28676" name="Picture 4" descr="MCj043440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1901" y="152400"/>
            <a:ext cx="16589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799921"/>
      </p:ext>
    </p:extLst>
  </p:cSld>
  <p:clrMapOvr>
    <a:masterClrMapping/>
  </p:clrMapOvr>
  <p:transition spd="slow">
    <p:strips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1295400"/>
            <a:ext cx="8229600" cy="4530725"/>
          </a:xfrm>
        </p:spPr>
        <p:txBody>
          <a:bodyPr>
            <a:normAutofit/>
          </a:bodyPr>
          <a:lstStyle/>
          <a:p>
            <a:pPr eaLnBrk="1" hangingPunct="1">
              <a:lnSpc>
                <a:spcPct val="80000"/>
              </a:lnSpc>
              <a:buFont typeface="Wingdings" pitchFamily="2" charset="2"/>
              <a:buNone/>
            </a:pPr>
            <a:r>
              <a:rPr lang="en-US" sz="2100" b="1" smtClean="0">
                <a:latin typeface="Comic Sans MS" pitchFamily="66" charset="0"/>
              </a:rPr>
              <a:t>   Every new word increases a writer’s power.</a:t>
            </a:r>
          </a:p>
          <a:p>
            <a:pPr eaLnBrk="1" hangingPunct="1">
              <a:lnSpc>
                <a:spcPct val="80000"/>
              </a:lnSpc>
              <a:buFont typeface="Wingdings" pitchFamily="2" charset="2"/>
              <a:buNone/>
            </a:pPr>
            <a:endParaRPr lang="en-US" sz="2100" b="1" smtClean="0">
              <a:latin typeface="Comic Sans MS" pitchFamily="66" charset="0"/>
            </a:endParaRPr>
          </a:p>
          <a:p>
            <a:pPr eaLnBrk="1" hangingPunct="1">
              <a:lnSpc>
                <a:spcPct val="80000"/>
              </a:lnSpc>
              <a:buFont typeface="Wingdings" pitchFamily="2" charset="2"/>
              <a:buNone/>
            </a:pPr>
            <a:r>
              <a:rPr lang="en-US" sz="2100" b="1" smtClean="0">
                <a:latin typeface="Comic Sans MS" pitchFamily="66" charset="0"/>
              </a:rPr>
              <a:t>   Try to keep vocabulary natural.  A thesaurus can be a good friend to a writer, but only if it is used sparingly and with thought.</a:t>
            </a:r>
          </a:p>
          <a:p>
            <a:pPr eaLnBrk="1" hangingPunct="1">
              <a:lnSpc>
                <a:spcPct val="80000"/>
              </a:lnSpc>
              <a:buFont typeface="Wingdings" pitchFamily="2" charset="2"/>
              <a:buNone/>
            </a:pPr>
            <a:endParaRPr lang="en-US" sz="2100" b="1" smtClean="0">
              <a:latin typeface="Comic Sans MS" pitchFamily="66" charset="0"/>
            </a:endParaRPr>
          </a:p>
          <a:p>
            <a:pPr eaLnBrk="1" hangingPunct="1">
              <a:lnSpc>
                <a:spcPct val="80000"/>
              </a:lnSpc>
              <a:buFont typeface="Wingdings" pitchFamily="2" charset="2"/>
              <a:buNone/>
            </a:pPr>
            <a:r>
              <a:rPr lang="en-US" sz="2100" b="1" smtClean="0">
                <a:latin typeface="Comic Sans MS" pitchFamily="66" charset="0"/>
              </a:rPr>
              <a:t>   Writing works best with specific words that are carefully chosen to create a vivid picture in the reader’s mind.  Play around with the words until they sound good.  </a:t>
            </a:r>
          </a:p>
          <a:p>
            <a:pPr algn="ctr" eaLnBrk="1" hangingPunct="1">
              <a:lnSpc>
                <a:spcPct val="80000"/>
              </a:lnSpc>
              <a:buFont typeface="Wingdings" pitchFamily="2" charset="2"/>
              <a:buNone/>
            </a:pPr>
            <a:r>
              <a:rPr lang="en-US" sz="2100" b="1" smtClean="0">
                <a:latin typeface="Comic Sans MS" pitchFamily="66" charset="0"/>
              </a:rPr>
              <a:t>Don’t say, </a:t>
            </a:r>
            <a:r>
              <a:rPr lang="en-US" sz="2100" b="1" smtClean="0">
                <a:solidFill>
                  <a:srgbClr val="FF3300"/>
                </a:solidFill>
                <a:latin typeface="Comic Sans MS" pitchFamily="66" charset="0"/>
              </a:rPr>
              <a:t>“The dog was big and mean.”</a:t>
            </a:r>
            <a:r>
              <a:rPr lang="en-US" sz="2100" b="1" smtClean="0">
                <a:latin typeface="Comic Sans MS" pitchFamily="66" charset="0"/>
              </a:rPr>
              <a:t> </a:t>
            </a:r>
          </a:p>
          <a:p>
            <a:pPr algn="ctr" eaLnBrk="1" hangingPunct="1">
              <a:lnSpc>
                <a:spcPct val="80000"/>
              </a:lnSpc>
              <a:buFont typeface="Wingdings" pitchFamily="2" charset="2"/>
              <a:buNone/>
            </a:pPr>
            <a:endParaRPr lang="en-US" sz="2100" b="1" smtClean="0">
              <a:latin typeface="Comic Sans MS" pitchFamily="66" charset="0"/>
            </a:endParaRPr>
          </a:p>
          <a:p>
            <a:pPr algn="ctr" eaLnBrk="1" hangingPunct="1">
              <a:lnSpc>
                <a:spcPct val="80000"/>
              </a:lnSpc>
              <a:buFont typeface="Wingdings" pitchFamily="2" charset="2"/>
              <a:buNone/>
            </a:pPr>
            <a:r>
              <a:rPr lang="en-US" sz="2100" b="1" smtClean="0">
                <a:solidFill>
                  <a:srgbClr val="3333CC"/>
                </a:solidFill>
                <a:latin typeface="Comic Sans MS" pitchFamily="66" charset="0"/>
              </a:rPr>
              <a:t>SHOW DON’T TELL!</a:t>
            </a:r>
          </a:p>
          <a:p>
            <a:pPr eaLnBrk="1" hangingPunct="1">
              <a:lnSpc>
                <a:spcPct val="80000"/>
              </a:lnSpc>
              <a:buFont typeface="Wingdings" pitchFamily="2" charset="2"/>
              <a:buNone/>
            </a:pPr>
            <a:endParaRPr lang="en-US" sz="2100" b="1" smtClean="0">
              <a:solidFill>
                <a:srgbClr val="3333CC"/>
              </a:solidFill>
              <a:latin typeface="Comic Sans MS" pitchFamily="66" charset="0"/>
            </a:endParaRPr>
          </a:p>
          <a:p>
            <a:pPr algn="ctr" eaLnBrk="1" hangingPunct="1">
              <a:lnSpc>
                <a:spcPct val="80000"/>
              </a:lnSpc>
              <a:buFont typeface="Wingdings" pitchFamily="2" charset="2"/>
              <a:buNone/>
            </a:pPr>
            <a:r>
              <a:rPr lang="en-US" sz="3800" b="1" smtClean="0">
                <a:latin typeface="Comic Sans MS" pitchFamily="66" charset="0"/>
              </a:rPr>
              <a:t>Say……. (Now you try it!)</a:t>
            </a:r>
            <a:endParaRPr lang="en-US" sz="2400" b="1" smtClean="0">
              <a:latin typeface="Comic Sans MS" pitchFamily="66" charset="0"/>
            </a:endParaRPr>
          </a:p>
        </p:txBody>
      </p:sp>
      <p:sp>
        <p:nvSpPr>
          <p:cNvPr id="29698" name="Rectangle 2"/>
          <p:cNvSpPr>
            <a:spLocks noGrp="1" noChangeArrowheads="1"/>
          </p:cNvSpPr>
          <p:nvPr>
            <p:ph type="title"/>
          </p:nvPr>
        </p:nvSpPr>
        <p:spPr/>
        <p:txBody>
          <a:bodyPr/>
          <a:lstStyle/>
          <a:p>
            <a:pPr algn="ctr" eaLnBrk="1" hangingPunct="1"/>
            <a:r>
              <a:rPr lang="en-US" b="1" smtClean="0">
                <a:solidFill>
                  <a:srgbClr val="FF3300"/>
                </a:solidFill>
              </a:rPr>
              <a:t>Specific Details for Effect</a:t>
            </a:r>
          </a:p>
        </p:txBody>
      </p:sp>
    </p:spTree>
    <p:extLst>
      <p:ext uri="{BB962C8B-B14F-4D97-AF65-F5344CB8AC3E}">
        <p14:creationId xmlns:p14="http://schemas.microsoft.com/office/powerpoint/2010/main" val="3948970309"/>
      </p:ext>
    </p:extLst>
  </p:cSld>
  <p:clrMapOvr>
    <a:masterClrMapping/>
  </p:clrMapOvr>
  <p:transition spd="slow">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ctrTitle"/>
          </p:nvPr>
        </p:nvSpPr>
        <p:spPr>
          <a:xfrm>
            <a:off x="685800" y="1371600"/>
            <a:ext cx="7924800" cy="2209800"/>
          </a:xfrm>
        </p:spPr>
        <p:txBody>
          <a:bodyPr>
            <a:normAutofit fontScale="90000"/>
          </a:bodyPr>
          <a:lstStyle/>
          <a:p>
            <a:pPr eaLnBrk="1" hangingPunct="1"/>
            <a:r>
              <a:rPr lang="en-US" sz="4000" b="1" smtClean="0">
                <a:latin typeface="Comic Sans MS" pitchFamily="66" charset="0"/>
              </a:rPr>
              <a:t>“A hundred pounds of snarling yellow fur launched itself from the porch, straining at a rope thin as spaghetti.”</a:t>
            </a:r>
          </a:p>
        </p:txBody>
      </p:sp>
      <p:pic>
        <p:nvPicPr>
          <p:cNvPr id="30723" name="Picture 6" descr="d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267200"/>
            <a:ext cx="1905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835371"/>
      </p:ext>
    </p:extLst>
  </p:cSld>
  <p:clrMapOvr>
    <a:masterClrMapping/>
  </p:clrMapOvr>
  <p:transition spd="slow">
    <p:wheel spokes="3"/>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600200"/>
            <a:ext cx="8458200" cy="4530725"/>
          </a:xfrm>
        </p:spPr>
        <p:txBody>
          <a:bodyPr/>
          <a:lstStyle/>
          <a:p>
            <a:pPr marL="571500" indent="-571500" eaLnBrk="1" hangingPunct="1">
              <a:buFont typeface="Wingdings" pitchFamily="2" charset="2"/>
              <a:buNone/>
            </a:pPr>
            <a:r>
              <a:rPr lang="en-US" smtClean="0"/>
              <a:t>     </a:t>
            </a:r>
            <a:r>
              <a:rPr lang="en-US" smtClean="0">
                <a:latin typeface="Comic Sans MS" pitchFamily="66" charset="0"/>
              </a:rPr>
              <a:t>When writers include an image or phrase at the beginning of a piece of writing and then mention it again at the end, it gives their piece a sense of closure.</a:t>
            </a:r>
          </a:p>
          <a:p>
            <a:pPr marL="571500" indent="-571500" eaLnBrk="1" hangingPunct="1">
              <a:buFont typeface="Wingdings" pitchFamily="2" charset="2"/>
              <a:buNone/>
            </a:pPr>
            <a:endParaRPr lang="en-US" smtClean="0">
              <a:latin typeface="Comic Sans MS" pitchFamily="66" charset="0"/>
            </a:endParaRPr>
          </a:p>
          <a:p>
            <a:pPr marL="571500" indent="-571500" eaLnBrk="1" hangingPunct="1">
              <a:buFont typeface="Wingdings" pitchFamily="2" charset="2"/>
              <a:buNone/>
            </a:pPr>
            <a:endParaRPr lang="en-US" sz="1600" smtClean="0">
              <a:latin typeface="Comic Sans MS" pitchFamily="66" charset="0"/>
            </a:endParaRPr>
          </a:p>
          <a:p>
            <a:pPr marL="571500" indent="-571500" eaLnBrk="1" hangingPunct="1">
              <a:buFont typeface="Wingdings" pitchFamily="2" charset="2"/>
              <a:buNone/>
            </a:pPr>
            <a:endParaRPr lang="en-US" sz="1600" smtClean="0">
              <a:latin typeface="Comic Sans MS" pitchFamily="66" charset="0"/>
            </a:endParaRPr>
          </a:p>
        </p:txBody>
      </p:sp>
      <p:sp>
        <p:nvSpPr>
          <p:cNvPr id="31746" name="Rectangle 2"/>
          <p:cNvSpPr>
            <a:spLocks noGrp="1" noChangeArrowheads="1"/>
          </p:cNvSpPr>
          <p:nvPr>
            <p:ph type="title"/>
          </p:nvPr>
        </p:nvSpPr>
        <p:spPr/>
        <p:txBody>
          <a:bodyPr/>
          <a:lstStyle/>
          <a:p>
            <a:pPr algn="ctr" eaLnBrk="1" hangingPunct="1"/>
            <a:r>
              <a:rPr lang="en-US" b="1" smtClean="0">
                <a:solidFill>
                  <a:srgbClr val="FF3300"/>
                </a:solidFill>
              </a:rPr>
              <a:t>Full-Circle Ending</a:t>
            </a:r>
          </a:p>
        </p:txBody>
      </p:sp>
      <p:pic>
        <p:nvPicPr>
          <p:cNvPr id="31748" name="Picture 5" descr="If You Give a Mouse a Cook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8481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7" descr="Cover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495800"/>
            <a:ext cx="176212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9" descr="Cover Imag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4038600"/>
            <a:ext cx="18859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829744"/>
      </p:ext>
    </p:extLst>
  </p:cSld>
  <p:clrMapOvr>
    <a:masterClrMapping/>
  </p:clrMapOvr>
  <p:transition spd="slow">
    <p:spli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ChangeArrowheads="1"/>
          </p:cNvSpPr>
          <p:nvPr/>
        </p:nvSpPr>
        <p:spPr bwMode="auto">
          <a:xfrm>
            <a:off x="228600" y="228600"/>
            <a:ext cx="8915400" cy="77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sz="1500">
                <a:latin typeface="Comic Sans MS" pitchFamily="66" charset="0"/>
              </a:rPr>
              <a:t>If you give a mouse a cookie,</a:t>
            </a:r>
          </a:p>
          <a:p>
            <a:pPr>
              <a:spcBef>
                <a:spcPct val="50000"/>
              </a:spcBef>
            </a:pPr>
            <a:r>
              <a:rPr lang="en-US" sz="1500">
                <a:latin typeface="Comic Sans MS" pitchFamily="66" charset="0"/>
              </a:rPr>
              <a:t>He’s going to ask for a glass of milk.</a:t>
            </a:r>
          </a:p>
          <a:p>
            <a:pPr>
              <a:spcBef>
                <a:spcPct val="50000"/>
              </a:spcBef>
            </a:pPr>
            <a:r>
              <a:rPr lang="en-US" sz="1500">
                <a:latin typeface="Comic Sans MS" pitchFamily="66" charset="0"/>
              </a:rPr>
              <a:t>When you give him the milk, he’ll probably ask you for a straw.</a:t>
            </a:r>
          </a:p>
          <a:p>
            <a:pPr>
              <a:spcBef>
                <a:spcPct val="50000"/>
              </a:spcBef>
            </a:pPr>
            <a:r>
              <a:rPr lang="en-US" sz="1500">
                <a:latin typeface="Comic Sans MS" pitchFamily="66" charset="0"/>
              </a:rPr>
              <a:t>When he’s finished, he’ll ask for a napkin.</a:t>
            </a:r>
          </a:p>
          <a:p>
            <a:pPr>
              <a:spcBef>
                <a:spcPct val="50000"/>
              </a:spcBef>
            </a:pPr>
            <a:r>
              <a:rPr lang="en-US" sz="1500">
                <a:latin typeface="Comic Sans MS" pitchFamily="66" charset="0"/>
              </a:rPr>
              <a:t>Then he will want to look in a mirror to make sure he doesn’t have a milk mustache.</a:t>
            </a:r>
          </a:p>
          <a:p>
            <a:pPr>
              <a:spcBef>
                <a:spcPct val="50000"/>
              </a:spcBef>
            </a:pPr>
            <a:r>
              <a:rPr lang="en-US" sz="1500">
                <a:latin typeface="Comic Sans MS" pitchFamily="66" charset="0"/>
              </a:rPr>
              <a:t>When he looks into the mirror, he might notice his hair needs a trim.  So he will probably ask for a pair of nail scissors.</a:t>
            </a:r>
          </a:p>
          <a:p>
            <a:pPr>
              <a:spcBef>
                <a:spcPct val="50000"/>
              </a:spcBef>
            </a:pPr>
            <a:r>
              <a:rPr lang="en-US" sz="1500">
                <a:latin typeface="Comic Sans MS" pitchFamily="66" charset="0"/>
              </a:rPr>
              <a:t>When he’s finished giving himself a trim, he’ll want a broom to sweep up.  He’ll start sweeping.  He might get carried away and sweep every room in the house.  He may even end up washing the floors as well!</a:t>
            </a:r>
          </a:p>
          <a:p>
            <a:pPr>
              <a:spcBef>
                <a:spcPct val="50000"/>
              </a:spcBef>
            </a:pPr>
            <a:r>
              <a:rPr lang="en-US" sz="1500">
                <a:latin typeface="Comic Sans MS" pitchFamily="66" charset="0"/>
              </a:rPr>
              <a:t>When he’s done, he’ll probably want to take a nap.  You will have to fix a little box for him with a blanket and a pillow.  He’ll crawl in, make himself comfortable and fluff the pillow a few times.</a:t>
            </a:r>
          </a:p>
          <a:p>
            <a:pPr>
              <a:spcBef>
                <a:spcPct val="50000"/>
              </a:spcBef>
            </a:pPr>
            <a:r>
              <a:rPr lang="en-US" sz="1500">
                <a:latin typeface="Comic Sans MS" pitchFamily="66" charset="0"/>
              </a:rPr>
              <a:t>He’ll probably ask you to read him a story.  So you’ll read him one from one of your books, and he’ll ask to see the pictures.  When he looks at the pictures, he’ll get so excited he’ll want to draw one of his own.  He’ll ask for paper and crayons.</a:t>
            </a:r>
          </a:p>
          <a:p>
            <a:pPr>
              <a:spcBef>
                <a:spcPct val="50000"/>
              </a:spcBef>
            </a:pPr>
            <a:r>
              <a:rPr lang="en-US" sz="1500">
                <a:latin typeface="Comic Sans MS" pitchFamily="66" charset="0"/>
              </a:rPr>
              <a:t>He’ll draw a picture.  When the picture is finished, he’ll want to sign his name with a pen.</a:t>
            </a:r>
          </a:p>
          <a:p>
            <a:pPr>
              <a:spcBef>
                <a:spcPct val="50000"/>
              </a:spcBef>
            </a:pPr>
            <a:r>
              <a:rPr lang="en-US" sz="1500">
                <a:latin typeface="Comic Sans MS" pitchFamily="66" charset="0"/>
              </a:rPr>
              <a:t>Then he’ll want to hang his picture on your refrigerator.  Which means he will need…scotch tape.</a:t>
            </a:r>
          </a:p>
          <a:p>
            <a:pPr>
              <a:spcBef>
                <a:spcPct val="50000"/>
              </a:spcBef>
            </a:pPr>
            <a:r>
              <a:rPr lang="en-US" sz="1500">
                <a:latin typeface="Comic Sans MS" pitchFamily="66" charset="0"/>
              </a:rPr>
              <a:t>He’ll hang up his drawing and stand back to look at it.  Looking at the refrigerator will remind him that he’s thirsty so…he’ll ask for a glass of milk.</a:t>
            </a:r>
          </a:p>
          <a:p>
            <a:pPr>
              <a:spcBef>
                <a:spcPct val="50000"/>
              </a:spcBef>
            </a:pPr>
            <a:r>
              <a:rPr lang="en-US" sz="1500">
                <a:latin typeface="Comic Sans MS" pitchFamily="66" charset="0"/>
              </a:rPr>
              <a:t>And chances are if he asks for a glass of  milk, he’s going to want a cookie to go with it.</a:t>
            </a:r>
          </a:p>
          <a:p>
            <a:pPr>
              <a:spcBef>
                <a:spcPct val="50000"/>
              </a:spcBef>
            </a:pPr>
            <a:endParaRPr lang="en-US" sz="1500">
              <a:latin typeface="Comic Sans MS" pitchFamily="66" charset="0"/>
            </a:endParaRPr>
          </a:p>
          <a:p>
            <a:pPr>
              <a:spcBef>
                <a:spcPct val="50000"/>
              </a:spcBef>
            </a:pPr>
            <a:r>
              <a:rPr lang="en-US" sz="1500"/>
              <a:t> </a:t>
            </a:r>
          </a:p>
          <a:p>
            <a:pPr>
              <a:spcBef>
                <a:spcPct val="50000"/>
              </a:spcBef>
            </a:pPr>
            <a:r>
              <a:rPr lang="en-US" sz="1500"/>
              <a:t> </a:t>
            </a:r>
          </a:p>
          <a:p>
            <a:pPr>
              <a:spcBef>
                <a:spcPct val="50000"/>
              </a:spcBef>
            </a:pPr>
            <a:r>
              <a:rPr lang="en-US" sz="1500"/>
              <a:t> </a:t>
            </a:r>
          </a:p>
          <a:p>
            <a:pPr>
              <a:spcBef>
                <a:spcPct val="50000"/>
              </a:spcBef>
            </a:pPr>
            <a:r>
              <a:rPr lang="en-US" sz="1500"/>
              <a:t> </a:t>
            </a:r>
          </a:p>
        </p:txBody>
      </p:sp>
    </p:spTree>
    <p:extLst>
      <p:ext uri="{BB962C8B-B14F-4D97-AF65-F5344CB8AC3E}">
        <p14:creationId xmlns:p14="http://schemas.microsoft.com/office/powerpoint/2010/main" val="2133106003"/>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p:txBody>
          <a:bodyPr>
            <a:normAutofit/>
          </a:bodyPr>
          <a:lstStyle/>
          <a:p>
            <a:pPr eaLnBrk="1" hangingPunct="1"/>
            <a:r>
              <a:rPr lang="en-US" dirty="0" smtClean="0"/>
              <a:t>“Eleven” by Sandra Cisneros</a:t>
            </a:r>
          </a:p>
          <a:p>
            <a:pPr marL="109728" indent="0" eaLnBrk="1" hangingPunct="1">
              <a:buNone/>
            </a:pPr>
            <a:endParaRPr lang="en-US" dirty="0" smtClean="0"/>
          </a:p>
          <a:p>
            <a:pPr eaLnBrk="1" hangingPunct="1"/>
            <a:r>
              <a:rPr lang="en-US" dirty="0" smtClean="0"/>
              <a:t>Work with your table group and see how many “smiley-face” tricks you can find!</a:t>
            </a:r>
          </a:p>
          <a:p>
            <a:pPr marL="109728" indent="0" eaLnBrk="1" hangingPunct="1">
              <a:buNone/>
            </a:pPr>
            <a:endParaRPr lang="en-US" dirty="0"/>
          </a:p>
          <a:p>
            <a:r>
              <a:rPr lang="en-US" dirty="0" smtClean="0"/>
              <a:t>Label them in the margin</a:t>
            </a:r>
          </a:p>
          <a:p>
            <a:pPr marL="109728" indent="0">
              <a:buNone/>
            </a:pPr>
            <a:endParaRPr lang="en-US" dirty="0" smtClean="0"/>
          </a:p>
          <a:p>
            <a:pPr eaLnBrk="1" hangingPunct="1"/>
            <a:r>
              <a:rPr lang="en-US" dirty="0" smtClean="0"/>
              <a:t>Be ready to share. </a:t>
            </a:r>
          </a:p>
          <a:p>
            <a:pPr marL="109728" indent="0" eaLnBrk="1" hangingPunct="1">
              <a:buNone/>
            </a:pPr>
            <a:endParaRPr lang="en-US" dirty="0" smtClean="0"/>
          </a:p>
        </p:txBody>
      </p:sp>
      <p:sp>
        <p:nvSpPr>
          <p:cNvPr id="33794" name="Rectangle 2"/>
          <p:cNvSpPr>
            <a:spLocks noGrp="1" noChangeArrowheads="1"/>
          </p:cNvSpPr>
          <p:nvPr>
            <p:ph type="title"/>
          </p:nvPr>
        </p:nvSpPr>
        <p:spPr/>
        <p:txBody>
          <a:bodyPr/>
          <a:lstStyle/>
          <a:p>
            <a:pPr algn="ctr" eaLnBrk="1" hangingPunct="1"/>
            <a:r>
              <a:rPr lang="en-US" sz="6600" b="1" smtClean="0">
                <a:latin typeface="Comic Sans MS" pitchFamily="66" charset="0"/>
              </a:rPr>
              <a:t>APPLICATION</a:t>
            </a:r>
          </a:p>
        </p:txBody>
      </p:sp>
      <p:pic>
        <p:nvPicPr>
          <p:cNvPr id="33796" name="Picture 5" descr="monkey_smi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038600"/>
            <a:ext cx="19272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32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p:txBody>
          <a:bodyPr>
            <a:normAutofit lnSpcReduction="10000"/>
          </a:bodyPr>
          <a:lstStyle/>
          <a:p>
            <a:pPr eaLnBrk="1" hangingPunct="1">
              <a:lnSpc>
                <a:spcPct val="90000"/>
              </a:lnSpc>
            </a:pPr>
            <a:r>
              <a:rPr lang="en-US" sz="2400" i="1" smtClean="0">
                <a:latin typeface="Comic Sans MS" pitchFamily="66" charset="0"/>
              </a:rPr>
              <a:t>Action Verbs</a:t>
            </a:r>
            <a:r>
              <a:rPr lang="en-US" sz="2400" smtClean="0">
                <a:latin typeface="Comic Sans MS" pitchFamily="66" charset="0"/>
              </a:rPr>
              <a:t> = “She was </a:t>
            </a:r>
            <a:r>
              <a:rPr lang="en-US" sz="2400" b="1" smtClean="0">
                <a:latin typeface="Comic Sans MS" pitchFamily="66" charset="0"/>
              </a:rPr>
              <a:t>clutching</a:t>
            </a:r>
            <a:r>
              <a:rPr lang="en-US" sz="2400" smtClean="0">
                <a:latin typeface="Comic Sans MS" pitchFamily="66" charset="0"/>
              </a:rPr>
              <a:t> tight to her daughter.”</a:t>
            </a:r>
          </a:p>
          <a:p>
            <a:pPr eaLnBrk="1" hangingPunct="1">
              <a:lnSpc>
                <a:spcPct val="90000"/>
              </a:lnSpc>
            </a:pPr>
            <a:r>
              <a:rPr lang="en-US" sz="2400" i="1" smtClean="0">
                <a:latin typeface="Comic Sans MS" pitchFamily="66" charset="0"/>
              </a:rPr>
              <a:t>Adjectives</a:t>
            </a:r>
            <a:r>
              <a:rPr lang="en-US" sz="2400" smtClean="0">
                <a:latin typeface="Comic Sans MS" pitchFamily="66" charset="0"/>
              </a:rPr>
              <a:t> = “Your </a:t>
            </a:r>
            <a:r>
              <a:rPr lang="en-US" sz="2400" b="1" smtClean="0">
                <a:latin typeface="Comic Sans MS" pitchFamily="66" charset="0"/>
              </a:rPr>
              <a:t>skinny</a:t>
            </a:r>
            <a:r>
              <a:rPr lang="en-US" sz="2400" smtClean="0">
                <a:latin typeface="Comic Sans MS" pitchFamily="66" charset="0"/>
              </a:rPr>
              <a:t> feet were devoured by </a:t>
            </a:r>
            <a:r>
              <a:rPr lang="en-US" sz="2400" b="1" smtClean="0">
                <a:latin typeface="Comic Sans MS" pitchFamily="66" charset="0"/>
              </a:rPr>
              <a:t>oversized </a:t>
            </a:r>
            <a:r>
              <a:rPr lang="en-US" sz="2400" smtClean="0">
                <a:latin typeface="Comic Sans MS" pitchFamily="66" charset="0"/>
              </a:rPr>
              <a:t>working boots.”</a:t>
            </a:r>
          </a:p>
          <a:p>
            <a:pPr eaLnBrk="1" hangingPunct="1">
              <a:lnSpc>
                <a:spcPct val="90000"/>
              </a:lnSpc>
            </a:pPr>
            <a:r>
              <a:rPr lang="en-US" sz="2400" i="1" smtClean="0">
                <a:latin typeface="Comic Sans MS" pitchFamily="66" charset="0"/>
              </a:rPr>
              <a:t>Adverbs </a:t>
            </a:r>
            <a:r>
              <a:rPr lang="en-US" sz="2400" smtClean="0">
                <a:latin typeface="Comic Sans MS" pitchFamily="66" charset="0"/>
              </a:rPr>
              <a:t>= “The sky whispered </a:t>
            </a:r>
            <a:r>
              <a:rPr lang="en-US" sz="2400" b="1" smtClean="0">
                <a:latin typeface="Comic Sans MS" pitchFamily="66" charset="0"/>
              </a:rPr>
              <a:t>gloriously</a:t>
            </a:r>
            <a:r>
              <a:rPr lang="en-US" sz="2400" smtClean="0">
                <a:latin typeface="Comic Sans MS" pitchFamily="66" charset="0"/>
              </a:rPr>
              <a:t> in unison.”</a:t>
            </a:r>
          </a:p>
          <a:p>
            <a:pPr eaLnBrk="1" hangingPunct="1">
              <a:lnSpc>
                <a:spcPct val="90000"/>
              </a:lnSpc>
            </a:pPr>
            <a:r>
              <a:rPr lang="en-US" sz="2400" i="1" smtClean="0">
                <a:latin typeface="Comic Sans MS" pitchFamily="66" charset="0"/>
              </a:rPr>
              <a:t>Allusions</a:t>
            </a:r>
            <a:r>
              <a:rPr lang="en-US" sz="2400" smtClean="0">
                <a:latin typeface="Comic Sans MS" pitchFamily="66" charset="0"/>
              </a:rPr>
              <a:t> = “It’s still vividly colored in my mind, like </a:t>
            </a:r>
            <a:r>
              <a:rPr lang="en-US" sz="2400" b="1" smtClean="0">
                <a:latin typeface="Comic Sans MS" pitchFamily="66" charset="0"/>
              </a:rPr>
              <a:t>Georgia O’Keefe’s American abstract paintings.”</a:t>
            </a:r>
            <a:endParaRPr lang="en-US" sz="2400" smtClean="0">
              <a:latin typeface="Comic Sans MS" pitchFamily="66" charset="0"/>
            </a:endParaRPr>
          </a:p>
          <a:p>
            <a:pPr eaLnBrk="1" hangingPunct="1">
              <a:lnSpc>
                <a:spcPct val="90000"/>
              </a:lnSpc>
            </a:pPr>
            <a:r>
              <a:rPr lang="en-US" sz="2400" i="1" smtClean="0">
                <a:latin typeface="Comic Sans MS" pitchFamily="66" charset="0"/>
              </a:rPr>
              <a:t>Analogies</a:t>
            </a:r>
            <a:r>
              <a:rPr lang="en-US" sz="2400" smtClean="0">
                <a:latin typeface="Comic Sans MS" pitchFamily="66" charset="0"/>
              </a:rPr>
              <a:t> = “Here comes </a:t>
            </a:r>
            <a:r>
              <a:rPr lang="en-US" sz="2400" b="1" smtClean="0">
                <a:latin typeface="Comic Sans MS" pitchFamily="66" charset="0"/>
              </a:rPr>
              <a:t>real friendship</a:t>
            </a:r>
            <a:r>
              <a:rPr lang="en-US" sz="2400" smtClean="0">
                <a:latin typeface="Comic Sans MS" pitchFamily="66" charset="0"/>
              </a:rPr>
              <a:t>, the real friend. Behind her is a caravan of white horses, each with a gold saddle on its back, waiting for us to pick one on which to ride back to her castle, </a:t>
            </a:r>
            <a:r>
              <a:rPr lang="en-US" sz="2400" b="1" smtClean="0">
                <a:latin typeface="Comic Sans MS" pitchFamily="66" charset="0"/>
              </a:rPr>
              <a:t>a place with princess in shining armor and fairies on wings soaring at breath taking heights.</a:t>
            </a:r>
          </a:p>
          <a:p>
            <a:pPr eaLnBrk="1" hangingPunct="1">
              <a:lnSpc>
                <a:spcPct val="90000"/>
              </a:lnSpc>
              <a:buFont typeface="Wingdings" pitchFamily="2" charset="2"/>
              <a:buNone/>
            </a:pPr>
            <a:endParaRPr lang="en-US" sz="2400" b="1" smtClean="0">
              <a:latin typeface="Comic Sans MS" pitchFamily="66" charset="0"/>
            </a:endParaRPr>
          </a:p>
        </p:txBody>
      </p:sp>
      <p:sp>
        <p:nvSpPr>
          <p:cNvPr id="35842" name="Rectangle 2"/>
          <p:cNvSpPr>
            <a:spLocks noGrp="1" noChangeArrowheads="1"/>
          </p:cNvSpPr>
          <p:nvPr>
            <p:ph type="title"/>
          </p:nvPr>
        </p:nvSpPr>
        <p:spPr/>
        <p:txBody>
          <a:bodyPr>
            <a:normAutofit fontScale="90000"/>
          </a:bodyPr>
          <a:lstStyle/>
          <a:p>
            <a:pPr algn="ctr" eaLnBrk="1" hangingPunct="1"/>
            <a:r>
              <a:rPr lang="en-US" sz="4000" b="1" smtClean="0"/>
              <a:t>OTHER METHODS OF ELABORATION</a:t>
            </a:r>
          </a:p>
        </p:txBody>
      </p:sp>
    </p:spTree>
    <p:extLst>
      <p:ext uri="{BB962C8B-B14F-4D97-AF65-F5344CB8AC3E}">
        <p14:creationId xmlns:p14="http://schemas.microsoft.com/office/powerpoint/2010/main" val="4224874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p:txBody>
          <a:bodyPr>
            <a:normAutofit/>
          </a:bodyPr>
          <a:lstStyle/>
          <a:p>
            <a:pPr eaLnBrk="1" hangingPunct="1"/>
            <a:r>
              <a:rPr lang="en-US" i="1" smtClean="0"/>
              <a:t>Anecdotes</a:t>
            </a:r>
            <a:r>
              <a:rPr lang="en-US" smtClean="0"/>
              <a:t> = “</a:t>
            </a:r>
            <a:r>
              <a:rPr lang="en-US" b="1" smtClean="0"/>
              <a:t>It seemed</a:t>
            </a:r>
            <a:r>
              <a:rPr lang="en-US" smtClean="0"/>
              <a:t> our family always had problems. Mommy always had “woman” problems, so she had to leave with some doctor. Daddy used to have a drinking problem. Mel’s Bar is really missing his business now. I wondered if we had missed any problems.” </a:t>
            </a:r>
            <a:r>
              <a:rPr lang="en-US" b="1" smtClean="0"/>
              <a:t>“I remember those days…”</a:t>
            </a:r>
            <a:endParaRPr lang="en-US" smtClean="0"/>
          </a:p>
          <a:p>
            <a:pPr eaLnBrk="1" hangingPunct="1"/>
            <a:r>
              <a:rPr lang="en-US" i="1" smtClean="0"/>
              <a:t>Definitions</a:t>
            </a:r>
            <a:r>
              <a:rPr lang="en-US" smtClean="0"/>
              <a:t> = He studied the “thing” as if he were a </a:t>
            </a:r>
            <a:r>
              <a:rPr lang="en-US" b="1" smtClean="0"/>
              <a:t>carrion-eating bird, a vulture</a:t>
            </a:r>
            <a:r>
              <a:rPr lang="en-US" smtClean="0"/>
              <a:t>…”</a:t>
            </a:r>
            <a:endParaRPr lang="en-US" b="1" smtClean="0"/>
          </a:p>
          <a:p>
            <a:pPr eaLnBrk="1" hangingPunct="1">
              <a:buFont typeface="Wingdings" pitchFamily="2" charset="2"/>
              <a:buNone/>
            </a:pPr>
            <a:endParaRPr lang="en-US" smtClean="0"/>
          </a:p>
        </p:txBody>
      </p:sp>
      <p:sp>
        <p:nvSpPr>
          <p:cNvPr id="36866" name="Rectangle 2"/>
          <p:cNvSpPr>
            <a:spLocks noGrp="1" noChangeArrowheads="1"/>
          </p:cNvSpPr>
          <p:nvPr>
            <p:ph type="title"/>
          </p:nvPr>
        </p:nvSpPr>
        <p:spPr/>
        <p:txBody>
          <a:bodyPr>
            <a:normAutofit fontScale="90000"/>
          </a:bodyPr>
          <a:lstStyle/>
          <a:p>
            <a:pPr algn="ctr" eaLnBrk="1" hangingPunct="1"/>
            <a:r>
              <a:rPr lang="en-US" sz="3800" b="1" smtClean="0"/>
              <a:t>METHODS OF ELABORATION CONTINUED…..</a:t>
            </a:r>
          </a:p>
        </p:txBody>
      </p:sp>
    </p:spTree>
    <p:extLst>
      <p:ext uri="{BB962C8B-B14F-4D97-AF65-F5344CB8AC3E}">
        <p14:creationId xmlns:p14="http://schemas.microsoft.com/office/powerpoint/2010/main" val="292989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p:txBody>
          <a:bodyPr/>
          <a:lstStyle/>
          <a:p>
            <a:pPr eaLnBrk="1" hangingPunct="1"/>
            <a:r>
              <a:rPr lang="en-US" i="1" smtClean="0"/>
              <a:t>Descriptions</a:t>
            </a:r>
            <a:r>
              <a:rPr lang="en-US" smtClean="0"/>
              <a:t> = “He was an 83-year old, </a:t>
            </a:r>
            <a:r>
              <a:rPr lang="en-US" b="1" smtClean="0"/>
              <a:t>my-way-or-the-highway , beer-drinking, cigar-smoking, cowboy-hat-wearing man.</a:t>
            </a:r>
            <a:r>
              <a:rPr lang="en-US" smtClean="0"/>
              <a:t>”</a:t>
            </a:r>
          </a:p>
          <a:p>
            <a:pPr eaLnBrk="1" hangingPunct="1"/>
            <a:r>
              <a:rPr lang="en-US" i="1" smtClean="0"/>
              <a:t>Dialogue</a:t>
            </a:r>
            <a:r>
              <a:rPr lang="en-US" smtClean="0"/>
              <a:t> = </a:t>
            </a:r>
            <a:r>
              <a:rPr lang="en-US" b="1" smtClean="0"/>
              <a:t>“I hear she’s anorexic. That’s how she dropped all that weight.”</a:t>
            </a:r>
            <a:endParaRPr lang="en-US" smtClean="0"/>
          </a:p>
          <a:p>
            <a:pPr eaLnBrk="1" hangingPunct="1"/>
            <a:r>
              <a:rPr lang="en-US" i="1" smtClean="0"/>
              <a:t>Quotations </a:t>
            </a:r>
            <a:r>
              <a:rPr lang="en-US" smtClean="0"/>
              <a:t>= “Someone said – I think it was Shakespeare – that </a:t>
            </a:r>
            <a:r>
              <a:rPr lang="en-US" b="1" smtClean="0"/>
              <a:t>friendship comes and friendship goes, but love lasts forever.</a:t>
            </a:r>
            <a:r>
              <a:rPr lang="en-US" smtClean="0"/>
              <a:t>”</a:t>
            </a:r>
          </a:p>
        </p:txBody>
      </p:sp>
      <p:sp>
        <p:nvSpPr>
          <p:cNvPr id="37890" name="Rectangle 2"/>
          <p:cNvSpPr>
            <a:spLocks noGrp="1" noChangeArrowheads="1"/>
          </p:cNvSpPr>
          <p:nvPr>
            <p:ph type="title"/>
          </p:nvPr>
        </p:nvSpPr>
        <p:spPr/>
        <p:txBody>
          <a:bodyPr>
            <a:normAutofit fontScale="90000"/>
          </a:bodyPr>
          <a:lstStyle/>
          <a:p>
            <a:pPr algn="ctr" eaLnBrk="1" hangingPunct="1"/>
            <a:r>
              <a:rPr lang="en-US" sz="3800" b="1" smtClean="0"/>
              <a:t>METHODS OF ELABORATION CONTINUED…..</a:t>
            </a:r>
          </a:p>
        </p:txBody>
      </p:sp>
    </p:spTree>
    <p:extLst>
      <p:ext uri="{BB962C8B-B14F-4D97-AF65-F5344CB8AC3E}">
        <p14:creationId xmlns:p14="http://schemas.microsoft.com/office/powerpoint/2010/main" val="4210291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p:txBody>
          <a:bodyPr/>
          <a:lstStyle/>
          <a:p>
            <a:pPr eaLnBrk="1" hangingPunct="1">
              <a:lnSpc>
                <a:spcPct val="90000"/>
              </a:lnSpc>
            </a:pPr>
            <a:r>
              <a:rPr lang="en-US" i="1" smtClean="0"/>
              <a:t>Reasons </a:t>
            </a:r>
            <a:r>
              <a:rPr lang="en-US" smtClean="0"/>
              <a:t>= “One of the </a:t>
            </a:r>
            <a:r>
              <a:rPr lang="en-US" b="1" smtClean="0"/>
              <a:t>main reasons that girls are different from boys is their appearance. It’s a commonly known fact that girls carry the contents of a survival kit and everything including the kitchen sink in their purses.</a:t>
            </a:r>
            <a:r>
              <a:rPr lang="en-US" smtClean="0"/>
              <a:t>”</a:t>
            </a:r>
          </a:p>
          <a:p>
            <a:pPr eaLnBrk="1" hangingPunct="1">
              <a:lnSpc>
                <a:spcPct val="90000"/>
              </a:lnSpc>
            </a:pPr>
            <a:r>
              <a:rPr lang="en-US" i="1" smtClean="0"/>
              <a:t>Sensory Images</a:t>
            </a:r>
            <a:r>
              <a:rPr lang="en-US" smtClean="0"/>
              <a:t> = </a:t>
            </a:r>
            <a:r>
              <a:rPr lang="en-US" b="1" smtClean="0"/>
              <a:t>“He takes her hand while asking her to dance. She blushes with a grin capable of reaching across the state of Texas and even farther.”</a:t>
            </a:r>
            <a:endParaRPr lang="en-US" b="1" i="1" smtClean="0"/>
          </a:p>
          <a:p>
            <a:pPr eaLnBrk="1" hangingPunct="1">
              <a:lnSpc>
                <a:spcPct val="90000"/>
              </a:lnSpc>
              <a:buFont typeface="Wingdings" pitchFamily="2" charset="2"/>
              <a:buNone/>
            </a:pPr>
            <a:endParaRPr lang="en-US" b="1" smtClean="0"/>
          </a:p>
        </p:txBody>
      </p:sp>
      <p:sp>
        <p:nvSpPr>
          <p:cNvPr id="38914" name="Rectangle 2"/>
          <p:cNvSpPr>
            <a:spLocks noGrp="1" noChangeArrowheads="1"/>
          </p:cNvSpPr>
          <p:nvPr>
            <p:ph type="title"/>
          </p:nvPr>
        </p:nvSpPr>
        <p:spPr/>
        <p:txBody>
          <a:bodyPr>
            <a:normAutofit fontScale="90000"/>
          </a:bodyPr>
          <a:lstStyle/>
          <a:p>
            <a:pPr algn="ctr" eaLnBrk="1" hangingPunct="1"/>
            <a:r>
              <a:rPr lang="en-US" sz="3800" b="1" smtClean="0"/>
              <a:t>METHODS OF ELABORATION CONTINUED…..</a:t>
            </a:r>
          </a:p>
        </p:txBody>
      </p:sp>
    </p:spTree>
    <p:extLst>
      <p:ext uri="{BB962C8B-B14F-4D97-AF65-F5344CB8AC3E}">
        <p14:creationId xmlns:p14="http://schemas.microsoft.com/office/powerpoint/2010/main" val="803588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p:txBody>
          <a:bodyPr/>
          <a:lstStyle/>
          <a:p>
            <a:pPr eaLnBrk="1" hangingPunct="1"/>
            <a:r>
              <a:rPr lang="en-US" sz="2600" dirty="0" smtClean="0"/>
              <a:t>Keep these Smiley-Face Tricks in your binders/notebooks all year as a reminder of various stylistic devices.</a:t>
            </a:r>
          </a:p>
          <a:p>
            <a:pPr eaLnBrk="1" hangingPunct="1"/>
            <a:r>
              <a:rPr lang="en-US" sz="2600" dirty="0" smtClean="0"/>
              <a:t>Incorporate a certain number of Smiley-Face Tricks in each writing piece,.</a:t>
            </a:r>
          </a:p>
          <a:p>
            <a:pPr eaLnBrk="1" hangingPunct="1"/>
            <a:r>
              <a:rPr lang="en-US" sz="2600" dirty="0" smtClean="0"/>
              <a:t>Look for Smiley-Face tricks in your short stories/novels or independent reading books.</a:t>
            </a:r>
          </a:p>
          <a:p>
            <a:pPr eaLnBrk="1" hangingPunct="1"/>
            <a:r>
              <a:rPr lang="en-US" sz="2600" dirty="0" smtClean="0"/>
              <a:t>Make note of the ones you like and use them again and again in your writing!</a:t>
            </a:r>
          </a:p>
        </p:txBody>
      </p:sp>
      <p:sp>
        <p:nvSpPr>
          <p:cNvPr id="34819" name="WordArt 4"/>
          <p:cNvSpPr>
            <a:spLocks noChangeArrowheads="1" noChangeShapeType="1" noTextEdit="1"/>
          </p:cNvSpPr>
          <p:nvPr/>
        </p:nvSpPr>
        <p:spPr bwMode="auto">
          <a:xfrm>
            <a:off x="685800" y="533400"/>
            <a:ext cx="7810500" cy="647700"/>
          </a:xfrm>
          <a:prstGeom prst="rect">
            <a:avLst/>
          </a:prstGeom>
        </p:spPr>
        <p:txBody>
          <a:bodyPr wrap="none" fromWordArt="1">
            <a:prstTxWarp prst="textPlain">
              <a:avLst>
                <a:gd name="adj" fmla="val 50000"/>
              </a:avLst>
            </a:prstTxWarp>
          </a:bodyPr>
          <a:lstStyle/>
          <a:p>
            <a:r>
              <a:rPr lang="en-US" sz="3600" b="1"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a:rPr>
              <a:t>How to Use Smiley-Face Tricks</a:t>
            </a:r>
          </a:p>
        </p:txBody>
      </p:sp>
    </p:spTree>
    <p:extLst>
      <p:ext uri="{BB962C8B-B14F-4D97-AF65-F5344CB8AC3E}">
        <p14:creationId xmlns:p14="http://schemas.microsoft.com/office/powerpoint/2010/main" val="7500999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256</TotalTime>
  <Words>1962</Words>
  <Application>Microsoft Office PowerPoint</Application>
  <PresentationFormat>On-screen Show (4:3)</PresentationFormat>
  <Paragraphs>196</Paragraphs>
  <Slides>30</Slides>
  <Notes>1</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Concourse</vt:lpstr>
      <vt:lpstr>Document</vt:lpstr>
      <vt:lpstr>What are Smiley-face Tricks? </vt:lpstr>
      <vt:lpstr>How does this relate to the  NJ Holistic Rubric?</vt:lpstr>
      <vt:lpstr>PowerPoint Presentation</vt:lpstr>
      <vt:lpstr>Magic Three</vt:lpstr>
      <vt:lpstr>Magic Three</vt:lpstr>
      <vt:lpstr>TRY IT…..</vt:lpstr>
      <vt:lpstr>Figurative Language</vt:lpstr>
      <vt:lpstr>Figurative Language</vt:lpstr>
      <vt:lpstr>TRY IT…..</vt:lpstr>
      <vt:lpstr>Humor</vt:lpstr>
      <vt:lpstr>Hyphenated - Modifier</vt:lpstr>
      <vt:lpstr>TRY IT…..</vt:lpstr>
      <vt:lpstr>Quick Write Put Your Heads Together </vt:lpstr>
      <vt:lpstr>Repetition for Effect</vt:lpstr>
      <vt:lpstr>TRY IT…….</vt:lpstr>
      <vt:lpstr>PowerPoint Presentation</vt:lpstr>
      <vt:lpstr>Expanded Moment Take a moment that you would ordinarily speed past, and develop it fully to give your reader more details, to make that moment more life-like.</vt:lpstr>
      <vt:lpstr>Expanded Moment</vt:lpstr>
      <vt:lpstr>PowerPoint Presentation</vt:lpstr>
      <vt:lpstr>TRY IT…….</vt:lpstr>
      <vt:lpstr>Specific Details for Effect</vt:lpstr>
      <vt:lpstr>“A hundred pounds of snarling yellow fur launched itself from the porch, straining at a rope thin as spaghetti.”</vt:lpstr>
      <vt:lpstr>Full-Circle Ending</vt:lpstr>
      <vt:lpstr>PowerPoint Presentation</vt:lpstr>
      <vt:lpstr>APPLICATION</vt:lpstr>
      <vt:lpstr>OTHER METHODS OF ELABORATION</vt:lpstr>
      <vt:lpstr>METHODS OF ELABORATION CONTINUED…..</vt:lpstr>
      <vt:lpstr>METHODS OF ELABORATION CONTINUED…..</vt:lpstr>
      <vt:lpstr>METHODS OF ELABORATION CONTINUED…..</vt:lpstr>
      <vt:lpstr>PowerPoint Presentation</vt:lpstr>
    </vt:vector>
  </TitlesOfParts>
  <Company>MTMS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Smiley-face Tricks? Based on the work of Mary Ellen Ledbetter</dc:title>
  <dc:creator>Debra Stoller</dc:creator>
  <cp:lastModifiedBy>Debra Stoller</cp:lastModifiedBy>
  <cp:revision>8</cp:revision>
  <cp:lastPrinted>2013-01-15T14:04:04Z</cp:lastPrinted>
  <dcterms:created xsi:type="dcterms:W3CDTF">2011-09-27T02:28:42Z</dcterms:created>
  <dcterms:modified xsi:type="dcterms:W3CDTF">2013-01-15T17:33:28Z</dcterms:modified>
</cp:coreProperties>
</file>