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76" r:id="rId5"/>
    <p:sldId id="259" r:id="rId6"/>
    <p:sldId id="265" r:id="rId7"/>
    <p:sldId id="263" r:id="rId8"/>
    <p:sldId id="264" r:id="rId9"/>
    <p:sldId id="272" r:id="rId10"/>
    <p:sldId id="273" r:id="rId11"/>
    <p:sldId id="274" r:id="rId12"/>
    <p:sldId id="266" r:id="rId13"/>
    <p:sldId id="275" r:id="rId14"/>
    <p:sldId id="267" r:id="rId15"/>
    <p:sldId id="271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0E6A3-68B4-490A-89AF-735F9B609288}" v="110" dt="2021-05-05T17:29:59.2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1" autoAdjust="0"/>
    <p:restoredTop sz="92233" autoAdjust="0"/>
  </p:normalViewPr>
  <p:slideViewPr>
    <p:cSldViewPr>
      <p:cViewPr>
        <p:scale>
          <a:sx n="61" d="100"/>
          <a:sy n="61" d="100"/>
        </p:scale>
        <p:origin x="13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7724" cy="7772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ry Laws" userId="8f3d81dd-e451-4e24-ad53-e4289f647a4d" providerId="ADAL" clId="{E850E6A3-68B4-490A-89AF-735F9B609288}"/>
    <pc:docChg chg="undo custSel addSld modSld">
      <pc:chgData name="Garry Laws" userId="8f3d81dd-e451-4e24-ad53-e4289f647a4d" providerId="ADAL" clId="{E850E6A3-68B4-490A-89AF-735F9B609288}" dt="2021-05-05T17:29:59.276" v="417"/>
      <pc:docMkLst>
        <pc:docMk/>
      </pc:docMkLst>
      <pc:sldChg chg="modSp mod">
        <pc:chgData name="Garry Laws" userId="8f3d81dd-e451-4e24-ad53-e4289f647a4d" providerId="ADAL" clId="{E850E6A3-68B4-490A-89AF-735F9B609288}" dt="2021-05-05T14:38:04.153" v="128" actId="1076"/>
        <pc:sldMkLst>
          <pc:docMk/>
          <pc:sldMk cId="65786781" sldId="258"/>
        </pc:sldMkLst>
        <pc:spChg chg="mod">
          <ac:chgData name="Garry Laws" userId="8f3d81dd-e451-4e24-ad53-e4289f647a4d" providerId="ADAL" clId="{E850E6A3-68B4-490A-89AF-735F9B609288}" dt="2021-05-05T14:38:04.153" v="128" actId="1076"/>
          <ac:spMkLst>
            <pc:docMk/>
            <pc:sldMk cId="65786781" sldId="258"/>
            <ac:spMk id="3" creationId="{00000000-0000-0000-0000-000000000000}"/>
          </ac:spMkLst>
        </pc:spChg>
      </pc:sldChg>
      <pc:sldChg chg="addSp delSp modSp mod modAnim">
        <pc:chgData name="Garry Laws" userId="8f3d81dd-e451-4e24-ad53-e4289f647a4d" providerId="ADAL" clId="{E850E6A3-68B4-490A-89AF-735F9B609288}" dt="2021-05-05T15:14:30.400" v="283" actId="1076"/>
        <pc:sldMkLst>
          <pc:docMk/>
          <pc:sldMk cId="68458018" sldId="263"/>
        </pc:sldMkLst>
        <pc:spChg chg="mod">
          <ac:chgData name="Garry Laws" userId="8f3d81dd-e451-4e24-ad53-e4289f647a4d" providerId="ADAL" clId="{E850E6A3-68B4-490A-89AF-735F9B609288}" dt="2021-05-05T14:54:42.446" v="245" actId="1076"/>
          <ac:spMkLst>
            <pc:docMk/>
            <pc:sldMk cId="68458018" sldId="263"/>
            <ac:spMk id="4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5:14:22.222" v="281" actId="1076"/>
          <ac:spMkLst>
            <pc:docMk/>
            <pc:sldMk cId="68458018" sldId="263"/>
            <ac:spMk id="34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56:17.675" v="260" actId="1076"/>
          <ac:spMkLst>
            <pc:docMk/>
            <pc:sldMk cId="68458018" sldId="263"/>
            <ac:spMk id="35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56:17.675" v="260" actId="1076"/>
          <ac:spMkLst>
            <pc:docMk/>
            <pc:sldMk cId="68458018" sldId="263"/>
            <ac:spMk id="38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56:17.675" v="260" actId="1076"/>
          <ac:spMkLst>
            <pc:docMk/>
            <pc:sldMk cId="68458018" sldId="263"/>
            <ac:spMk id="39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56:17.675" v="260" actId="1076"/>
          <ac:spMkLst>
            <pc:docMk/>
            <pc:sldMk cId="68458018" sldId="263"/>
            <ac:spMk id="40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56:17.675" v="260" actId="1076"/>
          <ac:spMkLst>
            <pc:docMk/>
            <pc:sldMk cId="68458018" sldId="263"/>
            <ac:spMk id="43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56:17.675" v="260" actId="1076"/>
          <ac:spMkLst>
            <pc:docMk/>
            <pc:sldMk cId="68458018" sldId="263"/>
            <ac:spMk id="45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5:14:26.300" v="282" actId="1076"/>
          <ac:spMkLst>
            <pc:docMk/>
            <pc:sldMk cId="68458018" sldId="263"/>
            <ac:spMk id="47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5:14:30.400" v="283" actId="1076"/>
          <ac:spMkLst>
            <pc:docMk/>
            <pc:sldMk cId="68458018" sldId="263"/>
            <ac:spMk id="48" creationId="{00000000-0000-0000-0000-000000000000}"/>
          </ac:spMkLst>
        </pc:spChg>
        <pc:grpChg chg="add mod">
          <ac:chgData name="Garry Laws" userId="8f3d81dd-e451-4e24-ad53-e4289f647a4d" providerId="ADAL" clId="{E850E6A3-68B4-490A-89AF-735F9B609288}" dt="2021-05-05T15:04:58.345" v="276" actId="171"/>
          <ac:grpSpMkLst>
            <pc:docMk/>
            <pc:sldMk cId="68458018" sldId="263"/>
            <ac:grpSpMk id="2" creationId="{D3D16CBE-EA2A-4390-95F3-00E117D9079F}"/>
          </ac:grpSpMkLst>
        </pc:grpChg>
        <pc:grpChg chg="mod">
          <ac:chgData name="Garry Laws" userId="8f3d81dd-e451-4e24-ad53-e4289f647a4d" providerId="ADAL" clId="{E850E6A3-68B4-490A-89AF-735F9B609288}" dt="2021-05-05T14:56:17.675" v="260" actId="1076"/>
          <ac:grpSpMkLst>
            <pc:docMk/>
            <pc:sldMk cId="68458018" sldId="263"/>
            <ac:grpSpMk id="37" creationId="{00000000-0000-0000-0000-000000000000}"/>
          </ac:grpSpMkLst>
        </pc:grpChg>
        <pc:picChg chg="add del">
          <ac:chgData name="Garry Laws" userId="8f3d81dd-e451-4e24-ad53-e4289f647a4d" providerId="ADAL" clId="{E850E6A3-68B4-490A-89AF-735F9B609288}" dt="2021-05-05T15:04:06.374" v="264" actId="22"/>
          <ac:picMkLst>
            <pc:docMk/>
            <pc:sldMk cId="68458018" sldId="263"/>
            <ac:picMk id="5" creationId="{19465347-E6A2-490A-A1CF-C98C5CA62DE6}"/>
          </ac:picMkLst>
        </pc:picChg>
        <pc:picChg chg="mod">
          <ac:chgData name="Garry Laws" userId="8f3d81dd-e451-4e24-ad53-e4289f647a4d" providerId="ADAL" clId="{E850E6A3-68B4-490A-89AF-735F9B609288}" dt="2021-05-05T14:56:17.675" v="260" actId="1076"/>
          <ac:picMkLst>
            <pc:docMk/>
            <pc:sldMk cId="68458018" sldId="263"/>
            <ac:picMk id="1151" creationId="{00000000-0000-0000-0000-000000000000}"/>
          </ac:picMkLst>
        </pc:picChg>
      </pc:sldChg>
      <pc:sldChg chg="modSp mod">
        <pc:chgData name="Garry Laws" userId="8f3d81dd-e451-4e24-ad53-e4289f647a4d" providerId="ADAL" clId="{E850E6A3-68B4-490A-89AF-735F9B609288}" dt="2021-05-05T15:24:04.610" v="292" actId="20577"/>
        <pc:sldMkLst>
          <pc:docMk/>
          <pc:sldMk cId="1371121313" sldId="264"/>
        </pc:sldMkLst>
        <pc:spChg chg="mod">
          <ac:chgData name="Garry Laws" userId="8f3d81dd-e451-4e24-ad53-e4289f647a4d" providerId="ADAL" clId="{E850E6A3-68B4-490A-89AF-735F9B609288}" dt="2021-05-05T15:16:00.277" v="285" actId="1076"/>
          <ac:spMkLst>
            <pc:docMk/>
            <pc:sldMk cId="1371121313" sldId="264"/>
            <ac:spMk id="2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5:24:04.610" v="292" actId="20577"/>
          <ac:spMkLst>
            <pc:docMk/>
            <pc:sldMk cId="1371121313" sldId="264"/>
            <ac:spMk id="4" creationId="{00000000-0000-0000-0000-000000000000}"/>
          </ac:spMkLst>
        </pc:spChg>
      </pc:sldChg>
      <pc:sldChg chg="addSp delSp modSp mod modAnim">
        <pc:chgData name="Garry Laws" userId="8f3d81dd-e451-4e24-ad53-e4289f647a4d" providerId="ADAL" clId="{E850E6A3-68B4-490A-89AF-735F9B609288}" dt="2021-05-05T17:29:59.276" v="417"/>
        <pc:sldMkLst>
          <pc:docMk/>
          <pc:sldMk cId="3858861226" sldId="265"/>
        </pc:sldMkLst>
        <pc:spChg chg="del mod">
          <ac:chgData name="Garry Laws" userId="8f3d81dd-e451-4e24-ad53-e4289f647a4d" providerId="ADAL" clId="{E850E6A3-68B4-490A-89AF-735F9B609288}" dt="2021-05-05T16:58:38.232" v="349" actId="478"/>
          <ac:spMkLst>
            <pc:docMk/>
            <pc:sldMk cId="3858861226" sldId="265"/>
            <ac:spMk id="2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6:58:31.892" v="348" actId="1076"/>
          <ac:spMkLst>
            <pc:docMk/>
            <pc:sldMk cId="3858861226" sldId="265"/>
            <ac:spMk id="4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6:57:34.159" v="341" actId="164"/>
          <ac:spMkLst>
            <pc:docMk/>
            <pc:sldMk cId="3858861226" sldId="265"/>
            <ac:spMk id="5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43:26.769" v="193" actId="1076"/>
          <ac:spMkLst>
            <pc:docMk/>
            <pc:sldMk cId="3858861226" sldId="265"/>
            <ac:spMk id="6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6:57:34.159" v="341" actId="164"/>
          <ac:spMkLst>
            <pc:docMk/>
            <pc:sldMk cId="3858861226" sldId="265"/>
            <ac:spMk id="7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43:22.169" v="192" actId="1076"/>
          <ac:spMkLst>
            <pc:docMk/>
            <pc:sldMk cId="3858861226" sldId="265"/>
            <ac:spMk id="9" creationId="{00000000-0000-0000-0000-000000000000}"/>
          </ac:spMkLst>
        </pc:spChg>
        <pc:spChg chg="add mod">
          <ac:chgData name="Garry Laws" userId="8f3d81dd-e451-4e24-ad53-e4289f647a4d" providerId="ADAL" clId="{E850E6A3-68B4-490A-89AF-735F9B609288}" dt="2021-05-05T16:59:34.521" v="411" actId="1076"/>
          <ac:spMkLst>
            <pc:docMk/>
            <pc:sldMk cId="3858861226" sldId="265"/>
            <ac:spMk id="10" creationId="{57972F4B-B29A-40A5-9881-FA9C53C497BB}"/>
          </ac:spMkLst>
        </pc:spChg>
        <pc:spChg chg="mod">
          <ac:chgData name="Garry Laws" userId="8f3d81dd-e451-4e24-ad53-e4289f647a4d" providerId="ADAL" clId="{E850E6A3-68B4-490A-89AF-735F9B609288}" dt="2021-05-05T14:43:58.483" v="201" actId="1076"/>
          <ac:spMkLst>
            <pc:docMk/>
            <pc:sldMk cId="3858861226" sldId="265"/>
            <ac:spMk id="11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6:58:01.988" v="344" actId="1076"/>
          <ac:spMkLst>
            <pc:docMk/>
            <pc:sldMk cId="3858861226" sldId="265"/>
            <ac:spMk id="16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6:57:34.159" v="341" actId="164"/>
          <ac:spMkLst>
            <pc:docMk/>
            <pc:sldMk cId="3858861226" sldId="265"/>
            <ac:spMk id="27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43:45.867" v="198" actId="1076"/>
          <ac:spMkLst>
            <pc:docMk/>
            <pc:sldMk cId="3858861226" sldId="265"/>
            <ac:spMk id="34" creationId="{00000000-0000-0000-0000-000000000000}"/>
          </ac:spMkLst>
        </pc:spChg>
        <pc:grpChg chg="add mod">
          <ac:chgData name="Garry Laws" userId="8f3d81dd-e451-4e24-ad53-e4289f647a4d" providerId="ADAL" clId="{E850E6A3-68B4-490A-89AF-735F9B609288}" dt="2021-05-05T16:58:54.214" v="352" actId="1076"/>
          <ac:grpSpMkLst>
            <pc:docMk/>
            <pc:sldMk cId="3858861226" sldId="265"/>
            <ac:grpSpMk id="3" creationId="{903EFF2F-588E-4850-A42F-F1514E40075B}"/>
          </ac:grpSpMkLst>
        </pc:grpChg>
        <pc:grpChg chg="mod">
          <ac:chgData name="Garry Laws" userId="8f3d81dd-e451-4e24-ad53-e4289f647a4d" providerId="ADAL" clId="{E850E6A3-68B4-490A-89AF-735F9B609288}" dt="2021-05-05T16:59:02.768" v="353" actId="1076"/>
          <ac:grpSpMkLst>
            <pc:docMk/>
            <pc:sldMk cId="3858861226" sldId="265"/>
            <ac:grpSpMk id="24" creationId="{00000000-0000-0000-0000-000000000000}"/>
          </ac:grpSpMkLst>
        </pc:grpChg>
        <pc:grpChg chg="mod">
          <ac:chgData name="Garry Laws" userId="8f3d81dd-e451-4e24-ad53-e4289f647a4d" providerId="ADAL" clId="{E850E6A3-68B4-490A-89AF-735F9B609288}" dt="2021-05-05T16:57:34.159" v="341" actId="164"/>
          <ac:grpSpMkLst>
            <pc:docMk/>
            <pc:sldMk cId="3858861226" sldId="265"/>
            <ac:grpSpMk id="25" creationId="{00000000-0000-0000-0000-000000000000}"/>
          </ac:grpSpMkLst>
        </pc:grpChg>
        <pc:grpChg chg="mod">
          <ac:chgData name="Garry Laws" userId="8f3d81dd-e451-4e24-ad53-e4289f647a4d" providerId="ADAL" clId="{E850E6A3-68B4-490A-89AF-735F9B609288}" dt="2021-05-05T16:59:41.971" v="412" actId="1076"/>
          <ac:grpSpMkLst>
            <pc:docMk/>
            <pc:sldMk cId="3858861226" sldId="265"/>
            <ac:grpSpMk id="33" creationId="{00000000-0000-0000-0000-000000000000}"/>
          </ac:grpSpMkLst>
        </pc:grpChg>
        <pc:cxnChg chg="mod">
          <ac:chgData name="Garry Laws" userId="8f3d81dd-e451-4e24-ad53-e4289f647a4d" providerId="ADAL" clId="{E850E6A3-68B4-490A-89AF-735F9B609288}" dt="2021-05-05T14:44:02.233" v="202" actId="1076"/>
          <ac:cxnSpMkLst>
            <pc:docMk/>
            <pc:sldMk cId="3858861226" sldId="265"/>
            <ac:cxnSpMk id="13" creationId="{00000000-0000-0000-0000-000000000000}"/>
          </ac:cxnSpMkLst>
        </pc:cxnChg>
        <pc:cxnChg chg="mod">
          <ac:chgData name="Garry Laws" userId="8f3d81dd-e451-4e24-ad53-e4289f647a4d" providerId="ADAL" clId="{E850E6A3-68B4-490A-89AF-735F9B609288}" dt="2021-05-05T14:43:37.650" v="196" actId="1076"/>
          <ac:cxnSpMkLst>
            <pc:docMk/>
            <pc:sldMk cId="3858861226" sldId="265"/>
            <ac:cxnSpMk id="18" creationId="{00000000-0000-0000-0000-000000000000}"/>
          </ac:cxnSpMkLst>
        </pc:cxnChg>
        <pc:cxnChg chg="mod">
          <ac:chgData name="Garry Laws" userId="8f3d81dd-e451-4e24-ad53-e4289f647a4d" providerId="ADAL" clId="{E850E6A3-68B4-490A-89AF-735F9B609288}" dt="2021-05-05T14:43:45.867" v="198" actId="1076"/>
          <ac:cxnSpMkLst>
            <pc:docMk/>
            <pc:sldMk cId="3858861226" sldId="265"/>
            <ac:cxnSpMk id="32" creationId="{00000000-0000-0000-0000-000000000000}"/>
          </ac:cxnSpMkLst>
        </pc:cxnChg>
      </pc:sldChg>
      <pc:sldChg chg="modSp mod">
        <pc:chgData name="Garry Laws" userId="8f3d81dd-e451-4e24-ad53-e4289f647a4d" providerId="ADAL" clId="{E850E6A3-68B4-490A-89AF-735F9B609288}" dt="2021-05-05T16:15:01.104" v="333" actId="20577"/>
        <pc:sldMkLst>
          <pc:docMk/>
          <pc:sldMk cId="1472368537" sldId="266"/>
        </pc:sldMkLst>
        <pc:spChg chg="mod">
          <ac:chgData name="Garry Laws" userId="8f3d81dd-e451-4e24-ad53-e4289f647a4d" providerId="ADAL" clId="{E850E6A3-68B4-490A-89AF-735F9B609288}" dt="2021-05-05T16:15:01.104" v="333" actId="20577"/>
          <ac:spMkLst>
            <pc:docMk/>
            <pc:sldMk cId="1472368537" sldId="266"/>
            <ac:spMk id="3" creationId="{00000000-0000-0000-0000-000000000000}"/>
          </ac:spMkLst>
        </pc:spChg>
      </pc:sldChg>
      <pc:sldChg chg="modSp mod">
        <pc:chgData name="Garry Laws" userId="8f3d81dd-e451-4e24-ad53-e4289f647a4d" providerId="ADAL" clId="{E850E6A3-68B4-490A-89AF-735F9B609288}" dt="2021-05-05T16:26:54.916" v="339" actId="20577"/>
        <pc:sldMkLst>
          <pc:docMk/>
          <pc:sldMk cId="2139522596" sldId="267"/>
        </pc:sldMkLst>
        <pc:spChg chg="mod">
          <ac:chgData name="Garry Laws" userId="8f3d81dd-e451-4e24-ad53-e4289f647a4d" providerId="ADAL" clId="{E850E6A3-68B4-490A-89AF-735F9B609288}" dt="2021-05-05T16:26:54.916" v="339" actId="20577"/>
          <ac:spMkLst>
            <pc:docMk/>
            <pc:sldMk cId="2139522596" sldId="267"/>
            <ac:spMk id="6" creationId="{00000000-0000-0000-0000-000000000000}"/>
          </ac:spMkLst>
        </pc:spChg>
      </pc:sldChg>
      <pc:sldChg chg="modSp mod">
        <pc:chgData name="Garry Laws" userId="8f3d81dd-e451-4e24-ad53-e4289f647a4d" providerId="ADAL" clId="{E850E6A3-68B4-490A-89AF-735F9B609288}" dt="2021-05-05T15:25:31.446" v="303" actId="20577"/>
        <pc:sldMkLst>
          <pc:docMk/>
          <pc:sldMk cId="2676766052" sldId="272"/>
        </pc:sldMkLst>
        <pc:spChg chg="mod">
          <ac:chgData name="Garry Laws" userId="8f3d81dd-e451-4e24-ad53-e4289f647a4d" providerId="ADAL" clId="{E850E6A3-68B4-490A-89AF-735F9B609288}" dt="2021-05-05T15:25:31.446" v="303" actId="20577"/>
          <ac:spMkLst>
            <pc:docMk/>
            <pc:sldMk cId="2676766052" sldId="272"/>
            <ac:spMk id="4" creationId="{00000000-0000-0000-0000-000000000000}"/>
          </ac:spMkLst>
        </pc:spChg>
      </pc:sldChg>
      <pc:sldChg chg="modSp mod">
        <pc:chgData name="Garry Laws" userId="8f3d81dd-e451-4e24-ad53-e4289f647a4d" providerId="ADAL" clId="{E850E6A3-68B4-490A-89AF-735F9B609288}" dt="2021-05-05T15:38:46.071" v="310" actId="20577"/>
        <pc:sldMkLst>
          <pc:docMk/>
          <pc:sldMk cId="939469457" sldId="273"/>
        </pc:sldMkLst>
        <pc:spChg chg="mod">
          <ac:chgData name="Garry Laws" userId="8f3d81dd-e451-4e24-ad53-e4289f647a4d" providerId="ADAL" clId="{E850E6A3-68B4-490A-89AF-735F9B609288}" dt="2021-05-05T15:38:46.071" v="310" actId="20577"/>
          <ac:spMkLst>
            <pc:docMk/>
            <pc:sldMk cId="939469457" sldId="273"/>
            <ac:spMk id="4" creationId="{00000000-0000-0000-0000-000000000000}"/>
          </ac:spMkLst>
        </pc:spChg>
      </pc:sldChg>
      <pc:sldChg chg="addSp modSp mod">
        <pc:chgData name="Garry Laws" userId="8f3d81dd-e451-4e24-ad53-e4289f647a4d" providerId="ADAL" clId="{E850E6A3-68B4-490A-89AF-735F9B609288}" dt="2021-05-05T16:09:49.651" v="330" actId="1076"/>
        <pc:sldMkLst>
          <pc:docMk/>
          <pc:sldMk cId="3822514409" sldId="274"/>
        </pc:sldMkLst>
        <pc:spChg chg="mod">
          <ac:chgData name="Garry Laws" userId="8f3d81dd-e451-4e24-ad53-e4289f647a4d" providerId="ADAL" clId="{E850E6A3-68B4-490A-89AF-735F9B609288}" dt="2021-05-05T16:05:20.810" v="315" actId="1076"/>
          <ac:spMkLst>
            <pc:docMk/>
            <pc:sldMk cId="3822514409" sldId="274"/>
            <ac:spMk id="2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5:45:36.458" v="314" actId="1076"/>
          <ac:spMkLst>
            <pc:docMk/>
            <pc:sldMk cId="3822514409" sldId="274"/>
            <ac:spMk id="4" creationId="{00000000-0000-0000-0000-000000000000}"/>
          </ac:spMkLst>
        </pc:spChg>
        <pc:spChg chg="add mod">
          <ac:chgData name="Garry Laws" userId="8f3d81dd-e451-4e24-ad53-e4289f647a4d" providerId="ADAL" clId="{E850E6A3-68B4-490A-89AF-735F9B609288}" dt="2021-05-05T16:09:49.651" v="330" actId="1076"/>
          <ac:spMkLst>
            <pc:docMk/>
            <pc:sldMk cId="3822514409" sldId="274"/>
            <ac:spMk id="6" creationId="{603D411B-25DA-4603-8B83-4DD6292CE3C1}"/>
          </ac:spMkLst>
        </pc:spChg>
      </pc:sldChg>
      <pc:sldChg chg="modSp add mod">
        <pc:chgData name="Garry Laws" userId="8f3d81dd-e451-4e24-ad53-e4289f647a4d" providerId="ADAL" clId="{E850E6A3-68B4-490A-89AF-735F9B609288}" dt="2021-05-05T14:13:09.194" v="126" actId="12"/>
        <pc:sldMkLst>
          <pc:docMk/>
          <pc:sldMk cId="3225372309" sldId="276"/>
        </pc:sldMkLst>
        <pc:spChg chg="mod">
          <ac:chgData name="Garry Laws" userId="8f3d81dd-e451-4e24-ad53-e4289f647a4d" providerId="ADAL" clId="{E850E6A3-68B4-490A-89AF-735F9B609288}" dt="2021-05-05T14:10:54.558" v="15" actId="20577"/>
          <ac:spMkLst>
            <pc:docMk/>
            <pc:sldMk cId="3225372309" sldId="276"/>
            <ac:spMk id="2" creationId="{00000000-0000-0000-0000-000000000000}"/>
          </ac:spMkLst>
        </pc:spChg>
        <pc:spChg chg="mod">
          <ac:chgData name="Garry Laws" userId="8f3d81dd-e451-4e24-ad53-e4289f647a4d" providerId="ADAL" clId="{E850E6A3-68B4-490A-89AF-735F9B609288}" dt="2021-05-05T14:13:09.194" v="126" actId="12"/>
          <ac:spMkLst>
            <pc:docMk/>
            <pc:sldMk cId="3225372309" sldId="276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A3DAEE-1DA9-4435-B9B0-F332B6365369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D4055F2-0F71-4F33-B119-2159E0DD4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09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B13A2-F1D7-425F-A312-F3DD335C14F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B314D-3032-42EB-B798-36692AD2D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32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314D-3032-42EB-B798-36692AD2DA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59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C6CE69F-81E3-4F5D-BD85-98336CF7AF83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50CDC2F-9751-4178-A43A-CAFC99AC4E2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848600" cy="1927225"/>
          </a:xfrm>
        </p:spPr>
        <p:txBody>
          <a:bodyPr/>
          <a:lstStyle/>
          <a:p>
            <a:pPr algn="ctr"/>
            <a:r>
              <a:rPr lang="en-US" dirty="0"/>
              <a:t>Geometry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519055"/>
            <a:ext cx="3496056" cy="1828800"/>
          </a:xfrm>
        </p:spPr>
        <p:txBody>
          <a:bodyPr>
            <a:normAutofit fontScale="62500" lnSpcReduction="20000"/>
          </a:bodyPr>
          <a:lstStyle/>
          <a:p>
            <a:r>
              <a:rPr lang="en-US" sz="4800" dirty="0"/>
              <a:t>Pythagorean Theorem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Math </a:t>
            </a:r>
          </a:p>
          <a:p>
            <a:r>
              <a:rPr lang="en-US" dirty="0"/>
              <a:t>Presented by Mr. Laws</a:t>
            </a:r>
          </a:p>
        </p:txBody>
      </p:sp>
      <p:sp>
        <p:nvSpPr>
          <p:cNvPr id="6" name="Right Triangle 5"/>
          <p:cNvSpPr/>
          <p:nvPr/>
        </p:nvSpPr>
        <p:spPr>
          <a:xfrm>
            <a:off x="4494276" y="3817620"/>
            <a:ext cx="1787652" cy="16322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05656" y="46337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9382" y="54983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88102" y="43324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48756" y="3817620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r>
              <a:rPr lang="en-US" b="1" baseline="30000" dirty="0"/>
              <a:t>2</a:t>
            </a:r>
            <a:r>
              <a:rPr lang="en-US" b="1" dirty="0"/>
              <a:t> + B</a:t>
            </a:r>
            <a:r>
              <a:rPr lang="en-US" b="1" baseline="30000" dirty="0"/>
              <a:t>2</a:t>
            </a:r>
            <a:r>
              <a:rPr lang="en-US" b="1" dirty="0"/>
              <a:t> = C</a:t>
            </a:r>
            <a:r>
              <a:rPr lang="en-US" b="1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80315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135" y="2133600"/>
            <a:ext cx="8316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8.G.7</a:t>
            </a:r>
            <a:r>
              <a:rPr lang="en-US" sz="2800" dirty="0"/>
              <a:t> – Real world application of Pythagorean theorem: Apply the Pythagorean Theorem to determine unknown side lengths in right triangles in real-world and mathematical problems in two and three dimensions. </a:t>
            </a:r>
          </a:p>
        </p:txBody>
      </p:sp>
    </p:spTree>
    <p:extLst>
      <p:ext uri="{BB962C8B-B14F-4D97-AF65-F5344CB8AC3E}">
        <p14:creationId xmlns:p14="http://schemas.microsoft.com/office/powerpoint/2010/main" val="409643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076" y="2029968"/>
            <a:ext cx="777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does the Pythagorean Theorem Formula help you find the unknown side lengths of a right triangles in real-world or mathematical problems?</a:t>
            </a:r>
          </a:p>
        </p:txBody>
      </p:sp>
    </p:spTree>
    <p:extLst>
      <p:ext uri="{BB962C8B-B14F-4D97-AF65-F5344CB8AC3E}">
        <p14:creationId xmlns:p14="http://schemas.microsoft.com/office/powerpoint/2010/main" val="65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</a:t>
            </a:r>
            <a:r>
              <a:rPr lang="en-US" dirty="0" err="1"/>
              <a:t>Statment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133598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/>
              <a:t>I CAN </a:t>
            </a:r>
            <a:r>
              <a:rPr lang="en-US" sz="3200" dirty="0"/>
              <a:t>use the Pythagorean Theorem Formula help you find the unknown side lengths of a right triangles.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/>
              <a:t>I CAN </a:t>
            </a:r>
            <a:r>
              <a:rPr lang="en-US" sz="3200" dirty="0"/>
              <a:t>use the Pythagorean Theorem to help find solution for real-world or mathematical problems.</a:t>
            </a:r>
          </a:p>
        </p:txBody>
      </p:sp>
    </p:spTree>
    <p:extLst>
      <p:ext uri="{BB962C8B-B14F-4D97-AF65-F5344CB8AC3E}">
        <p14:creationId xmlns:p14="http://schemas.microsoft.com/office/powerpoint/2010/main" val="322537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Pythagoras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0352" y="1408176"/>
            <a:ext cx="3810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3333C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3333CC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3333CC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333CC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CC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CC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CC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CC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CC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Lived in southern Italy during the sixth century B.C.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Considered the </a:t>
            </a:r>
            <a:r>
              <a:rPr kumimoji="0" lang="en-US" alt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first true mathematician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Used mathematics as a means to understand the natural world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First to teach that the earth was a sphere that revolves around the sun</a:t>
            </a:r>
          </a:p>
        </p:txBody>
      </p:sp>
      <p:pic>
        <p:nvPicPr>
          <p:cNvPr id="2050" name="Picture 2" descr="https://ericgerlachdotcom.files.wordpress.com/2013/10/pythagora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896" y="1682115"/>
            <a:ext cx="3038348" cy="455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38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3613" y="1086815"/>
            <a:ext cx="84970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</a:rPr>
              <a:t>Pythagoras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</a:rPr>
              <a:t> developed a formula for </a:t>
            </a:r>
            <a:r>
              <a:rPr kumimoji="0" lang="en-US" altLang="en-US" sz="2400" b="0" i="1" u="sng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</a:rPr>
              <a:t>finding the length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</a:rPr>
              <a:t>of the sides of </a:t>
            </a:r>
            <a:r>
              <a:rPr kumimoji="0" lang="en-US" alt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</a:rPr>
              <a:t>any </a:t>
            </a:r>
            <a:r>
              <a:rPr kumimoji="0" lang="en-US" altLang="en-US" sz="2400" b="1" i="1" u="sng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</a:rPr>
              <a:t>right</a:t>
            </a:r>
            <a:r>
              <a:rPr kumimoji="0" lang="en-US" alt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/>
              </a:rPr>
              <a:t> triangle.</a:t>
            </a:r>
          </a:p>
          <a:p>
            <a:pPr marL="457200" marR="0" lvl="0" indent="-4572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en-US" sz="2400" b="1" i="0" u="sng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/>
            </a:endParaRPr>
          </a:p>
          <a:p>
            <a:pPr marL="457200" marR="0" lvl="0" indent="-4572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kern="0" dirty="0">
                <a:solidFill>
                  <a:srgbClr val="3333CC"/>
                </a:solidFill>
                <a:latin typeface="Comic Sans MS"/>
              </a:rPr>
              <a:t>This </a:t>
            </a:r>
            <a:r>
              <a:rPr lang="en-US" sz="2400" b="1" kern="0" dirty="0">
                <a:solidFill>
                  <a:srgbClr val="3333CC"/>
                </a:solidFill>
                <a:latin typeface="Comic Sans MS"/>
              </a:rPr>
              <a:t>formula</a:t>
            </a:r>
            <a:r>
              <a:rPr lang="en-US" sz="2400" kern="0" dirty="0">
                <a:solidFill>
                  <a:srgbClr val="3333CC"/>
                </a:solidFill>
                <a:latin typeface="Comic Sans MS"/>
              </a:rPr>
              <a:t> is called the </a:t>
            </a:r>
            <a:r>
              <a:rPr lang="en-US" sz="2400" b="1" kern="0" dirty="0">
                <a:solidFill>
                  <a:srgbClr val="3333CC"/>
                </a:solidFill>
                <a:latin typeface="Comic Sans MS"/>
              </a:rPr>
              <a:t>Pythagorean Theorem</a:t>
            </a:r>
            <a:r>
              <a:rPr lang="en-US" sz="2400" b="1" u="sng" kern="0" dirty="0">
                <a:solidFill>
                  <a:srgbClr val="3333CC"/>
                </a:solidFill>
                <a:latin typeface="Comic Sans MS"/>
              </a:rPr>
              <a:t>. </a:t>
            </a:r>
            <a:endParaRPr kumimoji="0" lang="en-US" sz="1800" b="1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3EFF2F-588E-4850-A42F-F1514E40075B}"/>
              </a:ext>
            </a:extLst>
          </p:cNvPr>
          <p:cNvGrpSpPr/>
          <p:nvPr/>
        </p:nvGrpSpPr>
        <p:grpSpPr>
          <a:xfrm>
            <a:off x="1732660" y="3277377"/>
            <a:ext cx="4517022" cy="2894310"/>
            <a:chOff x="1507125" y="1515709"/>
            <a:chExt cx="4517022" cy="2894310"/>
          </a:xfrm>
        </p:grpSpPr>
        <p:sp>
          <p:nvSpPr>
            <p:cNvPr id="5" name="Right Triangle 4"/>
            <p:cNvSpPr/>
            <p:nvPr/>
          </p:nvSpPr>
          <p:spPr>
            <a:xfrm>
              <a:off x="3459255" y="1515709"/>
              <a:ext cx="2564892" cy="233172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31206" y="3118104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Leg</a:t>
              </a:r>
              <a:r>
                <a:rPr lang="en-US" dirty="0"/>
                <a:t> (</a:t>
              </a:r>
              <a:r>
                <a:rPr lang="en-US" b="1" dirty="0">
                  <a:solidFill>
                    <a:srgbClr val="FF0000"/>
                  </a:solidFill>
                </a:rPr>
                <a:t>a</a:t>
              </a:r>
              <a:r>
                <a:rPr lang="en-US" dirty="0"/>
                <a:t>)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94262" y="3905630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Leg</a:t>
              </a:r>
              <a:r>
                <a:rPr lang="en-US" dirty="0"/>
                <a:t> (</a:t>
              </a:r>
              <a:r>
                <a:rPr lang="en-US" b="1" dirty="0">
                  <a:solidFill>
                    <a:srgbClr val="FF0000"/>
                  </a:solidFill>
                </a:rPr>
                <a:t>b</a:t>
              </a:r>
              <a:r>
                <a:rPr lang="en-US" dirty="0"/>
                <a:t>)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507125" y="3399805"/>
              <a:ext cx="2389443" cy="1010214"/>
              <a:chOff x="1497633" y="3418636"/>
              <a:chExt cx="2389443" cy="101021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459255" y="3418636"/>
                <a:ext cx="349758" cy="388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436312" y="3459058"/>
                <a:ext cx="4507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90</a:t>
                </a:r>
                <a:r>
                  <a:rPr lang="en-US" sz="1400" b="1" baseline="30000" dirty="0"/>
                  <a:t>0</a:t>
                </a: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497633" y="3847429"/>
                <a:ext cx="1867714" cy="581421"/>
                <a:chOff x="1497633" y="3937565"/>
                <a:chExt cx="1867714" cy="581421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1497633" y="3995766"/>
                  <a:ext cx="151846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Symbol for right triangle</a:t>
                  </a:r>
                </a:p>
              </p:txBody>
            </p:sp>
            <p:cxnSp>
              <p:nvCxnSpPr>
                <p:cNvPr id="13" name="Straight Arrow Connector 12"/>
                <p:cNvCxnSpPr/>
                <p:nvPr/>
              </p:nvCxnSpPr>
              <p:spPr>
                <a:xfrm flipV="1">
                  <a:off x="3012635" y="3937565"/>
                  <a:ext cx="352712" cy="180273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" name="Group 23"/>
          <p:cNvGrpSpPr/>
          <p:nvPr/>
        </p:nvGrpSpPr>
        <p:grpSpPr>
          <a:xfrm>
            <a:off x="609036" y="3475681"/>
            <a:ext cx="2967637" cy="725845"/>
            <a:chOff x="581981" y="2054050"/>
            <a:chExt cx="2967637" cy="725845"/>
          </a:xfrm>
        </p:grpSpPr>
        <p:sp>
          <p:nvSpPr>
            <p:cNvPr id="16" name="TextBox 15"/>
            <p:cNvSpPr txBox="1"/>
            <p:nvPr/>
          </p:nvSpPr>
          <p:spPr>
            <a:xfrm>
              <a:off x="581981" y="2054050"/>
              <a:ext cx="2967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Legs</a:t>
              </a:r>
              <a:r>
                <a:rPr lang="en-US" dirty="0"/>
                <a:t> are the side </a:t>
              </a:r>
              <a:r>
                <a:rPr lang="en-US" b="1" i="1" dirty="0">
                  <a:solidFill>
                    <a:srgbClr val="FF0000"/>
                  </a:solidFill>
                </a:rPr>
                <a:t>a</a:t>
              </a:r>
              <a:r>
                <a:rPr lang="en-US" dirty="0"/>
                <a:t> and </a:t>
              </a:r>
              <a:r>
                <a:rPr lang="en-US" b="1" i="1" dirty="0">
                  <a:solidFill>
                    <a:srgbClr val="FF0000"/>
                  </a:solidFill>
                </a:rPr>
                <a:t>b</a:t>
              </a:r>
              <a:r>
                <a:rPr lang="en-US" dirty="0"/>
                <a:t> of a right triangle. 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467574" y="2668274"/>
              <a:ext cx="888818" cy="1116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5116068" y="2884932"/>
            <a:ext cx="4119372" cy="1407150"/>
            <a:chOff x="5087773" y="1449423"/>
            <a:chExt cx="4119372" cy="1407150"/>
          </a:xfrm>
        </p:grpSpPr>
        <p:sp>
          <p:nvSpPr>
            <p:cNvPr id="34" name="TextBox 33"/>
            <p:cNvSpPr txBox="1"/>
            <p:nvPr/>
          </p:nvSpPr>
          <p:spPr>
            <a:xfrm>
              <a:off x="5188875" y="1449423"/>
              <a:ext cx="4018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Hypotenuse</a:t>
              </a:r>
              <a:r>
                <a:rPr lang="en-US" dirty="0"/>
                <a:t> (</a:t>
              </a:r>
              <a:r>
                <a:rPr lang="en-US" b="1" dirty="0">
                  <a:solidFill>
                    <a:srgbClr val="FF0000"/>
                  </a:solidFill>
                </a:rPr>
                <a:t>c</a:t>
              </a:r>
              <a:r>
                <a:rPr lang="en-US" dirty="0"/>
                <a:t>) is on the opposite side of the right angle and is the </a:t>
              </a:r>
              <a:r>
                <a:rPr lang="en-US" b="1" i="1" u="sng" dirty="0"/>
                <a:t>longest side of the right triangle</a:t>
              </a:r>
              <a:r>
                <a:rPr lang="en-US" dirty="0"/>
                <a:t>. </a:t>
              </a:r>
            </a:p>
          </p:txBody>
        </p:sp>
        <p:cxnSp>
          <p:nvCxnSpPr>
            <p:cNvPr id="32" name="Straight Arrow Connector 31"/>
            <p:cNvCxnSpPr>
              <a:stCxn id="34" idx="2"/>
            </p:cNvCxnSpPr>
            <p:nvPr/>
          </p:nvCxnSpPr>
          <p:spPr>
            <a:xfrm flipH="1">
              <a:off x="5087773" y="2372753"/>
              <a:ext cx="2110237" cy="4838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57972F4B-B29A-40A5-9881-FA9C53C4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660" y="37211"/>
            <a:ext cx="8229600" cy="990600"/>
          </a:xfrm>
        </p:spPr>
        <p:txBody>
          <a:bodyPr/>
          <a:lstStyle/>
          <a:p>
            <a:r>
              <a:rPr lang="en-US" dirty="0"/>
              <a:t>Identifying Right </a:t>
            </a:r>
            <a:r>
              <a:rPr lang="en-US" dirty="0" err="1"/>
              <a:t>Triagnles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86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8400" y="203035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Pythagorean Theorem Formula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D16CBE-EA2A-4390-95F3-00E117D9079F}"/>
              </a:ext>
            </a:extLst>
          </p:cNvPr>
          <p:cNvGrpSpPr/>
          <p:nvPr/>
        </p:nvGrpSpPr>
        <p:grpSpPr>
          <a:xfrm>
            <a:off x="4525610" y="1126029"/>
            <a:ext cx="4372390" cy="4760642"/>
            <a:chOff x="3940285" y="1514461"/>
            <a:chExt cx="4372390" cy="4760642"/>
          </a:xfrm>
        </p:grpSpPr>
        <p:grpSp>
          <p:nvGrpSpPr>
            <p:cNvPr id="37" name="Group 36"/>
            <p:cNvGrpSpPr/>
            <p:nvPr/>
          </p:nvGrpSpPr>
          <p:grpSpPr>
            <a:xfrm>
              <a:off x="3940285" y="1514461"/>
              <a:ext cx="4372390" cy="4760642"/>
              <a:chOff x="3697190" y="1468039"/>
              <a:chExt cx="4424808" cy="4856227"/>
            </a:xfrm>
          </p:grpSpPr>
          <p:pic>
            <p:nvPicPr>
              <p:cNvPr id="1151" name="Picture 127" descr="https://dr282zn36sxxg.cloudfront.net/datastreams/f-d%3A4c944d0de060228af9d31eba775e9c6f35a72c12235367e5e36d6415%2BIMAGE%2BIMAGE.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7190" y="1468039"/>
                <a:ext cx="4424808" cy="48562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4970248" y="3711487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636188" y="4200953"/>
                <a:ext cx="325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630495" y="383162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c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5536735" y="5055370"/>
              <a:ext cx="7457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B</a:t>
              </a:r>
              <a:r>
                <a:rPr lang="en-US" sz="4000" b="1" baseline="30000" dirty="0"/>
                <a:t>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26480" y="2669571"/>
              <a:ext cx="7457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C</a:t>
              </a:r>
              <a:r>
                <a:rPr lang="en-US" sz="4000" b="1" baseline="30000" dirty="0"/>
                <a:t>2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74084" y="3493067"/>
              <a:ext cx="7457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A</a:t>
              </a:r>
              <a:r>
                <a:rPr lang="en-US" sz="4000" b="1" baseline="30000" dirty="0"/>
                <a:t>2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92787" y="1416472"/>
            <a:ext cx="5707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Formula: a</a:t>
            </a:r>
            <a:r>
              <a:rPr lang="en-US" sz="4000" b="1" baseline="30000" dirty="0">
                <a:solidFill>
                  <a:srgbClr val="0070C0"/>
                </a:solidFill>
              </a:rPr>
              <a:t>2</a:t>
            </a:r>
            <a:r>
              <a:rPr lang="en-US" sz="4000" b="1" dirty="0"/>
              <a:t> + </a:t>
            </a:r>
            <a:r>
              <a:rPr lang="en-US" sz="4000" b="1" dirty="0">
                <a:solidFill>
                  <a:srgbClr val="00B050"/>
                </a:solidFill>
              </a:rPr>
              <a:t>b</a:t>
            </a:r>
            <a:r>
              <a:rPr lang="en-US" sz="4000" b="1" baseline="30000" dirty="0">
                <a:solidFill>
                  <a:srgbClr val="00B050"/>
                </a:solidFill>
              </a:rPr>
              <a:t>2</a:t>
            </a:r>
            <a:r>
              <a:rPr lang="en-US" sz="4000" b="1" dirty="0"/>
              <a:t> = </a:t>
            </a:r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40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787" y="4469632"/>
            <a:ext cx="4700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Example: 3</a:t>
            </a:r>
            <a:r>
              <a:rPr lang="en-US" sz="3600" b="1" baseline="30000" dirty="0">
                <a:solidFill>
                  <a:srgbClr val="0070C0"/>
                </a:solidFill>
              </a:rPr>
              <a:t>2</a:t>
            </a:r>
            <a:r>
              <a:rPr lang="en-US" sz="3600" b="1" dirty="0"/>
              <a:t> + </a:t>
            </a:r>
            <a:r>
              <a:rPr lang="en-US" sz="3600" b="1" dirty="0">
                <a:solidFill>
                  <a:srgbClr val="00B050"/>
                </a:solidFill>
              </a:rPr>
              <a:t>4</a:t>
            </a:r>
            <a:r>
              <a:rPr lang="en-US" sz="3600" b="1" baseline="30000" dirty="0">
                <a:solidFill>
                  <a:srgbClr val="00B050"/>
                </a:solidFill>
              </a:rPr>
              <a:t>2</a:t>
            </a:r>
            <a:r>
              <a:rPr lang="en-US" sz="3600" b="1" dirty="0"/>
              <a:t> = </a:t>
            </a:r>
            <a:r>
              <a:rPr lang="en-US" sz="3600" b="1" dirty="0">
                <a:solidFill>
                  <a:srgbClr val="FF0000"/>
                </a:solidFill>
              </a:rPr>
              <a:t>5</a:t>
            </a:r>
            <a:r>
              <a:rPr lang="en-US" sz="36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5628" y="5329952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9</a:t>
            </a:r>
            <a:r>
              <a:rPr lang="en-US" sz="3600" b="1" dirty="0"/>
              <a:t> + </a:t>
            </a:r>
            <a:r>
              <a:rPr lang="en-US" sz="3600" b="1" dirty="0">
                <a:solidFill>
                  <a:srgbClr val="00B050"/>
                </a:solidFill>
              </a:rPr>
              <a:t>16</a:t>
            </a:r>
            <a:r>
              <a:rPr lang="en-US" sz="3600" b="1" dirty="0"/>
              <a:t> = </a:t>
            </a:r>
            <a:r>
              <a:rPr lang="en-US" sz="3600" b="1" dirty="0">
                <a:solidFill>
                  <a:srgbClr val="FF0000"/>
                </a:solidFill>
              </a:rPr>
              <a:t>25</a:t>
            </a:r>
            <a:endParaRPr lang="en-US" sz="3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1699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Finding the Hypotenuse (c)</a:t>
            </a:r>
          </a:p>
        </p:txBody>
      </p:sp>
      <p:sp>
        <p:nvSpPr>
          <p:cNvPr id="32" name="Right Triangle 31"/>
          <p:cNvSpPr/>
          <p:nvPr/>
        </p:nvSpPr>
        <p:spPr>
          <a:xfrm>
            <a:off x="4805172" y="1952244"/>
            <a:ext cx="3186684" cy="317462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05172" y="4828032"/>
            <a:ext cx="310896" cy="2988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67401" y="1546492"/>
            <a:ext cx="2361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Example # 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8828" y="335127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9742" y="518733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94434" y="295325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565" y="2312426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 = a</a:t>
            </a:r>
            <a:r>
              <a:rPr lang="en-US" sz="2800" b="1" baseline="30000" dirty="0">
                <a:solidFill>
                  <a:srgbClr val="FF0000"/>
                </a:solidFill>
              </a:rPr>
              <a:t>2 </a:t>
            </a:r>
            <a:r>
              <a:rPr lang="en-US" sz="2800" b="1" dirty="0">
                <a:solidFill>
                  <a:srgbClr val="FF0000"/>
                </a:solidFill>
              </a:rPr>
              <a:t>+ b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786" y="2984033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b="1" baseline="30000" dirty="0"/>
              <a:t>2</a:t>
            </a:r>
            <a:r>
              <a:rPr lang="en-US" sz="2800" b="1" dirty="0"/>
              <a:t> = 3</a:t>
            </a:r>
            <a:r>
              <a:rPr lang="en-US" sz="2800" b="1" baseline="30000" dirty="0"/>
              <a:t>2 </a:t>
            </a:r>
            <a:r>
              <a:rPr lang="en-US" sz="2800" b="1" dirty="0"/>
              <a:t>+ 4</a:t>
            </a:r>
            <a:r>
              <a:rPr lang="en-US" sz="2800" b="1" baseline="300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0504" y="3507253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b="1" baseline="30000" dirty="0"/>
              <a:t>2</a:t>
            </a:r>
            <a:r>
              <a:rPr lang="en-US" sz="2800" b="1" dirty="0"/>
              <a:t> = 9 + 16</a:t>
            </a:r>
            <a:endParaRPr lang="en-US" sz="2800" b="1" baseline="30000" dirty="0"/>
          </a:p>
        </p:txBody>
      </p:sp>
      <p:sp>
        <p:nvSpPr>
          <p:cNvPr id="37" name="TextBox 36"/>
          <p:cNvSpPr txBox="1"/>
          <p:nvPr/>
        </p:nvSpPr>
        <p:spPr>
          <a:xfrm>
            <a:off x="962114" y="4052138"/>
            <a:ext cx="1327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b="1" baseline="30000" dirty="0"/>
              <a:t>2</a:t>
            </a:r>
            <a:r>
              <a:rPr lang="en-US" sz="2800" b="1" dirty="0"/>
              <a:t> = 25</a:t>
            </a:r>
            <a:endParaRPr lang="en-US" sz="28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4248" y="4593193"/>
                <a:ext cx="2166362" cy="636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𝒄</m:t>
                        </m:r>
                        <m:r>
                          <a:rPr lang="en-US" sz="3200" b="1" i="1" baseline="300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𝟐𝟓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48" y="4593193"/>
                <a:ext cx="2166362" cy="636200"/>
              </a:xfrm>
              <a:prstGeom prst="rect">
                <a:avLst/>
              </a:prstGeom>
              <a:blipFill rotWithShape="1">
                <a:blip r:embed="rId2"/>
                <a:stretch>
                  <a:fillRect t="-4762" b="-2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071920" y="5268359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 = 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83816" y="45664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56992" y="3507253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05172" y="3430666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7112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5" grpId="0"/>
      <p:bldP spid="36" grpId="0"/>
      <p:bldP spid="37" grpId="0"/>
      <p:bldP spid="17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00" y="684668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Finding the Leg (a)</a:t>
            </a:r>
          </a:p>
        </p:txBody>
      </p:sp>
      <p:sp>
        <p:nvSpPr>
          <p:cNvPr id="32" name="Right Triangle 31"/>
          <p:cNvSpPr/>
          <p:nvPr/>
        </p:nvSpPr>
        <p:spPr>
          <a:xfrm>
            <a:off x="4805172" y="1952244"/>
            <a:ext cx="3186684" cy="317462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05172" y="4828032"/>
            <a:ext cx="310896" cy="2988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9588" y="1546492"/>
            <a:ext cx="2361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Example # 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8828" y="335127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9742" y="526835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94434" y="295325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565" y="2312426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a</a:t>
            </a:r>
            <a:r>
              <a:rPr lang="en-US" sz="2800" b="1" baseline="30000" dirty="0">
                <a:solidFill>
                  <a:srgbClr val="0070C0"/>
                </a:solidFill>
              </a:rPr>
              <a:t>2</a:t>
            </a:r>
            <a:r>
              <a:rPr lang="en-US" sz="2800" b="1" dirty="0">
                <a:solidFill>
                  <a:srgbClr val="0070C0"/>
                </a:solidFill>
              </a:rPr>
              <a:t> = c</a:t>
            </a:r>
            <a:r>
              <a:rPr lang="en-US" sz="2800" b="1" baseline="30000" dirty="0">
                <a:solidFill>
                  <a:srgbClr val="0070C0"/>
                </a:solidFill>
              </a:rPr>
              <a:t>2 </a:t>
            </a:r>
            <a:r>
              <a:rPr lang="en-US" sz="2800" b="1" dirty="0">
                <a:solidFill>
                  <a:srgbClr val="0070C0"/>
                </a:solidFill>
              </a:rPr>
              <a:t>- b</a:t>
            </a:r>
            <a:r>
              <a:rPr lang="en-US" sz="2800" b="1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786" y="2984033"/>
            <a:ext cx="2079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b="1" baseline="30000" dirty="0"/>
              <a:t>2</a:t>
            </a:r>
            <a:r>
              <a:rPr lang="en-US" sz="2800" b="1" dirty="0"/>
              <a:t> = 10</a:t>
            </a:r>
            <a:r>
              <a:rPr lang="en-US" sz="2800" b="1" baseline="30000" dirty="0"/>
              <a:t>2 </a:t>
            </a:r>
            <a:r>
              <a:rPr lang="en-US" sz="2800" b="1" dirty="0"/>
              <a:t>- 8</a:t>
            </a:r>
            <a:r>
              <a:rPr lang="en-US" sz="2800" b="1" baseline="300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0504" y="3507253"/>
            <a:ext cx="2247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b="1" baseline="30000" dirty="0"/>
              <a:t>2</a:t>
            </a:r>
            <a:r>
              <a:rPr lang="en-US" sz="2800" b="1" dirty="0"/>
              <a:t> = 100 - 64</a:t>
            </a:r>
            <a:endParaRPr lang="en-US" sz="2800" b="1" baseline="30000" dirty="0"/>
          </a:p>
        </p:txBody>
      </p:sp>
      <p:sp>
        <p:nvSpPr>
          <p:cNvPr id="37" name="TextBox 36"/>
          <p:cNvSpPr txBox="1"/>
          <p:nvPr/>
        </p:nvSpPr>
        <p:spPr>
          <a:xfrm>
            <a:off x="962114" y="4052138"/>
            <a:ext cx="1327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b="1" baseline="30000" dirty="0"/>
              <a:t>2</a:t>
            </a:r>
            <a:r>
              <a:rPr lang="en-US" sz="2800" b="1" dirty="0"/>
              <a:t> = 36</a:t>
            </a:r>
            <a:endParaRPr lang="en-US" sz="28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4248" y="4593193"/>
                <a:ext cx="2214452" cy="631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𝒂</m:t>
                        </m:r>
                        <m:r>
                          <a:rPr lang="en-US" sz="3200" b="1" i="1" baseline="3000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0070C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𝟑𝟔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48" y="4593193"/>
                <a:ext cx="2214452" cy="631198"/>
              </a:xfrm>
              <a:prstGeom prst="rect">
                <a:avLst/>
              </a:prstGeom>
              <a:blipFill rotWithShape="1">
                <a:blip r:embed="rId2"/>
                <a:stretch>
                  <a:fillRect t="-5769" b="-29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071920" y="5268359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a = 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3816" y="45664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5993" y="359628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5172" y="352891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7676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5" grpId="0"/>
      <p:bldP spid="36" grpId="0"/>
      <p:bldP spid="37" grpId="0"/>
      <p:bldP spid="17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00" y="684668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Finding the Leg (b)</a:t>
            </a:r>
          </a:p>
        </p:txBody>
      </p:sp>
      <p:sp>
        <p:nvSpPr>
          <p:cNvPr id="32" name="Right Triangle 31"/>
          <p:cNvSpPr/>
          <p:nvPr/>
        </p:nvSpPr>
        <p:spPr>
          <a:xfrm>
            <a:off x="4805172" y="1952244"/>
            <a:ext cx="3186684" cy="317462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05172" y="4828032"/>
            <a:ext cx="310896" cy="2988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180" y="1513298"/>
            <a:ext cx="2361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Example # 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3354" y="341826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9742" y="526835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94434" y="295325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565" y="2312426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b</a:t>
            </a:r>
            <a:r>
              <a:rPr lang="en-US" sz="2800" b="1" baseline="30000" dirty="0">
                <a:solidFill>
                  <a:srgbClr val="00B050"/>
                </a:solidFill>
              </a:rPr>
              <a:t>2</a:t>
            </a:r>
            <a:r>
              <a:rPr lang="en-US" sz="2800" b="1" dirty="0">
                <a:solidFill>
                  <a:srgbClr val="00B050"/>
                </a:solidFill>
              </a:rPr>
              <a:t> = c</a:t>
            </a:r>
            <a:r>
              <a:rPr lang="en-US" sz="2800" b="1" baseline="30000" dirty="0">
                <a:solidFill>
                  <a:srgbClr val="00B050"/>
                </a:solidFill>
              </a:rPr>
              <a:t>2 </a:t>
            </a:r>
            <a:r>
              <a:rPr lang="en-US" sz="2800" b="1" dirty="0">
                <a:solidFill>
                  <a:srgbClr val="00B050"/>
                </a:solidFill>
              </a:rPr>
              <a:t>- a</a:t>
            </a:r>
            <a:r>
              <a:rPr lang="en-US" sz="2800" b="1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786" y="298403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baseline="30000" dirty="0"/>
              <a:t>2</a:t>
            </a:r>
            <a:r>
              <a:rPr lang="en-US" sz="2800" b="1" dirty="0"/>
              <a:t> = 20</a:t>
            </a:r>
            <a:r>
              <a:rPr lang="en-US" sz="2800" b="1" baseline="30000" dirty="0"/>
              <a:t>2 </a:t>
            </a:r>
            <a:r>
              <a:rPr lang="en-US" sz="2800" b="1" dirty="0"/>
              <a:t>- 12</a:t>
            </a:r>
            <a:r>
              <a:rPr lang="en-US" sz="2800" b="1" baseline="300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0504" y="3507253"/>
            <a:ext cx="2448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baseline="30000" dirty="0"/>
              <a:t>2</a:t>
            </a:r>
            <a:r>
              <a:rPr lang="en-US" sz="2800" b="1" dirty="0"/>
              <a:t> = 400 - 144</a:t>
            </a:r>
            <a:endParaRPr lang="en-US" sz="2800" b="1" baseline="30000" dirty="0"/>
          </a:p>
        </p:txBody>
      </p:sp>
      <p:sp>
        <p:nvSpPr>
          <p:cNvPr id="37" name="TextBox 36"/>
          <p:cNvSpPr txBox="1"/>
          <p:nvPr/>
        </p:nvSpPr>
        <p:spPr>
          <a:xfrm>
            <a:off x="962114" y="4052138"/>
            <a:ext cx="1547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baseline="30000" dirty="0"/>
              <a:t>2</a:t>
            </a:r>
            <a:r>
              <a:rPr lang="en-US" sz="2800" b="1" dirty="0"/>
              <a:t> = 256</a:t>
            </a:r>
            <a:endParaRPr lang="en-US" sz="28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4248" y="4593193"/>
                <a:ext cx="2459712" cy="636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𝒃</m:t>
                        </m:r>
                        <m:r>
                          <a:rPr lang="en-US" sz="3200" b="1" i="1" baseline="3000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𝟐𝟓𝟔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48" y="4593193"/>
                <a:ext cx="2459712" cy="636200"/>
              </a:xfrm>
              <a:prstGeom prst="rect">
                <a:avLst/>
              </a:prstGeom>
              <a:blipFill rotWithShape="1">
                <a:blip r:embed="rId2"/>
                <a:stretch>
                  <a:fillRect t="-4762" b="-2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071920" y="5268359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b =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3547" y="3539554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3816" y="456642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5993" y="359628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3946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5" grpId="0"/>
      <p:bldP spid="36" grpId="0"/>
      <p:bldP spid="37" grpId="0"/>
      <p:bldP spid="17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030" y="447129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Finding missing sides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86" y="1702018"/>
            <a:ext cx="9071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3. What steps will you take to find the missing side?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594949" y="2859449"/>
            <a:ext cx="3673447" cy="3186684"/>
            <a:chOff x="4599026" y="2835646"/>
            <a:chExt cx="3673447" cy="3186684"/>
          </a:xfrm>
        </p:grpSpPr>
        <p:sp>
          <p:nvSpPr>
            <p:cNvPr id="32" name="Right Triangle 31"/>
            <p:cNvSpPr/>
            <p:nvPr/>
          </p:nvSpPr>
          <p:spPr>
            <a:xfrm rot="5400000">
              <a:off x="5091821" y="2841678"/>
              <a:ext cx="3186684" cy="3174620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5097853" y="2859449"/>
              <a:ext cx="310896" cy="2988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99026" y="3674514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7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77604" y="393282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15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2565" y="2312426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b</a:t>
            </a:r>
            <a:r>
              <a:rPr lang="en-US" sz="2800" b="1" baseline="30000" dirty="0">
                <a:solidFill>
                  <a:srgbClr val="C00000"/>
                </a:solidFill>
              </a:rPr>
              <a:t>2</a:t>
            </a:r>
            <a:r>
              <a:rPr lang="en-US" sz="2800" b="1" dirty="0">
                <a:solidFill>
                  <a:srgbClr val="C00000"/>
                </a:solidFill>
              </a:rPr>
              <a:t> = c</a:t>
            </a:r>
            <a:r>
              <a:rPr lang="en-US" sz="2800" b="1" baseline="30000" dirty="0">
                <a:solidFill>
                  <a:srgbClr val="C00000"/>
                </a:solidFill>
              </a:rPr>
              <a:t>2 </a:t>
            </a:r>
            <a:r>
              <a:rPr lang="en-US" sz="2800" b="1" dirty="0">
                <a:solidFill>
                  <a:srgbClr val="C00000"/>
                </a:solidFill>
              </a:rPr>
              <a:t>- a</a:t>
            </a:r>
            <a:r>
              <a:rPr lang="en-US" sz="2800" b="1" baseline="30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786" y="2984033"/>
            <a:ext cx="2098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baseline="30000" dirty="0"/>
              <a:t>2</a:t>
            </a:r>
            <a:r>
              <a:rPr lang="en-US" sz="2800" b="1" dirty="0"/>
              <a:t> = 15</a:t>
            </a:r>
            <a:r>
              <a:rPr lang="en-US" sz="2800" b="1" baseline="30000" dirty="0"/>
              <a:t>2 </a:t>
            </a:r>
            <a:r>
              <a:rPr lang="en-US" sz="2800" b="1" dirty="0"/>
              <a:t>- 7</a:t>
            </a:r>
            <a:r>
              <a:rPr lang="en-US" sz="2800" b="1" baseline="300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0504" y="3507253"/>
            <a:ext cx="226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baseline="30000" dirty="0"/>
              <a:t>2</a:t>
            </a:r>
            <a:r>
              <a:rPr lang="en-US" sz="2800" b="1" dirty="0"/>
              <a:t> = 225 - 49</a:t>
            </a:r>
            <a:endParaRPr lang="en-US" sz="2800" b="1" baseline="30000" dirty="0"/>
          </a:p>
        </p:txBody>
      </p:sp>
      <p:sp>
        <p:nvSpPr>
          <p:cNvPr id="37" name="TextBox 36"/>
          <p:cNvSpPr txBox="1"/>
          <p:nvPr/>
        </p:nvSpPr>
        <p:spPr>
          <a:xfrm>
            <a:off x="962114" y="4052138"/>
            <a:ext cx="1547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baseline="30000" dirty="0"/>
              <a:t>2</a:t>
            </a:r>
            <a:r>
              <a:rPr lang="en-US" sz="2800" b="1" dirty="0"/>
              <a:t> = 176</a:t>
            </a:r>
            <a:endParaRPr lang="en-US" sz="28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4248" y="4593193"/>
                <a:ext cx="2453300" cy="636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𝒃</m:t>
                        </m:r>
                        <m:r>
                          <a:rPr lang="en-US" sz="3200" b="1" i="1" baseline="30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𝟏𝟕𝟔</m:t>
                        </m:r>
                      </m:e>
                    </m:rad>
                  </m:oMath>
                </a14:m>
                <a:r>
                  <a:rPr lang="en-US" sz="3200" b="1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48" y="4593193"/>
                <a:ext cx="2453300" cy="636328"/>
              </a:xfrm>
              <a:prstGeom prst="rect">
                <a:avLst/>
              </a:prstGeom>
              <a:blipFill rotWithShape="1">
                <a:blip r:embed="rId2"/>
                <a:stretch>
                  <a:fillRect t="-4762" b="-2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4835" y="5294545"/>
                <a:ext cx="20552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 ≈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𝟏𝟑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35" y="5294545"/>
                <a:ext cx="2055243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72565" y="6022330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Round to the nearest tenth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3D411B-25DA-4603-8B83-4DD6292CE3C1}"/>
              </a:ext>
            </a:extLst>
          </p:cNvPr>
          <p:cNvSpPr txBox="1"/>
          <p:nvPr/>
        </p:nvSpPr>
        <p:spPr>
          <a:xfrm>
            <a:off x="3341400" y="2221596"/>
            <a:ext cx="1665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Example # 4</a:t>
            </a:r>
          </a:p>
        </p:txBody>
      </p:sp>
    </p:spTree>
    <p:extLst>
      <p:ext uri="{BB962C8B-B14F-4D97-AF65-F5344CB8AC3E}">
        <p14:creationId xmlns:p14="http://schemas.microsoft.com/office/powerpoint/2010/main" val="382251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5" grpId="0"/>
      <p:bldP spid="36" grpId="0"/>
      <p:bldP spid="37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Using Pythagorean Theorem to Prove Right Triangles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" y="1825538"/>
            <a:ext cx="8860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 You know that </a:t>
            </a:r>
            <a:r>
              <a:rPr lang="en-US" sz="2000" b="1" i="1" dirty="0"/>
              <a:t>Pythagorean Theorem </a:t>
            </a:r>
            <a:r>
              <a:rPr lang="en-US" sz="2000" dirty="0"/>
              <a:t>formula works with </a:t>
            </a:r>
            <a:r>
              <a:rPr lang="en-US" sz="2000" b="1" u="sng" dirty="0"/>
              <a:t>all right triangles</a:t>
            </a:r>
            <a:r>
              <a:rPr lang="en-US" sz="2000" dirty="0"/>
              <a:t>, We can use the </a:t>
            </a:r>
            <a:r>
              <a:rPr lang="en-US" sz="2000" b="1" i="1" u="sng" dirty="0"/>
              <a:t>converse</a:t>
            </a:r>
            <a:r>
              <a:rPr lang="en-US" sz="2000" dirty="0"/>
              <a:t> of this theorem, which is: </a:t>
            </a:r>
            <a:r>
              <a:rPr lang="en-US" sz="2000" b="1" i="1" u="sng" dirty="0"/>
              <a:t>if a</a:t>
            </a:r>
            <a:r>
              <a:rPr lang="en-US" sz="2000" b="1" i="1" u="sng" baseline="30000" dirty="0"/>
              <a:t>2</a:t>
            </a:r>
            <a:r>
              <a:rPr lang="en-US" sz="2000" b="1" i="1" u="sng" dirty="0"/>
              <a:t> + b</a:t>
            </a:r>
            <a:r>
              <a:rPr lang="en-US" sz="2000" b="1" i="1" u="sng" baseline="30000" dirty="0"/>
              <a:t>2</a:t>
            </a:r>
            <a:r>
              <a:rPr lang="en-US" sz="2000" b="1" i="1" u="sng" dirty="0"/>
              <a:t> = c</a:t>
            </a:r>
            <a:r>
              <a:rPr lang="en-US" sz="2000" b="1" i="1" u="sng" baseline="30000" dirty="0"/>
              <a:t>2</a:t>
            </a:r>
            <a:r>
              <a:rPr lang="en-US" sz="2000" dirty="0"/>
              <a:t>, then the triangle </a:t>
            </a:r>
            <a:r>
              <a:rPr lang="en-US" sz="2000" b="1" i="1" u="sng" dirty="0"/>
              <a:t>is a right triangle</a:t>
            </a:r>
            <a:r>
              <a:rPr lang="en-US" sz="2000" dirty="0"/>
              <a:t>.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1602" y="3186456"/>
            <a:ext cx="3480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Is this a right triangle?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434093" y="2658880"/>
            <a:ext cx="3096811" cy="2963349"/>
            <a:chOff x="4312780" y="3166703"/>
            <a:chExt cx="3096811" cy="2963349"/>
          </a:xfrm>
        </p:grpSpPr>
        <p:sp>
          <p:nvSpPr>
            <p:cNvPr id="21" name="Right Triangle 20"/>
            <p:cNvSpPr/>
            <p:nvPr/>
          </p:nvSpPr>
          <p:spPr>
            <a:xfrm rot="16200000">
              <a:off x="4280756" y="3198727"/>
              <a:ext cx="2347816" cy="2283768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11257" y="576072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 cm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96548" y="4340610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 cm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000" y="3971278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 cm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90115" y="3755843"/>
            <a:ext cx="2021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b="1" baseline="30000" dirty="0"/>
              <a:t>2</a:t>
            </a:r>
            <a:r>
              <a:rPr lang="en-US" sz="2800" b="1" dirty="0"/>
              <a:t> + b</a:t>
            </a:r>
            <a:r>
              <a:rPr lang="en-US" sz="2800" b="1" baseline="30000" dirty="0"/>
              <a:t>2</a:t>
            </a:r>
            <a:r>
              <a:rPr lang="en-US" sz="2800" b="1" dirty="0"/>
              <a:t> = c</a:t>
            </a:r>
            <a:r>
              <a:rPr lang="en-US" sz="2800" b="1" baseline="300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9300" y="4279063"/>
            <a:ext cx="240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5</a:t>
            </a:r>
            <a:r>
              <a:rPr lang="en-US" sz="2800" b="1" baseline="30000" dirty="0"/>
              <a:t>2</a:t>
            </a:r>
            <a:r>
              <a:rPr lang="en-US" sz="2800" b="1" dirty="0"/>
              <a:t> + 12</a:t>
            </a:r>
            <a:r>
              <a:rPr lang="en-US" sz="2800" b="1" baseline="30000" dirty="0"/>
              <a:t>2</a:t>
            </a:r>
            <a:r>
              <a:rPr lang="en-US" sz="2800" b="1" dirty="0"/>
              <a:t> = 13</a:t>
            </a:r>
            <a:r>
              <a:rPr lang="en-US" sz="2800" b="1" baseline="30000" dirty="0"/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8311" y="4802283"/>
            <a:ext cx="2605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25 + 144 = 169</a:t>
            </a:r>
            <a:endParaRPr lang="en-US" sz="2800" b="1" baseline="30000" dirty="0"/>
          </a:p>
        </p:txBody>
      </p:sp>
      <p:sp>
        <p:nvSpPr>
          <p:cNvPr id="38" name="TextBox 37"/>
          <p:cNvSpPr txBox="1"/>
          <p:nvPr/>
        </p:nvSpPr>
        <p:spPr>
          <a:xfrm>
            <a:off x="568670" y="5378568"/>
            <a:ext cx="1795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169 = 169</a:t>
            </a:r>
            <a:endParaRPr lang="en-US" sz="2800" b="1" baseline="30000" dirty="0"/>
          </a:p>
        </p:txBody>
      </p:sp>
      <p:sp>
        <p:nvSpPr>
          <p:cNvPr id="39" name="TextBox 38"/>
          <p:cNvSpPr txBox="1"/>
          <p:nvPr/>
        </p:nvSpPr>
        <p:spPr>
          <a:xfrm>
            <a:off x="2932522" y="5805642"/>
            <a:ext cx="47574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Yes, this is a right triangle!</a:t>
            </a:r>
          </a:p>
        </p:txBody>
      </p:sp>
    </p:spTree>
    <p:extLst>
      <p:ext uri="{BB962C8B-B14F-4D97-AF65-F5344CB8AC3E}">
        <p14:creationId xmlns:p14="http://schemas.microsoft.com/office/powerpoint/2010/main" val="14723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5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Using Pythagorean Theorem to Prove Right Triangles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" y="1825538"/>
            <a:ext cx="8860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You know that </a:t>
            </a:r>
            <a:r>
              <a:rPr lang="en-US" sz="2000" b="1" i="1" dirty="0"/>
              <a:t>Pythagorean Theorem </a:t>
            </a:r>
            <a:r>
              <a:rPr lang="en-US" sz="2000" dirty="0"/>
              <a:t>formula works with </a:t>
            </a:r>
            <a:r>
              <a:rPr lang="en-US" sz="2000" b="1" u="sng" dirty="0"/>
              <a:t>all right triangles</a:t>
            </a:r>
            <a:r>
              <a:rPr lang="en-US" sz="2000" dirty="0"/>
              <a:t>, We can use the </a:t>
            </a:r>
            <a:r>
              <a:rPr lang="en-US" sz="2000" b="1" i="1" u="sng" dirty="0"/>
              <a:t>converse</a:t>
            </a:r>
            <a:r>
              <a:rPr lang="en-US" sz="2000" dirty="0"/>
              <a:t> of this theorem, which is: </a:t>
            </a:r>
            <a:r>
              <a:rPr lang="en-US" sz="2000" b="1" i="1" u="sng" dirty="0"/>
              <a:t>if a</a:t>
            </a:r>
            <a:r>
              <a:rPr lang="en-US" sz="2000" b="1" i="1" u="sng" baseline="30000" dirty="0"/>
              <a:t>2</a:t>
            </a:r>
            <a:r>
              <a:rPr lang="en-US" sz="2000" b="1" i="1" u="sng" dirty="0"/>
              <a:t> + b</a:t>
            </a:r>
            <a:r>
              <a:rPr lang="en-US" sz="2000" b="1" i="1" u="sng" baseline="30000" dirty="0"/>
              <a:t>2</a:t>
            </a:r>
            <a:r>
              <a:rPr lang="en-US" sz="2000" b="1" i="1" u="sng" dirty="0"/>
              <a:t> = c</a:t>
            </a:r>
            <a:r>
              <a:rPr lang="en-US" sz="2000" b="1" i="1" u="sng" baseline="30000" dirty="0"/>
              <a:t>2</a:t>
            </a:r>
            <a:r>
              <a:rPr lang="en-US" sz="2000" dirty="0"/>
              <a:t>, then the triangle </a:t>
            </a:r>
            <a:r>
              <a:rPr lang="en-US" sz="2000" b="1" i="1" u="sng" dirty="0"/>
              <a:t>is a right triangle</a:t>
            </a:r>
            <a:r>
              <a:rPr lang="en-US" sz="2000" dirty="0"/>
              <a:t>.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3198604"/>
            <a:ext cx="3480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Is this a right triangle?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434093" y="2658880"/>
            <a:ext cx="2968571" cy="2963349"/>
            <a:chOff x="4312780" y="3166703"/>
            <a:chExt cx="2968571" cy="2963349"/>
          </a:xfrm>
        </p:grpSpPr>
        <p:sp>
          <p:nvSpPr>
            <p:cNvPr id="21" name="Right Triangle 20"/>
            <p:cNvSpPr/>
            <p:nvPr/>
          </p:nvSpPr>
          <p:spPr>
            <a:xfrm rot="16200000">
              <a:off x="4280756" y="3198727"/>
              <a:ext cx="2347816" cy="2283768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11257" y="576072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 cm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96548" y="434061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 cm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000" y="397127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 cm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90115" y="3755843"/>
            <a:ext cx="2021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b="1" baseline="30000" dirty="0"/>
              <a:t>2</a:t>
            </a:r>
            <a:r>
              <a:rPr lang="en-US" sz="2800" b="1" dirty="0"/>
              <a:t> + b</a:t>
            </a:r>
            <a:r>
              <a:rPr lang="en-US" sz="2800" b="1" baseline="30000" dirty="0"/>
              <a:t>2</a:t>
            </a:r>
            <a:r>
              <a:rPr lang="en-US" sz="2800" b="1" dirty="0"/>
              <a:t> = c</a:t>
            </a:r>
            <a:r>
              <a:rPr lang="en-US" sz="2800" b="1" baseline="300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9300" y="4279063"/>
            <a:ext cx="2002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6</a:t>
            </a:r>
            <a:r>
              <a:rPr lang="en-US" sz="2800" b="1" baseline="30000" dirty="0"/>
              <a:t>2</a:t>
            </a:r>
            <a:r>
              <a:rPr lang="en-US" sz="2800" b="1" dirty="0"/>
              <a:t> + 8</a:t>
            </a:r>
            <a:r>
              <a:rPr lang="en-US" sz="2800" b="1" baseline="30000" dirty="0"/>
              <a:t>2</a:t>
            </a:r>
            <a:r>
              <a:rPr lang="en-US" sz="2800" b="1" dirty="0"/>
              <a:t> = 9</a:t>
            </a:r>
            <a:r>
              <a:rPr lang="en-US" sz="2800" b="1" baseline="30000" dirty="0"/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8311" y="4802283"/>
            <a:ext cx="2204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36 + 64 = 81</a:t>
            </a:r>
            <a:endParaRPr lang="en-US" sz="2800" b="1" baseline="30000" dirty="0"/>
          </a:p>
        </p:txBody>
      </p:sp>
      <p:sp>
        <p:nvSpPr>
          <p:cNvPr id="39" name="TextBox 38"/>
          <p:cNvSpPr txBox="1"/>
          <p:nvPr/>
        </p:nvSpPr>
        <p:spPr>
          <a:xfrm>
            <a:off x="2932522" y="5805642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No, this is not a right triangle!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352" y="5360619"/>
                <a:ext cx="19038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𝟏𝟎𝟎</m:t>
                      </m:r>
                      <m:r>
                        <a:rPr lang="en-US" sz="2800" b="1" i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en-US" sz="2800" b="1" i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𝟖𝟏</m:t>
                      </m:r>
                      <m:r>
                        <a:rPr lang="en-US" sz="2800" b="1" i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52" y="5360619"/>
                <a:ext cx="1903855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24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5" grpId="0"/>
      <p:bldP spid="36" grpId="0"/>
      <p:bldP spid="37" grpId="0"/>
      <p:bldP spid="39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8900" y="579485"/>
            <a:ext cx="38729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Pythagorean Triple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458575"/>
            <a:ext cx="8161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 Three numbers can be called a </a:t>
            </a:r>
            <a:r>
              <a:rPr lang="en-US" b="1" i="1" u="sng" dirty="0">
                <a:solidFill>
                  <a:srgbClr val="7030A0"/>
                </a:solidFill>
              </a:rPr>
              <a:t>Pythagorean triple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if </a:t>
            </a:r>
            <a:r>
              <a:rPr lang="en-US" b="1" dirty="0"/>
              <a:t>a</a:t>
            </a:r>
            <a:r>
              <a:rPr lang="en-US" b="1" baseline="30000" dirty="0"/>
              <a:t>2</a:t>
            </a:r>
            <a:r>
              <a:rPr lang="en-US" b="1" dirty="0"/>
              <a:t> + b</a:t>
            </a:r>
            <a:r>
              <a:rPr lang="en-US" b="1" baseline="30000" dirty="0"/>
              <a:t>2</a:t>
            </a:r>
            <a:r>
              <a:rPr lang="en-US" b="1" dirty="0"/>
              <a:t> = c</a:t>
            </a:r>
            <a:r>
              <a:rPr lang="en-US" b="1" baseline="30000" dirty="0"/>
              <a:t>2</a:t>
            </a:r>
            <a:r>
              <a:rPr lang="en-US" b="1" dirty="0"/>
              <a:t> </a:t>
            </a:r>
            <a:r>
              <a:rPr lang="en-US" dirty="0"/>
              <a:t>and all the </a:t>
            </a:r>
            <a:r>
              <a:rPr lang="en-US" b="1" dirty="0"/>
              <a:t>numbers are integers</a:t>
            </a:r>
            <a:r>
              <a:rPr lang="en-US" dirty="0"/>
              <a:t> </a:t>
            </a:r>
            <a:r>
              <a:rPr lang="en-US" b="1" i="1" u="sng" dirty="0">
                <a:solidFill>
                  <a:srgbClr val="7030A0"/>
                </a:solidFill>
              </a:rPr>
              <a:t>(positive whole numbers</a:t>
            </a:r>
            <a:r>
              <a:rPr lang="en-US" dirty="0">
                <a:solidFill>
                  <a:srgbClr val="7030A0"/>
                </a:solidFill>
              </a:rPr>
              <a:t>).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Examples: </a:t>
            </a:r>
            <a:endParaRPr lang="en-US" b="1" baseline="30000" dirty="0">
              <a:solidFill>
                <a:srgbClr val="7030A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189051"/>
              </p:ext>
            </p:extLst>
          </p:nvPr>
        </p:nvGraphicFramePr>
        <p:xfrm>
          <a:off x="1522468" y="2884932"/>
          <a:ext cx="6085845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1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58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  <a:r>
                        <a:rPr lang="en-US" b="1" baseline="30000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  <a:r>
                        <a:rPr lang="en-US" b="1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  <a:r>
                        <a:rPr lang="en-US" b="1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52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524" y="2073862"/>
            <a:ext cx="70728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Can you answer the essential question with confidence and a clear understanding of the lesson.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What are some key concepts you should remember about the Pythagorean Theorem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Is there more you need to learn about this lesson?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2384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1768</TotalTime>
  <Words>695</Words>
  <Application>Microsoft Office PowerPoint</Application>
  <PresentationFormat>On-screen Show (4:3)</PresentationFormat>
  <Paragraphs>152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Comic Sans MS</vt:lpstr>
      <vt:lpstr>Wingdings</vt:lpstr>
      <vt:lpstr>Clarity</vt:lpstr>
      <vt:lpstr>Geometry</vt:lpstr>
      <vt:lpstr>Standard</vt:lpstr>
      <vt:lpstr>Essential Question</vt:lpstr>
      <vt:lpstr>Target Statment</vt:lpstr>
      <vt:lpstr>Pythagoras </vt:lpstr>
      <vt:lpstr>Identifying Right Triagnles</vt:lpstr>
      <vt:lpstr>Pythagorean Theorem Formula</vt:lpstr>
      <vt:lpstr>Finding the Hypotenuse (c)</vt:lpstr>
      <vt:lpstr>Finding the Leg (a)</vt:lpstr>
      <vt:lpstr>Finding the Leg (b)</vt:lpstr>
      <vt:lpstr>Finding missing sides</vt:lpstr>
      <vt:lpstr>Using Pythagorean Theorem to Prove Right Triangles</vt:lpstr>
      <vt:lpstr>Using Pythagorean Theorem to Prove Right Triangles</vt:lpstr>
      <vt:lpstr>PowerPoint Presentation</vt:lpstr>
      <vt:lpstr>SUMMARY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</dc:title>
  <dc:creator>Garry Laws</dc:creator>
  <cp:lastModifiedBy>Garry Laws</cp:lastModifiedBy>
  <cp:revision>101</cp:revision>
  <cp:lastPrinted>2013-11-05T18:28:52Z</cp:lastPrinted>
  <dcterms:created xsi:type="dcterms:W3CDTF">2013-11-01T03:29:23Z</dcterms:created>
  <dcterms:modified xsi:type="dcterms:W3CDTF">2021-05-05T17:30:00Z</dcterms:modified>
</cp:coreProperties>
</file>