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</p:sldIdLst>
  <p:sldSz cx="6858000" cy="9144000" type="letter"/>
  <p:notesSz cx="7010400" cy="9296400"/>
  <p:defaultTextStyle>
    <a:defPPr>
      <a:defRPr lang="en-US"/>
    </a:defPPr>
    <a:lvl1pPr marL="0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1pPr>
    <a:lvl2pPr marL="257175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2pPr>
    <a:lvl3pPr marL="514350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3pPr>
    <a:lvl4pPr marL="771525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4pPr>
    <a:lvl5pPr marL="1028700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5pPr>
    <a:lvl6pPr marL="1285875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6pPr>
    <a:lvl7pPr marL="1543050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7pPr>
    <a:lvl8pPr marL="1800225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8pPr>
    <a:lvl9pPr marL="2057400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2" d="100"/>
          <a:sy n="62" d="100"/>
        </p:scale>
        <p:origin x="186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F8A8-9EB6-4304-8982-77CA458EA128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10086-A835-467E-BCA4-81621CF2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078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F8A8-9EB6-4304-8982-77CA458EA128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10086-A835-467E-BCA4-81621CF2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067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F8A8-9EB6-4304-8982-77CA458EA128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10086-A835-467E-BCA4-81621CF2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987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F8A8-9EB6-4304-8982-77CA458EA128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10086-A835-467E-BCA4-81621CF2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08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F8A8-9EB6-4304-8982-77CA458EA128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10086-A835-467E-BCA4-81621CF2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314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F8A8-9EB6-4304-8982-77CA458EA128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10086-A835-467E-BCA4-81621CF2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656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F8A8-9EB6-4304-8982-77CA458EA128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10086-A835-467E-BCA4-81621CF2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054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F8A8-9EB6-4304-8982-77CA458EA128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10086-A835-467E-BCA4-81621CF2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224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F8A8-9EB6-4304-8982-77CA458EA128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10086-A835-467E-BCA4-81621CF2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219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F8A8-9EB6-4304-8982-77CA458EA128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10086-A835-467E-BCA4-81621CF2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41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F8A8-9EB6-4304-8982-77CA458EA128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10086-A835-467E-BCA4-81621CF2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206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EF8A8-9EB6-4304-8982-77CA458EA128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10086-A835-467E-BCA4-81621CF2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173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77"/>
            <a:ext cx="6887815" cy="91837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4774" y="890780"/>
            <a:ext cx="5712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HelloBestDay" panose="02000603000000000000" pitchFamily="2" charset="0"/>
                <a:ea typeface="HelloBestDay" panose="02000603000000000000" pitchFamily="2" charset="0"/>
              </a:rPr>
              <a:t>Mrs. McMorrow</a:t>
            </a:r>
            <a:endParaRPr lang="en-US" sz="3200" dirty="0">
              <a:latin typeface="HelloBestDay" panose="02000603000000000000" pitchFamily="2" charset="0"/>
              <a:ea typeface="HelloBestDay" panose="02000603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759" y="1339262"/>
            <a:ext cx="5712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HelloBestDay" panose="02000603000000000000" pitchFamily="2" charset="0"/>
                <a:ea typeface="HelloBestDay" panose="02000603000000000000" pitchFamily="2" charset="0"/>
              </a:rPr>
              <a:t>Week of: </a:t>
            </a:r>
            <a:r>
              <a:rPr lang="en-US" sz="3600" dirty="0" smtClean="0">
                <a:solidFill>
                  <a:schemeClr val="accent2"/>
                </a:solidFill>
                <a:latin typeface="Gloucester MT Extra Condensed" panose="02030808020601010101" pitchFamily="18" charset="0"/>
                <a:ea typeface="HelloBestDay" panose="02000603000000000000" pitchFamily="2" charset="0"/>
              </a:rPr>
              <a:t>October </a:t>
            </a:r>
            <a:r>
              <a:rPr lang="en-US" sz="3600" dirty="0" smtClean="0">
                <a:solidFill>
                  <a:schemeClr val="accent2"/>
                </a:solidFill>
                <a:latin typeface="Gloucester MT Extra Condensed" panose="02030808020601010101" pitchFamily="18" charset="0"/>
                <a:ea typeface="HelloBestDay" panose="02000603000000000000" pitchFamily="2" charset="0"/>
              </a:rPr>
              <a:t>2019</a:t>
            </a:r>
            <a:endParaRPr lang="en-US" sz="3600" dirty="0">
              <a:solidFill>
                <a:schemeClr val="accent2"/>
              </a:solidFill>
              <a:latin typeface="Gloucester MT Extra Condensed" panose="02030808020601010101" pitchFamily="18" charset="0"/>
              <a:ea typeface="HelloBestDay" panose="02000603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9296" y="2020202"/>
            <a:ext cx="59845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HelloHappy" panose="02000603000000000000" pitchFamily="2" charset="0"/>
                <a:ea typeface="HelloHappy" panose="02000603000000000000" pitchFamily="2" charset="0"/>
              </a:rPr>
              <a:t>October has certainly flown by! This month we had </a:t>
            </a:r>
            <a:r>
              <a:rPr lang="en-US" sz="1600" b="1" dirty="0" smtClean="0">
                <a:latin typeface="HelloHappy" panose="02000603000000000000" pitchFamily="2" charset="0"/>
                <a:ea typeface="HelloHappy" panose="02000603000000000000" pitchFamily="2" charset="0"/>
              </a:rPr>
              <a:t>Plainville firefighters</a:t>
            </a:r>
            <a:r>
              <a:rPr lang="en-US" sz="1600" dirty="0" smtClean="0">
                <a:latin typeface="HelloHappy" panose="02000603000000000000" pitchFamily="2" charset="0"/>
                <a:ea typeface="HelloHappy" panose="02000603000000000000" pitchFamily="2" charset="0"/>
              </a:rPr>
              <a:t> visit our classroom, had a visit from a member of the </a:t>
            </a:r>
            <a:r>
              <a:rPr lang="en-US" sz="1600" b="1" dirty="0" smtClean="0">
                <a:latin typeface="HelloHappy" panose="02000603000000000000" pitchFamily="2" charset="0"/>
                <a:ea typeface="HelloHappy" panose="02000603000000000000" pitchFamily="2" charset="0"/>
              </a:rPr>
              <a:t>Cultural Society</a:t>
            </a:r>
            <a:r>
              <a:rPr lang="en-US" sz="1600" dirty="0" smtClean="0">
                <a:latin typeface="HelloHappy" panose="02000603000000000000" pitchFamily="2" charset="0"/>
                <a:ea typeface="HelloHappy" panose="02000603000000000000" pitchFamily="2" charset="0"/>
              </a:rPr>
              <a:t>, </a:t>
            </a:r>
            <a:r>
              <a:rPr lang="en-US" sz="1600" dirty="0" smtClean="0">
                <a:latin typeface="HelloHappy" panose="02000603000000000000" pitchFamily="2" charset="0"/>
                <a:ea typeface="HelloHappy" panose="02000603000000000000" pitchFamily="2" charset="0"/>
              </a:rPr>
              <a:t>and celebrated some awesome spirit days!</a:t>
            </a:r>
            <a:endParaRPr lang="en-US" sz="1600" dirty="0">
              <a:latin typeface="HelloHappy" panose="02000603000000000000" pitchFamily="2" charset="0"/>
              <a:ea typeface="HelloHappy" panose="02000603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8287" y="3322087"/>
            <a:ext cx="249455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HelloHappy" panose="02000603000000000000" pitchFamily="2" charset="0"/>
                <a:ea typeface="HelloHappy" panose="02000603000000000000" pitchFamily="2" charset="0"/>
              </a:rPr>
              <a:t>October focused on </a:t>
            </a:r>
            <a:r>
              <a:rPr lang="en-US" sz="1400" dirty="0" smtClean="0">
                <a:solidFill>
                  <a:srgbClr val="FF0000"/>
                </a:solidFill>
                <a:latin typeface="Gill Sans Ultra Bold Condensed" panose="020B0A06020104020203" pitchFamily="34" charset="0"/>
                <a:ea typeface="HelloHappy" panose="02000603000000000000" pitchFamily="2" charset="0"/>
              </a:rPr>
              <a:t>time and geometry</a:t>
            </a:r>
            <a:r>
              <a:rPr lang="en-US" sz="1400" dirty="0" smtClean="0">
                <a:latin typeface="HelloHappy" panose="02000603000000000000" pitchFamily="2" charset="0"/>
                <a:ea typeface="HelloHappy" panose="02000603000000000000" pitchFamily="2" charset="0"/>
              </a:rPr>
              <a:t>. Students learned how to </a:t>
            </a:r>
            <a:r>
              <a:rPr lang="en-US" sz="1400" dirty="0" smtClean="0">
                <a:solidFill>
                  <a:srgbClr val="FF0000"/>
                </a:solidFill>
                <a:latin typeface="HelloHappy" panose="02000603000000000000" pitchFamily="2" charset="0"/>
                <a:ea typeface="HelloHappy" panose="02000603000000000000" pitchFamily="2" charset="0"/>
              </a:rPr>
              <a:t>tell time to the nearest minute and solved problems involving </a:t>
            </a:r>
            <a:r>
              <a:rPr lang="en-US" sz="1400" smtClean="0">
                <a:solidFill>
                  <a:srgbClr val="FF0000"/>
                </a:solidFill>
                <a:latin typeface="HelloHappy" panose="02000603000000000000" pitchFamily="2" charset="0"/>
                <a:ea typeface="HelloHappy" panose="02000603000000000000" pitchFamily="2" charset="0"/>
              </a:rPr>
              <a:t>elapsed time</a:t>
            </a:r>
            <a:r>
              <a:rPr lang="en-US" sz="1400" smtClean="0">
                <a:latin typeface="HelloHappy" panose="02000603000000000000" pitchFamily="2" charset="0"/>
                <a:ea typeface="HelloHappy" panose="02000603000000000000" pitchFamily="2" charset="0"/>
              </a:rPr>
              <a:t>. </a:t>
            </a:r>
            <a:r>
              <a:rPr lang="en-US" sz="1400" dirty="0" smtClean="0">
                <a:latin typeface="HelloHappy" panose="02000603000000000000" pitchFamily="2" charset="0"/>
                <a:ea typeface="HelloHappy" panose="02000603000000000000" pitchFamily="2" charset="0"/>
              </a:rPr>
              <a:t>We also began categorizing shapes. We learned about </a:t>
            </a:r>
            <a:r>
              <a:rPr lang="en-US" sz="1400" dirty="0" smtClean="0">
                <a:solidFill>
                  <a:srgbClr val="FF0000"/>
                </a:solidFill>
                <a:latin typeface="HelloHappy" panose="02000603000000000000" pitchFamily="2" charset="0"/>
                <a:ea typeface="HelloHappy" panose="02000603000000000000" pitchFamily="2" charset="0"/>
              </a:rPr>
              <a:t>shape attributes</a:t>
            </a:r>
            <a:r>
              <a:rPr lang="en-US" sz="1400" dirty="0" smtClean="0">
                <a:latin typeface="HelloHappy" panose="02000603000000000000" pitchFamily="2" charset="0"/>
                <a:ea typeface="HelloHappy" panose="02000603000000000000" pitchFamily="2" charset="0"/>
              </a:rPr>
              <a:t> – focusing on quadrilaterals. </a:t>
            </a:r>
            <a:endParaRPr lang="en-US" sz="1400" dirty="0">
              <a:latin typeface="HelloHappy" panose="02000603000000000000" pitchFamily="2" charset="0"/>
              <a:ea typeface="HelloHappy" panose="02000603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91278" y="3221735"/>
            <a:ext cx="313215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HelloHappy" panose="02000603000000000000" pitchFamily="2" charset="0"/>
                <a:ea typeface="HelloHappy" panose="02000603000000000000" pitchFamily="2" charset="0"/>
              </a:rPr>
              <a:t>We started a new unit called “</a:t>
            </a: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  <a:latin typeface="HelloHappy" panose="02000603000000000000" pitchFamily="2" charset="0"/>
                <a:ea typeface="HelloHappy" panose="02000603000000000000" pitchFamily="2" charset="0"/>
              </a:rPr>
              <a:t>Whose Story Is It?</a:t>
            </a:r>
            <a:r>
              <a:rPr lang="en-US" sz="1400" dirty="0" smtClean="0">
                <a:latin typeface="HelloHappy" panose="02000603000000000000" pitchFamily="2" charset="0"/>
                <a:ea typeface="HelloHappy" panose="02000603000000000000" pitchFamily="2" charset="0"/>
              </a:rPr>
              <a:t>” This unit focuses on </a:t>
            </a:r>
            <a:r>
              <a:rPr lang="en-US" sz="1200" dirty="0" smtClean="0">
                <a:solidFill>
                  <a:schemeClr val="accent6">
                    <a:lumMod val="75000"/>
                  </a:schemeClr>
                </a:solidFill>
                <a:latin typeface="Levenim MT" panose="02010502060101010101" pitchFamily="2" charset="-79"/>
                <a:ea typeface="HelloHappy" panose="02000603000000000000" pitchFamily="2" charset="0"/>
                <a:cs typeface="Levenim MT" panose="02010502060101010101" pitchFamily="2" charset="-79"/>
              </a:rPr>
              <a:t>different </a:t>
            </a:r>
            <a:r>
              <a:rPr lang="en-US" sz="1200" b="1" dirty="0" smtClean="0">
                <a:solidFill>
                  <a:schemeClr val="accent6">
                    <a:lumMod val="75000"/>
                  </a:schemeClr>
                </a:solidFill>
                <a:latin typeface="Levenim MT" panose="02010502060101010101" pitchFamily="2" charset="-79"/>
                <a:ea typeface="HelloHappy" panose="02000603000000000000" pitchFamily="2" charset="0"/>
                <a:cs typeface="Levenim MT" panose="02010502060101010101" pitchFamily="2" charset="-79"/>
              </a:rPr>
              <a:t>perspective and points of view </a:t>
            </a:r>
            <a:r>
              <a:rPr lang="en-US" sz="1400" dirty="0" smtClean="0">
                <a:latin typeface="HelloHappy" panose="02000603000000000000" pitchFamily="2" charset="0"/>
                <a:ea typeface="HelloHappy" panose="02000603000000000000" pitchFamily="2" charset="0"/>
              </a:rPr>
              <a:t>both in stories and in real life with non-fiction topics. We read the book, </a:t>
            </a:r>
            <a:r>
              <a:rPr lang="en-US" sz="1400" u="sng" dirty="0" smtClean="0">
                <a:latin typeface="HelloHappy" panose="02000603000000000000" pitchFamily="2" charset="0"/>
                <a:ea typeface="HelloHappy" panose="02000603000000000000" pitchFamily="2" charset="0"/>
              </a:rPr>
              <a:t>Voices in the Park</a:t>
            </a:r>
            <a:r>
              <a:rPr lang="en-US" sz="1400" dirty="0" smtClean="0">
                <a:latin typeface="HelloHappy" panose="02000603000000000000" pitchFamily="2" charset="0"/>
                <a:ea typeface="HelloHappy" panose="02000603000000000000" pitchFamily="2" charset="0"/>
              </a:rPr>
              <a:t>, which is a story from 4 different points of view! We also began studying words with suffixes (s, </a:t>
            </a:r>
            <a:r>
              <a:rPr lang="en-US" sz="1400" dirty="0" err="1" smtClean="0">
                <a:latin typeface="HelloHappy" panose="02000603000000000000" pitchFamily="2" charset="0"/>
                <a:ea typeface="HelloHappy" panose="02000603000000000000" pitchFamily="2" charset="0"/>
              </a:rPr>
              <a:t>es</a:t>
            </a:r>
            <a:r>
              <a:rPr lang="en-US" sz="1400" dirty="0" smtClean="0">
                <a:latin typeface="HelloHappy" panose="02000603000000000000" pitchFamily="2" charset="0"/>
                <a:ea typeface="HelloHappy" panose="02000603000000000000" pitchFamily="2" charset="0"/>
              </a:rPr>
              <a:t>, </a:t>
            </a:r>
            <a:r>
              <a:rPr lang="en-US" sz="1400" dirty="0" err="1" smtClean="0">
                <a:latin typeface="HelloHappy" panose="02000603000000000000" pitchFamily="2" charset="0"/>
                <a:ea typeface="HelloHappy" panose="02000603000000000000" pitchFamily="2" charset="0"/>
              </a:rPr>
              <a:t>ed</a:t>
            </a:r>
            <a:r>
              <a:rPr lang="en-US" sz="1400" dirty="0" smtClean="0">
                <a:latin typeface="HelloHappy" panose="02000603000000000000" pitchFamily="2" charset="0"/>
                <a:ea typeface="HelloHappy" panose="02000603000000000000" pitchFamily="2" charset="0"/>
              </a:rPr>
              <a:t>, </a:t>
            </a:r>
            <a:r>
              <a:rPr lang="en-US" sz="1400" dirty="0" err="1" smtClean="0">
                <a:latin typeface="HelloHappy" panose="02000603000000000000" pitchFamily="2" charset="0"/>
                <a:ea typeface="HelloHappy" panose="02000603000000000000" pitchFamily="2" charset="0"/>
              </a:rPr>
              <a:t>etc</a:t>
            </a:r>
            <a:r>
              <a:rPr lang="en-US" sz="1400" dirty="0" smtClean="0">
                <a:latin typeface="HelloHappy" panose="02000603000000000000" pitchFamily="2" charset="0"/>
                <a:ea typeface="HelloHappy" panose="02000603000000000000" pitchFamily="2" charset="0"/>
              </a:rPr>
              <a:t>). </a:t>
            </a: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  <a:latin typeface="Gill Sans Ultra Bold Condensed" panose="020B0A06020104020203" pitchFamily="34" charset="0"/>
                <a:ea typeface="HelloHappy" panose="02000603000000000000" pitchFamily="2" charset="0"/>
              </a:rPr>
              <a:t>Suffixes</a:t>
            </a: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  <a:latin typeface="Gill Sans Ultra Bold Condensed" panose="020B0A06020104020203" pitchFamily="34" charset="0"/>
                <a:ea typeface="HelloHappy" panose="02000603000000000000" pitchFamily="2" charset="0"/>
              </a:rPr>
              <a:t> </a:t>
            </a:r>
            <a:r>
              <a:rPr lang="en-US" sz="1400" dirty="0" smtClean="0">
                <a:latin typeface="HelloHappy" panose="02000603000000000000" pitchFamily="2" charset="0"/>
                <a:ea typeface="HelloHappy" panose="02000603000000000000" pitchFamily="2" charset="0"/>
              </a:rPr>
              <a:t>change the meaning of a word.</a:t>
            </a:r>
          </a:p>
          <a:p>
            <a:endParaRPr lang="en-US" sz="1400" dirty="0">
              <a:latin typeface="HelloHappy" panose="02000603000000000000" pitchFamily="2" charset="0"/>
              <a:ea typeface="HelloHappy" panose="02000603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8287" y="7216175"/>
            <a:ext cx="296369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HelloHappy" panose="02000603000000000000" pitchFamily="2" charset="0"/>
                <a:ea typeface="HelloHappy" panose="02000603000000000000" pitchFamily="2" charset="0"/>
              </a:rPr>
              <a:t>We have been studying </a:t>
            </a:r>
            <a:r>
              <a:rPr lang="en-US" sz="1400" b="1" dirty="0" smtClean="0">
                <a:solidFill>
                  <a:srgbClr val="7030A0"/>
                </a:solidFill>
                <a:latin typeface="Lucida Sans Unicode" panose="020B0602030504020204" pitchFamily="34" charset="0"/>
                <a:ea typeface="HelloHappy" panose="02000603000000000000" pitchFamily="2" charset="0"/>
                <a:cs typeface="Lucida Sans Unicode" panose="020B0602030504020204" pitchFamily="34" charset="0"/>
              </a:rPr>
              <a:t>adjectives</a:t>
            </a:r>
            <a:r>
              <a:rPr lang="en-US" sz="1400" dirty="0" smtClean="0">
                <a:latin typeface="HelloHappy" panose="02000603000000000000" pitchFamily="2" charset="0"/>
                <a:ea typeface="HelloHappy" panose="02000603000000000000" pitchFamily="2" charset="0"/>
              </a:rPr>
              <a:t> and how we can use them to add details to our writing. Students have been writing </a:t>
            </a:r>
            <a:r>
              <a:rPr lang="en-US" sz="1400" b="1" dirty="0" smtClean="0">
                <a:solidFill>
                  <a:srgbClr val="7030A0"/>
                </a:solidFill>
                <a:latin typeface="HelloHappy" panose="02000603000000000000" pitchFamily="2" charset="0"/>
                <a:ea typeface="HelloHappy" panose="02000603000000000000" pitchFamily="2" charset="0"/>
              </a:rPr>
              <a:t>elaborative segments </a:t>
            </a:r>
            <a:r>
              <a:rPr lang="en-US" sz="1400" dirty="0" smtClean="0">
                <a:latin typeface="HelloHappy" panose="02000603000000000000" pitchFamily="2" charset="0"/>
                <a:ea typeface="HelloHappy" panose="02000603000000000000" pitchFamily="2" charset="0"/>
              </a:rPr>
              <a:t>about fall topics! We also focused on identifying </a:t>
            </a:r>
            <a:r>
              <a:rPr lang="en-US" sz="1400" dirty="0" smtClean="0">
                <a:solidFill>
                  <a:srgbClr val="7030A0"/>
                </a:solidFill>
                <a:latin typeface="HelloHappy" panose="02000603000000000000" pitchFamily="2" charset="0"/>
                <a:ea typeface="HelloHappy" panose="02000603000000000000" pitchFamily="2" charset="0"/>
              </a:rPr>
              <a:t>main ideas and details </a:t>
            </a:r>
            <a:r>
              <a:rPr lang="en-US" sz="1400" dirty="0" smtClean="0">
                <a:latin typeface="HelloHappy" panose="02000603000000000000" pitchFamily="2" charset="0"/>
                <a:ea typeface="HelloHappy" panose="02000603000000000000" pitchFamily="2" charset="0"/>
              </a:rPr>
              <a:t>with </a:t>
            </a:r>
            <a:r>
              <a:rPr lang="en-US" sz="1400" dirty="0" smtClean="0">
                <a:solidFill>
                  <a:srgbClr val="7030A0"/>
                </a:solidFill>
                <a:latin typeface="HelloHappy" panose="02000603000000000000" pitchFamily="2" charset="0"/>
                <a:ea typeface="HelloHappy" panose="02000603000000000000" pitchFamily="2" charset="0"/>
              </a:rPr>
              <a:t>Expository Writing.</a:t>
            </a:r>
            <a:endParaRPr lang="en-US" sz="1400" dirty="0">
              <a:solidFill>
                <a:srgbClr val="7030A0"/>
              </a:solidFill>
              <a:latin typeface="HelloHappy" panose="02000603000000000000" pitchFamily="2" charset="0"/>
              <a:ea typeface="HelloHappy" panose="02000603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87720" y="7216175"/>
            <a:ext cx="27579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HelloHappy" panose="02000603000000000000" pitchFamily="2" charset="0"/>
                <a:ea typeface="HelloHappy" panose="02000603000000000000" pitchFamily="2" charset="0"/>
              </a:rPr>
              <a:t>Have you signed up for </a:t>
            </a:r>
            <a:r>
              <a:rPr lang="en-US" sz="1600" b="1" dirty="0" smtClean="0">
                <a:solidFill>
                  <a:schemeClr val="accent2"/>
                </a:solidFill>
                <a:latin typeface="HelloHappy" panose="02000603000000000000" pitchFamily="2" charset="0"/>
                <a:ea typeface="HelloHappy" panose="02000603000000000000" pitchFamily="2" charset="0"/>
              </a:rPr>
              <a:t>Seesaw</a:t>
            </a:r>
            <a:r>
              <a:rPr lang="en-US" sz="1600" dirty="0" smtClean="0">
                <a:solidFill>
                  <a:schemeClr val="accent2"/>
                </a:solidFill>
                <a:latin typeface="HelloHappy" panose="02000603000000000000" pitchFamily="2" charset="0"/>
                <a:ea typeface="HelloHappy" panose="02000603000000000000" pitchFamily="2" charset="0"/>
              </a:rPr>
              <a:t> </a:t>
            </a:r>
            <a:r>
              <a:rPr lang="en-US" sz="1600" dirty="0" smtClean="0">
                <a:latin typeface="HelloHappy" panose="02000603000000000000" pitchFamily="2" charset="0"/>
                <a:ea typeface="HelloHappy" panose="02000603000000000000" pitchFamily="2" charset="0"/>
              </a:rPr>
              <a:t>yet? It is a quick way to see what is going on in the classroom and to interact with your child’s work!</a:t>
            </a:r>
            <a:endParaRPr lang="en-US" sz="1600" dirty="0">
              <a:latin typeface="HelloHappy" panose="02000603000000000000" pitchFamily="2" charset="0"/>
              <a:ea typeface="HelloHappy" panose="02000603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121" y="5367081"/>
            <a:ext cx="2566638" cy="57917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14774" y="5690783"/>
            <a:ext cx="593421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HelloHappy" panose="02000603000000000000" pitchFamily="2" charset="0"/>
                <a:ea typeface="HelloHappy" panose="02000603000000000000" pitchFamily="2" charset="0"/>
              </a:rPr>
              <a:t>	We have continued learning about</a:t>
            </a:r>
            <a:r>
              <a:rPr lang="en-US" sz="1400" b="1" dirty="0" smtClean="0">
                <a:latin typeface="HelloHappy" panose="02000603000000000000" pitchFamily="2" charset="0"/>
                <a:ea typeface="HelloHappy" panose="02000603000000000000" pitchFamily="2" charset="0"/>
              </a:rPr>
              <a:t> </a:t>
            </a:r>
            <a:r>
              <a:rPr lang="en-US" sz="1400" b="1" dirty="0" smtClean="0">
                <a:solidFill>
                  <a:schemeClr val="accent5"/>
                </a:solidFill>
                <a:latin typeface="Goudy Stout" panose="0202090407030B020401" pitchFamily="18" charset="0"/>
                <a:ea typeface="HelloHappy" panose="02000603000000000000" pitchFamily="2" charset="0"/>
              </a:rPr>
              <a:t>Plainville</a:t>
            </a:r>
            <a:r>
              <a:rPr lang="en-US" sz="1400" dirty="0" smtClean="0">
                <a:latin typeface="HelloHappy" panose="02000603000000000000" pitchFamily="2" charset="0"/>
                <a:ea typeface="HelloHappy" panose="02000603000000000000" pitchFamily="2" charset="0"/>
              </a:rPr>
              <a:t> in Social Studies. We made a </a:t>
            </a:r>
            <a:r>
              <a:rPr lang="en-US" sz="1400" dirty="0" smtClean="0">
                <a:solidFill>
                  <a:schemeClr val="accent5"/>
                </a:solidFill>
                <a:latin typeface="HelloHappy" panose="02000603000000000000" pitchFamily="2" charset="0"/>
                <a:ea typeface="HelloHappy" panose="02000603000000000000" pitchFamily="2" charset="0"/>
              </a:rPr>
              <a:t>flip book </a:t>
            </a:r>
            <a:r>
              <a:rPr lang="en-US" sz="1400" dirty="0" smtClean="0">
                <a:latin typeface="HelloHappy" panose="02000603000000000000" pitchFamily="2" charset="0"/>
                <a:ea typeface="HelloHappy" panose="02000603000000000000" pitchFamily="2" charset="0"/>
              </a:rPr>
              <a:t>with lots of new information about Plainville and watched a </a:t>
            </a:r>
            <a:r>
              <a:rPr lang="en-US" sz="1400" dirty="0" err="1" smtClean="0">
                <a:solidFill>
                  <a:schemeClr val="accent5"/>
                </a:solidFill>
                <a:latin typeface="HelloHappy" panose="02000603000000000000" pitchFamily="2" charset="0"/>
                <a:ea typeface="HelloHappy" panose="02000603000000000000" pitchFamily="2" charset="0"/>
              </a:rPr>
              <a:t>Nearpod</a:t>
            </a:r>
            <a:r>
              <a:rPr lang="en-US" sz="1400" dirty="0" smtClean="0">
                <a:solidFill>
                  <a:schemeClr val="accent5"/>
                </a:solidFill>
                <a:latin typeface="HelloHappy" panose="02000603000000000000" pitchFamily="2" charset="0"/>
                <a:ea typeface="HelloHappy" panose="02000603000000000000" pitchFamily="2" charset="0"/>
              </a:rPr>
              <a:t> lesson </a:t>
            </a:r>
            <a:r>
              <a:rPr lang="en-US" sz="1400" dirty="0" smtClean="0">
                <a:latin typeface="HelloHappy" panose="02000603000000000000" pitchFamily="2" charset="0"/>
                <a:ea typeface="HelloHappy" panose="02000603000000000000" pitchFamily="2" charset="0"/>
              </a:rPr>
              <a:t>on the town! This was lots of fun! We have continued studying </a:t>
            </a:r>
            <a:r>
              <a:rPr lang="en-US" sz="1400" b="1" dirty="0" smtClean="0">
                <a:solidFill>
                  <a:schemeClr val="accent2"/>
                </a:solidFill>
                <a:latin typeface="Matura MT Script Capitals" panose="03020802060602070202" pitchFamily="66" charset="0"/>
                <a:ea typeface="HelloHappy" panose="02000603000000000000" pitchFamily="2" charset="0"/>
              </a:rPr>
              <a:t>motion</a:t>
            </a:r>
            <a:r>
              <a:rPr lang="en-US" sz="1400" b="1" dirty="0" smtClean="0">
                <a:latin typeface="HelloHappy" panose="02000603000000000000" pitchFamily="2" charset="0"/>
                <a:ea typeface="HelloHappy" panose="02000603000000000000" pitchFamily="2" charset="0"/>
              </a:rPr>
              <a:t> </a:t>
            </a:r>
            <a:r>
              <a:rPr lang="en-US" sz="1400" dirty="0" smtClean="0">
                <a:latin typeface="HelloHappy" panose="02000603000000000000" pitchFamily="2" charset="0"/>
                <a:ea typeface="HelloHappy" panose="02000603000000000000" pitchFamily="2" charset="0"/>
              </a:rPr>
              <a:t>in Science! We experimented with </a:t>
            </a:r>
            <a:r>
              <a:rPr lang="en-US" sz="1400" dirty="0" smtClean="0">
                <a:solidFill>
                  <a:schemeClr val="accent2"/>
                </a:solidFill>
                <a:latin typeface="HelloHappy" panose="02000603000000000000" pitchFamily="2" charset="0"/>
                <a:ea typeface="HelloHappy" panose="02000603000000000000" pitchFamily="2" charset="0"/>
              </a:rPr>
              <a:t>pumpkin helicopters </a:t>
            </a:r>
            <a:r>
              <a:rPr lang="en-US" sz="1400" dirty="0" smtClean="0">
                <a:latin typeface="HelloHappy" panose="02000603000000000000" pitchFamily="2" charset="0"/>
                <a:ea typeface="HelloHappy" panose="02000603000000000000" pitchFamily="2" charset="0"/>
              </a:rPr>
              <a:t>and </a:t>
            </a:r>
            <a:r>
              <a:rPr lang="en-US" sz="1400" dirty="0" smtClean="0">
                <a:solidFill>
                  <a:schemeClr val="accent2"/>
                </a:solidFill>
                <a:latin typeface="HelloHappy" panose="02000603000000000000" pitchFamily="2" charset="0"/>
                <a:ea typeface="HelloHappy" panose="02000603000000000000" pitchFamily="2" charset="0"/>
              </a:rPr>
              <a:t>wind up toys </a:t>
            </a:r>
            <a:r>
              <a:rPr lang="en-US" sz="1400" dirty="0" smtClean="0">
                <a:latin typeface="HelloHappy" panose="02000603000000000000" pitchFamily="2" charset="0"/>
                <a:ea typeface="HelloHappy" panose="02000603000000000000" pitchFamily="2" charset="0"/>
              </a:rPr>
              <a:t>to observe how they move! </a:t>
            </a:r>
            <a:endParaRPr lang="en-US" sz="1400" dirty="0">
              <a:latin typeface="HelloHappy" panose="02000603000000000000" pitchFamily="2" charset="0"/>
              <a:ea typeface="HelloHappy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80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213</TotalTime>
  <Words>231</Words>
  <Application>Microsoft Office PowerPoint</Application>
  <PresentationFormat>Letter Paper (8.5x11 in)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3" baseType="lpstr">
      <vt:lpstr>Arial</vt:lpstr>
      <vt:lpstr>Calibri</vt:lpstr>
      <vt:lpstr>Calibri Light</vt:lpstr>
      <vt:lpstr>Gill Sans Ultra Bold Condensed</vt:lpstr>
      <vt:lpstr>Gloucester MT Extra Condensed</vt:lpstr>
      <vt:lpstr>Goudy Stout</vt:lpstr>
      <vt:lpstr>HelloBestDay</vt:lpstr>
      <vt:lpstr>HelloHappy</vt:lpstr>
      <vt:lpstr>Levenim MT</vt:lpstr>
      <vt:lpstr>Lucida Sans Unicode</vt:lpstr>
      <vt:lpstr>Matura MT Script Capitals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Naomi</dc:creator>
  <cp:lastModifiedBy>Elizabeth McMorrow</cp:lastModifiedBy>
  <cp:revision>29</cp:revision>
  <cp:lastPrinted>2017-10-24T13:31:03Z</cp:lastPrinted>
  <dcterms:created xsi:type="dcterms:W3CDTF">2015-09-07T21:17:29Z</dcterms:created>
  <dcterms:modified xsi:type="dcterms:W3CDTF">2019-11-03T01:11:18Z</dcterms:modified>
</cp:coreProperties>
</file>