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80" autoAdjust="0"/>
  </p:normalViewPr>
  <p:slideViewPr>
    <p:cSldViewPr snapToGrid="0">
      <p:cViewPr varScale="1">
        <p:scale>
          <a:sx n="68" d="100"/>
          <a:sy n="68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E6E25-1B95-40D1-A013-9C0590707BC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843D-9A46-4D8A-89F2-C02D9BE4C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2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464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742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58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17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84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721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194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4848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077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309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0504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8460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04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4899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8819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0439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825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8561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0560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877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056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25379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7157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3268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516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88452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4577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30503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56866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73494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091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8647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5813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29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8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8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9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6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7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7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9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19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8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8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6F0FB-6B82-4BE7-87B9-0B80D6F2484A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00799-65CE-4FB7-AEB0-771762DC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94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86" y="393895"/>
            <a:ext cx="11422966" cy="143490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Warm Up – Name or Write the following</a:t>
            </a:r>
            <a:br>
              <a:rPr lang="en-US" dirty="0"/>
            </a:br>
            <a:r>
              <a:rPr lang="en-US" dirty="0"/>
              <a:t>compounds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86" y="1828800"/>
            <a:ext cx="11535508" cy="4684541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1.Cr</a:t>
            </a:r>
            <a:r>
              <a:rPr lang="en-US" sz="4400" baseline="-25000" dirty="0"/>
              <a:t>2</a:t>
            </a:r>
            <a:r>
              <a:rPr lang="en-US" sz="4400" dirty="0"/>
              <a:t>(SO</a:t>
            </a:r>
            <a:r>
              <a:rPr lang="en-US" sz="4400" baseline="-25000" dirty="0"/>
              <a:t>3</a:t>
            </a:r>
            <a:r>
              <a:rPr lang="en-US" sz="4400" dirty="0"/>
              <a:t>)</a:t>
            </a:r>
            <a:r>
              <a:rPr lang="en-US" sz="4400" baseline="-25000" dirty="0"/>
              <a:t>3</a:t>
            </a:r>
          </a:p>
          <a:p>
            <a:pPr algn="l"/>
            <a:r>
              <a:rPr lang="en-US" sz="4400" dirty="0"/>
              <a:t>2.LiCN</a:t>
            </a:r>
          </a:p>
          <a:p>
            <a:pPr algn="l"/>
            <a:r>
              <a:rPr lang="en-US" sz="4400" dirty="0"/>
              <a:t>3.Copper(II) chlorate</a:t>
            </a:r>
          </a:p>
          <a:p>
            <a:pPr algn="l"/>
            <a:r>
              <a:rPr lang="en-US" sz="4400" dirty="0"/>
              <a:t>4.Iron(III) hydroxide</a:t>
            </a:r>
          </a:p>
          <a:p>
            <a:pPr algn="l"/>
            <a:r>
              <a:rPr lang="en-US" sz="4400" dirty="0"/>
              <a:t>5.CS</a:t>
            </a:r>
            <a:r>
              <a:rPr lang="en-US" sz="4400" baseline="-250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50653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6988"/>
            <a:ext cx="6858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Writing Lewis Dot Structures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00075" y="762000"/>
            <a:ext cx="10067925" cy="5867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In writing Lewis structures for covalent compounds, you must remember the following: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1.  Determine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total number </a:t>
            </a:r>
            <a:r>
              <a:rPr lang="en-US" altLang="en-US" sz="4400" dirty="0">
                <a:ea typeface="ＭＳ Ｐゴシック" panose="020B0600070205080204" pitchFamily="34" charset="-128"/>
              </a:rPr>
              <a:t>of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valence electrons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2.  The least electronegative element goes in the center</a:t>
            </a:r>
          </a:p>
          <a:p>
            <a:pPr lvl="1" eaLnBrk="1" hangingPunct="1"/>
            <a:r>
              <a:rPr lang="en-US" altLang="en-US" sz="4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 is NEVER a center atom</a:t>
            </a:r>
          </a:p>
          <a:p>
            <a:pPr lvl="1" eaLnBrk="1" hangingPunct="1"/>
            <a:r>
              <a:rPr lang="en-US" altLang="en-US" sz="4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Carbon is usually in the center</a:t>
            </a:r>
          </a:p>
        </p:txBody>
      </p:sp>
    </p:spTree>
    <p:extLst>
      <p:ext uri="{BB962C8B-B14F-4D97-AF65-F5344CB8AC3E}">
        <p14:creationId xmlns:p14="http://schemas.microsoft.com/office/powerpoint/2010/main" val="1054301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28601"/>
            <a:ext cx="7583488" cy="1044575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Writing Lewis Structures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414338" y="1600200"/>
            <a:ext cx="10858500" cy="495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3</a:t>
            </a:r>
            <a:r>
              <a:rPr lang="en-US" altLang="en-US" sz="4400" dirty="0">
                <a:ea typeface="ＭＳ Ｐゴシック" panose="020B0600070205080204" pitchFamily="34" charset="-128"/>
              </a:rPr>
              <a:t>.   Distribute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8 electrons </a:t>
            </a:r>
            <a:r>
              <a:rPr lang="en-US" altLang="en-US" sz="4400" dirty="0">
                <a:ea typeface="ＭＳ Ｐゴシック" panose="020B0600070205080204" pitchFamily="34" charset="-128"/>
              </a:rPr>
              <a:t>around central atom 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4.  Place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remaining atoms </a:t>
            </a:r>
            <a:r>
              <a:rPr lang="en-US" altLang="en-US" sz="4400" dirty="0">
                <a:ea typeface="ＭＳ Ｐゴシック" panose="020B0600070205080204" pitchFamily="34" charset="-128"/>
              </a:rPr>
              <a:t>outside of central atom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5. 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Distribute</a:t>
            </a:r>
            <a:r>
              <a:rPr lang="en-US" altLang="en-US" sz="4400" dirty="0">
                <a:ea typeface="ＭＳ Ｐゴシック" panose="020B0600070205080204" pitchFamily="34" charset="-128"/>
              </a:rPr>
              <a:t> any remaining electrons around outer atoms</a:t>
            </a:r>
          </a:p>
          <a:p>
            <a:pPr eaLnBrk="1" hangingPunct="1"/>
            <a:endParaRPr lang="en-US" altLang="en-US" sz="3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462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Writing Lewis Structures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471613"/>
            <a:ext cx="11010900" cy="4705350"/>
          </a:xfrm>
        </p:spPr>
        <p:txBody>
          <a:bodyPr/>
          <a:lstStyle/>
          <a:p>
            <a:pPr eaLnBrk="1" hangingPunct="1"/>
            <a:r>
              <a:rPr lang="en-US" altLang="en-US" sz="3500" dirty="0">
                <a:ea typeface="ＭＳ Ｐゴシック" panose="020B0600070205080204" pitchFamily="34" charset="-128"/>
              </a:rPr>
              <a:t>6</a:t>
            </a:r>
            <a:r>
              <a:rPr lang="en-US" altLang="en-US" sz="4400" dirty="0">
                <a:ea typeface="ＭＳ Ｐゴシック" panose="020B0600070205080204" pitchFamily="34" charset="-128"/>
              </a:rPr>
              <a:t>.  Use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double or triple bonds </a:t>
            </a:r>
            <a:r>
              <a:rPr lang="en-US" altLang="en-US" sz="4400" dirty="0">
                <a:ea typeface="ＭＳ Ｐゴシック" panose="020B0600070205080204" pitchFamily="34" charset="-128"/>
              </a:rPr>
              <a:t>to obey Octet Rule as needed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7.  Check to make sure that every atom obeys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Octet Rule</a:t>
            </a:r>
          </a:p>
        </p:txBody>
      </p:sp>
    </p:spTree>
    <p:extLst>
      <p:ext uri="{BB962C8B-B14F-4D97-AF65-F5344CB8AC3E}">
        <p14:creationId xmlns:p14="http://schemas.microsoft.com/office/powerpoint/2010/main" val="25371896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28649" y="1904999"/>
            <a:ext cx="9401175" cy="429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1.  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2.  CO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3.  NH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4.  CBr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5.  SO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  <p:sp>
        <p:nvSpPr>
          <p:cNvPr id="583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Write Lewis Dot Structures for the following: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645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Practice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>
          <a:xfrm>
            <a:off x="314325" y="1825624"/>
            <a:ext cx="11039475" cy="4632325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Draw the Lewis Structures for the Following: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1) GeF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2) COS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3) SeO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4)  HOF</a:t>
            </a:r>
          </a:p>
        </p:txBody>
      </p:sp>
    </p:spTree>
    <p:extLst>
      <p:ext uri="{BB962C8B-B14F-4D97-AF65-F5344CB8AC3E}">
        <p14:creationId xmlns:p14="http://schemas.microsoft.com/office/powerpoint/2010/main" val="1762912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057400" y="381001"/>
            <a:ext cx="7583488" cy="1044575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Practice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14338" y="1285875"/>
            <a:ext cx="10939462" cy="4891088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Write Lewis structures for the following molecules: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a.  HCN		        d.  PH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4400" dirty="0">
                <a:ea typeface="ＭＳ Ｐゴシック" panose="020B0600070205080204" pitchFamily="34" charset="-128"/>
              </a:rPr>
              <a:t>		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b.  CHCl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4400" dirty="0">
                <a:ea typeface="ＭＳ Ｐゴシック" panose="020B0600070205080204" pitchFamily="34" charset="-128"/>
              </a:rPr>
              <a:t>		        e. SiO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	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c.  SeF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			 f.  CF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7289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Lewis Structures for Polyatomic Ions</a:t>
            </a:r>
          </a:p>
        </p:txBody>
      </p:sp>
      <p:sp>
        <p:nvSpPr>
          <p:cNvPr id="63491" name="Content Placeholder 4"/>
          <p:cNvSpPr>
            <a:spLocks noGrp="1"/>
          </p:cNvSpPr>
          <p:nvPr>
            <p:ph idx="1"/>
          </p:nvPr>
        </p:nvSpPr>
        <p:spPr>
          <a:xfrm>
            <a:off x="344557" y="1524001"/>
            <a:ext cx="11009243" cy="502257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When writing dot structures for polyatomic ions, you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must remember to add or subtract</a:t>
            </a:r>
            <a:r>
              <a:rPr lang="en-US" altLang="en-US" sz="4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the amount of electrons represented by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charge</a:t>
            </a:r>
          </a:p>
          <a:p>
            <a:pPr eaLnBrk="1" hangingPunct="1"/>
            <a:r>
              <a:rPr lang="en-US" altLang="en-US" sz="4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When writing polyatomic ions, you must include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structure inside brackets</a:t>
            </a:r>
            <a:r>
              <a:rPr lang="en-US" altLang="en-US" sz="4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  [ ], with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charge outside the bracket  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0871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Write Lewis Structures for the following polyatomic ions: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516835" y="1447800"/>
            <a:ext cx="10482469" cy="49264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1.  (SO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) 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2-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2.  (OH)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-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3.  (CN)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-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4.  (NH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)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+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949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487170" y="297180"/>
            <a:ext cx="8610600" cy="849630"/>
          </a:xfrm>
        </p:spPr>
        <p:txBody>
          <a:bodyPr>
            <a:normAutofit fontScale="90000"/>
          </a:bodyPr>
          <a:lstStyle/>
          <a:p>
            <a:r>
              <a:rPr lang="en-US" altLang="en-US" sz="3400" dirty="0">
                <a:latin typeface="Arial Black" panose="020B0A04020102020204" pitchFamily="34" charset="0"/>
                <a:ea typeface="ＭＳ Ｐゴシック" panose="020B0600070205080204" pitchFamily="34" charset="-128"/>
              </a:rPr>
              <a:t>Warmup</a:t>
            </a:r>
            <a:br>
              <a:rPr lang="en-US" altLang="en-US" sz="3400" dirty="0">
                <a:latin typeface="Arial Black" panose="020B0A04020102020204" pitchFamily="34" charset="0"/>
                <a:ea typeface="ＭＳ Ｐゴシック" panose="020B0600070205080204" pitchFamily="34" charset="-128"/>
              </a:rPr>
            </a:br>
            <a:r>
              <a:rPr lang="en-US" altLang="en-US" sz="3400" dirty="0">
                <a:latin typeface="Arial Black" panose="020B0A04020102020204" pitchFamily="34" charset="0"/>
                <a:ea typeface="ＭＳ Ｐゴシック" panose="020B0600070205080204" pitchFamily="34" charset="-128"/>
              </a:rPr>
              <a:t>Practice Naming or writing Compounds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742950" y="1600200"/>
            <a:ext cx="8324850" cy="4648200"/>
          </a:xfrm>
        </p:spPr>
        <p:txBody>
          <a:bodyPr/>
          <a:lstStyle/>
          <a:p>
            <a:r>
              <a:rPr lang="en-US" altLang="en-US" sz="31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Mn</a:t>
            </a:r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(ClO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7</a:t>
            </a:r>
          </a:p>
          <a:p>
            <a:r>
              <a:rPr lang="en-US" altLang="en-US" sz="31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PbS</a:t>
            </a:r>
            <a:endParaRPr lang="en-US" altLang="en-US" sz="31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NH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HSO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</a:p>
          <a:p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Cd(NO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  <a:r>
              <a:rPr lang="en-US" altLang="en-US" sz="31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31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Lead (IV) perchlorate</a:t>
            </a:r>
          </a:p>
          <a:p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Beryllium Acetate</a:t>
            </a:r>
          </a:p>
          <a:p>
            <a:r>
              <a:rPr lang="en-US" altLang="en-US" sz="3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Copper (II) Bisulfate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8541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3832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Extended Octet Rule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357809" y="1404730"/>
            <a:ext cx="10995991" cy="4772233"/>
          </a:xfrm>
        </p:spPr>
        <p:txBody>
          <a:bodyPr/>
          <a:lstStyle/>
          <a:p>
            <a:r>
              <a:rPr lang="ja-JP" altLang="en-US" sz="3500" dirty="0">
                <a:ea typeface="ＭＳ Ｐゴシック" panose="020B0600070205080204" pitchFamily="34" charset="-128"/>
              </a:rPr>
              <a:t>“</a:t>
            </a:r>
            <a:r>
              <a:rPr lang="en-US" altLang="ja-JP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Expanded/Extended octet</a:t>
            </a:r>
            <a:r>
              <a:rPr lang="ja-JP" altLang="en-US" sz="4400" dirty="0">
                <a:ea typeface="ＭＳ Ｐゴシック" panose="020B0600070205080204" pitchFamily="34" charset="-128"/>
              </a:rPr>
              <a:t>”</a:t>
            </a:r>
            <a:r>
              <a:rPr lang="en-US" altLang="ja-JP" sz="4400" dirty="0">
                <a:ea typeface="ＭＳ Ｐゴシック" panose="020B0600070205080204" pitchFamily="34" charset="-128"/>
              </a:rPr>
              <a:t> refers to the Lewis structures where the </a:t>
            </a:r>
            <a:r>
              <a:rPr lang="en-US" altLang="ja-JP" sz="4400" u="sng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central</a:t>
            </a:r>
            <a:r>
              <a:rPr lang="en-US" altLang="ja-JP" sz="4400" dirty="0">
                <a:ea typeface="ＭＳ Ｐゴシック" panose="020B0600070205080204" pitchFamily="34" charset="-128"/>
              </a:rPr>
              <a:t> atom ends up with more than an </a:t>
            </a:r>
            <a:r>
              <a:rPr lang="en-US" altLang="ja-JP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octet</a:t>
            </a: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Examples: PCl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5</a:t>
            </a:r>
            <a:r>
              <a:rPr lang="en-US" altLang="en-US" sz="4400" dirty="0">
                <a:ea typeface="ＭＳ Ｐゴシック" panose="020B0600070205080204" pitchFamily="34" charset="-128"/>
              </a:rPr>
              <a:t> or XeF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477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Limitation of Extended Octet Rule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384313" y="1457739"/>
            <a:ext cx="11370365" cy="4579525"/>
          </a:xfrm>
        </p:spPr>
        <p:txBody>
          <a:bodyPr>
            <a:normAutofit fontScale="92500" lnSpcReduction="10000"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sz="3300" dirty="0">
                <a:ea typeface="ＭＳ Ｐゴシック" panose="020B0600070205080204" pitchFamily="34" charset="-128"/>
              </a:rPr>
              <a:t>1) </a:t>
            </a:r>
            <a:r>
              <a:rPr lang="en-US" altLang="en-US" sz="4400" dirty="0">
                <a:ea typeface="ＭＳ Ｐゴシック" panose="020B0600070205080204" pitchFamily="34" charset="-128"/>
              </a:rPr>
              <a:t>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central atom </a:t>
            </a:r>
            <a:r>
              <a:rPr lang="en-US" altLang="en-US" sz="4400" dirty="0">
                <a:ea typeface="ＭＳ Ｐゴシック" panose="020B0600070205080204" pitchFamily="34" charset="-128"/>
              </a:rPr>
              <a:t>with an expanded octet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MUST</a:t>
            </a:r>
            <a:r>
              <a:rPr lang="en-US" altLang="en-US" sz="4400" dirty="0">
                <a:ea typeface="ＭＳ Ｐゴシック" panose="020B0600070205080204" pitchFamily="34" charset="-128"/>
              </a:rPr>
              <a:t> have an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atomic number </a:t>
            </a:r>
            <a:r>
              <a:rPr lang="en-US" altLang="en-US" sz="4400" dirty="0">
                <a:ea typeface="ＭＳ Ｐゴシック" panose="020B0600070205080204" pitchFamily="34" charset="-128"/>
              </a:rPr>
              <a:t>larger than 10 (beyond neon).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2) Extra electrons should be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first placed </a:t>
            </a:r>
            <a:r>
              <a:rPr lang="en-US" altLang="en-US" sz="4400" dirty="0">
                <a:ea typeface="ＭＳ Ｐゴシック" panose="020B0600070205080204" pitchFamily="34" charset="-128"/>
              </a:rPr>
              <a:t>on the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outside atoms</a:t>
            </a:r>
            <a:r>
              <a:rPr lang="en-US" altLang="en-US" sz="4400" dirty="0">
                <a:ea typeface="ＭＳ Ｐゴシック" panose="020B0600070205080204" pitchFamily="34" charset="-128"/>
              </a:rPr>
              <a:t>.  After the outside atoms have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fulfilled the Octet Rule</a:t>
            </a:r>
            <a:r>
              <a:rPr lang="en-US" altLang="en-US" sz="4400" dirty="0">
                <a:ea typeface="ＭＳ Ｐゴシック" panose="020B0600070205080204" pitchFamily="34" charset="-128"/>
              </a:rPr>
              <a:t>, and there are still extra electrons, start with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placing them as lone pairs on the central atom.  </a:t>
            </a:r>
          </a:p>
        </p:txBody>
      </p:sp>
    </p:spTree>
    <p:extLst>
      <p:ext uri="{BB962C8B-B14F-4D97-AF65-F5344CB8AC3E}">
        <p14:creationId xmlns:p14="http://schemas.microsoft.com/office/powerpoint/2010/main" val="541030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Practice 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384313" y="1825625"/>
            <a:ext cx="10969487" cy="4351338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1) BrF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4400" dirty="0">
                <a:ea typeface="ＭＳ Ｐゴシック" panose="020B0600070205080204" pitchFamily="34" charset="-128"/>
              </a:rPr>
              <a:t> 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2) SF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3) PCl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5</a:t>
            </a:r>
            <a:r>
              <a:rPr lang="en-US" altLang="en-US" sz="4400" dirty="0">
                <a:ea typeface="ＭＳ Ｐゴシック" panose="020B0600070205080204" pitchFamily="34" charset="-128"/>
              </a:rPr>
              <a:t>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4) XeF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5) SbF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5</a:t>
            </a:r>
            <a:r>
              <a:rPr lang="en-US" altLang="en-US" sz="4400" dirty="0">
                <a:ea typeface="ＭＳ Ｐゴシック" panose="020B060007020508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4787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68580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>
                <a:ea typeface="ＭＳ Ｐゴシック" panose="020B0600070205080204" pitchFamily="34" charset="-128"/>
              </a:rPr>
              <a:t>VSEPR Theory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596348" y="1298713"/>
            <a:ext cx="10363200" cy="5155095"/>
          </a:xfrm>
        </p:spPr>
        <p:txBody>
          <a:bodyPr>
            <a:normAutofit/>
          </a:bodyPr>
          <a:lstStyle/>
          <a:p>
            <a:pPr eaLnBrk="1" hangingPunct="1">
              <a:buClr>
                <a:srgbClr val="FFFF00"/>
              </a:buClr>
            </a:pPr>
            <a:r>
              <a:rPr lang="en-US" altLang="en-US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VSEPR Theory- </a:t>
            </a:r>
            <a:r>
              <a:rPr lang="en-US" altLang="en-US" sz="4000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Valence Shell Electron Pair Repulsion Theory</a:t>
            </a:r>
          </a:p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VSEPR Theory can be used to predict a molecule</a:t>
            </a:r>
            <a:r>
              <a:rPr lang="ja-JP" altLang="en-US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’</a:t>
            </a:r>
            <a:r>
              <a:rPr lang="en-US" altLang="ja-JP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 geometry</a:t>
            </a:r>
          </a:p>
          <a:p>
            <a:pPr eaLnBrk="1" hangingPunct="1"/>
            <a:r>
              <a:rPr lang="en-US" altLang="en-US" sz="4000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Electrons repel </a:t>
            </a:r>
            <a:r>
              <a:rPr lang="en-US" altLang="en-US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each other</a:t>
            </a:r>
          </a:p>
          <a:p>
            <a:pPr eaLnBrk="1" hangingPunct="1"/>
            <a:r>
              <a:rPr lang="en-US" altLang="en-US" sz="4000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Molecules adjust </a:t>
            </a:r>
            <a:r>
              <a:rPr lang="en-US" altLang="en-US" sz="4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their shapes to account for this repulsion</a:t>
            </a:r>
          </a:p>
        </p:txBody>
      </p:sp>
    </p:spTree>
    <p:extLst>
      <p:ext uri="{BB962C8B-B14F-4D97-AF65-F5344CB8AC3E}">
        <p14:creationId xmlns:p14="http://schemas.microsoft.com/office/powerpoint/2010/main" val="1268070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"/>
            <a:ext cx="7583488" cy="1044575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VSEPR Theory Rules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77078" y="1523999"/>
            <a:ext cx="10813774" cy="494306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The adjusted shape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allows</a:t>
            </a:r>
            <a:r>
              <a:rPr lang="en-US" altLang="en-US" sz="4400" dirty="0">
                <a:ea typeface="ＭＳ Ｐゴシック" panose="020B0600070205080204" pitchFamily="34" charset="-128"/>
              </a:rPr>
              <a:t> for the minimum amount of repulsion between valence shell electrons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Basically, a molecule will arrange itself in such a way that the valence electrons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are as far apart </a:t>
            </a:r>
            <a:r>
              <a:rPr lang="en-US" altLang="en-US" sz="4400" dirty="0">
                <a:ea typeface="ＭＳ Ｐゴシック" panose="020B0600070205080204" pitchFamily="34" charset="-128"/>
              </a:rPr>
              <a:t>from each other as possible</a:t>
            </a:r>
          </a:p>
        </p:txBody>
      </p:sp>
    </p:spTree>
    <p:extLst>
      <p:ext uri="{BB962C8B-B14F-4D97-AF65-F5344CB8AC3E}">
        <p14:creationId xmlns:p14="http://schemas.microsoft.com/office/powerpoint/2010/main" val="425619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"/>
            <a:ext cx="7583488" cy="1044575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Using VSEPR Theory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530087" y="990601"/>
            <a:ext cx="11237843" cy="568849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Unshared pairs </a:t>
            </a:r>
            <a:r>
              <a:rPr lang="en-US" altLang="en-US" sz="4400" dirty="0">
                <a:ea typeface="ＭＳ Ｐゴシック" panose="020B0600070205080204" pitchFamily="34" charset="-128"/>
              </a:rPr>
              <a:t>of electrons play an important role in the molecule</a:t>
            </a:r>
            <a:r>
              <a:rPr lang="ja-JP" altLang="en-US" sz="4400" dirty="0">
                <a:ea typeface="ＭＳ Ｐゴシック" panose="020B0600070205080204" pitchFamily="34" charset="-128"/>
              </a:rPr>
              <a:t>’</a:t>
            </a:r>
            <a:r>
              <a:rPr lang="en-US" altLang="ja-JP" sz="4400" dirty="0">
                <a:ea typeface="ＭＳ Ｐゴシック" panose="020B0600070205080204" pitchFamily="34" charset="-128"/>
              </a:rPr>
              <a:t>s geometry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Built off of Domains</a:t>
            </a:r>
          </a:p>
          <a:p>
            <a:pPr marL="37931725" lvl="1" indent="-37474525">
              <a:buNone/>
            </a:pP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Single bonds</a:t>
            </a:r>
          </a:p>
          <a:p>
            <a:pPr marL="37931725" lvl="1" indent="-37474525">
              <a:buNone/>
            </a:pP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Double Bonds</a:t>
            </a:r>
          </a:p>
          <a:p>
            <a:pPr marL="37931725" lvl="1" indent="-37474525">
              <a:buNone/>
            </a:pP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Triple Bonds</a:t>
            </a:r>
          </a:p>
          <a:p>
            <a:pPr marL="37931725" lvl="1" indent="-37474525">
              <a:buNone/>
            </a:pP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Lone Pairs of Electrons</a:t>
            </a:r>
          </a:p>
        </p:txBody>
      </p:sp>
    </p:spTree>
    <p:extLst>
      <p:ext uri="{BB962C8B-B14F-4D97-AF65-F5344CB8AC3E}">
        <p14:creationId xmlns:p14="http://schemas.microsoft.com/office/powerpoint/2010/main" val="2439920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8312426" cy="119932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>
                <a:ea typeface="ＭＳ Ｐゴシック" panose="020B0600070205080204" pitchFamily="34" charset="-128"/>
              </a:rPr>
              <a:t>Basic Geometric Shapes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for Molecules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225287" y="1656522"/>
            <a:ext cx="11317356" cy="503582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Linear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Trigonal Planar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Tetrahedral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Trigonal Pyramidal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ea typeface="ＭＳ Ｐゴシック" panose="020B0600070205080204" pitchFamily="34" charset="-128"/>
              </a:rPr>
              <a:t>Trigonal bipyramidal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200" dirty="0">
                <a:ea typeface="ＭＳ Ｐゴシック" panose="020B0600070205080204" pitchFamily="34" charset="-128"/>
              </a:rPr>
              <a:t>Octahedral</a:t>
            </a:r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5200" dirty="0">
                <a:ea typeface="ＭＳ Ｐゴシック" panose="020B0600070205080204" pitchFamily="34" charset="-128"/>
              </a:rPr>
              <a:t>* </a:t>
            </a:r>
            <a:r>
              <a:rPr lang="en-US" altLang="en-US" sz="5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The ones in yellow you must memorize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9228138" y="5608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860425" indent="-282575" eaLnBrk="0" hangingPunct="0">
              <a:spcBef>
                <a:spcPts val="600"/>
              </a:spcBef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143000" indent="-282575" eaLnBrk="0" hangingPunct="0">
              <a:spcBef>
                <a:spcPts val="600"/>
              </a:spcBef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1425575" indent="-282575" eaLnBrk="0" hangingPunct="0">
              <a:spcBef>
                <a:spcPts val="600"/>
              </a:spcBef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1882775" indent="-282575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339975" indent="-282575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2797175" indent="-282575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254375" indent="-282575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>
                <a:solidFill>
                  <a:schemeClr val="bg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737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Linear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04453" name="Picture 5" descr="2B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14476"/>
            <a:ext cx="10515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07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2303464" y="381000"/>
            <a:ext cx="7583487" cy="14478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6000">
                <a:ea typeface="ＭＳ Ｐゴシック" panose="020B0600070205080204" pitchFamily="34" charset="-128"/>
              </a:rPr>
            </a:br>
            <a:r>
              <a:rPr lang="en-US" altLang="en-US" sz="6000">
                <a:ea typeface="ＭＳ Ｐゴシック" panose="020B0600070205080204" pitchFamily="34" charset="-128"/>
              </a:rPr>
              <a:t>Trigonal Planar</a:t>
            </a:r>
            <a:br>
              <a:rPr lang="en-US" altLang="en-US" sz="6000">
                <a:ea typeface="ＭＳ Ｐゴシック" panose="020B0600070205080204" pitchFamily="34" charset="-128"/>
              </a:rPr>
            </a:b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74755" name="Picture 5" descr="3B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3" y="1752600"/>
            <a:ext cx="1042946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591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Tetrahedral</a:t>
            </a:r>
          </a:p>
        </p:txBody>
      </p:sp>
      <p:pic>
        <p:nvPicPr>
          <p:cNvPr id="75779" name="Picture 8" descr="4B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757" y="1524000"/>
            <a:ext cx="9051234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4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6000">
                <a:ea typeface="ＭＳ Ｐゴシック" panose="020B0600070205080204" pitchFamily="34" charset="-128"/>
              </a:rPr>
              <a:t>Trigonal Pyramidal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76804" name="Picture 7" descr="3BP1L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87" y="1524000"/>
            <a:ext cx="927652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687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z="5400">
                <a:ea typeface="ＭＳ Ｐゴシック" panose="020B0600070205080204" pitchFamily="34" charset="-128"/>
              </a:rPr>
              <a:t>Bent</a:t>
            </a:r>
          </a:p>
        </p:txBody>
      </p:sp>
      <p:sp>
        <p:nvSpPr>
          <p:cNvPr id="778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77828" name="Picture 9" descr="2BP2L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22" y="1600200"/>
            <a:ext cx="1019092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611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Trigonal bypyramidal</a:t>
            </a:r>
          </a:p>
        </p:txBody>
      </p:sp>
      <p:sp>
        <p:nvSpPr>
          <p:cNvPr id="788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78852" name="Picture 5" descr="5B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74" y="1825625"/>
            <a:ext cx="9594574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170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z="5400">
                <a:ea typeface="ＭＳ Ｐゴシック" panose="020B0600070205080204" pitchFamily="34" charset="-128"/>
              </a:rPr>
              <a:t>Octahedral</a:t>
            </a:r>
          </a:p>
        </p:txBody>
      </p:sp>
      <p:sp>
        <p:nvSpPr>
          <p:cNvPr id="798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79876" name="Picture 5" descr="6B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799"/>
            <a:ext cx="10267122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329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066800"/>
            <a:ext cx="7696200" cy="1104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Using the VSEPR Theory, Predict the Shape of the following Molecules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649357" y="2345635"/>
            <a:ext cx="8494643" cy="36741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4000" dirty="0">
                <a:ea typeface="ＭＳ Ｐゴシック" panose="020B0600070205080204" pitchFamily="34" charset="-128"/>
              </a:rPr>
              <a:t>1</a:t>
            </a:r>
            <a:r>
              <a:rPr lang="en-US" altLang="en-US" sz="4400" dirty="0">
                <a:ea typeface="ＭＳ Ｐゴシック" panose="020B0600070205080204" pitchFamily="34" charset="-128"/>
              </a:rPr>
              <a:t>. 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2.  BF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3.  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4.  PH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518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2362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Practice VSEPR Theory: Draw the Lewis structures for the following compounds and predict the molecular geometry of the compound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743201"/>
            <a:ext cx="7696200" cy="3108960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1.  SCl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		        3.  PI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2.  OCl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		 4.  NH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Cl   </a:t>
            </a:r>
          </a:p>
          <a:p>
            <a:pPr eaLnBrk="1" hangingPunct="1"/>
            <a:endParaRPr lang="en-US" altLang="en-US" sz="3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13692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44062" y="914400"/>
            <a:ext cx="8909538" cy="1104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Draw the Lewis Structures and Predict the Molecular Geometry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44062" y="2362201"/>
            <a:ext cx="8949226" cy="4208463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a.  BeCl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b.  BCl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c.  (SeO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)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2-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d.  SiCl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4400" dirty="0">
                <a:ea typeface="ＭＳ Ｐゴシック" panose="020B0600070205080204" pitchFamily="34" charset="-128"/>
              </a:rPr>
              <a:t>Br		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f.  </a:t>
            </a:r>
            <a:r>
              <a:rPr lang="en-US" altLang="en-US" sz="4400" dirty="0" err="1">
                <a:ea typeface="ＭＳ Ｐゴシック" panose="020B0600070205080204" pitchFamily="34" charset="-128"/>
              </a:rPr>
              <a:t>ONCl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36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612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Practice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225083" y="1364566"/>
            <a:ext cx="11128717" cy="5247249"/>
          </a:xfrm>
        </p:spPr>
        <p:txBody>
          <a:bodyPr>
            <a:normAutofit/>
          </a:bodyPr>
          <a:lstStyle/>
          <a:p>
            <a:r>
              <a:rPr lang="en-US" altLang="en-US" sz="4400" dirty="0">
                <a:ea typeface="ＭＳ Ｐゴシック" panose="020B0600070205080204" pitchFamily="34" charset="-128"/>
              </a:rPr>
              <a:t>Draw the following Lewis structures for the following and predict the molecular geometry</a:t>
            </a: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HCN</a:t>
            </a: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SO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XeF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PCl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5</a:t>
            </a:r>
            <a:r>
              <a:rPr lang="en-US" altLang="en-US" sz="4400" dirty="0">
                <a:ea typeface="ＭＳ Ｐゴシック" panose="020B060007020508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4429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>
          <a:xfrm>
            <a:off x="1237957" y="914401"/>
            <a:ext cx="8631531" cy="1420836"/>
          </a:xfrm>
        </p:spPr>
        <p:txBody>
          <a:bodyPr>
            <a:normAutofit fontScale="90000"/>
          </a:bodyPr>
          <a:lstStyle/>
          <a:p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Predict the following molecular geometry </a:t>
            </a:r>
          </a:p>
        </p:txBody>
      </p:sp>
      <p:sp>
        <p:nvSpPr>
          <p:cNvPr id="84995" name="Rectangle 3"/>
          <p:cNvSpPr>
            <a:spLocks noGrp="1"/>
          </p:cNvSpPr>
          <p:nvPr>
            <p:ph type="body" idx="4294967295"/>
          </p:nvPr>
        </p:nvSpPr>
        <p:spPr>
          <a:xfrm>
            <a:off x="787791" y="2438401"/>
            <a:ext cx="9650437" cy="4208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PBr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3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N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C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</a:p>
          <a:p>
            <a:pPr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OCl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4400" dirty="0">
                <a:ea typeface="ＭＳ Ｐゴシック" panose="020B0600070205080204" pitchFamily="34" charset="-128"/>
              </a:rPr>
              <a:t>HC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626117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 idx="4294967295"/>
          </p:nvPr>
        </p:nvSpPr>
        <p:spPr>
          <a:xfrm>
            <a:off x="1981200" y="253218"/>
            <a:ext cx="8345488" cy="1589649"/>
          </a:xfrm>
        </p:spPr>
        <p:txBody>
          <a:bodyPr>
            <a:noAutofit/>
          </a:bodyPr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Warm up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Practice Drawing Lewis Structures and Predicting Molecular Geometry</a:t>
            </a:r>
          </a:p>
        </p:txBody>
      </p:sp>
      <p:sp>
        <p:nvSpPr>
          <p:cNvPr id="86019" name="Rectangle 3"/>
          <p:cNvSpPr>
            <a:spLocks noGrp="1"/>
          </p:cNvSpPr>
          <p:nvPr>
            <p:ph type="body" idx="4294967295"/>
          </p:nvPr>
        </p:nvSpPr>
        <p:spPr>
          <a:xfrm>
            <a:off x="1420837" y="2209801"/>
            <a:ext cx="8524851" cy="4208463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1) SCl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2) BeF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3)  HOF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44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>
                <a:ea typeface="ＭＳ Ｐゴシック" panose="020B0600070205080204" pitchFamily="34" charset="-128"/>
              </a:rPr>
              <a:t>)  COS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227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"/>
            <a:ext cx="7583488" cy="1044575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Origin of Polar Bonds</a:t>
            </a:r>
          </a:p>
        </p:txBody>
      </p:sp>
      <p:sp>
        <p:nvSpPr>
          <p:cNvPr id="87043" name="Content Placeholder 4"/>
          <p:cNvSpPr>
            <a:spLocks noGrp="1"/>
          </p:cNvSpPr>
          <p:nvPr>
            <p:ph idx="1"/>
          </p:nvPr>
        </p:nvSpPr>
        <p:spPr>
          <a:xfrm>
            <a:off x="281354" y="1219201"/>
            <a:ext cx="11057206" cy="526600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Recall,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electronegativity</a:t>
            </a:r>
            <a:r>
              <a:rPr lang="en-US" altLang="en-US" sz="4400" dirty="0">
                <a:ea typeface="ＭＳ Ｐゴシック" panose="020B0600070205080204" pitchFamily="34" charset="-128"/>
              </a:rPr>
              <a:t> refers to the tendency of an atom to attract electrons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Electronegativity really measures the strength that an atom uses to attract electrons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The element with the higher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electronegative value </a:t>
            </a:r>
            <a:r>
              <a:rPr lang="en-US" altLang="en-US" sz="4400" dirty="0">
                <a:ea typeface="ＭＳ Ｐゴシック" panose="020B0600070205080204" pitchFamily="34" charset="-128"/>
              </a:rPr>
              <a:t>will attract electrons more strongly which means that it will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pull the bonds closer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24142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6858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Origins of Polar Bonds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773723" y="1066800"/>
            <a:ext cx="10635175" cy="5165188"/>
          </a:xfrm>
        </p:spPr>
        <p:txBody>
          <a:bodyPr/>
          <a:lstStyle/>
          <a:p>
            <a:pPr eaLnBrk="1" hangingPunct="1"/>
            <a:endParaRPr lang="en-US" altLang="en-US" sz="43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300" dirty="0">
                <a:ea typeface="ＭＳ Ｐゴシック" panose="020B0600070205080204" pitchFamily="34" charset="-128"/>
              </a:rPr>
              <a:t>The </a:t>
            </a:r>
            <a:r>
              <a:rPr lang="en-US" altLang="en-US" sz="43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greater</a:t>
            </a:r>
            <a:r>
              <a:rPr lang="en-US" altLang="en-US" sz="4300" dirty="0">
                <a:ea typeface="ＭＳ Ｐゴシック" panose="020B0600070205080204" pitchFamily="34" charset="-128"/>
              </a:rPr>
              <a:t> the difference between each atom</a:t>
            </a:r>
            <a:r>
              <a:rPr lang="ja-JP" altLang="en-US" sz="4300" dirty="0">
                <a:ea typeface="ＭＳ Ｐゴシック" panose="020B0600070205080204" pitchFamily="34" charset="-128"/>
              </a:rPr>
              <a:t>’</a:t>
            </a:r>
            <a:r>
              <a:rPr lang="en-US" altLang="ja-JP" sz="4300" dirty="0">
                <a:ea typeface="ＭＳ Ｐゴシック" panose="020B0600070205080204" pitchFamily="34" charset="-128"/>
              </a:rPr>
              <a:t>s electronegativity, the more likely it is that the</a:t>
            </a:r>
            <a:r>
              <a:rPr lang="en-US" altLang="ja-JP" sz="43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bond is polar</a:t>
            </a:r>
          </a:p>
        </p:txBody>
      </p:sp>
    </p:spTree>
    <p:extLst>
      <p:ext uri="{BB962C8B-B14F-4D97-AF65-F5344CB8AC3E}">
        <p14:creationId xmlns:p14="http://schemas.microsoft.com/office/powerpoint/2010/main" val="3947350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Origins of Polar Bonds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267285" y="1447800"/>
            <a:ext cx="11591779" cy="491079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 </a:t>
            </a:r>
            <a:r>
              <a:rPr lang="en-US" altLang="en-US" sz="4400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closer</a:t>
            </a:r>
            <a:r>
              <a:rPr lang="en-US" altLang="en-US" sz="4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the atoms are together, </a:t>
            </a:r>
            <a:r>
              <a:rPr lang="en-US" altLang="en-US" sz="4400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 closer </a:t>
            </a:r>
            <a:r>
              <a:rPr lang="en-US" altLang="en-US" sz="4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 electronegative values are to each other</a:t>
            </a:r>
          </a:p>
          <a:p>
            <a:pPr eaLnBrk="1" hangingPunct="1"/>
            <a:r>
              <a:rPr lang="en-US" altLang="en-US" sz="4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Elements that have closer electronegative values form </a:t>
            </a:r>
            <a:r>
              <a:rPr lang="en-US" altLang="en-US" sz="44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NONPOLAR BONDS</a:t>
            </a:r>
          </a:p>
          <a:p>
            <a:pPr eaLnBrk="1" hangingPunct="1"/>
            <a:r>
              <a:rPr lang="en-US" altLang="en-US" sz="4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 further the atoms are apart, the more likely they are to form </a:t>
            </a:r>
            <a:r>
              <a:rPr lang="en-US" altLang="en-US" sz="44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POLAR BONDS</a:t>
            </a:r>
          </a:p>
        </p:txBody>
      </p:sp>
    </p:spTree>
    <p:extLst>
      <p:ext uri="{BB962C8B-B14F-4D97-AF65-F5344CB8AC3E}">
        <p14:creationId xmlns:p14="http://schemas.microsoft.com/office/powerpoint/2010/main" val="3664315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"/>
            <a:ext cx="7583488" cy="10445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Polar Bonds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478302" y="844061"/>
            <a:ext cx="10944664" cy="52331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Polar bonds result when shared electrons </a:t>
            </a:r>
            <a:r>
              <a:rPr lang="en-US" altLang="en-US" sz="4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are not shared equally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Polar bonds occur only with covalent compounds (means they have an 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∆EN&lt; 1.7 but &gt; 0.5</a:t>
            </a:r>
            <a:r>
              <a:rPr lang="en-US" altLang="en-US" sz="4400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This causes each atom to develop a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temporary charge</a:t>
            </a:r>
          </a:p>
        </p:txBody>
      </p:sp>
    </p:spTree>
    <p:extLst>
      <p:ext uri="{BB962C8B-B14F-4D97-AF65-F5344CB8AC3E}">
        <p14:creationId xmlns:p14="http://schemas.microsoft.com/office/powerpoint/2010/main" val="567931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NonPolar</a:t>
            </a: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Bond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4400" dirty="0">
                <a:ea typeface="ＭＳ Ｐゴシック" panose="020B0600070205080204" pitchFamily="34" charset="-128"/>
              </a:rPr>
              <a:t>Non-Polar bonds result when shared electrons </a:t>
            </a:r>
            <a:r>
              <a:rPr lang="en-US" altLang="en-US" sz="4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are shared equally</a:t>
            </a:r>
          </a:p>
          <a:p>
            <a:r>
              <a:rPr lang="en-US" altLang="en-US" sz="4400" dirty="0">
                <a:ea typeface="ＭＳ Ｐゴシック" panose="020B0600070205080204" pitchFamily="34" charset="-128"/>
              </a:rPr>
              <a:t>Non-Polar bonds occur only with covalent compounds with an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∆EN= 0 to .3 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4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2238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9655" y="501747"/>
            <a:ext cx="9692640" cy="142552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Using Electronegative Values to Predict Bond Types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365759" y="2285999"/>
            <a:ext cx="11000935" cy="44524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Predict if the following bonds will be:  Polar Covalent, Nonpolar Covalent, or Ionic based on Electronegative Values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a.  H and O		b.  Cl and Br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c.  K and S		d.  F and F</a:t>
            </a:r>
          </a:p>
        </p:txBody>
      </p:sp>
    </p:spTree>
    <p:extLst>
      <p:ext uri="{BB962C8B-B14F-4D97-AF65-F5344CB8AC3E}">
        <p14:creationId xmlns:p14="http://schemas.microsoft.com/office/powerpoint/2010/main" val="1324157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-152400"/>
            <a:ext cx="7583488" cy="1044575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Polar Molecules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140677" y="685800"/>
            <a:ext cx="11662117" cy="568686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It is possible for a molecule to have polar bonds, but be nonpolar overall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When polar bonds are in </a:t>
            </a:r>
            <a:r>
              <a:rPr lang="en-US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opposite directions</a:t>
            </a:r>
            <a:r>
              <a:rPr lang="en-US" altLang="en-US" sz="4400" dirty="0">
                <a:ea typeface="ＭＳ Ｐゴシック" panose="020B0600070205080204" pitchFamily="34" charset="-128"/>
              </a:rPr>
              <a:t>, they </a:t>
            </a:r>
            <a:r>
              <a:rPr lang="ja-JP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“</a:t>
            </a:r>
            <a:r>
              <a:rPr lang="en-US" altLang="ja-JP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cancel</a:t>
            </a:r>
            <a:r>
              <a:rPr lang="ja-JP" altLang="en-US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”</a:t>
            </a:r>
            <a:r>
              <a:rPr lang="en-US" altLang="ja-JP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ja-JP" sz="4400" dirty="0">
                <a:ea typeface="ＭＳ Ｐゴシック" panose="020B0600070205080204" pitchFamily="34" charset="-128"/>
              </a:rPr>
              <a:t>each other out</a:t>
            </a:r>
          </a:p>
          <a:p>
            <a:pPr eaLnBrk="1" hangingPunct="1"/>
            <a:r>
              <a:rPr lang="en-US" altLang="ja-JP" sz="4400" dirty="0">
                <a:ea typeface="ＭＳ Ｐゴシック" panose="020B0600070205080204" pitchFamily="34" charset="-128"/>
              </a:rPr>
              <a:t>Polar molecules are usually </a:t>
            </a:r>
            <a:r>
              <a:rPr lang="en-US" altLang="ja-JP" sz="4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not symmetrical 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Example: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CCl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 has polar bonds, but is a NONPOLAR MOLECULE</a:t>
            </a:r>
          </a:p>
        </p:txBody>
      </p:sp>
    </p:spTree>
    <p:extLst>
      <p:ext uri="{BB962C8B-B14F-4D97-AF65-F5344CB8AC3E}">
        <p14:creationId xmlns:p14="http://schemas.microsoft.com/office/powerpoint/2010/main" val="320332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898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Predict if the following molecules are polar or nonpolar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346326" y="1454944"/>
            <a:ext cx="3398838" cy="4973991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1.  CF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2.  CO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endParaRPr lang="en-US" altLang="en-US" sz="44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3.  H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4400" dirty="0">
                <a:ea typeface="ＭＳ Ｐゴシック" panose="020B0600070205080204" pitchFamily="34" charset="-128"/>
              </a:rPr>
              <a:t>O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4.  (SO</a:t>
            </a:r>
            <a:r>
              <a:rPr lang="en-US" altLang="en-US" sz="4400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sz="4400" dirty="0">
                <a:ea typeface="ＭＳ Ｐゴシック" panose="020B0600070205080204" pitchFamily="34" charset="-128"/>
              </a:rPr>
              <a:t>)</a:t>
            </a:r>
            <a:r>
              <a:rPr lang="en-US" altLang="en-US" sz="4400" baseline="30000" dirty="0">
                <a:ea typeface="ＭＳ Ｐゴシック" panose="020B0600070205080204" pitchFamily="34" charset="-128"/>
              </a:rPr>
              <a:t>2-</a:t>
            </a:r>
            <a:endParaRPr lang="en-US" altLang="en-US" sz="4400" dirty="0">
              <a:ea typeface="ＭＳ Ｐゴシック" panose="020B0600070205080204" pitchFamily="34" charset="-128"/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745164" y="1454944"/>
            <a:ext cx="4313237" cy="5334000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1.  </a:t>
            </a:r>
            <a:r>
              <a:rPr lang="en-US" altLang="en-US" sz="4400" dirty="0" err="1">
                <a:ea typeface="ＭＳ Ｐゴシック" panose="020B0600070205080204" pitchFamily="34" charset="-128"/>
              </a:rPr>
              <a:t>NonPolar</a:t>
            </a:r>
            <a:r>
              <a:rPr lang="en-US" altLang="en-US" sz="4400" dirty="0">
                <a:ea typeface="ＭＳ Ｐゴシック" panose="020B0600070205080204" pitchFamily="34" charset="-128"/>
              </a:rPr>
              <a:t>	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2.  Nonpolar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3.  Polar	</a:t>
            </a:r>
          </a:p>
          <a:p>
            <a:pPr eaLnBrk="1" hangingPunct="1"/>
            <a:r>
              <a:rPr lang="en-US" altLang="en-US" sz="4400" dirty="0">
                <a:ea typeface="ＭＳ Ｐゴシック" panose="020B0600070205080204" pitchFamily="34" charset="-128"/>
              </a:rPr>
              <a:t>4.  Nonpolar</a:t>
            </a:r>
          </a:p>
          <a:p>
            <a:pPr eaLnBrk="1" hangingPunct="1"/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840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  <p:bldP spid="9626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731</TotalTime>
  <Words>924</Words>
  <Application>Microsoft Office PowerPoint</Application>
  <PresentationFormat>Widescreen</PresentationFormat>
  <Paragraphs>164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ＭＳ Ｐゴシック</vt:lpstr>
      <vt:lpstr>Arial</vt:lpstr>
      <vt:lpstr>Arial Black</vt:lpstr>
      <vt:lpstr>Calibri</vt:lpstr>
      <vt:lpstr>Calibri Light</vt:lpstr>
      <vt:lpstr>Tahoma</vt:lpstr>
      <vt:lpstr>Times New Roman</vt:lpstr>
      <vt:lpstr>Wingdings 2</vt:lpstr>
      <vt:lpstr>Office Theme</vt:lpstr>
      <vt:lpstr>Warm Up – Name or Write the following compounds</vt:lpstr>
      <vt:lpstr>Writing Lewis Dot Structures </vt:lpstr>
      <vt:lpstr>Writing Lewis Structures </vt:lpstr>
      <vt:lpstr>Writing Lewis Structures </vt:lpstr>
      <vt:lpstr>Write Lewis Dot Structures for the following:</vt:lpstr>
      <vt:lpstr>Practice</vt:lpstr>
      <vt:lpstr>Practice</vt:lpstr>
      <vt:lpstr>Lewis Structures for Polyatomic Ions</vt:lpstr>
      <vt:lpstr>Write Lewis Structures for the following polyatomic ions:</vt:lpstr>
      <vt:lpstr>Warmup Practice Naming or writing Compounds</vt:lpstr>
      <vt:lpstr>Extended Octet Rule</vt:lpstr>
      <vt:lpstr>Limitation of Extended Octet Rule</vt:lpstr>
      <vt:lpstr>Practice </vt:lpstr>
      <vt:lpstr>VSEPR Theory</vt:lpstr>
      <vt:lpstr>VSEPR Theory Rules</vt:lpstr>
      <vt:lpstr>Using VSEPR Theory</vt:lpstr>
      <vt:lpstr>Basic Geometric Shapes  for Molecules</vt:lpstr>
      <vt:lpstr>Linear</vt:lpstr>
      <vt:lpstr> Trigonal Planar </vt:lpstr>
      <vt:lpstr>Tetrahedral</vt:lpstr>
      <vt:lpstr>Trigonal Pyramidal</vt:lpstr>
      <vt:lpstr>Bent</vt:lpstr>
      <vt:lpstr>Trigonal bypyramidal</vt:lpstr>
      <vt:lpstr>Octahedral</vt:lpstr>
      <vt:lpstr>Using the VSEPR Theory, Predict the Shape of the following Molecules</vt:lpstr>
      <vt:lpstr>Practice VSEPR Theory: Draw the Lewis structures for the following compounds and predict the molecular geometry of the compound</vt:lpstr>
      <vt:lpstr>Draw the Lewis Structures and Predict the Molecular Geometry</vt:lpstr>
      <vt:lpstr>Practice</vt:lpstr>
      <vt:lpstr> Predict the following molecular geometry </vt:lpstr>
      <vt:lpstr>Warm up Practice Drawing Lewis Structures and Predicting Molecular Geometry</vt:lpstr>
      <vt:lpstr>Origin of Polar Bonds</vt:lpstr>
      <vt:lpstr>Origins of Polar Bonds</vt:lpstr>
      <vt:lpstr>Origins of Polar Bonds</vt:lpstr>
      <vt:lpstr>Polar Bonds</vt:lpstr>
      <vt:lpstr>NonPolar Bond</vt:lpstr>
      <vt:lpstr>Using Electronegative Values to Predict Bond Types</vt:lpstr>
      <vt:lpstr>Polar Molecules</vt:lpstr>
      <vt:lpstr>Predict if the following molecules are polar or nonpolar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Lekshmy Girija</dc:creator>
  <cp:lastModifiedBy>Lekshmy Girija</cp:lastModifiedBy>
  <cp:revision>16</cp:revision>
  <dcterms:created xsi:type="dcterms:W3CDTF">2016-10-30T17:01:05Z</dcterms:created>
  <dcterms:modified xsi:type="dcterms:W3CDTF">2016-11-02T00:41:34Z</dcterms:modified>
</cp:coreProperties>
</file>