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88" d="100"/>
          <a:sy n="88" d="100"/>
        </p:scale>
        <p:origin x="1843"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845A60D-CCF7-4050-A3D7-ECC9DD59B9A2}" type="datetimeFigureOut">
              <a:rPr lang="en-US" smtClean="0"/>
              <a:t>8/5/2022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EEE067-FD01-4908-B4CF-4F02A3FDECED}" type="slidenum">
              <a:rPr lang="en-US" smtClean="0"/>
              <a:t>‹#›</a:t>
            </a:fld>
            <a:endParaRPr lang="en-US"/>
          </a:p>
        </p:txBody>
      </p:sp>
    </p:spTree>
    <p:extLst>
      <p:ext uri="{BB962C8B-B14F-4D97-AF65-F5344CB8AC3E}">
        <p14:creationId xmlns:p14="http://schemas.microsoft.com/office/powerpoint/2010/main" val="952989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45A60D-CCF7-4050-A3D7-ECC9DD59B9A2}" type="datetimeFigureOut">
              <a:rPr lang="en-US" smtClean="0"/>
              <a:t>8/5/2022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EEE067-FD01-4908-B4CF-4F02A3FDECED}" type="slidenum">
              <a:rPr lang="en-US" smtClean="0"/>
              <a:t>‹#›</a:t>
            </a:fld>
            <a:endParaRPr lang="en-US"/>
          </a:p>
        </p:txBody>
      </p:sp>
    </p:spTree>
    <p:extLst>
      <p:ext uri="{BB962C8B-B14F-4D97-AF65-F5344CB8AC3E}">
        <p14:creationId xmlns:p14="http://schemas.microsoft.com/office/powerpoint/2010/main" val="3441756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45A60D-CCF7-4050-A3D7-ECC9DD59B9A2}" type="datetimeFigureOut">
              <a:rPr lang="en-US" smtClean="0"/>
              <a:t>8/5/2022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EEE067-FD01-4908-B4CF-4F02A3FDECED}" type="slidenum">
              <a:rPr lang="en-US" smtClean="0"/>
              <a:t>‹#›</a:t>
            </a:fld>
            <a:endParaRPr lang="en-US"/>
          </a:p>
        </p:txBody>
      </p:sp>
    </p:spTree>
    <p:extLst>
      <p:ext uri="{BB962C8B-B14F-4D97-AF65-F5344CB8AC3E}">
        <p14:creationId xmlns:p14="http://schemas.microsoft.com/office/powerpoint/2010/main" val="1960614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845A60D-CCF7-4050-A3D7-ECC9DD59B9A2}" type="datetimeFigureOut">
              <a:rPr lang="en-US" smtClean="0"/>
              <a:t>8/5/2022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EEE067-FD01-4908-B4CF-4F02A3FDECED}" type="slidenum">
              <a:rPr lang="en-US" smtClean="0"/>
              <a:t>‹#›</a:t>
            </a:fld>
            <a:endParaRPr lang="en-US"/>
          </a:p>
        </p:txBody>
      </p:sp>
    </p:spTree>
    <p:extLst>
      <p:ext uri="{BB962C8B-B14F-4D97-AF65-F5344CB8AC3E}">
        <p14:creationId xmlns:p14="http://schemas.microsoft.com/office/powerpoint/2010/main" val="1037935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45A60D-CCF7-4050-A3D7-ECC9DD59B9A2}" type="datetimeFigureOut">
              <a:rPr lang="en-US" smtClean="0"/>
              <a:t>8/5/2022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EEE067-FD01-4908-B4CF-4F02A3FDECED}" type="slidenum">
              <a:rPr lang="en-US" smtClean="0"/>
              <a:t>‹#›</a:t>
            </a:fld>
            <a:endParaRPr lang="en-US"/>
          </a:p>
        </p:txBody>
      </p:sp>
    </p:spTree>
    <p:extLst>
      <p:ext uri="{BB962C8B-B14F-4D97-AF65-F5344CB8AC3E}">
        <p14:creationId xmlns:p14="http://schemas.microsoft.com/office/powerpoint/2010/main" val="519402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45A60D-CCF7-4050-A3D7-ECC9DD59B9A2}" type="datetimeFigureOut">
              <a:rPr lang="en-US" smtClean="0"/>
              <a:t>8/5/2022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EEE067-FD01-4908-B4CF-4F02A3FDECED}" type="slidenum">
              <a:rPr lang="en-US" smtClean="0"/>
              <a:t>‹#›</a:t>
            </a:fld>
            <a:endParaRPr lang="en-US"/>
          </a:p>
        </p:txBody>
      </p:sp>
    </p:spTree>
    <p:extLst>
      <p:ext uri="{BB962C8B-B14F-4D97-AF65-F5344CB8AC3E}">
        <p14:creationId xmlns:p14="http://schemas.microsoft.com/office/powerpoint/2010/main" val="1810437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45A60D-CCF7-4050-A3D7-ECC9DD59B9A2}" type="datetimeFigureOut">
              <a:rPr lang="en-US" smtClean="0"/>
              <a:t>8/5/2022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EEE067-FD01-4908-B4CF-4F02A3FDECED}" type="slidenum">
              <a:rPr lang="en-US" smtClean="0"/>
              <a:t>‹#›</a:t>
            </a:fld>
            <a:endParaRPr lang="en-US"/>
          </a:p>
        </p:txBody>
      </p:sp>
    </p:spTree>
    <p:extLst>
      <p:ext uri="{BB962C8B-B14F-4D97-AF65-F5344CB8AC3E}">
        <p14:creationId xmlns:p14="http://schemas.microsoft.com/office/powerpoint/2010/main" val="450388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45A60D-CCF7-4050-A3D7-ECC9DD59B9A2}" type="datetimeFigureOut">
              <a:rPr lang="en-US" smtClean="0"/>
              <a:t>8/5/2022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EEE067-FD01-4908-B4CF-4F02A3FDECED}" type="slidenum">
              <a:rPr lang="en-US" smtClean="0"/>
              <a:t>‹#›</a:t>
            </a:fld>
            <a:endParaRPr lang="en-US"/>
          </a:p>
        </p:txBody>
      </p:sp>
    </p:spTree>
    <p:extLst>
      <p:ext uri="{BB962C8B-B14F-4D97-AF65-F5344CB8AC3E}">
        <p14:creationId xmlns:p14="http://schemas.microsoft.com/office/powerpoint/2010/main" val="1335094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45A60D-CCF7-4050-A3D7-ECC9DD59B9A2}" type="datetimeFigureOut">
              <a:rPr lang="en-US" smtClean="0"/>
              <a:t>8/5/2022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EEE067-FD01-4908-B4CF-4F02A3FDECED}" type="slidenum">
              <a:rPr lang="en-US" smtClean="0"/>
              <a:t>‹#›</a:t>
            </a:fld>
            <a:endParaRPr lang="en-US"/>
          </a:p>
        </p:txBody>
      </p:sp>
    </p:spTree>
    <p:extLst>
      <p:ext uri="{BB962C8B-B14F-4D97-AF65-F5344CB8AC3E}">
        <p14:creationId xmlns:p14="http://schemas.microsoft.com/office/powerpoint/2010/main" val="2823279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45A60D-CCF7-4050-A3D7-ECC9DD59B9A2}" type="datetimeFigureOut">
              <a:rPr lang="en-US" smtClean="0"/>
              <a:t>8/5/2022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EEE067-FD01-4908-B4CF-4F02A3FDECED}" type="slidenum">
              <a:rPr lang="en-US" smtClean="0"/>
              <a:t>‹#›</a:t>
            </a:fld>
            <a:endParaRPr lang="en-US"/>
          </a:p>
        </p:txBody>
      </p:sp>
    </p:spTree>
    <p:extLst>
      <p:ext uri="{BB962C8B-B14F-4D97-AF65-F5344CB8AC3E}">
        <p14:creationId xmlns:p14="http://schemas.microsoft.com/office/powerpoint/2010/main" val="4163106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45A60D-CCF7-4050-A3D7-ECC9DD59B9A2}" type="datetimeFigureOut">
              <a:rPr lang="en-US" smtClean="0"/>
              <a:t>8/5/2022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EEE067-FD01-4908-B4CF-4F02A3FDECED}" type="slidenum">
              <a:rPr lang="en-US" smtClean="0"/>
              <a:t>‹#›</a:t>
            </a:fld>
            <a:endParaRPr lang="en-US"/>
          </a:p>
        </p:txBody>
      </p:sp>
    </p:spTree>
    <p:extLst>
      <p:ext uri="{BB962C8B-B14F-4D97-AF65-F5344CB8AC3E}">
        <p14:creationId xmlns:p14="http://schemas.microsoft.com/office/powerpoint/2010/main" val="688404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45A60D-CCF7-4050-A3D7-ECC9DD59B9A2}" type="datetimeFigureOut">
              <a:rPr lang="en-US" smtClean="0"/>
              <a:t>8/5/2022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EEE067-FD01-4908-B4CF-4F02A3FDECED}" type="slidenum">
              <a:rPr lang="en-US" smtClean="0"/>
              <a:t>‹#›</a:t>
            </a:fld>
            <a:endParaRPr lang="en-US"/>
          </a:p>
        </p:txBody>
      </p:sp>
    </p:spTree>
    <p:extLst>
      <p:ext uri="{BB962C8B-B14F-4D97-AF65-F5344CB8AC3E}">
        <p14:creationId xmlns:p14="http://schemas.microsoft.com/office/powerpoint/2010/main" val="1451937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gif"/><Relationship Id="rId13" Type="http://schemas.openxmlformats.org/officeDocument/2006/relationships/hyperlink" Target="https://www.khanacademy.org/math/engageny-geo" TargetMode="External"/><Relationship Id="rId3" Type="http://schemas.openxmlformats.org/officeDocument/2006/relationships/hyperlink" Target="https://www.desmos.com/scientific" TargetMode="External"/><Relationship Id="rId7" Type="http://schemas.openxmlformats.org/officeDocument/2006/relationships/image" Target="../media/image5.png"/><Relationship Id="rId12" Type="http://schemas.openxmlformats.org/officeDocument/2006/relationships/image" Target="../media/image10.jpeg"/><Relationship Id="rId2" Type="http://schemas.openxmlformats.org/officeDocument/2006/relationships/image" Target="../media/image1.png"/><Relationship Id="rId16"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hyperlink" Target="https://www.mathsisfun.com/geometry/index.html" TargetMode="External"/><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hyperlink" Target="https://greatminds.org/math/parents"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5.png"/><Relationship Id="rId11" Type="http://schemas.microsoft.com/office/2007/relationships/hdphoto" Target="../media/hdphoto1.wdp"/><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a:stretch>
            <a:fillRect/>
          </a:stretch>
        </p:blipFill>
        <p:spPr bwMode="auto">
          <a:xfrm>
            <a:off x="228600" y="152400"/>
            <a:ext cx="3938540" cy="593762"/>
          </a:xfrm>
          <a:prstGeom prst="rect">
            <a:avLst/>
          </a:prstGeom>
          <a:solidFill>
            <a:srgbClr val="FFFFFF">
              <a:shade val="85000"/>
            </a:srgbClr>
          </a:solidFill>
          <a:ln w="38100" cap="sq">
            <a:solidFill>
              <a:schemeClr val="tx1"/>
            </a:solidFill>
            <a:miter lim="800000"/>
          </a:ln>
          <a:effectLst>
            <a:outerShdw blurRad="55000" dist="18000" dir="5400000" algn="tl" rotWithShape="0">
              <a:srgbClr val="000000">
                <a:alpha val="40000"/>
              </a:srgbClr>
            </a:outerShdw>
          </a:effectLst>
        </p:spPr>
      </p:pic>
      <p:sp>
        <p:nvSpPr>
          <p:cNvPr id="3" name="Rectangle 2"/>
          <p:cNvSpPr/>
          <p:nvPr/>
        </p:nvSpPr>
        <p:spPr>
          <a:xfrm>
            <a:off x="4319420" y="332554"/>
            <a:ext cx="2952832" cy="1061829"/>
          </a:xfrm>
          <a:prstGeom prst="rect">
            <a:avLst/>
          </a:prstGeom>
        </p:spPr>
        <p:txBody>
          <a:bodyPr wrap="square" bIns="0">
            <a:spAutoFit/>
          </a:bodyPr>
          <a:lstStyle/>
          <a:p>
            <a:r>
              <a:rPr lang="en-US" sz="1100" dirty="0"/>
              <a:t>➸</a:t>
            </a:r>
            <a:r>
              <a:rPr lang="en-US" sz="1100" dirty="0">
                <a:latin typeface="Bell Gothic Std Bold"/>
                <a:cs typeface="Bell Gothic Std Bold"/>
              </a:rPr>
              <a:t>binder with loose leaf (dividers:2-3)</a:t>
            </a:r>
          </a:p>
          <a:p>
            <a:r>
              <a:rPr lang="en-US" sz="1100" dirty="0"/>
              <a:t>➸</a:t>
            </a:r>
            <a:r>
              <a:rPr lang="en-US" sz="1100" dirty="0">
                <a:latin typeface="Bell Gothic Std Bold"/>
                <a:cs typeface="Bell Gothic Std Bold"/>
              </a:rPr>
              <a:t>pencils/lead </a:t>
            </a:r>
            <a:r>
              <a:rPr lang="en-US" sz="1100" dirty="0" smtClean="0">
                <a:latin typeface="Bell Gothic Std Bold"/>
                <a:cs typeface="Bell Gothic Std Bold"/>
              </a:rPr>
              <a:t>pencils &amp; sharpener</a:t>
            </a:r>
          </a:p>
          <a:p>
            <a:r>
              <a:rPr lang="en-US" sz="1100" dirty="0" smtClean="0"/>
              <a:t>➸</a:t>
            </a:r>
            <a:r>
              <a:rPr lang="en-US" sz="1100" dirty="0" smtClean="0">
                <a:latin typeface="Bell Gothic Std Bold"/>
                <a:cs typeface="Bell Gothic Std Bold"/>
              </a:rPr>
              <a:t>index cards &amp; a highlighter</a:t>
            </a:r>
            <a:endParaRPr lang="en-US" sz="1100" dirty="0">
              <a:latin typeface="Bell Gothic Std Bold"/>
              <a:cs typeface="Bell Gothic Std Bold"/>
            </a:endParaRPr>
          </a:p>
          <a:p>
            <a:r>
              <a:rPr lang="en-US" sz="1100" dirty="0"/>
              <a:t>➸</a:t>
            </a:r>
            <a:r>
              <a:rPr lang="en-US" sz="1100" dirty="0">
                <a:latin typeface="Bell Gothic Std Bold"/>
              </a:rPr>
              <a:t>Calculator  </a:t>
            </a:r>
            <a:r>
              <a:rPr lang="en-US" sz="1100" dirty="0" smtClean="0">
                <a:latin typeface="Bell Gothic Std Bold"/>
              </a:rPr>
              <a:t>(e.g. TI-30XII</a:t>
            </a:r>
            <a:r>
              <a:rPr lang="en-US" sz="1100" dirty="0">
                <a:latin typeface="Bell Gothic Std Bold"/>
              </a:rPr>
              <a:t>) for use at </a:t>
            </a:r>
            <a:r>
              <a:rPr lang="en-US" sz="1100" dirty="0" smtClean="0">
                <a:latin typeface="Bell Gothic Std Bold"/>
              </a:rPr>
              <a:t>home (optional).</a:t>
            </a:r>
            <a:r>
              <a:rPr lang="en-US" sz="1100" dirty="0" smtClean="0">
                <a:latin typeface="Bell Gothic Std Bold"/>
                <a:hlinkClick r:id="rId3"/>
              </a:rPr>
              <a:t>https://www.desmos.com/scientific</a:t>
            </a:r>
            <a:endParaRPr lang="en-US" sz="1100" dirty="0">
              <a:latin typeface="Bell Gothic Std Bold"/>
            </a:endParaRPr>
          </a:p>
          <a:p>
            <a:r>
              <a:rPr lang="en-US" sz="1100" dirty="0"/>
              <a:t>➸</a:t>
            </a:r>
            <a:r>
              <a:rPr lang="en-US" sz="1100" dirty="0">
                <a:latin typeface="Bell Gothic Std Bold"/>
              </a:rPr>
              <a:t>Compass and </a:t>
            </a:r>
            <a:r>
              <a:rPr lang="en-US" sz="1100" dirty="0" smtClean="0">
                <a:latin typeface="Bell Gothic Std Bold"/>
              </a:rPr>
              <a:t>ruler for </a:t>
            </a:r>
            <a:r>
              <a:rPr lang="en-US" sz="1100" dirty="0">
                <a:latin typeface="Bell Gothic Std Bold"/>
              </a:rPr>
              <a:t>use at home.</a:t>
            </a:r>
            <a:endParaRPr lang="en-US" sz="1100" dirty="0">
              <a:latin typeface="Bell Gothic Std Bold"/>
              <a:cs typeface="Bell Gothic Std Bold"/>
            </a:endParaRPr>
          </a:p>
        </p:txBody>
      </p:sp>
      <p:grpSp>
        <p:nvGrpSpPr>
          <p:cNvPr id="4" name="Group 3"/>
          <p:cNvGrpSpPr/>
          <p:nvPr/>
        </p:nvGrpSpPr>
        <p:grpSpPr>
          <a:xfrm>
            <a:off x="4304234" y="91371"/>
            <a:ext cx="3384438" cy="1356429"/>
            <a:chOff x="533401" y="80593"/>
            <a:chExt cx="3231504" cy="1138604"/>
          </a:xfrm>
        </p:grpSpPr>
        <p:sp>
          <p:nvSpPr>
            <p:cNvPr id="6" name="TextBox 5"/>
            <p:cNvSpPr txBox="1"/>
            <p:nvPr/>
          </p:nvSpPr>
          <p:spPr>
            <a:xfrm>
              <a:off x="697094" y="80593"/>
              <a:ext cx="3067811" cy="447352"/>
            </a:xfrm>
            <a:prstGeom prst="rect">
              <a:avLst/>
            </a:prstGeom>
            <a:noFill/>
          </p:spPr>
          <p:txBody>
            <a:bodyPr wrap="square" rtlCol="0">
              <a:spAutoFit/>
            </a:bodyPr>
            <a:lstStyle/>
            <a:p>
              <a:r>
                <a:rPr lang="en-US" sz="2000" dirty="0">
                  <a:latin typeface="BMD My Grandpas Farm" pitchFamily="2" charset="0"/>
                  <a:cs typeface="Covered By Your Grace"/>
                </a:rPr>
                <a:t>Supply List</a:t>
              </a:r>
            </a:p>
          </p:txBody>
        </p:sp>
        <p:sp>
          <p:nvSpPr>
            <p:cNvPr id="7" name="Rounded Rectangle 6"/>
            <p:cNvSpPr/>
            <p:nvPr/>
          </p:nvSpPr>
          <p:spPr>
            <a:xfrm>
              <a:off x="533401" y="123916"/>
              <a:ext cx="2819400" cy="1095281"/>
            </a:xfrm>
            <a:prstGeom prst="roundRect">
              <a:avLst>
                <a:gd name="adj" fmla="val 12602"/>
              </a:avLst>
            </a:prstGeom>
            <a:noFill/>
            <a:ln w="31750" cap="sq">
              <a:solidFill>
                <a:schemeClr val="tx1"/>
              </a:solidFill>
              <a:prstDash val="sysDot"/>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14"/>
            <p:cNvPicPr>
              <a:picLocks noChangeAspect="1" noChangeArrowheads="1"/>
            </p:cNvPicPr>
            <p:nvPr/>
          </p:nvPicPr>
          <p:blipFill>
            <a:blip r:embed="rId4"/>
            <a:srcRect/>
            <a:stretch>
              <a:fillRect/>
            </a:stretch>
          </p:blipFill>
          <p:spPr bwMode="auto">
            <a:xfrm>
              <a:off x="1965148" y="138062"/>
              <a:ext cx="1254349" cy="182855"/>
            </a:xfrm>
            <a:prstGeom prst="rect">
              <a:avLst/>
            </a:prstGeom>
            <a:noFill/>
            <a:ln w="9525">
              <a:noFill/>
              <a:miter lim="800000"/>
              <a:headEnd/>
              <a:tailEnd/>
            </a:ln>
            <a:effectLst/>
          </p:spPr>
        </p:pic>
      </p:grpSp>
      <p:sp>
        <p:nvSpPr>
          <p:cNvPr id="14" name="TextBox 13"/>
          <p:cNvSpPr txBox="1"/>
          <p:nvPr/>
        </p:nvSpPr>
        <p:spPr>
          <a:xfrm>
            <a:off x="38375" y="724832"/>
            <a:ext cx="615553" cy="5961488"/>
          </a:xfrm>
          <a:prstGeom prst="rect">
            <a:avLst/>
          </a:prstGeom>
          <a:noFill/>
        </p:spPr>
        <p:txBody>
          <a:bodyPr vert="vert270" wrap="square" rtlCol="0">
            <a:spAutoFit/>
          </a:bodyPr>
          <a:lstStyle/>
          <a:p>
            <a:r>
              <a:rPr lang="en-US" dirty="0" smtClean="0">
                <a:latin typeface="BMD My Grandpas Farm" pitchFamily="2" charset="0"/>
                <a:ea typeface="Return To Sender" pitchFamily="2" charset="0"/>
              </a:rPr>
              <a:t>This Syllabus </a:t>
            </a:r>
            <a:r>
              <a:rPr lang="en-US" dirty="0" smtClean="0">
                <a:latin typeface="BMD My Grandpas Farm" pitchFamily="2" charset="0"/>
                <a:ea typeface="Return To Sender" pitchFamily="2" charset="0"/>
              </a:rPr>
              <a:t>belongs to</a:t>
            </a:r>
            <a:r>
              <a:rPr lang="en-US" dirty="0" smtClean="0">
                <a:latin typeface="BMD My Grandpas Farm" pitchFamily="2" charset="0"/>
                <a:ea typeface="Return To Sender" pitchFamily="2" charset="0"/>
              </a:rPr>
              <a:t>:</a:t>
            </a:r>
            <a:r>
              <a:rPr lang="en-US" sz="2800" dirty="0" smtClean="0">
                <a:latin typeface="BMD My Grandpas Farm" pitchFamily="2" charset="0"/>
                <a:ea typeface="Return To Sender" pitchFamily="2" charset="0"/>
              </a:rPr>
              <a:t>_____________________</a:t>
            </a:r>
            <a:endParaRPr lang="en-US" sz="2800" dirty="0">
              <a:latin typeface="BMD My Grandpas Farm" pitchFamily="2" charset="0"/>
              <a:ea typeface="Return To Sender" pitchFamily="2" charset="0"/>
            </a:endParaRPr>
          </a:p>
        </p:txBody>
      </p:sp>
      <p:grpSp>
        <p:nvGrpSpPr>
          <p:cNvPr id="15" name="Group 14"/>
          <p:cNvGrpSpPr/>
          <p:nvPr/>
        </p:nvGrpSpPr>
        <p:grpSpPr>
          <a:xfrm>
            <a:off x="509538" y="818595"/>
            <a:ext cx="3657602" cy="1686127"/>
            <a:chOff x="509538" y="818595"/>
            <a:chExt cx="3657602" cy="1686127"/>
          </a:xfrm>
        </p:grpSpPr>
        <p:pic>
          <p:nvPicPr>
            <p:cNvPr id="16" name="Picture 2"/>
            <p:cNvPicPr>
              <a:picLocks noChangeAspect="1" noChangeArrowheads="1"/>
            </p:cNvPicPr>
            <p:nvPr/>
          </p:nvPicPr>
          <p:blipFill>
            <a:blip r:embed="rId5"/>
            <a:srcRect/>
            <a:stretch>
              <a:fillRect/>
            </a:stretch>
          </p:blipFill>
          <p:spPr bwMode="auto">
            <a:xfrm rot="5400000">
              <a:off x="1495275" y="-167142"/>
              <a:ext cx="1686127" cy="3657602"/>
            </a:xfrm>
            <a:prstGeom prst="rect">
              <a:avLst/>
            </a:prstGeom>
            <a:noFill/>
            <a:ln w="9525">
              <a:noFill/>
              <a:miter lim="800000"/>
              <a:headEnd/>
              <a:tailEnd/>
            </a:ln>
            <a:effectLst/>
          </p:spPr>
        </p:pic>
        <p:sp>
          <p:nvSpPr>
            <p:cNvPr id="17" name="TextBox 16"/>
            <p:cNvSpPr txBox="1"/>
            <p:nvPr/>
          </p:nvSpPr>
          <p:spPr>
            <a:xfrm>
              <a:off x="628536" y="1095121"/>
              <a:ext cx="3405138" cy="1384995"/>
            </a:xfrm>
            <a:prstGeom prst="rect">
              <a:avLst/>
            </a:prstGeom>
            <a:noFill/>
          </p:spPr>
          <p:txBody>
            <a:bodyPr wrap="square" rtlCol="0">
              <a:spAutoFit/>
            </a:bodyPr>
            <a:lstStyle/>
            <a:p>
              <a:r>
                <a:rPr lang="en-US" sz="1200" i="1" dirty="0"/>
                <a:t>Geometry</a:t>
              </a:r>
              <a:r>
                <a:rPr lang="en-US" sz="1200" dirty="0"/>
                <a:t> is an area of mathematics in which students explore the relationships that exist among points, lines, and shapes in two- and three-dimensional space. The following topics are covered </a:t>
              </a:r>
              <a:r>
                <a:rPr lang="en-US" sz="1200" dirty="0" smtClean="0"/>
                <a:t>in </a:t>
              </a:r>
              <a:r>
                <a:rPr lang="en-US" sz="1200" dirty="0"/>
                <a:t>this course:  constructions, proofs, congruence, similarity, </a:t>
              </a:r>
              <a:r>
                <a:rPr lang="en-US" sz="1200" dirty="0" smtClean="0"/>
                <a:t>right triangle trigonometry</a:t>
              </a:r>
              <a:r>
                <a:rPr lang="en-US" sz="1200" dirty="0"/>
                <a:t>, </a:t>
              </a:r>
              <a:r>
                <a:rPr lang="en-US" sz="1200" dirty="0" smtClean="0"/>
                <a:t>lines, circles</a:t>
              </a:r>
              <a:r>
                <a:rPr lang="en-US" sz="1200" dirty="0"/>
                <a:t>, and </a:t>
              </a:r>
              <a:r>
                <a:rPr lang="en-US" sz="1200" dirty="0" smtClean="0"/>
                <a:t>3-dimensional </a:t>
              </a:r>
              <a:r>
                <a:rPr lang="en-US" sz="1200" dirty="0"/>
                <a:t>figures</a:t>
              </a:r>
              <a:r>
                <a:rPr lang="en-US" sz="1200" dirty="0" smtClean="0"/>
                <a:t>.</a:t>
              </a:r>
              <a:endParaRPr lang="en-US" sz="1200" dirty="0"/>
            </a:p>
          </p:txBody>
        </p:sp>
        <p:sp>
          <p:nvSpPr>
            <p:cNvPr id="18" name="TextBox 17"/>
            <p:cNvSpPr txBox="1"/>
            <p:nvPr/>
          </p:nvSpPr>
          <p:spPr>
            <a:xfrm>
              <a:off x="838200" y="849512"/>
              <a:ext cx="2959201" cy="40011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000" dirty="0">
                  <a:solidFill>
                    <a:schemeClr val="tx1"/>
                  </a:solidFill>
                  <a:latin typeface="BMD Vanilla Twilight" pitchFamily="2" charset="0"/>
                </a:rPr>
                <a:t>Course Description</a:t>
              </a:r>
            </a:p>
          </p:txBody>
        </p:sp>
      </p:grpSp>
      <p:grpSp>
        <p:nvGrpSpPr>
          <p:cNvPr id="19" name="Group 18"/>
          <p:cNvGrpSpPr/>
          <p:nvPr/>
        </p:nvGrpSpPr>
        <p:grpSpPr>
          <a:xfrm>
            <a:off x="-22668" y="2519151"/>
            <a:ext cx="3320600" cy="2506656"/>
            <a:chOff x="-388267" y="4888470"/>
            <a:chExt cx="3320600" cy="1817130"/>
          </a:xfrm>
        </p:grpSpPr>
        <p:pic>
          <p:nvPicPr>
            <p:cNvPr id="20" name="Picture 3"/>
            <p:cNvPicPr>
              <a:picLocks noChangeAspect="1" noChangeArrowheads="1"/>
            </p:cNvPicPr>
            <p:nvPr/>
          </p:nvPicPr>
          <p:blipFill>
            <a:blip r:embed="rId6"/>
            <a:srcRect/>
            <a:stretch>
              <a:fillRect/>
            </a:stretch>
          </p:blipFill>
          <p:spPr bwMode="auto">
            <a:xfrm rot="5400000">
              <a:off x="633330" y="4406596"/>
              <a:ext cx="1817130" cy="2780877"/>
            </a:xfrm>
            <a:prstGeom prst="rect">
              <a:avLst/>
            </a:prstGeom>
            <a:noFill/>
            <a:ln w="9525">
              <a:noFill/>
              <a:miter lim="800000"/>
              <a:headEnd/>
              <a:tailEnd/>
            </a:ln>
            <a:effectLst/>
          </p:spPr>
        </p:pic>
        <p:sp>
          <p:nvSpPr>
            <p:cNvPr id="21" name="TextBox 20"/>
            <p:cNvSpPr txBox="1"/>
            <p:nvPr/>
          </p:nvSpPr>
          <p:spPr>
            <a:xfrm>
              <a:off x="212811" y="4917266"/>
              <a:ext cx="2686810" cy="369332"/>
            </a:xfrm>
            <a:prstGeom prst="rect">
              <a:avLst/>
            </a:prstGeom>
            <a:noFill/>
          </p:spPr>
          <p:txBody>
            <a:bodyPr wrap="square" rtlCol="0">
              <a:spAutoFit/>
            </a:bodyPr>
            <a:lstStyle/>
            <a:p>
              <a:pPr algn="ctr"/>
              <a:r>
                <a:rPr lang="en-US" dirty="0">
                  <a:latin typeface="TeachToTell Stylish" panose="02000603000000000000" pitchFamily="2" charset="0"/>
                </a:rPr>
                <a:t>GRADING POLICY</a:t>
              </a:r>
            </a:p>
          </p:txBody>
        </p:sp>
        <p:sp>
          <p:nvSpPr>
            <p:cNvPr id="22" name="TextBox 21"/>
            <p:cNvSpPr txBox="1"/>
            <p:nvPr/>
          </p:nvSpPr>
          <p:spPr>
            <a:xfrm>
              <a:off x="-388267" y="5376751"/>
              <a:ext cx="2708085" cy="917691"/>
            </a:xfrm>
            <a:prstGeom prst="rect">
              <a:avLst/>
            </a:prstGeom>
            <a:noFill/>
          </p:spPr>
          <p:txBody>
            <a:bodyPr wrap="square" rtlCol="0">
              <a:spAutoFit/>
            </a:bodyPr>
            <a:lstStyle/>
            <a:p>
              <a:r>
                <a:rPr lang="en-US" sz="1400" b="1" dirty="0"/>
                <a:t>                </a:t>
              </a:r>
              <a:r>
                <a:rPr lang="en-US" sz="1400" b="1" u="sng" dirty="0"/>
                <a:t> </a:t>
              </a:r>
              <a:r>
                <a:rPr lang="en-US" sz="1300" b="1" u="sng" dirty="0"/>
                <a:t>Formative Grades (40%)</a:t>
              </a:r>
            </a:p>
            <a:p>
              <a:r>
                <a:rPr lang="en-US" sz="1400" dirty="0"/>
                <a:t>           </a:t>
              </a:r>
              <a:r>
                <a:rPr lang="en-US" sz="1300" dirty="0"/>
                <a:t>     -</a:t>
              </a:r>
              <a:r>
                <a:rPr lang="en-US" sz="1200" dirty="0"/>
                <a:t>Quizzes/Classwork</a:t>
              </a:r>
            </a:p>
            <a:p>
              <a:r>
                <a:rPr lang="en-US" sz="1200" dirty="0"/>
                <a:t>                  -DMRs and Exit Tickets</a:t>
              </a:r>
            </a:p>
            <a:p>
              <a:r>
                <a:rPr lang="en-US" sz="1300" dirty="0"/>
                <a:t>         </a:t>
              </a:r>
            </a:p>
            <a:p>
              <a:r>
                <a:rPr lang="en-US" sz="1400" dirty="0"/>
                <a:t>    </a:t>
              </a:r>
            </a:p>
            <a:p>
              <a:endParaRPr lang="en-US" sz="1400" dirty="0"/>
            </a:p>
          </p:txBody>
        </p:sp>
        <p:sp>
          <p:nvSpPr>
            <p:cNvPr id="23" name="TextBox 22"/>
            <p:cNvSpPr txBox="1"/>
            <p:nvPr/>
          </p:nvSpPr>
          <p:spPr>
            <a:xfrm>
              <a:off x="263484" y="5094452"/>
              <a:ext cx="2153964" cy="691653"/>
            </a:xfrm>
            <a:prstGeom prst="rect">
              <a:avLst/>
            </a:prstGeom>
            <a:noFill/>
          </p:spPr>
          <p:txBody>
            <a:bodyPr wrap="square" rtlCol="0">
              <a:spAutoFit/>
            </a:bodyPr>
            <a:lstStyle/>
            <a:p>
              <a:r>
                <a:rPr lang="en-US" sz="1400" b="1" dirty="0"/>
                <a:t> </a:t>
              </a:r>
              <a:r>
                <a:rPr lang="en-US" sz="1300" b="1" u="sng" dirty="0"/>
                <a:t>Summative Grades (60</a:t>
              </a:r>
              <a:r>
                <a:rPr lang="en-US" sz="1300" b="1" u="sng" dirty="0" smtClean="0"/>
                <a:t>%)</a:t>
              </a:r>
            </a:p>
            <a:p>
              <a:r>
                <a:rPr lang="en-US" sz="1300" dirty="0" smtClean="0"/>
                <a:t> -T</a:t>
              </a:r>
              <a:r>
                <a:rPr lang="en-US" sz="1200" dirty="0" smtClean="0"/>
                <a:t>ests </a:t>
              </a:r>
              <a:r>
                <a:rPr lang="en-US" sz="1200" dirty="0"/>
                <a:t>and/or special projects</a:t>
              </a:r>
            </a:p>
            <a:p>
              <a:r>
                <a:rPr lang="en-US" sz="1400" dirty="0"/>
                <a:t>  </a:t>
              </a:r>
            </a:p>
            <a:p>
              <a:r>
                <a:rPr lang="en-US" sz="1400" dirty="0"/>
                <a:t>    </a:t>
              </a:r>
            </a:p>
          </p:txBody>
        </p:sp>
      </p:grpSp>
      <p:sp>
        <p:nvSpPr>
          <p:cNvPr id="24" name="Rectangle 23">
            <a:extLst>
              <a:ext uri="{FF2B5EF4-FFF2-40B4-BE49-F238E27FC236}">
                <a16:creationId xmlns:a16="http://schemas.microsoft.com/office/drawing/2014/main" id="{B7AB50AD-ACF2-4572-AA5E-385720285FE0}"/>
              </a:ext>
            </a:extLst>
          </p:cNvPr>
          <p:cNvSpPr/>
          <p:nvPr/>
        </p:nvSpPr>
        <p:spPr>
          <a:xfrm>
            <a:off x="653928" y="3882582"/>
            <a:ext cx="2679858" cy="1031051"/>
          </a:xfrm>
          <a:prstGeom prst="rect">
            <a:avLst/>
          </a:prstGeom>
        </p:spPr>
        <p:txBody>
          <a:bodyPr wrap="square">
            <a:spAutoFit/>
          </a:bodyPr>
          <a:lstStyle/>
          <a:p>
            <a:r>
              <a:rPr lang="en-US" sz="1300" b="1" u="sng" dirty="0"/>
              <a:t>LEAP 2025</a:t>
            </a:r>
          </a:p>
          <a:p>
            <a:r>
              <a:rPr lang="en-US" sz="1200" dirty="0"/>
              <a:t> -20% of the final grade</a:t>
            </a:r>
          </a:p>
          <a:p>
            <a:r>
              <a:rPr lang="en-US" sz="1200" dirty="0"/>
              <a:t> </a:t>
            </a:r>
            <a:r>
              <a:rPr lang="en-US" sz="1200" dirty="0" smtClean="0"/>
              <a:t>-topic diagnostics, </a:t>
            </a:r>
            <a:r>
              <a:rPr lang="en-US" sz="1200" dirty="0"/>
              <a:t>interim assessments,    DMRs, and exit tickets will all be used  to prepare for the LEAP 2025.</a:t>
            </a:r>
          </a:p>
        </p:txBody>
      </p:sp>
      <p:pic>
        <p:nvPicPr>
          <p:cNvPr id="25" name="Picture 24"/>
          <p:cNvPicPr>
            <a:picLocks noChangeAspect="1" noChangeArrowheads="1"/>
          </p:cNvPicPr>
          <p:nvPr/>
        </p:nvPicPr>
        <p:blipFill>
          <a:blip r:embed="rId7"/>
          <a:srcRect/>
          <a:stretch>
            <a:fillRect/>
          </a:stretch>
        </p:blipFill>
        <p:spPr bwMode="auto">
          <a:xfrm>
            <a:off x="4167140" y="1532727"/>
            <a:ext cx="916208" cy="1216483"/>
          </a:xfrm>
          <a:prstGeom prst="rect">
            <a:avLst/>
          </a:prstGeom>
          <a:noFill/>
          <a:ln w="9525">
            <a:noFill/>
            <a:miter lim="800000"/>
            <a:headEnd/>
            <a:tailEnd/>
          </a:ln>
        </p:spPr>
      </p:pic>
      <p:pic>
        <p:nvPicPr>
          <p:cNvPr id="26" name="Picture 10" descr="http://etc.usf.edu/clipart/36400/36459/ruler1_36459_md.gif"/>
          <p:cNvPicPr>
            <a:picLocks noChangeAspect="1" noChangeArrowheads="1"/>
          </p:cNvPicPr>
          <p:nvPr/>
        </p:nvPicPr>
        <p:blipFill>
          <a:blip r:embed="rId8"/>
          <a:srcRect/>
          <a:stretch>
            <a:fillRect/>
          </a:stretch>
        </p:blipFill>
        <p:spPr bwMode="auto">
          <a:xfrm rot="16200000">
            <a:off x="6989342" y="1411540"/>
            <a:ext cx="3246846" cy="695191"/>
          </a:xfrm>
          <a:prstGeom prst="rect">
            <a:avLst/>
          </a:prstGeom>
          <a:noFill/>
        </p:spPr>
      </p:pic>
      <p:sp>
        <p:nvSpPr>
          <p:cNvPr id="27" name="TextBox 26"/>
          <p:cNvSpPr txBox="1"/>
          <p:nvPr/>
        </p:nvSpPr>
        <p:spPr>
          <a:xfrm>
            <a:off x="4421995" y="4116386"/>
            <a:ext cx="2077542" cy="2569934"/>
          </a:xfrm>
          <a:prstGeom prst="rect">
            <a:avLst/>
          </a:prstGeom>
          <a:noFill/>
          <a:ln w="22225">
            <a:solidFill>
              <a:schemeClr val="tx1"/>
            </a:solidFill>
            <a:prstDash val="lgDash"/>
          </a:ln>
        </p:spPr>
        <p:txBody>
          <a:bodyPr wrap="square" rtlCol="0">
            <a:spAutoFit/>
          </a:bodyPr>
          <a:lstStyle/>
          <a:p>
            <a:pPr algn="ctr"/>
            <a:r>
              <a:rPr lang="en-US" sz="1700" b="1" dirty="0">
                <a:latin typeface="HelloAsparagus" panose="02000603000000000000" pitchFamily="2" charset="0"/>
                <a:ea typeface="HelloAsparagus" panose="02000603000000000000" pitchFamily="2" charset="0"/>
              </a:rPr>
              <a:t>Make-Up Policy</a:t>
            </a:r>
            <a:endParaRPr lang="en-US" sz="1200" dirty="0">
              <a:latin typeface="HelloAsparagus" panose="02000603000000000000" pitchFamily="2" charset="0"/>
              <a:ea typeface="HelloAsparagus" panose="02000603000000000000" pitchFamily="2" charset="0"/>
            </a:endParaRPr>
          </a:p>
          <a:p>
            <a:r>
              <a:rPr lang="en-US" sz="1200" b="1" dirty="0"/>
              <a:t>When </a:t>
            </a:r>
            <a:r>
              <a:rPr lang="en-US" sz="1200" b="1" dirty="0" smtClean="0"/>
              <a:t>sick/absent, </a:t>
            </a:r>
            <a:r>
              <a:rPr lang="en-US" sz="1200" b="1" dirty="0"/>
              <a:t>it is the student’s responsibility to obtain all missed assignments </a:t>
            </a:r>
            <a:r>
              <a:rPr lang="en-US" sz="1200" b="1" dirty="0" smtClean="0"/>
              <a:t>from google classroom and </a:t>
            </a:r>
            <a:r>
              <a:rPr lang="en-US" sz="1200" b="1" dirty="0"/>
              <a:t>seek help from peers, teachers, or </a:t>
            </a:r>
            <a:r>
              <a:rPr lang="en-US" sz="1200" b="1" dirty="0" smtClean="0"/>
              <a:t>tutors.</a:t>
            </a:r>
            <a:endParaRPr lang="en-US" sz="1200" b="1" dirty="0"/>
          </a:p>
          <a:p>
            <a:r>
              <a:rPr lang="en-US" sz="1200" dirty="0" smtClean="0"/>
              <a:t>➸ </a:t>
            </a:r>
            <a:r>
              <a:rPr lang="en-US" sz="1200" dirty="0"/>
              <a:t>M</a:t>
            </a:r>
            <a:r>
              <a:rPr lang="en-US" sz="1200" dirty="0" smtClean="0"/>
              <a:t>ake-up </a:t>
            </a:r>
            <a:r>
              <a:rPr lang="en-US" sz="1200" dirty="0"/>
              <a:t>tests must be </a:t>
            </a:r>
            <a:r>
              <a:rPr lang="en-US" sz="1200" dirty="0" smtClean="0"/>
              <a:t>taken asap by booking into make-up testing.</a:t>
            </a:r>
            <a:endParaRPr lang="en-US" sz="1200" dirty="0"/>
          </a:p>
          <a:p>
            <a:r>
              <a:rPr lang="en-US" sz="1200" dirty="0"/>
              <a:t>➸Work that is not turned </a:t>
            </a:r>
            <a:r>
              <a:rPr lang="en-US" sz="1200" dirty="0" smtClean="0"/>
              <a:t>in, or not made-up </a:t>
            </a:r>
            <a:r>
              <a:rPr lang="en-US" sz="1200" dirty="0"/>
              <a:t>in a timely </a:t>
            </a:r>
            <a:r>
              <a:rPr lang="en-US" sz="1200" dirty="0" smtClean="0"/>
              <a:t>manner, will </a:t>
            </a:r>
            <a:r>
              <a:rPr lang="en-US" sz="1200" dirty="0"/>
              <a:t>result in a zero. </a:t>
            </a:r>
          </a:p>
        </p:txBody>
      </p:sp>
      <p:sp>
        <p:nvSpPr>
          <p:cNvPr id="28" name="TextBox 27"/>
          <p:cNvSpPr txBox="1"/>
          <p:nvPr/>
        </p:nvSpPr>
        <p:spPr>
          <a:xfrm>
            <a:off x="5138309" y="1532727"/>
            <a:ext cx="3025891" cy="1600438"/>
          </a:xfrm>
          <a:prstGeom prst="rect">
            <a:avLst/>
          </a:prstGeom>
          <a:noFill/>
          <a:ln w="53975" cmpd="tri">
            <a:solidFill>
              <a:schemeClr val="tx1"/>
            </a:solidFill>
          </a:ln>
        </p:spPr>
        <p:txBody>
          <a:bodyPr wrap="square" rtlCol="0">
            <a:spAutoFit/>
          </a:bodyPr>
          <a:lstStyle/>
          <a:p>
            <a:pPr algn="ctr"/>
            <a:r>
              <a:rPr lang="en-US" dirty="0">
                <a:latin typeface="HelloAsparagus" panose="02000603000000000000" pitchFamily="2" charset="0"/>
                <a:ea typeface="HelloAsparagus" panose="02000603000000000000" pitchFamily="2" charset="0"/>
              </a:rPr>
              <a:t>Quizzes &amp; Classwork</a:t>
            </a:r>
          </a:p>
          <a:p>
            <a:pPr algn="ctr"/>
            <a:endParaRPr lang="en-US" sz="2000" dirty="0">
              <a:latin typeface="HelloAsparagus" panose="02000603000000000000" pitchFamily="2" charset="0"/>
              <a:ea typeface="HelloAsparagus" panose="02000603000000000000" pitchFamily="2" charset="0"/>
            </a:endParaRPr>
          </a:p>
          <a:p>
            <a:pPr algn="ctr"/>
            <a:endParaRPr lang="en-US" sz="2000" dirty="0">
              <a:latin typeface="HelloAsparagus" panose="02000603000000000000" pitchFamily="2" charset="0"/>
              <a:ea typeface="HelloAsparagus" panose="02000603000000000000" pitchFamily="2" charset="0"/>
            </a:endParaRPr>
          </a:p>
          <a:p>
            <a:r>
              <a:rPr lang="en-US" sz="1600" b="1" dirty="0">
                <a:latin typeface="BMD My Grandpas Farm" pitchFamily="2" charset="0"/>
                <a:ea typeface="HelloAsparagus" panose="02000603000000000000" pitchFamily="2" charset="0"/>
              </a:rPr>
              <a:t>TUTORING</a:t>
            </a:r>
            <a:r>
              <a:rPr lang="en-US" sz="1600" dirty="0">
                <a:latin typeface="BMD My Grandpas Farm" pitchFamily="2" charset="0"/>
                <a:ea typeface="HelloAsparagus" panose="02000603000000000000" pitchFamily="2" charset="0"/>
              </a:rPr>
              <a:t> </a:t>
            </a:r>
            <a:r>
              <a:rPr lang="en-US" sz="1200" dirty="0">
                <a:ea typeface="HelloAsparagus" panose="02000603000000000000" pitchFamily="2" charset="0"/>
              </a:rPr>
              <a:t>– </a:t>
            </a:r>
            <a:r>
              <a:rPr lang="en-US" sz="1200" dirty="0" smtClean="0">
                <a:ea typeface="HelloAsparagus" panose="02000603000000000000" pitchFamily="2" charset="0"/>
              </a:rPr>
              <a:t>make sure you go to HELP tutoring whenever  you need extra help or get a grade less than a C.</a:t>
            </a:r>
            <a:endParaRPr lang="en-US" sz="1200" dirty="0">
              <a:ea typeface="HelloAsparagus" panose="02000603000000000000" pitchFamily="2" charset="0"/>
            </a:endParaRPr>
          </a:p>
        </p:txBody>
      </p:sp>
      <p:sp>
        <p:nvSpPr>
          <p:cNvPr id="29" name="TextBox 28"/>
          <p:cNvSpPr txBox="1"/>
          <p:nvPr/>
        </p:nvSpPr>
        <p:spPr>
          <a:xfrm>
            <a:off x="5138309" y="1833841"/>
            <a:ext cx="3157428" cy="461665"/>
          </a:xfrm>
          <a:prstGeom prst="rect">
            <a:avLst/>
          </a:prstGeom>
          <a:noFill/>
        </p:spPr>
        <p:txBody>
          <a:bodyPr wrap="square" rtlCol="0">
            <a:spAutoFit/>
          </a:bodyPr>
          <a:lstStyle/>
          <a:p>
            <a:r>
              <a:rPr lang="en-US" sz="1200" dirty="0"/>
              <a:t>Expect a quiz and/or </a:t>
            </a:r>
            <a:r>
              <a:rPr lang="en-US" sz="1200" dirty="0" smtClean="0"/>
              <a:t>classwork </a:t>
            </a:r>
            <a:r>
              <a:rPr lang="en-US" sz="1200" b="1" dirty="0" smtClean="0"/>
              <a:t>EVERY </a:t>
            </a:r>
            <a:r>
              <a:rPr lang="en-US" sz="1200" dirty="0" smtClean="0"/>
              <a:t>class </a:t>
            </a:r>
            <a:r>
              <a:rPr lang="en-US" sz="1200" dirty="0"/>
              <a:t>period to be for a grade.  </a:t>
            </a:r>
          </a:p>
        </p:txBody>
      </p:sp>
      <p:pic>
        <p:nvPicPr>
          <p:cNvPr id="30" name="Picture 29">
            <a:extLst>
              <a:ext uri="{FF2B5EF4-FFF2-40B4-BE49-F238E27FC236}">
                <a16:creationId xmlns:a16="http://schemas.microsoft.com/office/drawing/2014/main" id="{5E275E4F-2F2B-4105-B2F4-310A419FB12D}"/>
              </a:ext>
            </a:extLst>
          </p:cNvPr>
          <p:cNvPicPr/>
          <p:nvPr/>
        </p:nvPicPr>
        <p:blipFill>
          <a:blip r:embed="rId9" cstate="print"/>
          <a:srcRect/>
          <a:stretch>
            <a:fillRect/>
          </a:stretch>
        </p:blipFill>
        <p:spPr bwMode="auto">
          <a:xfrm>
            <a:off x="6651255" y="3429001"/>
            <a:ext cx="2448071" cy="3293606"/>
          </a:xfrm>
          <a:prstGeom prst="rect">
            <a:avLst/>
          </a:prstGeom>
          <a:noFill/>
        </p:spPr>
      </p:pic>
      <p:pic>
        <p:nvPicPr>
          <p:cNvPr id="31" name="Picture 2" descr="Image result for google classroom images">
            <a:extLst>
              <a:ext uri="{FF2B5EF4-FFF2-40B4-BE49-F238E27FC236}">
                <a16:creationId xmlns:a16="http://schemas.microsoft.com/office/drawing/2014/main" id="{E2C4DE82-A58C-49ED-AB3F-0529F28B237C}"/>
              </a:ext>
            </a:extLst>
          </p:cNvPr>
          <p:cNvPicPr>
            <a:picLocks noChangeAspect="1" noChangeArrowheads="1"/>
          </p:cNvPicPr>
          <p:nvPr/>
        </p:nvPicPr>
        <p:blipFill>
          <a:blip r:embed="rId10">
            <a:grayscl/>
            <a:extLst>
              <a:ext uri="{28A0092B-C50C-407E-A947-70E740481C1C}">
                <a14:useLocalDpi xmlns:a14="http://schemas.microsoft.com/office/drawing/2010/main" val="0"/>
              </a:ext>
            </a:extLst>
          </a:blip>
          <a:srcRect/>
          <a:stretch>
            <a:fillRect/>
          </a:stretch>
        </p:blipFill>
        <p:spPr bwMode="auto">
          <a:xfrm>
            <a:off x="7073661" y="3777668"/>
            <a:ext cx="1603258" cy="94369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6EC16BF-709D-4809-AB5D-38B61B99F4E8}"/>
              </a:ext>
            </a:extLst>
          </p:cNvPr>
          <p:cNvPicPr/>
          <p:nvPr/>
        </p:nvPicPr>
        <p:blipFill>
          <a:blip r:embed="rId11" cstate="print"/>
          <a:srcRect/>
          <a:stretch>
            <a:fillRect/>
          </a:stretch>
        </p:blipFill>
        <p:spPr bwMode="auto">
          <a:xfrm>
            <a:off x="517055" y="5061150"/>
            <a:ext cx="1437005" cy="1685925"/>
          </a:xfrm>
          <a:prstGeom prst="rect">
            <a:avLst/>
          </a:prstGeom>
          <a:noFill/>
        </p:spPr>
      </p:pic>
      <p:sp>
        <p:nvSpPr>
          <p:cNvPr id="33" name="TextBox 32"/>
          <p:cNvSpPr txBox="1"/>
          <p:nvPr/>
        </p:nvSpPr>
        <p:spPr>
          <a:xfrm>
            <a:off x="1978671" y="5208992"/>
            <a:ext cx="2325563" cy="1477328"/>
          </a:xfrm>
          <a:prstGeom prst="rect">
            <a:avLst/>
          </a:prstGeom>
          <a:noFill/>
        </p:spPr>
        <p:txBody>
          <a:bodyPr wrap="square" rtlCol="0">
            <a:spAutoFit/>
          </a:bodyPr>
          <a:lstStyle/>
          <a:p>
            <a:pPr marL="171450" lvl="0" indent="-171450">
              <a:buFont typeface="Wingdings" panose="05000000000000000000" pitchFamily="2" charset="2"/>
              <a:buChar char="v"/>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Work that is not completed in class should be completed at home</a:t>
            </a:r>
          </a:p>
          <a:p>
            <a:pPr marL="171450" lvl="0" indent="-171450">
              <a:buFont typeface="Wingdings" panose="05000000000000000000" pitchFamily="2" charset="2"/>
              <a:buChar char="v"/>
            </a:pPr>
            <a:r>
              <a:rPr lang="en-US" sz="1200" dirty="0" smtClean="0">
                <a:latin typeface="Calibri" panose="020F0502020204030204" pitchFamily="34" charset="0"/>
                <a:ea typeface="Calibri" panose="020F0502020204030204" pitchFamily="34" charset="0"/>
                <a:cs typeface="Times New Roman" panose="02020603050405020304" pitchFamily="18" charset="0"/>
              </a:rPr>
              <a:t>Give yourself time at home to</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 practice and study so you understand the work.</a:t>
            </a:r>
          </a:p>
          <a:p>
            <a:endParaRPr lang="en-US" dirty="0"/>
          </a:p>
        </p:txBody>
      </p:sp>
      <p:pic>
        <p:nvPicPr>
          <p:cNvPr id="34" name="Picture 2" descr="http://images.clipartpanda.com/social-studies-clipart-black-and-white-black_and_white_waving_pencil_0521-1004-3015-2917_SMU.jpg">
            <a:extLst>
              <a:ext uri="{FF2B5EF4-FFF2-40B4-BE49-F238E27FC236}">
                <a16:creationId xmlns:a16="http://schemas.microsoft.com/office/drawing/2014/main" id="{40D90693-FB76-4E8D-8B02-E0352F96CFB4}"/>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281965" y="312720"/>
            <a:ext cx="854215" cy="965341"/>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3333786" y="2552267"/>
            <a:ext cx="3600414" cy="1477328"/>
          </a:xfrm>
          <a:prstGeom prst="rect">
            <a:avLst/>
          </a:prstGeom>
          <a:noFill/>
        </p:spPr>
        <p:txBody>
          <a:bodyPr wrap="square" rtlCol="0">
            <a:spAutoFit/>
          </a:bodyPr>
          <a:lstStyle/>
          <a:p>
            <a:r>
              <a:rPr lang="en-US" dirty="0" smtClean="0"/>
              <a:t>Online</a:t>
            </a:r>
          </a:p>
          <a:p>
            <a:r>
              <a:rPr lang="en-US" dirty="0" smtClean="0"/>
              <a:t>Resources:</a:t>
            </a:r>
          </a:p>
          <a:p>
            <a:pPr marR="0" lvl="0">
              <a:spcBef>
                <a:spcPts val="0"/>
              </a:spcBef>
              <a:spcAft>
                <a:spcPts val="0"/>
              </a:spcAft>
              <a:buSzPct val="113000"/>
            </a:pPr>
            <a:r>
              <a:rPr lang="en-US" sz="1200" dirty="0" smtClean="0">
                <a:hlinkClick r:id="rId13"/>
              </a:rPr>
              <a:t>https://www.khanacademy.org/math/engageny-geo</a:t>
            </a:r>
            <a:r>
              <a:rPr lang="en-US" sz="1200" dirty="0" smtClean="0">
                <a:latin typeface="Calibri" panose="020F0502020204030204" pitchFamily="34" charset="0"/>
                <a:ea typeface="Calibri" panose="020F0502020204030204" pitchFamily="34" charset="0"/>
                <a:cs typeface="Times New Roman" panose="02020603050405020304" pitchFamily="18" charset="0"/>
              </a:rPr>
              <a:t> </a:t>
            </a:r>
            <a:r>
              <a:rPr lang="en-US" sz="1200" dirty="0" smtClean="0">
                <a:hlinkClick r:id="rId14"/>
              </a:rPr>
              <a:t>https://greatminds.org/math/parents</a:t>
            </a:r>
            <a:endParaRPr lang="en-US" sz="1200" dirty="0" smtClean="0"/>
          </a:p>
          <a:p>
            <a:pPr marR="0" lvl="0">
              <a:spcBef>
                <a:spcPts val="0"/>
              </a:spcBef>
              <a:spcAft>
                <a:spcPts val="0"/>
              </a:spcAft>
              <a:buSzPct val="113000"/>
            </a:pPr>
            <a:r>
              <a:rPr lang="en-US" sz="1200" dirty="0" smtClean="0">
                <a:hlinkClick r:id="rId15"/>
              </a:rPr>
              <a:t>https://www.mathsisfun.com/geometry/index.html</a:t>
            </a:r>
            <a:endParaRPr lang="en-US" sz="1200" dirty="0" smtClean="0"/>
          </a:p>
          <a:p>
            <a:endParaRPr lang="en-US" dirty="0"/>
          </a:p>
        </p:txBody>
      </p:sp>
      <p:pic>
        <p:nvPicPr>
          <p:cNvPr id="37" name="Picture 36">
            <a:extLst>
              <a:ext uri="{FF2B5EF4-FFF2-40B4-BE49-F238E27FC236}">
                <a16:creationId xmlns:a16="http://schemas.microsoft.com/office/drawing/2014/main" id="{7AA4C9A8-46F9-40F5-993B-17D0F2BFC38C}"/>
              </a:ext>
            </a:extLst>
          </p:cNvPr>
          <p:cNvPicPr/>
          <p:nvPr/>
        </p:nvPicPr>
        <p:blipFill>
          <a:blip r:embed="rId16" cstate="print"/>
          <a:srcRect/>
          <a:stretch>
            <a:fillRect/>
          </a:stretch>
        </p:blipFill>
        <p:spPr bwMode="auto">
          <a:xfrm>
            <a:off x="3333787" y="3757402"/>
            <a:ext cx="985634" cy="1156231"/>
          </a:xfrm>
          <a:prstGeom prst="rect">
            <a:avLst/>
          </a:prstGeom>
          <a:noFill/>
          <a:ln>
            <a:solidFill>
              <a:schemeClr val="tx1"/>
            </a:solidFill>
            <a:prstDash val="sysDash"/>
          </a:ln>
        </p:spPr>
      </p:pic>
      <p:sp>
        <p:nvSpPr>
          <p:cNvPr id="38" name="TextBox 37"/>
          <p:cNvSpPr txBox="1"/>
          <p:nvPr/>
        </p:nvSpPr>
        <p:spPr>
          <a:xfrm>
            <a:off x="3297933" y="3825673"/>
            <a:ext cx="1021487" cy="1015663"/>
          </a:xfrm>
          <a:prstGeom prst="rect">
            <a:avLst/>
          </a:prstGeom>
          <a:noFill/>
        </p:spPr>
        <p:txBody>
          <a:bodyPr wrap="square" rtlCol="0">
            <a:spAutoFit/>
          </a:bodyPr>
          <a:lstStyle/>
          <a:p>
            <a:pPr algn="ctr"/>
            <a:r>
              <a:rPr lang="en-US" sz="1200" b="1" dirty="0" smtClean="0">
                <a:latin typeface="Wide Latin" panose="020A0A07050505020404" pitchFamily="18" charset="0"/>
              </a:rPr>
              <a:t>%</a:t>
            </a:r>
          </a:p>
          <a:p>
            <a:pPr algn="ctr"/>
            <a:r>
              <a:rPr lang="en-US" sz="1200" b="1" dirty="0" smtClean="0"/>
              <a:t>PowerSchool grades are updated weekly</a:t>
            </a:r>
            <a:endParaRPr lang="en-US" sz="1200" b="1" dirty="0"/>
          </a:p>
        </p:txBody>
      </p:sp>
      <p:sp>
        <p:nvSpPr>
          <p:cNvPr id="5" name="TextBox 4"/>
          <p:cNvSpPr txBox="1"/>
          <p:nvPr/>
        </p:nvSpPr>
        <p:spPr>
          <a:xfrm>
            <a:off x="6717023" y="4654995"/>
            <a:ext cx="2243338" cy="1754326"/>
          </a:xfrm>
          <a:prstGeom prst="rect">
            <a:avLst/>
          </a:prstGeom>
          <a:noFill/>
        </p:spPr>
        <p:txBody>
          <a:bodyPr wrap="square" rtlCol="0">
            <a:spAutoFit/>
          </a:bodyPr>
          <a:lstStyle/>
          <a:p>
            <a:r>
              <a:rPr lang="en-US" dirty="0" smtClean="0"/>
              <a:t>Fall 2021</a:t>
            </a:r>
          </a:p>
          <a:p>
            <a:r>
              <a:rPr lang="en-US" dirty="0" smtClean="0"/>
              <a:t>Period 1 – </a:t>
            </a:r>
            <a:r>
              <a:rPr lang="en-US" dirty="0"/>
              <a:t>xz4wggh</a:t>
            </a:r>
            <a:endParaRPr lang="en-US" dirty="0" smtClean="0"/>
          </a:p>
          <a:p>
            <a:endParaRPr lang="en-US" dirty="0" smtClean="0"/>
          </a:p>
          <a:p>
            <a:r>
              <a:rPr lang="en-US" dirty="0" smtClean="0"/>
              <a:t>Spring </a:t>
            </a:r>
            <a:r>
              <a:rPr lang="en-US" dirty="0" smtClean="0"/>
              <a:t>2022</a:t>
            </a:r>
          </a:p>
          <a:p>
            <a:r>
              <a:rPr lang="en-US" dirty="0" smtClean="0"/>
              <a:t>Period 1 – </a:t>
            </a:r>
            <a:r>
              <a:rPr lang="en-US" dirty="0"/>
              <a:t>7hlqtmr</a:t>
            </a:r>
            <a:endParaRPr lang="en-US" dirty="0" smtClean="0"/>
          </a:p>
          <a:p>
            <a:r>
              <a:rPr lang="en-US" dirty="0"/>
              <a:t>Period </a:t>
            </a:r>
            <a:r>
              <a:rPr lang="en-US" dirty="0"/>
              <a:t>2</a:t>
            </a:r>
            <a:r>
              <a:rPr lang="en-US" dirty="0" smtClean="0"/>
              <a:t> </a:t>
            </a:r>
            <a:r>
              <a:rPr lang="en-US" dirty="0" smtClean="0"/>
              <a:t>– </a:t>
            </a:r>
            <a:r>
              <a:rPr lang="en-US" dirty="0" err="1"/>
              <a:t>pptnbiv</a:t>
            </a:r>
            <a:endParaRPr lang="en-US" dirty="0"/>
          </a:p>
        </p:txBody>
      </p:sp>
    </p:spTree>
    <p:extLst>
      <p:ext uri="{BB962C8B-B14F-4D97-AF65-F5344CB8AC3E}">
        <p14:creationId xmlns:p14="http://schemas.microsoft.com/office/powerpoint/2010/main" val="1961591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srcRect/>
          <a:stretch>
            <a:fillRect/>
          </a:stretch>
        </p:blipFill>
        <p:spPr bwMode="auto">
          <a:xfrm rot="10800000">
            <a:off x="152400" y="96544"/>
            <a:ext cx="2465189" cy="6600999"/>
          </a:xfrm>
          <a:prstGeom prst="rect">
            <a:avLst/>
          </a:prstGeom>
          <a:noFill/>
          <a:ln w="9525">
            <a:noFill/>
            <a:miter lim="800000"/>
            <a:headEnd/>
            <a:tailEnd/>
          </a:ln>
          <a:effectLst/>
        </p:spPr>
      </p:pic>
      <p:pic>
        <p:nvPicPr>
          <p:cNvPr id="5" name="Picture 4"/>
          <p:cNvPicPr>
            <a:picLocks noChangeAspect="1" noChangeArrowheads="1"/>
          </p:cNvPicPr>
          <p:nvPr/>
        </p:nvPicPr>
        <p:blipFill>
          <a:blip r:embed="rId3"/>
          <a:srcRect/>
          <a:stretch>
            <a:fillRect/>
          </a:stretch>
        </p:blipFill>
        <p:spPr bwMode="auto">
          <a:xfrm>
            <a:off x="190498" y="252859"/>
            <a:ext cx="2388992" cy="1236988"/>
          </a:xfrm>
          <a:prstGeom prst="rect">
            <a:avLst/>
          </a:prstGeom>
          <a:noFill/>
          <a:ln w="9525">
            <a:noFill/>
            <a:miter lim="800000"/>
            <a:headEnd/>
            <a:tailEnd/>
          </a:ln>
          <a:effectLst/>
        </p:spPr>
      </p:pic>
      <p:pic>
        <p:nvPicPr>
          <p:cNvPr id="6" name="Picture 5"/>
          <p:cNvPicPr>
            <a:picLocks noChangeAspect="1" noChangeArrowheads="1"/>
          </p:cNvPicPr>
          <p:nvPr/>
        </p:nvPicPr>
        <p:blipFill>
          <a:blip r:embed="rId4"/>
          <a:srcRect/>
          <a:stretch>
            <a:fillRect/>
          </a:stretch>
        </p:blipFill>
        <p:spPr bwMode="auto">
          <a:xfrm>
            <a:off x="304800" y="1599472"/>
            <a:ext cx="2156690" cy="1600927"/>
          </a:xfrm>
          <a:prstGeom prst="rect">
            <a:avLst/>
          </a:prstGeom>
          <a:noFill/>
          <a:ln w="9525">
            <a:noFill/>
            <a:miter lim="800000"/>
            <a:headEnd/>
            <a:tailEnd/>
          </a:ln>
          <a:effectLst/>
        </p:spPr>
      </p:pic>
      <p:pic>
        <p:nvPicPr>
          <p:cNvPr id="7" name="Picture 6"/>
          <p:cNvPicPr>
            <a:picLocks noChangeAspect="1" noChangeArrowheads="1"/>
          </p:cNvPicPr>
          <p:nvPr/>
        </p:nvPicPr>
        <p:blipFill>
          <a:blip r:embed="rId5"/>
          <a:srcRect/>
          <a:stretch>
            <a:fillRect/>
          </a:stretch>
        </p:blipFill>
        <p:spPr bwMode="auto">
          <a:xfrm>
            <a:off x="304800" y="3501976"/>
            <a:ext cx="2057400" cy="1527224"/>
          </a:xfrm>
          <a:prstGeom prst="rect">
            <a:avLst/>
          </a:prstGeom>
          <a:noFill/>
          <a:ln w="9525">
            <a:noFill/>
            <a:miter lim="800000"/>
            <a:headEnd/>
            <a:tailEnd/>
          </a:ln>
          <a:effectLst/>
        </p:spPr>
      </p:pic>
      <p:pic>
        <p:nvPicPr>
          <p:cNvPr id="8" name="Picture 7"/>
          <p:cNvPicPr>
            <a:picLocks noChangeAspect="1" noChangeArrowheads="1"/>
          </p:cNvPicPr>
          <p:nvPr/>
        </p:nvPicPr>
        <p:blipFill>
          <a:blip r:embed="rId6"/>
          <a:srcRect/>
          <a:stretch>
            <a:fillRect/>
          </a:stretch>
        </p:blipFill>
        <p:spPr bwMode="auto">
          <a:xfrm>
            <a:off x="304800" y="5029200"/>
            <a:ext cx="2057400" cy="1527224"/>
          </a:xfrm>
          <a:prstGeom prst="rect">
            <a:avLst/>
          </a:prstGeom>
          <a:noFill/>
          <a:ln w="9525">
            <a:noFill/>
            <a:miter lim="800000"/>
            <a:headEnd/>
            <a:tailEnd/>
          </a:ln>
          <a:effectLst/>
        </p:spPr>
      </p:pic>
      <p:sp>
        <p:nvSpPr>
          <p:cNvPr id="9" name="TextBox 8"/>
          <p:cNvSpPr txBox="1"/>
          <p:nvPr/>
        </p:nvSpPr>
        <p:spPr>
          <a:xfrm>
            <a:off x="329380" y="2968925"/>
            <a:ext cx="2288210" cy="553998"/>
          </a:xfrm>
          <a:prstGeom prst="rect">
            <a:avLst/>
          </a:prstGeom>
          <a:noFill/>
        </p:spPr>
        <p:txBody>
          <a:bodyPr wrap="square" rtlCol="0">
            <a:spAutoFit/>
          </a:bodyPr>
          <a:lstStyle/>
          <a:p>
            <a:r>
              <a:rPr lang="en-US" sz="1000" b="1" dirty="0" smtClean="0"/>
              <a:t>OFF &amp;</a:t>
            </a:r>
          </a:p>
          <a:p>
            <a:pPr algn="ctr"/>
            <a:r>
              <a:rPr lang="en-US" sz="2000" b="1" dirty="0" smtClean="0">
                <a:latin typeface="Arial Narrow" panose="020B0606020202030204" pitchFamily="34" charset="0"/>
              </a:rPr>
              <a:t>IN phone station!</a:t>
            </a:r>
            <a:endParaRPr lang="en-US" sz="2000" b="1" dirty="0">
              <a:latin typeface="Arial Narrow" panose="020B0606020202030204" pitchFamily="34" charset="0"/>
            </a:endParaRPr>
          </a:p>
        </p:txBody>
      </p:sp>
      <p:sp>
        <p:nvSpPr>
          <p:cNvPr id="10" name="TextBox 9"/>
          <p:cNvSpPr txBox="1"/>
          <p:nvPr/>
        </p:nvSpPr>
        <p:spPr>
          <a:xfrm>
            <a:off x="2787724" y="3712110"/>
            <a:ext cx="3994076" cy="3068532"/>
          </a:xfrm>
          <a:prstGeom prst="rect">
            <a:avLst/>
          </a:prstGeom>
          <a:noFill/>
          <a:ln w="31750">
            <a:solidFill>
              <a:schemeClr val="tx1"/>
            </a:solidFill>
            <a:prstDash val="sysDot"/>
          </a:ln>
        </p:spPr>
        <p:txBody>
          <a:bodyPr wrap="square" rtlCol="0">
            <a:spAutoFit/>
          </a:bodyPr>
          <a:lstStyle/>
          <a:p>
            <a:r>
              <a:rPr lang="en-US" sz="1400" b="1" u="sng" dirty="0">
                <a:latin typeface="BMD Dandelion in the Spring" pitchFamily="2" charset="0"/>
              </a:rPr>
              <a:t>Classroom </a:t>
            </a:r>
            <a:r>
              <a:rPr lang="en-US" sz="1400" b="1" u="sng" dirty="0" smtClean="0">
                <a:latin typeface="BMD Dandelion in the Spring" pitchFamily="2" charset="0"/>
              </a:rPr>
              <a:t>Procedures</a:t>
            </a:r>
            <a:endParaRPr lang="en-US" sz="1400" dirty="0" smtClean="0"/>
          </a:p>
          <a:p>
            <a:pPr>
              <a:buFont typeface="Arial" pitchFamily="34" charset="0"/>
              <a:buChar char="•"/>
            </a:pPr>
            <a:r>
              <a:rPr lang="en-US" sz="1380" dirty="0" smtClean="0"/>
              <a:t>Put phone in pocket # same as desk #</a:t>
            </a:r>
            <a:endParaRPr lang="en-US" sz="1380" dirty="0"/>
          </a:p>
          <a:p>
            <a:pPr>
              <a:buFont typeface="Arial" pitchFamily="34" charset="0"/>
              <a:buChar char="•"/>
            </a:pPr>
            <a:r>
              <a:rPr lang="en-US" sz="1380" dirty="0"/>
              <a:t>Follow instructions posted on the board &amp; be in your assigned seat and on-task (</a:t>
            </a:r>
            <a:r>
              <a:rPr lang="en-US" sz="1380" b="1" dirty="0"/>
              <a:t>pencil ready</a:t>
            </a:r>
            <a:r>
              <a:rPr lang="en-US" sz="1380" dirty="0"/>
              <a:t>!) by the bell.</a:t>
            </a:r>
          </a:p>
          <a:p>
            <a:pPr>
              <a:buFont typeface="Arial" pitchFamily="34" charset="0"/>
              <a:buChar char="•"/>
            </a:pPr>
            <a:r>
              <a:rPr lang="en-US" sz="1380" dirty="0"/>
              <a:t> Raise your agenda for permission to leave. All students must use </a:t>
            </a:r>
            <a:r>
              <a:rPr lang="en-US" sz="1380" b="1" u="sng" dirty="0"/>
              <a:t>their</a:t>
            </a:r>
            <a:r>
              <a:rPr lang="en-US" sz="1380" u="sng" dirty="0"/>
              <a:t> </a:t>
            </a:r>
            <a:r>
              <a:rPr lang="en-US" sz="1380" dirty="0"/>
              <a:t>agenda, and sign both out and in when leaving the classroom. Restroom requests are made </a:t>
            </a:r>
            <a:r>
              <a:rPr lang="en-US" sz="1380" b="1" dirty="0"/>
              <a:t>AFTER</a:t>
            </a:r>
            <a:r>
              <a:rPr lang="en-US" sz="1380" dirty="0"/>
              <a:t> attendance is logged</a:t>
            </a:r>
            <a:r>
              <a:rPr lang="en-US" sz="1380" dirty="0" smtClean="0"/>
              <a:t>.</a:t>
            </a:r>
          </a:p>
          <a:p>
            <a:pPr>
              <a:buFont typeface="Arial" pitchFamily="34" charset="0"/>
              <a:buChar char="•"/>
            </a:pPr>
            <a:r>
              <a:rPr lang="en-US" sz="1380" dirty="0"/>
              <a:t>Use hand-sanitizer after using a tissue</a:t>
            </a:r>
            <a:endParaRPr lang="en-US" sz="1380" dirty="0"/>
          </a:p>
          <a:p>
            <a:pPr>
              <a:buFont typeface="Arial" pitchFamily="34" charset="0"/>
              <a:buChar char="•"/>
            </a:pPr>
            <a:r>
              <a:rPr lang="en-US" sz="1380" dirty="0" smtClean="0"/>
              <a:t>Pack away when directed, collect phones when your group is directed and stay at your desk until </a:t>
            </a:r>
            <a:r>
              <a:rPr lang="en-US" sz="1380" dirty="0"/>
              <a:t>dismissed by the teacher</a:t>
            </a:r>
            <a:r>
              <a:rPr lang="en-US" sz="1380" dirty="0" smtClean="0"/>
              <a:t>. </a:t>
            </a:r>
            <a:r>
              <a:rPr lang="en-US" sz="1380" b="1" dirty="0" smtClean="0"/>
              <a:t>Even if bell rings wait for greeting </a:t>
            </a:r>
            <a:r>
              <a:rPr lang="en-US" sz="1380" b="1" smtClean="0">
                <a:sym typeface="Wingdings" panose="05000000000000000000" pitchFamily="2" charset="2"/>
              </a:rPr>
              <a:t>!</a:t>
            </a:r>
          </a:p>
          <a:p>
            <a:pPr>
              <a:buFont typeface="Arial" pitchFamily="34" charset="0"/>
              <a:buChar char="•"/>
            </a:pPr>
            <a:r>
              <a:rPr lang="en-US" sz="1380" smtClean="0"/>
              <a:t> </a:t>
            </a:r>
            <a:r>
              <a:rPr lang="en-US" sz="1380" dirty="0" smtClean="0"/>
              <a:t>Use </a:t>
            </a:r>
            <a:r>
              <a:rPr lang="en-US" sz="1380" dirty="0"/>
              <a:t>trash can as you leave the room.</a:t>
            </a:r>
          </a:p>
        </p:txBody>
      </p:sp>
      <p:sp>
        <p:nvSpPr>
          <p:cNvPr id="11" name="TextBox 10"/>
          <p:cNvSpPr txBox="1"/>
          <p:nvPr/>
        </p:nvSpPr>
        <p:spPr>
          <a:xfrm>
            <a:off x="6932696" y="1092383"/>
            <a:ext cx="2074144" cy="2923877"/>
          </a:xfrm>
          <a:prstGeom prst="rect">
            <a:avLst/>
          </a:prstGeom>
          <a:noFill/>
        </p:spPr>
        <p:txBody>
          <a:bodyPr wrap="square" rtlCol="0">
            <a:spAutoFit/>
          </a:bodyPr>
          <a:lstStyle/>
          <a:p>
            <a:pPr algn="ctr"/>
            <a:r>
              <a:rPr lang="en-US" sz="1200" b="1" u="sng" dirty="0"/>
              <a:t>Consequences</a:t>
            </a:r>
            <a:r>
              <a:rPr lang="en-US" sz="1200" b="1" u="sng" dirty="0" smtClean="0"/>
              <a:t>:</a:t>
            </a:r>
          </a:p>
          <a:p>
            <a:pPr algn="ctr"/>
            <a:r>
              <a:rPr lang="en-US" sz="1200" dirty="0" smtClean="0"/>
              <a:t>Reminder</a:t>
            </a:r>
          </a:p>
          <a:p>
            <a:pPr algn="ctr"/>
            <a:r>
              <a:rPr lang="en-US" sz="1200" dirty="0" smtClean="0"/>
              <a:t>Non-verbal/verbal redirection</a:t>
            </a:r>
          </a:p>
          <a:p>
            <a:pPr algn="ctr"/>
            <a:r>
              <a:rPr lang="en-US" sz="1200" dirty="0" smtClean="0"/>
              <a:t>Verbal Warning*</a:t>
            </a:r>
          </a:p>
          <a:p>
            <a:pPr algn="ctr"/>
            <a:r>
              <a:rPr lang="en-US" sz="1200" dirty="0" smtClean="0"/>
              <a:t>Parental Contact</a:t>
            </a:r>
            <a:endParaRPr lang="en-US" sz="1200" dirty="0"/>
          </a:p>
          <a:p>
            <a:pPr algn="ctr"/>
            <a:r>
              <a:rPr lang="en-US" sz="1200" dirty="0" smtClean="0"/>
              <a:t>Referral</a:t>
            </a:r>
          </a:p>
          <a:p>
            <a:pPr algn="ctr"/>
            <a:endParaRPr lang="en-US" sz="1200" dirty="0"/>
          </a:p>
          <a:p>
            <a:pPr algn="ctr"/>
            <a:r>
              <a:rPr lang="en-US" sz="1200" i="1" dirty="0" smtClean="0"/>
              <a:t>Severe Disruptions</a:t>
            </a:r>
            <a:r>
              <a:rPr lang="en-US" sz="1200" i="1" dirty="0"/>
              <a:t>: </a:t>
            </a:r>
          </a:p>
          <a:p>
            <a:pPr algn="ctr"/>
            <a:r>
              <a:rPr lang="en-US" sz="1100" dirty="0"/>
              <a:t>Student sent automatically to in-school with administration notified &amp; </a:t>
            </a:r>
            <a:r>
              <a:rPr lang="en-US" sz="1100" dirty="0" smtClean="0"/>
              <a:t>referral</a:t>
            </a:r>
          </a:p>
          <a:p>
            <a:pPr algn="ctr"/>
            <a:endParaRPr lang="en-US" sz="1100" dirty="0"/>
          </a:p>
          <a:p>
            <a:pPr algn="ctr"/>
            <a:endParaRPr lang="en-US" sz="1100" i="1" dirty="0" smtClean="0"/>
          </a:p>
          <a:p>
            <a:pPr algn="ctr"/>
            <a:r>
              <a:rPr lang="en-US" sz="1100" i="1" dirty="0" smtClean="0"/>
              <a:t>*Verbal warnings can be 2 choices  with/without relocation to aid reflection</a:t>
            </a:r>
            <a:endParaRPr lang="en-US" sz="1100" dirty="0"/>
          </a:p>
        </p:txBody>
      </p:sp>
      <p:sp>
        <p:nvSpPr>
          <p:cNvPr id="12" name="Rectangle 11"/>
          <p:cNvSpPr/>
          <p:nvPr/>
        </p:nvSpPr>
        <p:spPr>
          <a:xfrm>
            <a:off x="6957401" y="142904"/>
            <a:ext cx="2024734" cy="4004495"/>
          </a:xfrm>
          <a:prstGeom prst="rect">
            <a:avLst/>
          </a:prstGeom>
          <a:noFill/>
          <a:ln w="50800" cmpd="dbl">
            <a:solidFill>
              <a:schemeClr val="tx1"/>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932696" y="162991"/>
            <a:ext cx="2009494" cy="892552"/>
          </a:xfrm>
          <a:prstGeom prst="rect">
            <a:avLst/>
          </a:prstGeom>
          <a:noFill/>
        </p:spPr>
        <p:txBody>
          <a:bodyPr wrap="square" rtlCol="0">
            <a:spAutoFit/>
          </a:bodyPr>
          <a:lstStyle/>
          <a:p>
            <a:pPr algn="ctr"/>
            <a:r>
              <a:rPr lang="en-US" sz="1300" i="1" dirty="0"/>
              <a:t>If a student chooses to break a </a:t>
            </a:r>
            <a:r>
              <a:rPr lang="en-US" sz="1300" i="1" dirty="0" smtClean="0"/>
              <a:t>rule/ ignore procedures/not meet expectations:</a:t>
            </a:r>
            <a:endParaRPr lang="en-US" sz="1300" i="1" dirty="0"/>
          </a:p>
        </p:txBody>
      </p:sp>
      <p:pic>
        <p:nvPicPr>
          <p:cNvPr id="14" name="Picture 13">
            <a:extLst>
              <a:ext uri="{FF2B5EF4-FFF2-40B4-BE49-F238E27FC236}">
                <a16:creationId xmlns:a16="http://schemas.microsoft.com/office/drawing/2014/main" id="{15DE7D63-823F-4D0C-9988-28D05E0B62E1}"/>
              </a:ext>
            </a:extLst>
          </p:cNvPr>
          <p:cNvPicPr/>
          <p:nvPr/>
        </p:nvPicPr>
        <p:blipFill>
          <a:blip r:embed="rId7" cstate="print"/>
          <a:srcRect/>
          <a:stretch>
            <a:fillRect/>
          </a:stretch>
        </p:blipFill>
        <p:spPr bwMode="auto">
          <a:xfrm rot="5400000">
            <a:off x="3266058" y="-315342"/>
            <a:ext cx="3037410" cy="3994077"/>
          </a:xfrm>
          <a:prstGeom prst="rect">
            <a:avLst/>
          </a:prstGeom>
          <a:noFill/>
          <a:ln w="9525">
            <a:noFill/>
            <a:miter lim="800000"/>
            <a:headEnd/>
            <a:tailEnd/>
          </a:ln>
          <a:effectLst/>
        </p:spPr>
      </p:pic>
      <p:sp>
        <p:nvSpPr>
          <p:cNvPr id="15" name="TextBox 14">
            <a:extLst>
              <a:ext uri="{FF2B5EF4-FFF2-40B4-BE49-F238E27FC236}">
                <a16:creationId xmlns:a16="http://schemas.microsoft.com/office/drawing/2014/main" id="{D60DEEC6-05A4-454B-9A6E-C12B70F6332C}"/>
              </a:ext>
            </a:extLst>
          </p:cNvPr>
          <p:cNvSpPr txBox="1"/>
          <p:nvPr/>
        </p:nvSpPr>
        <p:spPr>
          <a:xfrm>
            <a:off x="2895599" y="313818"/>
            <a:ext cx="3712346" cy="2693045"/>
          </a:xfrm>
          <a:prstGeom prst="rect">
            <a:avLst/>
          </a:prstGeom>
          <a:noFill/>
        </p:spPr>
        <p:txBody>
          <a:bodyPr wrap="square" rtlCol="0">
            <a:spAutoFit/>
          </a:bodyPr>
          <a:lstStyle/>
          <a:p>
            <a:r>
              <a:rPr lang="en-US" sz="1300" b="1" u="sng" dirty="0">
                <a:latin typeface="Kristen ITC" panose="03050502040202030202" pitchFamily="66" charset="0"/>
              </a:rPr>
              <a:t>Expectations:</a:t>
            </a:r>
            <a:r>
              <a:rPr lang="en-US" sz="1300" dirty="0">
                <a:latin typeface="Kristen ITC" panose="03050502040202030202" pitchFamily="66" charset="0"/>
              </a:rPr>
              <a:t> </a:t>
            </a:r>
            <a:r>
              <a:rPr lang="en-US" sz="1300" dirty="0" smtClean="0">
                <a:latin typeface="Kristen ITC" panose="03050502040202030202" pitchFamily="66" charset="0"/>
              </a:rPr>
              <a:t> </a:t>
            </a:r>
          </a:p>
          <a:p>
            <a:r>
              <a:rPr lang="en-US" sz="1300" dirty="0" smtClean="0"/>
              <a:t>In this course you will be expected to use your class time as directed</a:t>
            </a:r>
            <a:r>
              <a:rPr lang="en-US" sz="1300" dirty="0"/>
              <a:t>.  You must abide by the </a:t>
            </a:r>
            <a:r>
              <a:rPr lang="en-US" sz="1300" dirty="0" smtClean="0">
                <a:latin typeface="Kristen ITC" panose="03050502040202030202" pitchFamily="66" charset="0"/>
              </a:rPr>
              <a:t>CODE OF STUDENT CONDUCT</a:t>
            </a:r>
            <a:r>
              <a:rPr lang="en-US" sz="1300" dirty="0" smtClean="0"/>
              <a:t> outlined </a:t>
            </a:r>
            <a:r>
              <a:rPr lang="en-US" sz="1300" dirty="0"/>
              <a:t>in your agenda.   It is your responsibility to ask questions at the appropriate time in class and get additional help.  Some tasks cannot be graded but are necessary to the learning process of this course.  Therefore, your </a:t>
            </a:r>
            <a:r>
              <a:rPr lang="en-US" sz="1200" b="1" dirty="0">
                <a:latin typeface="Kristen ITC" panose="03050502040202030202" pitchFamily="66" charset="0"/>
              </a:rPr>
              <a:t>cooperation</a:t>
            </a:r>
            <a:r>
              <a:rPr lang="en-US" sz="1300" dirty="0"/>
              <a:t> and </a:t>
            </a:r>
            <a:r>
              <a:rPr lang="en-US" sz="1200" b="1" dirty="0">
                <a:latin typeface="Kristen ITC" panose="03050502040202030202" pitchFamily="66" charset="0"/>
              </a:rPr>
              <a:t>active participation</a:t>
            </a:r>
            <a:r>
              <a:rPr lang="en-US" sz="1300" b="1" dirty="0"/>
              <a:t> </a:t>
            </a:r>
            <a:r>
              <a:rPr lang="en-US" sz="1300" dirty="0"/>
              <a:t>is </a:t>
            </a:r>
            <a:r>
              <a:rPr lang="en-US" sz="1300" b="1" dirty="0">
                <a:latin typeface="Kristen ITC" panose="03050502040202030202" pitchFamily="66" charset="0"/>
              </a:rPr>
              <a:t>essential</a:t>
            </a:r>
            <a:r>
              <a:rPr lang="en-US" sz="1300" dirty="0"/>
              <a:t>.   Everyone needs to maintain </a:t>
            </a:r>
            <a:r>
              <a:rPr lang="en-US" sz="1300" b="1" dirty="0">
                <a:latin typeface="Kristen ITC" panose="03050502040202030202" pitchFamily="66" charset="0"/>
              </a:rPr>
              <a:t>respect </a:t>
            </a:r>
            <a:r>
              <a:rPr lang="en-US" sz="1300" dirty="0"/>
              <a:t>and a</a:t>
            </a:r>
            <a:r>
              <a:rPr lang="en-US" sz="1300" b="1" dirty="0">
                <a:latin typeface="Kristen ITC" panose="03050502040202030202" pitchFamily="66" charset="0"/>
              </a:rPr>
              <a:t> positive attitude.</a:t>
            </a:r>
            <a:r>
              <a:rPr lang="en-US" sz="1300" b="1" dirty="0"/>
              <a:t>  </a:t>
            </a:r>
            <a:r>
              <a:rPr lang="en-US" sz="1300" dirty="0" smtClean="0"/>
              <a:t>(Putting your head down or sleeping in class does not reflect a positive attitude!)</a:t>
            </a:r>
            <a:endParaRPr lang="en-US" sz="1300" dirty="0"/>
          </a:p>
        </p:txBody>
      </p:sp>
      <p:pic>
        <p:nvPicPr>
          <p:cNvPr id="19" name="Picture 18"/>
          <p:cNvPicPr>
            <a:picLocks noChangeAspect="1"/>
          </p:cNvPicPr>
          <p:nvPr/>
        </p:nvPicPr>
        <p:blipFill>
          <a:blip r:embed="rId8">
            <a:grayscl/>
          </a:blip>
          <a:srcRect l="1207" t="4429" r="3057" b="6937"/>
          <a:stretch>
            <a:fillRect/>
          </a:stretch>
        </p:blipFill>
        <p:spPr>
          <a:xfrm>
            <a:off x="6904265" y="5309178"/>
            <a:ext cx="2077870" cy="1161779"/>
          </a:xfrm>
          <a:prstGeom prst="rect">
            <a:avLst/>
          </a:prstGeom>
        </p:spPr>
      </p:pic>
      <p:sp>
        <p:nvSpPr>
          <p:cNvPr id="21" name="TextBox 20"/>
          <p:cNvSpPr txBox="1"/>
          <p:nvPr/>
        </p:nvSpPr>
        <p:spPr>
          <a:xfrm>
            <a:off x="6891912" y="5373166"/>
            <a:ext cx="2102575" cy="1646605"/>
          </a:xfrm>
          <a:prstGeom prst="rect">
            <a:avLst/>
          </a:prstGeom>
          <a:noFill/>
        </p:spPr>
        <p:txBody>
          <a:bodyPr wrap="square" rtlCol="0">
            <a:spAutoFit/>
          </a:bodyPr>
          <a:lstStyle/>
          <a:p>
            <a:pPr algn="ctr"/>
            <a:r>
              <a:rPr lang="en-US" sz="1600" dirty="0" smtClean="0">
                <a:latin typeface="Arial Rounded MT Bold" panose="020F0704030504030204" pitchFamily="34" charset="0"/>
                <a:cs typeface="Universal College draft_DEMO"/>
              </a:rPr>
              <a:t>Room E-103</a:t>
            </a:r>
            <a:endParaRPr lang="en-US" sz="1600" dirty="0">
              <a:latin typeface="Arial Rounded MT Bold" panose="020F0704030504030204" pitchFamily="34" charset="0"/>
              <a:cs typeface="Universal College draft_DEMO"/>
            </a:endParaRPr>
          </a:p>
          <a:p>
            <a:pPr algn="ctr"/>
            <a:endParaRPr lang="en-US" sz="1000" dirty="0" smtClean="0">
              <a:latin typeface="Pristina" panose="03060402040406080204" pitchFamily="66" charset="0"/>
              <a:cs typeface="Covered By Your Grace"/>
            </a:endParaRPr>
          </a:p>
          <a:p>
            <a:pPr algn="ctr"/>
            <a:r>
              <a:rPr lang="en-US" sz="1600" dirty="0" smtClean="0">
                <a:latin typeface="Pristina" panose="03060402040406080204" pitchFamily="66" charset="0"/>
                <a:cs typeface="Covered By Your Grace"/>
              </a:rPr>
              <a:t>Mrs</a:t>
            </a:r>
            <a:r>
              <a:rPr lang="en-US" sz="1600" dirty="0">
                <a:latin typeface="Pristina" panose="03060402040406080204" pitchFamily="66" charset="0"/>
                <a:cs typeface="Covered By Your Grace"/>
              </a:rPr>
              <a:t>. </a:t>
            </a:r>
            <a:r>
              <a:rPr lang="en-US" sz="1600" dirty="0" smtClean="0">
                <a:latin typeface="Pristina" panose="03060402040406080204" pitchFamily="66" charset="0"/>
                <a:cs typeface="Covered By Your Grace"/>
              </a:rPr>
              <a:t>Monica Ayton</a:t>
            </a:r>
            <a:endParaRPr lang="en-US" sz="1600" dirty="0">
              <a:latin typeface="Pristina" panose="03060402040406080204" pitchFamily="66" charset="0"/>
              <a:cs typeface="Covered By Your Grace"/>
            </a:endParaRPr>
          </a:p>
          <a:p>
            <a:pPr algn="ctr"/>
            <a:r>
              <a:rPr lang="en-US" sz="1200" dirty="0" smtClean="0"/>
              <a:t>mayton@stcharles.k12.la.us</a:t>
            </a:r>
            <a:endParaRPr lang="en-US" sz="1200" dirty="0"/>
          </a:p>
          <a:p>
            <a:pPr algn="ctr"/>
            <a:endParaRPr lang="en-US" sz="1900" dirty="0">
              <a:latin typeface="Covered By Your Grace"/>
              <a:cs typeface="Covered By Your Grace"/>
            </a:endParaRPr>
          </a:p>
          <a:p>
            <a:pPr algn="ctr"/>
            <a:endParaRPr lang="en-US" sz="2800" dirty="0">
              <a:latin typeface="Universal College draft_DEMO"/>
              <a:cs typeface="Universal College draft_DEMO"/>
            </a:endParaRPr>
          </a:p>
        </p:txBody>
      </p:sp>
      <p:pic>
        <p:nvPicPr>
          <p:cNvPr id="22" name="Picture 3"/>
          <p:cNvPicPr>
            <a:picLocks noChangeAspect="1" noChangeArrowheads="1"/>
          </p:cNvPicPr>
          <p:nvPr/>
        </p:nvPicPr>
        <p:blipFill>
          <a:blip r:embed="rId9"/>
          <a:srcRect/>
          <a:stretch>
            <a:fillRect/>
          </a:stretch>
        </p:blipFill>
        <p:spPr bwMode="auto">
          <a:xfrm rot="16200000">
            <a:off x="6624708" y="4571811"/>
            <a:ext cx="1111027" cy="425719"/>
          </a:xfrm>
          <a:prstGeom prst="rect">
            <a:avLst/>
          </a:prstGeom>
          <a:noFill/>
          <a:ln w="9525">
            <a:noFill/>
            <a:miter lim="800000"/>
            <a:headEnd/>
            <a:tailEnd/>
          </a:ln>
        </p:spPr>
      </p:pic>
      <p:pic>
        <p:nvPicPr>
          <p:cNvPr id="23" name="Picture 6" descr="http://clipground.com/images/pi-clipart-9.gif">
            <a:extLst>
              <a:ext uri="{FF2B5EF4-FFF2-40B4-BE49-F238E27FC236}">
                <a16:creationId xmlns:a16="http://schemas.microsoft.com/office/drawing/2014/main" id="{FA375F13-F610-4E87-9D2A-8ED7F9FC3ED6}"/>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10000" b="90000" l="10000" r="90000">
                        <a14:foregroundMark x1="34724" y1="69263" x2="28467" y2="32267"/>
                        <a14:foregroundMark x1="28467" y1="34631" x2="40980" y2="22670"/>
                        <a14:foregroundMark x1="40146" y1="24478" x2="70594" y2="25730"/>
                        <a14:foregroundMark x1="71011" y1="26843" x2="57977" y2="59666"/>
                        <a14:foregroundMark x1="57977" y1="59666" x2="70073" y2="61474"/>
                        <a14:foregroundMark x1="70594" y1="63839" x2="62982" y2="79972"/>
                        <a14:foregroundMark x1="62982" y1="79972" x2="54849" y2="73435"/>
                        <a14:foregroundMark x1="54432" y1="72184" x2="53597" y2="50209"/>
                        <a14:foregroundMark x1="53597" y1="50209" x2="53597" y2="34631"/>
                        <a14:foregroundMark x1="53597" y1="34075" x2="45464" y2="43533"/>
                        <a14:foregroundMark x1="46403" y1="45897" x2="37435" y2="78164"/>
                        <a14:foregroundMark x1="36079" y1="78720" x2="28989" y2="77608"/>
                        <a14:foregroundMark x1="29823" y1="77608" x2="31178" y2="48401"/>
                      </a14:backgroundRemoval>
                    </a14:imgEffect>
                  </a14:imgLayer>
                </a14:imgProps>
              </a:ext>
              <a:ext uri="{28A0092B-C50C-407E-A947-70E740481C1C}">
                <a14:useLocalDpi xmlns:a14="http://schemas.microsoft.com/office/drawing/2010/main" val="0"/>
              </a:ext>
            </a:extLst>
          </a:blip>
          <a:srcRect/>
          <a:stretch>
            <a:fillRect/>
          </a:stretch>
        </p:blipFill>
        <p:spPr bwMode="auto">
          <a:xfrm>
            <a:off x="7200693" y="3986633"/>
            <a:ext cx="2128837" cy="159607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14"/>
          <p:cNvPicPr>
            <a:picLocks noChangeAspect="1" noChangeArrowheads="1"/>
          </p:cNvPicPr>
          <p:nvPr/>
        </p:nvPicPr>
        <p:blipFill>
          <a:blip r:embed="rId12"/>
          <a:srcRect/>
          <a:stretch>
            <a:fillRect/>
          </a:stretch>
        </p:blipFill>
        <p:spPr bwMode="auto">
          <a:xfrm>
            <a:off x="7142877" y="6449350"/>
            <a:ext cx="1799313" cy="248193"/>
          </a:xfrm>
          <a:prstGeom prst="rect">
            <a:avLst/>
          </a:prstGeom>
          <a:noFill/>
          <a:ln w="9525">
            <a:noFill/>
            <a:miter lim="800000"/>
            <a:headEnd/>
            <a:tailEnd/>
          </a:ln>
          <a:effectLst/>
        </p:spPr>
      </p:pic>
      <p:sp>
        <p:nvSpPr>
          <p:cNvPr id="25" name="TextBox 24"/>
          <p:cNvSpPr txBox="1"/>
          <p:nvPr/>
        </p:nvSpPr>
        <p:spPr>
          <a:xfrm>
            <a:off x="2787724" y="3200399"/>
            <a:ext cx="3994078" cy="584775"/>
          </a:xfrm>
          <a:prstGeom prst="rect">
            <a:avLst/>
          </a:prstGeom>
          <a:noFill/>
        </p:spPr>
        <p:txBody>
          <a:bodyPr wrap="square" rtlCol="0">
            <a:spAutoFit/>
          </a:bodyPr>
          <a:lstStyle/>
          <a:p>
            <a:pPr algn="ctr"/>
            <a:r>
              <a:rPr lang="en-US" sz="1600" b="1" dirty="0" smtClean="0">
                <a:latin typeface="Aharoni" panose="02010803020104030203" pitchFamily="2" charset="-79"/>
                <a:cs typeface="Aharoni" panose="02010803020104030203" pitchFamily="2" charset="-79"/>
              </a:rPr>
              <a:t>BRING YOUR CHROMEBOOK </a:t>
            </a:r>
          </a:p>
          <a:p>
            <a:pPr algn="ctr"/>
            <a:r>
              <a:rPr lang="en-US" sz="1600" b="1" dirty="0" smtClean="0">
                <a:latin typeface="Aharoni" panose="02010803020104030203" pitchFamily="2" charset="-79"/>
                <a:cs typeface="Aharoni" panose="02010803020104030203" pitchFamily="2" charset="-79"/>
              </a:rPr>
              <a:t>FULLY CHARGED!</a:t>
            </a:r>
            <a:endParaRPr lang="en-US" sz="1600" b="1" dirty="0">
              <a:latin typeface="Aharoni" panose="02010803020104030203" pitchFamily="2" charset="-79"/>
              <a:cs typeface="Aharoni" panose="02010803020104030203" pitchFamily="2" charset="-79"/>
            </a:endParaRPr>
          </a:p>
        </p:txBody>
      </p:sp>
      <p:sp>
        <p:nvSpPr>
          <p:cNvPr id="26" name="Arrow: Notched Right 9">
            <a:extLst>
              <a:ext uri="{FF2B5EF4-FFF2-40B4-BE49-F238E27FC236}">
                <a16:creationId xmlns:a16="http://schemas.microsoft.com/office/drawing/2014/main" id="{73C48322-15B2-4A6F-94A5-270C8A64DC75}"/>
              </a:ext>
            </a:extLst>
          </p:cNvPr>
          <p:cNvSpPr/>
          <p:nvPr/>
        </p:nvSpPr>
        <p:spPr>
          <a:xfrm rot="13670591">
            <a:off x="2155785" y="2552308"/>
            <a:ext cx="1479629" cy="278823"/>
          </a:xfrm>
          <a:prstGeom prst="notchedRightArrow">
            <a:avLst/>
          </a:prstGeom>
          <a:no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27" name="TextBox 26"/>
          <p:cNvSpPr txBox="1"/>
          <p:nvPr/>
        </p:nvSpPr>
        <p:spPr>
          <a:xfrm>
            <a:off x="2209800" y="2895600"/>
            <a:ext cx="152400"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486219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2640</TotalTime>
  <Words>633</Words>
  <Application>Microsoft Office PowerPoint</Application>
  <PresentationFormat>On-screen Show (4:3)</PresentationFormat>
  <Paragraphs>75</Paragraphs>
  <Slides>2</Slides>
  <Notes>0</Notes>
  <HiddenSlides>0</HiddenSlides>
  <MMClips>0</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2</vt:i4>
      </vt:variant>
    </vt:vector>
  </HeadingPairs>
  <TitlesOfParts>
    <vt:vector size="22" baseType="lpstr">
      <vt:lpstr>Aharoni</vt:lpstr>
      <vt:lpstr>Arial</vt:lpstr>
      <vt:lpstr>Arial Narrow</vt:lpstr>
      <vt:lpstr>Arial Rounded MT Bold</vt:lpstr>
      <vt:lpstr>Bell Gothic Std Bold</vt:lpstr>
      <vt:lpstr>BMD Dandelion in the Spring</vt:lpstr>
      <vt:lpstr>BMD My Grandpas Farm</vt:lpstr>
      <vt:lpstr>BMD Vanilla Twilight</vt:lpstr>
      <vt:lpstr>Calibri</vt:lpstr>
      <vt:lpstr>Covered By Your Grace</vt:lpstr>
      <vt:lpstr>HelloAsparagus</vt:lpstr>
      <vt:lpstr>Kristen ITC</vt:lpstr>
      <vt:lpstr>Pristina</vt:lpstr>
      <vt:lpstr>Return To Sender</vt:lpstr>
      <vt:lpstr>TeachToTell Stylish</vt:lpstr>
      <vt:lpstr>Times New Roman</vt:lpstr>
      <vt:lpstr>Universal College draft_DEMO</vt:lpstr>
      <vt:lpstr>Wide Latin</vt:lpstr>
      <vt:lpstr>Wingdings</vt:lpstr>
      <vt:lpstr>Office Theme</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Monica Ayton</dc:creator>
  <cp:lastModifiedBy>Monica Ayton</cp:lastModifiedBy>
  <cp:revision>22</cp:revision>
  <cp:lastPrinted>2021-08-03T17:49:28Z</cp:lastPrinted>
  <dcterms:created xsi:type="dcterms:W3CDTF">2021-05-20T17:34:05Z</dcterms:created>
  <dcterms:modified xsi:type="dcterms:W3CDTF">2022-08-05T17:52:19Z</dcterms:modified>
</cp:coreProperties>
</file>