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69" r:id="rId2"/>
  </p:sldMasterIdLst>
  <p:notesMasterIdLst>
    <p:notesMasterId r:id="rId26"/>
  </p:notesMasterIdLst>
  <p:handoutMasterIdLst>
    <p:handoutMasterId r:id="rId27"/>
  </p:handoutMasterIdLst>
  <p:sldIdLst>
    <p:sldId id="257" r:id="rId3"/>
    <p:sldId id="340" r:id="rId4"/>
    <p:sldId id="343" r:id="rId5"/>
    <p:sldId id="336" r:id="rId6"/>
    <p:sldId id="328" r:id="rId7"/>
    <p:sldId id="294" r:id="rId8"/>
    <p:sldId id="329" r:id="rId9"/>
    <p:sldId id="331" r:id="rId10"/>
    <p:sldId id="341" r:id="rId11"/>
    <p:sldId id="326" r:id="rId12"/>
    <p:sldId id="309" r:id="rId13"/>
    <p:sldId id="338" r:id="rId14"/>
    <p:sldId id="339" r:id="rId15"/>
    <p:sldId id="351" r:id="rId16"/>
    <p:sldId id="317" r:id="rId17"/>
    <p:sldId id="352" r:id="rId18"/>
    <p:sldId id="353" r:id="rId19"/>
    <p:sldId id="354" r:id="rId20"/>
    <p:sldId id="342" r:id="rId21"/>
    <p:sldId id="349" r:id="rId22"/>
    <p:sldId id="348" r:id="rId23"/>
    <p:sldId id="350" r:id="rId24"/>
    <p:sldId id="334" r:id="rId2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9933"/>
    <a:srgbClr val="D60093"/>
    <a:srgbClr val="008080"/>
    <a:srgbClr val="6666FF"/>
    <a:srgbClr val="3399FF"/>
    <a:srgbClr val="CC3300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754" autoAdjust="0"/>
    <p:restoredTop sz="95492" autoAdjust="0"/>
  </p:normalViewPr>
  <p:slideViewPr>
    <p:cSldViewPr snapToGrid="0">
      <p:cViewPr>
        <p:scale>
          <a:sx n="70" d="100"/>
          <a:sy n="70" d="100"/>
        </p:scale>
        <p:origin x="-1854" y="-4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85" d="100"/>
        <a:sy n="85" d="100"/>
      </p:scale>
      <p:origin x="0" y="0"/>
    </p:cViewPr>
  </p:notesTextViewPr>
  <p:sorterViewPr>
    <p:cViewPr>
      <p:scale>
        <a:sx n="66" d="100"/>
        <a:sy n="66" d="100"/>
      </p:scale>
      <p:origin x="0" y="84"/>
    </p:cViewPr>
  </p:sorter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24.wmf"/><Relationship Id="rId7" Type="http://schemas.openxmlformats.org/officeDocument/2006/relationships/image" Target="../media/image28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Relationship Id="rId9" Type="http://schemas.openxmlformats.org/officeDocument/2006/relationships/image" Target="../media/image3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7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21.wmf"/><Relationship Id="rId5" Type="http://schemas.openxmlformats.org/officeDocument/2006/relationships/image" Target="../media/image18.wmf"/><Relationship Id="rId4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6.wmf"/><Relationship Id="rId1" Type="http://schemas.openxmlformats.org/officeDocument/2006/relationships/image" Target="../media/image34.wmf"/><Relationship Id="rId5" Type="http://schemas.openxmlformats.org/officeDocument/2006/relationships/image" Target="../media/image21.wmf"/><Relationship Id="rId4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9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9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FBC610E-5777-4F39-88FE-88BAC63B9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5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65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65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A6BDBD1-D3EB-4A1A-AF5E-96041C8E3B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B1C0D6-74FF-4162-AE3A-CAB4DAD232AA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891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31775" indent="-231775"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18A123-7C93-4228-8F37-C09AAA4973EF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1990D0-AE3D-4200-902F-09671F127CB4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D6391B-8CDC-4D9F-B91C-5EFD573C94D7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DF96CF-E796-4A9E-80A7-8256F751BE43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231775" indent="-231775"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ECBC81-6300-48BF-8260-5D2FCD509EE2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31775" indent="-231775" eaLnBrk="1" hangingPunct="1"/>
            <a:endParaRPr lang="en-US" sz="2900" smtClean="0">
              <a:latin typeface="Times New Roman" pitchFamily="18" charset="0"/>
              <a:sym typeface="Symbol" pitchFamily="18" charset="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755E83-71AE-4237-BBB9-E538907DBFBA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31775" indent="-231775"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66D90E-C402-46F6-B7C8-1B956F8CD9DE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5D084C-4530-4E45-9340-9015A6D62AC9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93DC41-37C0-4ECE-A688-A02FD0CC86D5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D85D98-B3CE-482C-9E72-BDE3BA5191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67848-E191-44CE-A5D9-EEECC2AD7D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93E636-4385-4F78-92E6-DBB4692DF3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03480-4E12-4616-9098-75ADF9F161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FDDC3-D714-4C30-8863-5B100EED45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9B8D1-9D41-48F4-A108-EC1832DC24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8809B-A379-4DEF-BE66-7475C9389E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05766-E413-4CAC-A6E4-C28CCD34A1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D79576-FDB4-4BAE-BA5A-193F76AF6B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93D5E-BC2B-4851-A2C7-E07BE4AB16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761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55E4B-A65D-4798-85AF-17C1A63160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AF750-A2D7-4140-B5E5-773822D89F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DA78F-EBCD-42D5-A741-4A05BED82F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90576-23AC-4E6E-9C78-A564027916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1DD80-A87E-41E3-A9F1-429183B973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A268F5-F105-45DF-9817-BA59B19E15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80ED87-D58E-4655-A912-3729B8BE28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B615C-ED76-4E97-80F8-2B0ED5464D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4847C-91E2-4E44-8AA0-51E6181351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B2E85-D013-474C-9680-AB66AA65CC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92B18-ED34-4D0F-AFFC-0771797B9A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D5EB30-8A31-4106-B2CF-524B363705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122238"/>
            <a:ext cx="8229600" cy="6008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8C687-8472-47AE-A8B0-2405F9D42F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900E4E6-BBE6-4127-8953-AF337222B7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553200"/>
            <a:ext cx="594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55320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fld id="{D329096A-E20F-4DC7-A99C-9E8319E1D0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751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751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751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pPr>
              <a:defRPr/>
            </a:pPr>
            <a:fld id="{66D0B801-E4BD-4E76-AE51-F500906AF3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4344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7511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1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1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1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1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1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1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2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2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2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2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2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2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2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2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2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2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3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3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3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3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3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3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3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3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3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3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4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4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4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4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7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11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24.xml"/><Relationship Id="rId16" Type="http://schemas.openxmlformats.org/officeDocument/2006/relationships/oleObject" Target="../embeddings/oleObject14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1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Relationship Id="rId14" Type="http://schemas.openxmlformats.org/officeDocument/2006/relationships/oleObject" Target="../embeddings/oleObject12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1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18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3.bin"/><Relationship Id="rId12" Type="http://schemas.openxmlformats.org/officeDocument/2006/relationships/oleObject" Target="../embeddings/oleObject28.bin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2.bin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1.bin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0.bin"/><Relationship Id="rId9" Type="http://schemas.openxmlformats.org/officeDocument/2006/relationships/oleObject" Target="../embeddings/oleObject25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13" Type="http://schemas.openxmlformats.org/officeDocument/2006/relationships/oleObject" Target="../embeddings/oleObject38.bin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32.bin"/><Relationship Id="rId12" Type="http://schemas.openxmlformats.org/officeDocument/2006/relationships/oleObject" Target="../embeddings/oleObject3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1.bin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0.bin"/><Relationship Id="rId10" Type="http://schemas.openxmlformats.org/officeDocument/2006/relationships/oleObject" Target="../embeddings/oleObject35.bin"/><Relationship Id="rId4" Type="http://schemas.openxmlformats.org/officeDocument/2006/relationships/oleObject" Target="../embeddings/oleObject29.bin"/><Relationship Id="rId9" Type="http://schemas.openxmlformats.org/officeDocument/2006/relationships/oleObject" Target="../embeddings/oleObject34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2.bin"/><Relationship Id="rId5" Type="http://schemas.openxmlformats.org/officeDocument/2006/relationships/oleObject" Target="../embeddings/oleObject41.bin"/><Relationship Id="rId4" Type="http://schemas.openxmlformats.org/officeDocument/2006/relationships/oleObject" Target="../embeddings/oleObject40.bin"/><Relationship Id="rId9" Type="http://schemas.openxmlformats.org/officeDocument/2006/relationships/oleObject" Target="../embeddings/oleObject45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9.bin"/><Relationship Id="rId5" Type="http://schemas.openxmlformats.org/officeDocument/2006/relationships/oleObject" Target="../embeddings/oleObject48.bin"/><Relationship Id="rId4" Type="http://schemas.openxmlformats.org/officeDocument/2006/relationships/oleObject" Target="../embeddings/oleObject47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F96B4A-5C72-4B41-982F-FCECD05C2CBD}" type="slidenum">
              <a:rPr lang="en-US" altLang="en-US"/>
              <a:pPr>
                <a:defRPr/>
              </a:pPr>
              <a:t>1</a:t>
            </a:fld>
            <a:endParaRPr lang="en-US" alt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70075" y="4705350"/>
            <a:ext cx="5060950" cy="1143000"/>
          </a:xfrm>
          <a:noFill/>
        </p:spPr>
        <p:txBody>
          <a:bodyPr/>
          <a:lstStyle/>
          <a:p>
            <a:pPr eaLnBrk="1" hangingPunct="1"/>
            <a:r>
              <a:rPr lang="en-US" sz="4000" smtClean="0">
                <a:solidFill>
                  <a:schemeClr val="tx1"/>
                </a:solidFill>
              </a:rPr>
              <a:t>Right Triangle Trigonometry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5181600" y="21336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Pre-Calculus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5780088" y="32083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Day </a:t>
            </a:r>
            <a:r>
              <a:rPr lang="en-US" sz="2400" dirty="0" smtClean="0"/>
              <a:t>1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/>
      <p:bldP spid="51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Today’s Objective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Review right triangle trigonometry from Geometry and expand it to all the trigonometric functions 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Begin learning some of the Trigonometric identities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9864E-3294-408A-A13C-457377F9E453}" type="slidenum">
              <a:rPr lang="en-US" altLang="en-US"/>
              <a:pPr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sz="2800" smtClean="0"/>
              <a:t>Evaluate trigonometric functions of acute angles.</a:t>
            </a:r>
          </a:p>
          <a:p>
            <a:pPr>
              <a:buFontTx/>
              <a:buChar char="•"/>
            </a:pPr>
            <a:endParaRPr lang="en-US" sz="2800" smtClean="0"/>
          </a:p>
          <a:p>
            <a:pPr>
              <a:buFontTx/>
              <a:buChar char="•"/>
            </a:pPr>
            <a:r>
              <a:rPr lang="en-US" sz="2800" smtClean="0"/>
              <a:t>Use fundamental trigonometric identities.</a:t>
            </a:r>
          </a:p>
          <a:p>
            <a:pPr>
              <a:buFontTx/>
              <a:buChar char="•"/>
            </a:pPr>
            <a:endParaRPr lang="en-US" sz="2800" smtClean="0"/>
          </a:p>
          <a:p>
            <a:pPr>
              <a:buFontTx/>
              <a:buChar char="•"/>
            </a:pPr>
            <a:r>
              <a:rPr lang="en-US" sz="2800" smtClean="0"/>
              <a:t>Use a calculator to evaluate trigonometric</a:t>
            </a:r>
            <a:br>
              <a:rPr lang="en-US" sz="2800" smtClean="0"/>
            </a:br>
            <a:r>
              <a:rPr lang="en-US" sz="2800" smtClean="0"/>
              <a:t>functions.</a:t>
            </a:r>
          </a:p>
          <a:p>
            <a:pPr>
              <a:buFontTx/>
              <a:buChar char="•"/>
            </a:pPr>
            <a:endParaRPr lang="en-US" sz="2800" smtClean="0"/>
          </a:p>
          <a:p>
            <a:pPr>
              <a:buFontTx/>
              <a:buChar char="•"/>
            </a:pPr>
            <a:r>
              <a:rPr lang="en-US" sz="2800" smtClean="0"/>
              <a:t>Use trigonometric functions to model and solve</a:t>
            </a:r>
            <a:br>
              <a:rPr lang="en-US" sz="2800" smtClean="0"/>
            </a:br>
            <a:r>
              <a:rPr lang="en-US" sz="2800" smtClean="0"/>
              <a:t>real-life problems.</a:t>
            </a: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You Should Learn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28E9B9-7AC3-43D8-8324-1E384E097FAC}" type="slidenum">
              <a:rPr lang="en-US" altLang="en-US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Plan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62100"/>
            <a:ext cx="8229600" cy="4740275"/>
          </a:xfrm>
        </p:spPr>
        <p:txBody>
          <a:bodyPr/>
          <a:lstStyle/>
          <a:p>
            <a:pPr eaLnBrk="1" hangingPunct="1"/>
            <a:r>
              <a:rPr lang="en-US" dirty="0" smtClean="0"/>
              <a:t>4.1 </a:t>
            </a:r>
            <a:r>
              <a:rPr lang="en-US" dirty="0" smtClean="0"/>
              <a:t>Right Triangle Trigonometry</a:t>
            </a:r>
          </a:p>
          <a:p>
            <a:pPr lvl="1" eaLnBrk="1" hangingPunct="1"/>
            <a:r>
              <a:rPr lang="en-US" dirty="0" smtClean="0"/>
              <a:t>Definitions of the 6 trig functions</a:t>
            </a:r>
          </a:p>
          <a:p>
            <a:pPr lvl="1" eaLnBrk="1" hangingPunct="1"/>
            <a:r>
              <a:rPr lang="en-US" dirty="0" smtClean="0"/>
              <a:t>Reciprocal functions</a:t>
            </a:r>
          </a:p>
          <a:p>
            <a:pPr lvl="1" eaLnBrk="1" hangingPunct="1"/>
            <a:r>
              <a:rPr lang="en-US" dirty="0" smtClean="0"/>
              <a:t>Co functions</a:t>
            </a:r>
          </a:p>
          <a:p>
            <a:pPr lvl="1" eaLnBrk="1" hangingPunct="1"/>
            <a:r>
              <a:rPr lang="en-US" dirty="0" smtClean="0"/>
              <a:t>Quotient Identities</a:t>
            </a:r>
          </a:p>
          <a:p>
            <a:pPr eaLnBrk="1" hangingPunct="1"/>
            <a:r>
              <a:rPr lang="en-US" dirty="0" smtClean="0"/>
              <a:t>Homework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9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95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85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35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2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6" grpId="0"/>
      <p:bldP spid="14950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D23816-7298-4767-A2CB-04C2CD491BEF}" type="slidenum">
              <a:rPr lang="en-US" altLang="en-US"/>
              <a:pPr>
                <a:defRPr/>
              </a:pPr>
              <a:t>5</a:t>
            </a:fld>
            <a:endParaRPr lang="en-US" altLang="en-US"/>
          </a:p>
        </p:txBody>
      </p:sp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Right Triangle Trigonometry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Trigonometry is based upon ratios of the sides of right triangles.</a:t>
            </a:r>
          </a:p>
          <a:p>
            <a:pPr eaLnBrk="1" hangingPunct="1"/>
            <a:endParaRPr lang="en-US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The ratio of sides in triangles with the same angles is consistent.  The size of the triangle does not matter because the triangles are similar (same shape different size).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29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6" grpId="0"/>
      <p:bldP spid="12902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2CC96D-843B-4E24-9641-8941A5B23587}" type="slidenum">
              <a:rPr lang="en-US" altLang="en-US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23555" name="Text Box 244"/>
          <p:cNvSpPr txBox="1">
            <a:spLocks noChangeArrowheads="1"/>
          </p:cNvSpPr>
          <p:nvPr/>
        </p:nvSpPr>
        <p:spPr bwMode="auto">
          <a:xfrm>
            <a:off x="685800" y="549275"/>
            <a:ext cx="7113588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sz="2400"/>
              <a:t>The six </a:t>
            </a:r>
            <a:r>
              <a:rPr lang="en-US" sz="2400" b="1"/>
              <a:t>trigonometric functions </a:t>
            </a:r>
            <a:r>
              <a:rPr lang="en-US" sz="2400"/>
              <a:t>of a right triangle, with an acute angle </a:t>
            </a:r>
            <a:r>
              <a:rPr lang="en-US" sz="2400" i="1">
                <a:sym typeface="Euclid Symbol" pitchFamily="18" charset="2"/>
              </a:rPr>
              <a:t></a:t>
            </a:r>
            <a:r>
              <a:rPr lang="en-US" sz="2400">
                <a:sym typeface="Euclid Symbol" pitchFamily="18" charset="2"/>
              </a:rPr>
              <a:t>,</a:t>
            </a:r>
            <a:r>
              <a:rPr lang="en-US" sz="2400" b="1"/>
              <a:t> </a:t>
            </a:r>
            <a:r>
              <a:rPr lang="en-US" sz="2400"/>
              <a:t>are defined by </a:t>
            </a:r>
            <a:r>
              <a:rPr lang="en-US" sz="2400" b="1"/>
              <a:t>ratios</a:t>
            </a:r>
            <a:r>
              <a:rPr lang="en-US" sz="2400"/>
              <a:t> of two sides of the triangle.</a:t>
            </a:r>
            <a:r>
              <a:rPr lang="en-US" sz="2400" b="1"/>
              <a:t> </a:t>
            </a:r>
            <a:endParaRPr lang="en-CA" sz="2400"/>
          </a:p>
        </p:txBody>
      </p:sp>
      <p:sp>
        <p:nvSpPr>
          <p:cNvPr id="57589" name="Text Box 245"/>
          <p:cNvSpPr txBox="1">
            <a:spLocks noChangeArrowheads="1"/>
          </p:cNvSpPr>
          <p:nvPr/>
        </p:nvSpPr>
        <p:spPr bwMode="auto">
          <a:xfrm>
            <a:off x="438150" y="2803525"/>
            <a:ext cx="7327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The sides of the right triangle are:</a:t>
            </a:r>
            <a:endParaRPr lang="en-CA" sz="2400"/>
          </a:p>
        </p:txBody>
      </p:sp>
      <p:sp>
        <p:nvSpPr>
          <p:cNvPr id="57591" name="Text Box 247"/>
          <p:cNvSpPr txBox="1">
            <a:spLocks noChangeArrowheads="1"/>
          </p:cNvSpPr>
          <p:nvPr/>
        </p:nvSpPr>
        <p:spPr bwMode="auto">
          <a:xfrm>
            <a:off x="882650" y="3403600"/>
            <a:ext cx="5219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ym typeface="Euclid Symbol" pitchFamily="18" charset="2"/>
              </a:rPr>
              <a:t> </a:t>
            </a:r>
            <a:r>
              <a:rPr lang="en-US" sz="2400"/>
              <a:t>the side </a:t>
            </a:r>
            <a:r>
              <a:rPr lang="en-US" sz="2400" b="1"/>
              <a:t>opposite </a:t>
            </a:r>
            <a:r>
              <a:rPr lang="en-US" sz="2400"/>
              <a:t>the acute angle </a:t>
            </a:r>
            <a:r>
              <a:rPr lang="en-US" sz="2400" i="1">
                <a:sym typeface="Euclid Symbol" pitchFamily="18" charset="2"/>
              </a:rPr>
              <a:t></a:t>
            </a:r>
            <a:r>
              <a:rPr lang="en-US" sz="2400"/>
              <a:t>,</a:t>
            </a:r>
            <a:endParaRPr lang="en-CA" sz="2400"/>
          </a:p>
        </p:txBody>
      </p:sp>
      <p:sp>
        <p:nvSpPr>
          <p:cNvPr id="57592" name="Text Box 248"/>
          <p:cNvSpPr txBox="1">
            <a:spLocks noChangeArrowheads="1"/>
          </p:cNvSpPr>
          <p:nvPr/>
        </p:nvSpPr>
        <p:spPr bwMode="auto">
          <a:xfrm>
            <a:off x="806450" y="4102100"/>
            <a:ext cx="5397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ym typeface="Euclid Symbol" pitchFamily="18" charset="2"/>
              </a:rPr>
              <a:t> </a:t>
            </a:r>
            <a:r>
              <a:rPr lang="en-US" sz="2400"/>
              <a:t>the side </a:t>
            </a:r>
            <a:r>
              <a:rPr lang="en-US" sz="2400" b="1"/>
              <a:t>adjacent</a:t>
            </a:r>
            <a:r>
              <a:rPr lang="en-US" sz="2400"/>
              <a:t> to the acute angle </a:t>
            </a:r>
            <a:r>
              <a:rPr lang="en-US" sz="2400" i="1">
                <a:sym typeface="Euclid Symbol" pitchFamily="18" charset="2"/>
              </a:rPr>
              <a:t></a:t>
            </a:r>
            <a:r>
              <a:rPr lang="en-US" sz="2400"/>
              <a:t>, </a:t>
            </a:r>
            <a:endParaRPr lang="en-CA" sz="2400"/>
          </a:p>
        </p:txBody>
      </p:sp>
      <p:sp>
        <p:nvSpPr>
          <p:cNvPr id="57593" name="Text Box 249"/>
          <p:cNvSpPr txBox="1">
            <a:spLocks noChangeArrowheads="1"/>
          </p:cNvSpPr>
          <p:nvPr/>
        </p:nvSpPr>
        <p:spPr bwMode="auto">
          <a:xfrm>
            <a:off x="806450" y="4864100"/>
            <a:ext cx="5854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ym typeface="Euclid Symbol" pitchFamily="18" charset="2"/>
              </a:rPr>
              <a:t> </a:t>
            </a:r>
            <a:r>
              <a:rPr lang="en-US" sz="2400"/>
              <a:t>and the </a:t>
            </a:r>
            <a:r>
              <a:rPr lang="en-US" sz="2400" b="1"/>
              <a:t>hypotenuse </a:t>
            </a:r>
            <a:r>
              <a:rPr lang="en-US" sz="2400"/>
              <a:t>of the right triangle</a:t>
            </a:r>
            <a:r>
              <a:rPr lang="en-CA" sz="2400"/>
              <a:t>.</a:t>
            </a:r>
          </a:p>
        </p:txBody>
      </p:sp>
      <p:sp>
        <p:nvSpPr>
          <p:cNvPr id="57614" name="Text Box 270"/>
          <p:cNvSpPr txBox="1">
            <a:spLocks noChangeArrowheads="1"/>
          </p:cNvSpPr>
          <p:nvPr/>
        </p:nvSpPr>
        <p:spPr bwMode="auto">
          <a:xfrm>
            <a:off x="8320088" y="2149475"/>
            <a:ext cx="641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opp</a:t>
            </a:r>
          </a:p>
        </p:txBody>
      </p:sp>
      <p:sp>
        <p:nvSpPr>
          <p:cNvPr id="57615" name="Text Box 271"/>
          <p:cNvSpPr txBox="1">
            <a:spLocks noChangeArrowheads="1"/>
          </p:cNvSpPr>
          <p:nvPr/>
        </p:nvSpPr>
        <p:spPr bwMode="auto">
          <a:xfrm>
            <a:off x="7202488" y="2962275"/>
            <a:ext cx="55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adj</a:t>
            </a:r>
          </a:p>
        </p:txBody>
      </p:sp>
      <p:sp>
        <p:nvSpPr>
          <p:cNvPr id="57616" name="Text Box 272"/>
          <p:cNvSpPr txBox="1">
            <a:spLocks noChangeArrowheads="1"/>
          </p:cNvSpPr>
          <p:nvPr/>
        </p:nvSpPr>
        <p:spPr bwMode="auto">
          <a:xfrm>
            <a:off x="6897688" y="1838325"/>
            <a:ext cx="641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hyp</a:t>
            </a:r>
          </a:p>
        </p:txBody>
      </p:sp>
      <p:grpSp>
        <p:nvGrpSpPr>
          <p:cNvPr id="2" name="Group 280"/>
          <p:cNvGrpSpPr>
            <a:grpSpLocks/>
          </p:cNvGrpSpPr>
          <p:nvPr/>
        </p:nvGrpSpPr>
        <p:grpSpPr bwMode="auto">
          <a:xfrm>
            <a:off x="6083300" y="1733550"/>
            <a:ext cx="2251075" cy="1381125"/>
            <a:chOff x="3832" y="1092"/>
            <a:chExt cx="1418" cy="870"/>
          </a:xfrm>
        </p:grpSpPr>
        <p:sp>
          <p:nvSpPr>
            <p:cNvPr id="23564" name="Text Box 273"/>
            <p:cNvSpPr txBox="1">
              <a:spLocks noChangeArrowheads="1"/>
            </p:cNvSpPr>
            <p:nvPr/>
          </p:nvSpPr>
          <p:spPr bwMode="auto">
            <a:xfrm>
              <a:off x="4046" y="1674"/>
              <a:ext cx="21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l-GR" sz="2400" i="1">
                  <a:cs typeface="Times New Roman" pitchFamily="18" charset="0"/>
                </a:rPr>
                <a:t>θ</a:t>
              </a:r>
            </a:p>
          </p:txBody>
        </p:sp>
        <p:grpSp>
          <p:nvGrpSpPr>
            <p:cNvPr id="23565" name="Group 279"/>
            <p:cNvGrpSpPr>
              <a:grpSpLocks/>
            </p:cNvGrpSpPr>
            <p:nvPr/>
          </p:nvGrpSpPr>
          <p:grpSpPr bwMode="auto">
            <a:xfrm>
              <a:off x="3832" y="1092"/>
              <a:ext cx="1418" cy="825"/>
              <a:chOff x="3832" y="1092"/>
              <a:chExt cx="1418" cy="825"/>
            </a:xfrm>
          </p:grpSpPr>
          <p:sp>
            <p:nvSpPr>
              <p:cNvPr id="23566" name="Rectangle 269"/>
              <p:cNvSpPr>
                <a:spLocks noChangeArrowheads="1"/>
              </p:cNvSpPr>
              <p:nvPr/>
            </p:nvSpPr>
            <p:spPr bwMode="auto">
              <a:xfrm>
                <a:off x="5122" y="1787"/>
                <a:ext cx="128" cy="12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67" name="Freeform 278"/>
              <p:cNvSpPr>
                <a:spLocks/>
              </p:cNvSpPr>
              <p:nvPr/>
            </p:nvSpPr>
            <p:spPr bwMode="auto">
              <a:xfrm>
                <a:off x="3987" y="1821"/>
                <a:ext cx="55" cy="96"/>
              </a:xfrm>
              <a:custGeom>
                <a:avLst/>
                <a:gdLst>
                  <a:gd name="T0" fmla="*/ 45 w 55"/>
                  <a:gd name="T1" fmla="*/ 96 h 96"/>
                  <a:gd name="T2" fmla="*/ 48 w 55"/>
                  <a:gd name="T3" fmla="*/ 36 h 96"/>
                  <a:gd name="T4" fmla="*/ 0 w 55"/>
                  <a:gd name="T5" fmla="*/ 0 h 96"/>
                  <a:gd name="T6" fmla="*/ 0 60000 65536"/>
                  <a:gd name="T7" fmla="*/ 0 60000 65536"/>
                  <a:gd name="T8" fmla="*/ 0 60000 65536"/>
                  <a:gd name="T9" fmla="*/ 0 w 55"/>
                  <a:gd name="T10" fmla="*/ 0 h 96"/>
                  <a:gd name="T11" fmla="*/ 55 w 55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5" h="96">
                    <a:moveTo>
                      <a:pt x="45" y="96"/>
                    </a:moveTo>
                    <a:cubicBezTo>
                      <a:pt x="45" y="86"/>
                      <a:pt x="55" y="52"/>
                      <a:pt x="48" y="36"/>
                    </a:cubicBezTo>
                    <a:cubicBezTo>
                      <a:pt x="41" y="20"/>
                      <a:pt x="10" y="7"/>
                      <a:pt x="0" y="0"/>
                    </a:cubicBezTo>
                  </a:path>
                </a:pathLst>
              </a:cu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8" name="AutoShape 267"/>
              <p:cNvSpPr>
                <a:spLocks noChangeArrowheads="1"/>
              </p:cNvSpPr>
              <p:nvPr/>
            </p:nvSpPr>
            <p:spPr bwMode="auto">
              <a:xfrm flipH="1">
                <a:off x="3832" y="1092"/>
                <a:ext cx="1417" cy="823"/>
              </a:xfrm>
              <a:prstGeom prst="rtTriangl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589" grpId="0" autoUpdateAnimBg="0"/>
      <p:bldP spid="57591" grpId="0" autoUpdateAnimBg="0"/>
      <p:bldP spid="57592" grpId="0" autoUpdateAnimBg="0"/>
      <p:bldP spid="57593" grpId="0" autoUpdateAnimBg="0"/>
      <p:bldP spid="57614" grpId="0" autoUpdateAnimBg="0"/>
      <p:bldP spid="57615" grpId="0" autoUpdateAnimBg="0"/>
      <p:bldP spid="57616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44A9DC-02CE-4E6D-89D6-7E6AA4F11C0C}" type="slidenum">
              <a:rPr lang="en-US" altLang="en-US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130055" name="Text Box 7"/>
          <p:cNvSpPr txBox="1">
            <a:spLocks noChangeArrowheads="1"/>
          </p:cNvSpPr>
          <p:nvPr/>
        </p:nvSpPr>
        <p:spPr bwMode="auto">
          <a:xfrm>
            <a:off x="495300" y="1436688"/>
            <a:ext cx="4110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The trigonometric functions are</a:t>
            </a:r>
            <a:r>
              <a:rPr lang="en-US"/>
              <a:t> </a:t>
            </a:r>
            <a:endParaRPr lang="en-CA"/>
          </a:p>
        </p:txBody>
      </p:sp>
      <p:sp>
        <p:nvSpPr>
          <p:cNvPr id="130056" name="Text Box 8"/>
          <p:cNvSpPr txBox="1">
            <a:spLocks noChangeArrowheads="1"/>
          </p:cNvSpPr>
          <p:nvPr/>
        </p:nvSpPr>
        <p:spPr bwMode="auto">
          <a:xfrm>
            <a:off x="571500" y="3092450"/>
            <a:ext cx="7448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sine, cosine, tangent, cotangent, secant, </a:t>
            </a:r>
            <a:r>
              <a:rPr lang="en-US" sz="2400"/>
              <a:t>and</a:t>
            </a:r>
            <a:r>
              <a:rPr lang="en-US" sz="2400" b="1"/>
              <a:t> cosecant</a:t>
            </a:r>
            <a:r>
              <a:rPr lang="en-US" sz="2400"/>
              <a:t>.</a:t>
            </a:r>
            <a:endParaRPr lang="en-CA" sz="2400"/>
          </a:p>
        </p:txBody>
      </p:sp>
      <p:sp>
        <p:nvSpPr>
          <p:cNvPr id="130057" name="Text Box 9"/>
          <p:cNvSpPr txBox="1">
            <a:spLocks noChangeArrowheads="1"/>
          </p:cNvSpPr>
          <p:nvPr/>
        </p:nvSpPr>
        <p:spPr bwMode="auto">
          <a:xfrm>
            <a:off x="6948488" y="1577975"/>
            <a:ext cx="641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opp</a:t>
            </a:r>
          </a:p>
        </p:txBody>
      </p:sp>
      <p:sp>
        <p:nvSpPr>
          <p:cNvPr id="130058" name="Text Box 10"/>
          <p:cNvSpPr txBox="1">
            <a:spLocks noChangeArrowheads="1"/>
          </p:cNvSpPr>
          <p:nvPr/>
        </p:nvSpPr>
        <p:spPr bwMode="auto">
          <a:xfrm>
            <a:off x="5430838" y="2619375"/>
            <a:ext cx="55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adj</a:t>
            </a:r>
          </a:p>
        </p:txBody>
      </p:sp>
      <p:sp>
        <p:nvSpPr>
          <p:cNvPr id="130059" name="Text Box 11"/>
          <p:cNvSpPr txBox="1">
            <a:spLocks noChangeArrowheads="1"/>
          </p:cNvSpPr>
          <p:nvPr/>
        </p:nvSpPr>
        <p:spPr bwMode="auto">
          <a:xfrm>
            <a:off x="4916488" y="1114425"/>
            <a:ext cx="641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hyp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025900" y="876300"/>
            <a:ext cx="2765425" cy="1704975"/>
            <a:chOff x="3832" y="1092"/>
            <a:chExt cx="1418" cy="860"/>
          </a:xfrm>
        </p:grpSpPr>
        <p:sp>
          <p:nvSpPr>
            <p:cNvPr id="1058" name="Text Box 13"/>
            <p:cNvSpPr txBox="1">
              <a:spLocks noChangeArrowheads="1"/>
            </p:cNvSpPr>
            <p:nvPr/>
          </p:nvSpPr>
          <p:spPr bwMode="auto">
            <a:xfrm>
              <a:off x="4046" y="1722"/>
              <a:ext cx="171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l-GR" sz="2400" i="1">
                  <a:cs typeface="Times New Roman" pitchFamily="18" charset="0"/>
                </a:rPr>
                <a:t>θ</a:t>
              </a:r>
            </a:p>
          </p:txBody>
        </p:sp>
        <p:grpSp>
          <p:nvGrpSpPr>
            <p:cNvPr id="1059" name="Group 14"/>
            <p:cNvGrpSpPr>
              <a:grpSpLocks/>
            </p:cNvGrpSpPr>
            <p:nvPr/>
          </p:nvGrpSpPr>
          <p:grpSpPr bwMode="auto">
            <a:xfrm>
              <a:off x="3832" y="1092"/>
              <a:ext cx="1418" cy="825"/>
              <a:chOff x="3832" y="1092"/>
              <a:chExt cx="1418" cy="825"/>
            </a:xfrm>
          </p:grpSpPr>
          <p:sp>
            <p:nvSpPr>
              <p:cNvPr id="1060" name="Rectangle 15"/>
              <p:cNvSpPr>
                <a:spLocks noChangeArrowheads="1"/>
              </p:cNvSpPr>
              <p:nvPr/>
            </p:nvSpPr>
            <p:spPr bwMode="auto">
              <a:xfrm>
                <a:off x="5122" y="1787"/>
                <a:ext cx="128" cy="12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1" name="Freeform 16"/>
              <p:cNvSpPr>
                <a:spLocks/>
              </p:cNvSpPr>
              <p:nvPr/>
            </p:nvSpPr>
            <p:spPr bwMode="auto">
              <a:xfrm>
                <a:off x="3987" y="1821"/>
                <a:ext cx="55" cy="96"/>
              </a:xfrm>
              <a:custGeom>
                <a:avLst/>
                <a:gdLst>
                  <a:gd name="T0" fmla="*/ 45 w 55"/>
                  <a:gd name="T1" fmla="*/ 96 h 96"/>
                  <a:gd name="T2" fmla="*/ 48 w 55"/>
                  <a:gd name="T3" fmla="*/ 36 h 96"/>
                  <a:gd name="T4" fmla="*/ 0 w 55"/>
                  <a:gd name="T5" fmla="*/ 0 h 96"/>
                  <a:gd name="T6" fmla="*/ 0 60000 65536"/>
                  <a:gd name="T7" fmla="*/ 0 60000 65536"/>
                  <a:gd name="T8" fmla="*/ 0 60000 65536"/>
                  <a:gd name="T9" fmla="*/ 0 w 55"/>
                  <a:gd name="T10" fmla="*/ 0 h 96"/>
                  <a:gd name="T11" fmla="*/ 55 w 55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5" h="96">
                    <a:moveTo>
                      <a:pt x="45" y="96"/>
                    </a:moveTo>
                    <a:cubicBezTo>
                      <a:pt x="45" y="86"/>
                      <a:pt x="55" y="52"/>
                      <a:pt x="48" y="36"/>
                    </a:cubicBezTo>
                    <a:cubicBezTo>
                      <a:pt x="41" y="20"/>
                      <a:pt x="10" y="7"/>
                      <a:pt x="0" y="0"/>
                    </a:cubicBezTo>
                  </a:path>
                </a:pathLst>
              </a:cu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2" name="AutoShape 17"/>
              <p:cNvSpPr>
                <a:spLocks noChangeArrowheads="1"/>
              </p:cNvSpPr>
              <p:nvPr/>
            </p:nvSpPr>
            <p:spPr bwMode="auto">
              <a:xfrm flipH="1">
                <a:off x="3832" y="1092"/>
                <a:ext cx="1417" cy="823"/>
              </a:xfrm>
              <a:prstGeom prst="rtTriangl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034" name="Rectangle 1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010400"/>
            <a:ext cx="1155700" cy="1143000"/>
          </a:xfrm>
        </p:spPr>
        <p:txBody>
          <a:bodyPr/>
          <a:lstStyle/>
          <a:p>
            <a:pPr eaLnBrk="1" hangingPunct="1"/>
            <a:r>
              <a:rPr lang="en-US" sz="700" smtClean="0"/>
              <a:t>Trigonometric Functions</a:t>
            </a:r>
            <a:endParaRPr lang="en-CA" sz="700" smtClean="0"/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635000" y="3498850"/>
            <a:ext cx="8247063" cy="1843088"/>
            <a:chOff x="432" y="2796"/>
            <a:chExt cx="5195" cy="1161"/>
          </a:xfrm>
        </p:grpSpPr>
        <p:sp>
          <p:nvSpPr>
            <p:cNvPr id="1037" name="Text Box 20"/>
            <p:cNvSpPr txBox="1">
              <a:spLocks noChangeArrowheads="1"/>
            </p:cNvSpPr>
            <p:nvPr/>
          </p:nvSpPr>
          <p:spPr bwMode="auto">
            <a:xfrm>
              <a:off x="432" y="2864"/>
              <a:ext cx="5195" cy="1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/>
                <a:t>sin </a:t>
              </a:r>
              <a:r>
                <a:rPr lang="en-US" sz="2400" i="1" dirty="0">
                  <a:sym typeface="Euclid Symbol" pitchFamily="18" charset="2"/>
                </a:rPr>
                <a:t></a:t>
              </a:r>
              <a:r>
                <a:rPr lang="en-US" sz="2400" dirty="0">
                  <a:sym typeface="Euclid Symbol" pitchFamily="18" charset="2"/>
                </a:rPr>
                <a:t>  = 	 	</a:t>
              </a:r>
              <a:r>
                <a:rPr lang="en-US" sz="2400" dirty="0" err="1">
                  <a:sym typeface="Euclid Symbol" pitchFamily="18" charset="2"/>
                </a:rPr>
                <a:t>cos</a:t>
              </a:r>
              <a:r>
                <a:rPr lang="en-US" sz="2400" dirty="0">
                  <a:sym typeface="Euclid Symbol" pitchFamily="18" charset="2"/>
                </a:rPr>
                <a:t> </a:t>
              </a:r>
              <a:r>
                <a:rPr lang="en-US" sz="2400" i="1" dirty="0">
                  <a:sym typeface="Euclid Symbol" pitchFamily="18" charset="2"/>
                </a:rPr>
                <a:t></a:t>
              </a:r>
              <a:r>
                <a:rPr lang="en-US" sz="2400" dirty="0">
                  <a:sym typeface="Euclid Symbol" pitchFamily="18" charset="2"/>
                </a:rPr>
                <a:t>  = 		tan </a:t>
              </a:r>
              <a:r>
                <a:rPr lang="en-US" sz="2400" i="1" dirty="0">
                  <a:sym typeface="Euclid Symbol" pitchFamily="18" charset="2"/>
                </a:rPr>
                <a:t></a:t>
              </a:r>
              <a:r>
                <a:rPr lang="en-US" sz="2400" dirty="0">
                  <a:sym typeface="Euclid Symbol" pitchFamily="18" charset="2"/>
                </a:rPr>
                <a:t>  =</a:t>
              </a:r>
              <a:br>
                <a:rPr lang="en-US" sz="2400" dirty="0">
                  <a:sym typeface="Euclid Symbol" pitchFamily="18" charset="2"/>
                </a:rPr>
              </a:br>
              <a:endParaRPr lang="en-US" sz="2400" dirty="0">
                <a:sym typeface="Euclid Symbol" pitchFamily="18" charset="2"/>
              </a:endParaRPr>
            </a:p>
            <a:p>
              <a:pPr>
                <a:spcBef>
                  <a:spcPct val="50000"/>
                </a:spcBef>
              </a:pPr>
              <a:r>
                <a:rPr lang="en-US" sz="2400" dirty="0" err="1">
                  <a:sym typeface="Euclid Symbol" pitchFamily="18" charset="2"/>
                </a:rPr>
                <a:t>csc</a:t>
              </a:r>
              <a:r>
                <a:rPr lang="en-US" sz="2400" dirty="0">
                  <a:sym typeface="Euclid Symbol" pitchFamily="18" charset="2"/>
                </a:rPr>
                <a:t> </a:t>
              </a:r>
              <a:r>
                <a:rPr lang="en-US" sz="2400" i="1" dirty="0">
                  <a:sym typeface="Euclid Symbol" pitchFamily="18" charset="2"/>
                </a:rPr>
                <a:t></a:t>
              </a:r>
              <a:r>
                <a:rPr lang="en-US" sz="2400" dirty="0">
                  <a:sym typeface="Euclid Symbol" pitchFamily="18" charset="2"/>
                </a:rPr>
                <a:t>  = 		sec </a:t>
              </a:r>
              <a:r>
                <a:rPr lang="en-US" sz="2400" i="1" dirty="0">
                  <a:sym typeface="Euclid Symbol" pitchFamily="18" charset="2"/>
                </a:rPr>
                <a:t></a:t>
              </a:r>
              <a:r>
                <a:rPr lang="en-US" sz="2400" dirty="0">
                  <a:sym typeface="Euclid Symbol" pitchFamily="18" charset="2"/>
                </a:rPr>
                <a:t>  = 		cot </a:t>
              </a:r>
              <a:r>
                <a:rPr lang="en-US" sz="2400" i="1" dirty="0">
                  <a:sym typeface="Euclid Symbol" pitchFamily="18" charset="2"/>
                </a:rPr>
                <a:t></a:t>
              </a:r>
              <a:r>
                <a:rPr lang="en-US" sz="2400" dirty="0">
                  <a:sym typeface="Euclid Symbol" pitchFamily="18" charset="2"/>
                </a:rPr>
                <a:t>  = </a:t>
              </a:r>
              <a:br>
                <a:rPr lang="en-US" sz="2400" dirty="0">
                  <a:sym typeface="Euclid Symbol" pitchFamily="18" charset="2"/>
                </a:rPr>
              </a:br>
              <a:r>
                <a:rPr lang="en-US" sz="2400" dirty="0">
                  <a:sym typeface="Euclid Symbol" pitchFamily="18" charset="2"/>
                </a:rPr>
                <a:t> 	</a:t>
              </a:r>
            </a:p>
          </p:txBody>
        </p:sp>
        <p:grpSp>
          <p:nvGrpSpPr>
            <p:cNvPr id="1038" name="Group 21"/>
            <p:cNvGrpSpPr>
              <a:grpSpLocks/>
            </p:cNvGrpSpPr>
            <p:nvPr/>
          </p:nvGrpSpPr>
          <p:grpSpPr bwMode="auto">
            <a:xfrm>
              <a:off x="1116" y="3375"/>
              <a:ext cx="303" cy="447"/>
              <a:chOff x="1116" y="3375"/>
              <a:chExt cx="303" cy="447"/>
            </a:xfrm>
          </p:grpSpPr>
          <p:sp>
            <p:nvSpPr>
              <p:cNvPr id="1055" name="Line 22"/>
              <p:cNvSpPr>
                <a:spLocks noChangeShapeType="1"/>
              </p:cNvSpPr>
              <p:nvPr/>
            </p:nvSpPr>
            <p:spPr bwMode="auto">
              <a:xfrm>
                <a:off x="1126" y="3607"/>
                <a:ext cx="293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6" name="Rectangle 23"/>
              <p:cNvSpPr>
                <a:spLocks noChangeArrowheads="1"/>
              </p:cNvSpPr>
              <p:nvPr/>
            </p:nvSpPr>
            <p:spPr bwMode="auto">
              <a:xfrm>
                <a:off x="1116" y="3601"/>
                <a:ext cx="276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300" dirty="0" err="1"/>
                  <a:t>opp</a:t>
                </a:r>
                <a:endParaRPr lang="en-US" dirty="0"/>
              </a:p>
            </p:txBody>
          </p:sp>
          <p:sp>
            <p:nvSpPr>
              <p:cNvPr id="1057" name="Rectangle 24"/>
              <p:cNvSpPr>
                <a:spLocks noChangeArrowheads="1"/>
              </p:cNvSpPr>
              <p:nvPr/>
            </p:nvSpPr>
            <p:spPr bwMode="auto">
              <a:xfrm>
                <a:off x="1136" y="3375"/>
                <a:ext cx="276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300" dirty="0" err="1"/>
                  <a:t>hyp</a:t>
                </a:r>
                <a:endParaRPr lang="en-US" sz="2300" dirty="0"/>
              </a:p>
            </p:txBody>
          </p:sp>
        </p:grpSp>
        <p:grpSp>
          <p:nvGrpSpPr>
            <p:cNvPr id="1039" name="Group 25"/>
            <p:cNvGrpSpPr>
              <a:grpSpLocks/>
            </p:cNvGrpSpPr>
            <p:nvPr/>
          </p:nvGrpSpPr>
          <p:grpSpPr bwMode="auto">
            <a:xfrm>
              <a:off x="2862" y="3383"/>
              <a:ext cx="293" cy="488"/>
              <a:chOff x="2862" y="3383"/>
              <a:chExt cx="293" cy="488"/>
            </a:xfrm>
          </p:grpSpPr>
          <p:sp>
            <p:nvSpPr>
              <p:cNvPr id="1052" name="Line 26"/>
              <p:cNvSpPr>
                <a:spLocks noChangeShapeType="1"/>
              </p:cNvSpPr>
              <p:nvPr/>
            </p:nvSpPr>
            <p:spPr bwMode="auto">
              <a:xfrm>
                <a:off x="2862" y="3615"/>
                <a:ext cx="293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" name="Rectangle 27"/>
              <p:cNvSpPr>
                <a:spLocks noChangeArrowheads="1"/>
              </p:cNvSpPr>
              <p:nvPr/>
            </p:nvSpPr>
            <p:spPr bwMode="auto">
              <a:xfrm>
                <a:off x="2876" y="3641"/>
                <a:ext cx="234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400">
                    <a:sym typeface="Euclid Symbol" pitchFamily="18" charset="2"/>
                  </a:rPr>
                  <a:t>adj</a:t>
                </a:r>
              </a:p>
            </p:txBody>
          </p:sp>
          <p:sp>
            <p:nvSpPr>
              <p:cNvPr id="1054" name="Rectangle 28"/>
              <p:cNvSpPr>
                <a:spLocks noChangeArrowheads="1"/>
              </p:cNvSpPr>
              <p:nvPr/>
            </p:nvSpPr>
            <p:spPr bwMode="auto">
              <a:xfrm>
                <a:off x="2872" y="3383"/>
                <a:ext cx="276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300"/>
                  <a:t>hyp</a:t>
                </a:r>
              </a:p>
            </p:txBody>
          </p:sp>
        </p:grpSp>
        <p:grpSp>
          <p:nvGrpSpPr>
            <p:cNvPr id="1040" name="Group 29"/>
            <p:cNvGrpSpPr>
              <a:grpSpLocks/>
            </p:cNvGrpSpPr>
            <p:nvPr/>
          </p:nvGrpSpPr>
          <p:grpSpPr bwMode="auto">
            <a:xfrm>
              <a:off x="2886" y="2807"/>
              <a:ext cx="293" cy="479"/>
              <a:chOff x="2886" y="2807"/>
              <a:chExt cx="293" cy="479"/>
            </a:xfrm>
          </p:grpSpPr>
          <p:sp>
            <p:nvSpPr>
              <p:cNvPr id="1049" name="Line 30"/>
              <p:cNvSpPr>
                <a:spLocks noChangeShapeType="1"/>
              </p:cNvSpPr>
              <p:nvPr/>
            </p:nvSpPr>
            <p:spPr bwMode="auto">
              <a:xfrm>
                <a:off x="2886" y="3039"/>
                <a:ext cx="293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" name="Rectangle 31"/>
              <p:cNvSpPr>
                <a:spLocks noChangeArrowheads="1"/>
              </p:cNvSpPr>
              <p:nvPr/>
            </p:nvSpPr>
            <p:spPr bwMode="auto">
              <a:xfrm>
                <a:off x="2900" y="3065"/>
                <a:ext cx="276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300"/>
                  <a:t>hyp</a:t>
                </a:r>
                <a:endParaRPr lang="en-US"/>
              </a:p>
            </p:txBody>
          </p:sp>
          <p:sp>
            <p:nvSpPr>
              <p:cNvPr id="1051" name="Rectangle 32"/>
              <p:cNvSpPr>
                <a:spLocks noChangeArrowheads="1"/>
              </p:cNvSpPr>
              <p:nvPr/>
            </p:nvSpPr>
            <p:spPr bwMode="auto">
              <a:xfrm>
                <a:off x="2896" y="2807"/>
                <a:ext cx="234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400">
                    <a:sym typeface="Euclid Symbol" pitchFamily="18" charset="2"/>
                  </a:rPr>
                  <a:t>adj</a:t>
                </a:r>
              </a:p>
            </p:txBody>
          </p:sp>
        </p:grpSp>
        <p:grpSp>
          <p:nvGrpSpPr>
            <p:cNvPr id="1041" name="Group 33"/>
            <p:cNvGrpSpPr>
              <a:grpSpLocks/>
            </p:cNvGrpSpPr>
            <p:nvPr/>
          </p:nvGrpSpPr>
          <p:grpSpPr bwMode="auto">
            <a:xfrm>
              <a:off x="4574" y="2807"/>
              <a:ext cx="293" cy="479"/>
              <a:chOff x="4574" y="2807"/>
              <a:chExt cx="293" cy="479"/>
            </a:xfrm>
          </p:grpSpPr>
          <p:sp>
            <p:nvSpPr>
              <p:cNvPr id="1046" name="Line 34"/>
              <p:cNvSpPr>
                <a:spLocks noChangeShapeType="1"/>
              </p:cNvSpPr>
              <p:nvPr/>
            </p:nvSpPr>
            <p:spPr bwMode="auto">
              <a:xfrm>
                <a:off x="4574" y="3039"/>
                <a:ext cx="293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" name="Rectangle 35"/>
              <p:cNvSpPr>
                <a:spLocks noChangeArrowheads="1"/>
              </p:cNvSpPr>
              <p:nvPr/>
            </p:nvSpPr>
            <p:spPr bwMode="auto">
              <a:xfrm>
                <a:off x="4588" y="3065"/>
                <a:ext cx="225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300"/>
                  <a:t>adj</a:t>
                </a:r>
                <a:endParaRPr lang="en-US"/>
              </a:p>
            </p:txBody>
          </p:sp>
          <p:sp>
            <p:nvSpPr>
              <p:cNvPr id="1048" name="Rectangle 36"/>
              <p:cNvSpPr>
                <a:spLocks noChangeArrowheads="1"/>
              </p:cNvSpPr>
              <p:nvPr/>
            </p:nvSpPr>
            <p:spPr bwMode="auto">
              <a:xfrm>
                <a:off x="4584" y="2807"/>
                <a:ext cx="276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300"/>
                  <a:t>opp</a:t>
                </a:r>
                <a:endParaRPr lang="en-US"/>
              </a:p>
            </p:txBody>
          </p:sp>
        </p:grpSp>
        <p:grpSp>
          <p:nvGrpSpPr>
            <p:cNvPr id="1042" name="Group 37"/>
            <p:cNvGrpSpPr>
              <a:grpSpLocks/>
            </p:cNvGrpSpPr>
            <p:nvPr/>
          </p:nvGrpSpPr>
          <p:grpSpPr bwMode="auto">
            <a:xfrm>
              <a:off x="4574" y="3383"/>
              <a:ext cx="293" cy="479"/>
              <a:chOff x="4574" y="3383"/>
              <a:chExt cx="293" cy="479"/>
            </a:xfrm>
          </p:grpSpPr>
          <p:sp>
            <p:nvSpPr>
              <p:cNvPr id="1043" name="Line 38"/>
              <p:cNvSpPr>
                <a:spLocks noChangeShapeType="1"/>
              </p:cNvSpPr>
              <p:nvPr/>
            </p:nvSpPr>
            <p:spPr bwMode="auto">
              <a:xfrm>
                <a:off x="4574" y="3615"/>
                <a:ext cx="293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" name="Rectangle 39"/>
              <p:cNvSpPr>
                <a:spLocks noChangeArrowheads="1"/>
              </p:cNvSpPr>
              <p:nvPr/>
            </p:nvSpPr>
            <p:spPr bwMode="auto">
              <a:xfrm>
                <a:off x="4588" y="3641"/>
                <a:ext cx="276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300"/>
                  <a:t>opp</a:t>
                </a:r>
              </a:p>
            </p:txBody>
          </p:sp>
          <p:sp>
            <p:nvSpPr>
              <p:cNvPr id="1045" name="Rectangle 40"/>
              <p:cNvSpPr>
                <a:spLocks noChangeArrowheads="1"/>
              </p:cNvSpPr>
              <p:nvPr/>
            </p:nvSpPr>
            <p:spPr bwMode="auto">
              <a:xfrm>
                <a:off x="4584" y="3383"/>
                <a:ext cx="234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400">
                    <a:sym typeface="Euclid Symbol" pitchFamily="18" charset="2"/>
                  </a:rPr>
                  <a:t>adj</a:t>
                </a:r>
              </a:p>
            </p:txBody>
          </p:sp>
        </p:grpSp>
        <p:graphicFrame>
          <p:nvGraphicFramePr>
            <p:cNvPr id="1026" name="Object 41"/>
            <p:cNvGraphicFramePr>
              <a:graphicFrameLocks noChangeAspect="1"/>
            </p:cNvGraphicFramePr>
            <p:nvPr/>
          </p:nvGraphicFramePr>
          <p:xfrm>
            <a:off x="1120" y="2796"/>
            <a:ext cx="365" cy="502"/>
          </p:xfrm>
          <a:graphic>
            <a:graphicData uri="http://schemas.openxmlformats.org/presentationml/2006/ole">
              <p:oleObj spid="_x0000_s1026" name="Equation" r:id="rId4" imgW="304560" imgH="419040" progId="Equation.3">
                <p:embed/>
              </p:oleObj>
            </a:graphicData>
          </a:graphic>
        </p:graphicFrame>
      </p:grpSp>
      <p:sp>
        <p:nvSpPr>
          <p:cNvPr id="130090" name="Text Box 42"/>
          <p:cNvSpPr txBox="1">
            <a:spLocks noChangeArrowheads="1"/>
          </p:cNvSpPr>
          <p:nvPr/>
        </p:nvSpPr>
        <p:spPr bwMode="auto">
          <a:xfrm>
            <a:off x="628650" y="5486400"/>
            <a:ext cx="7832725" cy="7016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Note:  sine and cosecant are reciprocals, cosine and secant are reciprocals, and tangent and cotangent are reciprocals.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0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0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00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0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5" grpId="0" autoUpdateAnimBg="0"/>
      <p:bldP spid="130056" grpId="0" autoUpdateAnimBg="0"/>
      <p:bldP spid="130057" grpId="0" autoUpdateAnimBg="0"/>
      <p:bldP spid="130058" grpId="0" autoUpdateAnimBg="0"/>
      <p:bldP spid="130059" grpId="0" autoUpdateAnimBg="0"/>
      <p:bldP spid="13009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FF6014-FB57-472B-9F55-DB3A6F01CB9E}" type="slidenum">
              <a:rPr lang="en-US" altLang="en-US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Reciprocal Functions</a:t>
            </a:r>
          </a:p>
        </p:txBody>
      </p:sp>
      <p:sp>
        <p:nvSpPr>
          <p:cNvPr id="133124" name="Text Box 4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b="1" smtClean="0"/>
              <a:t>Another way to look at it…</a:t>
            </a:r>
          </a:p>
          <a:p>
            <a:pPr eaLnBrk="1" hangingPunct="1">
              <a:buFont typeface="Wingdings" pitchFamily="2" charset="2"/>
              <a:buNone/>
            </a:pPr>
            <a:endParaRPr lang="en-US" b="1" smtClean="0"/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sin </a:t>
            </a:r>
            <a:r>
              <a:rPr lang="en-US" i="1" smtClean="0">
                <a:sym typeface="Symbol" pitchFamily="18" charset="2"/>
              </a:rPr>
              <a:t></a:t>
            </a:r>
            <a:r>
              <a:rPr lang="en-US" smtClean="0">
                <a:sym typeface="Symbol" pitchFamily="18" charset="2"/>
              </a:rPr>
              <a:t> = 1/csc</a:t>
            </a:r>
            <a:r>
              <a:rPr lang="en-US" smtClean="0"/>
              <a:t> </a:t>
            </a:r>
            <a:r>
              <a:rPr lang="en-US" i="1" smtClean="0">
                <a:sym typeface="Symbol" pitchFamily="18" charset="2"/>
              </a:rPr>
              <a:t></a:t>
            </a:r>
            <a:r>
              <a:rPr lang="en-US" smtClean="0">
                <a:sym typeface="Symbol" pitchFamily="18" charset="2"/>
              </a:rPr>
              <a:t>		 csc</a:t>
            </a:r>
            <a:r>
              <a:rPr lang="en-US" smtClean="0"/>
              <a:t> </a:t>
            </a:r>
            <a:r>
              <a:rPr lang="en-US" i="1" smtClean="0">
                <a:sym typeface="Symbol" pitchFamily="18" charset="2"/>
              </a:rPr>
              <a:t></a:t>
            </a:r>
            <a:r>
              <a:rPr lang="en-US" smtClean="0">
                <a:sym typeface="Symbol" pitchFamily="18" charset="2"/>
              </a:rPr>
              <a:t> = 1/sin</a:t>
            </a:r>
            <a:r>
              <a:rPr lang="en-US" smtClean="0"/>
              <a:t> </a:t>
            </a:r>
            <a:r>
              <a:rPr lang="en-US" i="1" smtClean="0">
                <a:sym typeface="Symbol" pitchFamily="18" charset="2"/>
              </a:rPr>
              <a:t></a:t>
            </a:r>
            <a:r>
              <a:rPr lang="en-US" smtClean="0">
                <a:sym typeface="Symbol" pitchFamily="18" charset="2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sym typeface="Symbol" pitchFamily="18" charset="2"/>
              </a:rPr>
              <a:t>cos</a:t>
            </a:r>
            <a:r>
              <a:rPr lang="en-US" smtClean="0"/>
              <a:t> </a:t>
            </a:r>
            <a:r>
              <a:rPr lang="en-US" i="1" smtClean="0">
                <a:sym typeface="Symbol" pitchFamily="18" charset="2"/>
              </a:rPr>
              <a:t></a:t>
            </a:r>
            <a:r>
              <a:rPr lang="en-US" smtClean="0">
                <a:sym typeface="Symbol" pitchFamily="18" charset="2"/>
              </a:rPr>
              <a:t> = 1/sec</a:t>
            </a:r>
            <a:r>
              <a:rPr lang="en-US" smtClean="0"/>
              <a:t> </a:t>
            </a:r>
            <a:r>
              <a:rPr lang="en-US" i="1" smtClean="0">
                <a:sym typeface="Symbol" pitchFamily="18" charset="2"/>
              </a:rPr>
              <a:t>		 </a:t>
            </a:r>
            <a:r>
              <a:rPr lang="en-US" smtClean="0">
                <a:sym typeface="Symbol" pitchFamily="18" charset="2"/>
              </a:rPr>
              <a:t>sec</a:t>
            </a:r>
            <a:r>
              <a:rPr lang="en-US" smtClean="0"/>
              <a:t> </a:t>
            </a:r>
            <a:r>
              <a:rPr lang="en-US" i="1" smtClean="0">
                <a:sym typeface="Symbol" pitchFamily="18" charset="2"/>
              </a:rPr>
              <a:t></a:t>
            </a:r>
            <a:r>
              <a:rPr lang="en-US" smtClean="0">
                <a:sym typeface="Symbol" pitchFamily="18" charset="2"/>
              </a:rPr>
              <a:t> = 1/cos</a:t>
            </a:r>
            <a:r>
              <a:rPr lang="en-US" smtClean="0"/>
              <a:t> </a:t>
            </a:r>
            <a:r>
              <a:rPr lang="en-US" i="1" smtClean="0">
                <a:sym typeface="Symbol" pitchFamily="18" charset="2"/>
              </a:rPr>
              <a:t></a:t>
            </a:r>
            <a:endParaRPr lang="en-US" smtClean="0"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sym typeface="Symbol" pitchFamily="18" charset="2"/>
              </a:rPr>
              <a:t>tan</a:t>
            </a:r>
            <a:r>
              <a:rPr lang="en-US" smtClean="0"/>
              <a:t> </a:t>
            </a:r>
            <a:r>
              <a:rPr lang="en-US" i="1" smtClean="0">
                <a:sym typeface="Symbol" pitchFamily="18" charset="2"/>
              </a:rPr>
              <a:t></a:t>
            </a:r>
            <a:r>
              <a:rPr lang="en-US" smtClean="0">
                <a:sym typeface="Symbol" pitchFamily="18" charset="2"/>
              </a:rPr>
              <a:t> = 1/cot</a:t>
            </a:r>
            <a:r>
              <a:rPr lang="en-US" smtClean="0"/>
              <a:t> </a:t>
            </a:r>
            <a:r>
              <a:rPr lang="en-US" i="1" smtClean="0">
                <a:sym typeface="Symbol" pitchFamily="18" charset="2"/>
              </a:rPr>
              <a:t>		 </a:t>
            </a:r>
            <a:r>
              <a:rPr lang="en-US" smtClean="0">
                <a:sym typeface="Symbol" pitchFamily="18" charset="2"/>
              </a:rPr>
              <a:t>cot</a:t>
            </a:r>
            <a:r>
              <a:rPr lang="en-US" smtClean="0"/>
              <a:t> </a:t>
            </a:r>
            <a:r>
              <a:rPr lang="en-US" i="1" smtClean="0">
                <a:sym typeface="Symbol" pitchFamily="18" charset="2"/>
              </a:rPr>
              <a:t></a:t>
            </a:r>
            <a:r>
              <a:rPr lang="en-US" smtClean="0">
                <a:sym typeface="Symbol" pitchFamily="18" charset="2"/>
              </a:rPr>
              <a:t> = 1/tan</a:t>
            </a:r>
            <a:r>
              <a:rPr lang="en-US" smtClean="0"/>
              <a:t> </a:t>
            </a:r>
            <a:r>
              <a:rPr lang="en-US" i="1" smtClean="0">
                <a:sym typeface="Symbol" pitchFamily="18" charset="2"/>
              </a:rPr>
              <a:t></a:t>
            </a:r>
            <a:endParaRPr lang="en-CA" smtClean="0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2" grpId="0"/>
      <p:bldP spid="13312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1314450"/>
            <a:ext cx="8229600" cy="48164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mtClean="0"/>
              <a:t>Given 2 sides of a right triangle you should be able to find the value of all 6 trigonometric functions.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Example: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434C83-E157-4E29-BDA5-2E5FD62CD7A3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grpSp>
        <p:nvGrpSpPr>
          <p:cNvPr id="4" name="Group 2094"/>
          <p:cNvGrpSpPr>
            <a:grpSpLocks/>
          </p:cNvGrpSpPr>
          <p:nvPr/>
        </p:nvGrpSpPr>
        <p:grpSpPr bwMode="auto">
          <a:xfrm>
            <a:off x="3101975" y="3257550"/>
            <a:ext cx="2735263" cy="1792288"/>
            <a:chOff x="1906" y="840"/>
            <a:chExt cx="1723" cy="1129"/>
          </a:xfrm>
        </p:grpSpPr>
        <p:sp>
          <p:nvSpPr>
            <p:cNvPr id="25605" name="Freeform 2052"/>
            <p:cNvSpPr>
              <a:spLocks/>
            </p:cNvSpPr>
            <p:nvPr/>
          </p:nvSpPr>
          <p:spPr bwMode="auto">
            <a:xfrm>
              <a:off x="2083" y="1554"/>
              <a:ext cx="100" cy="98"/>
            </a:xfrm>
            <a:custGeom>
              <a:avLst/>
              <a:gdLst>
                <a:gd name="T0" fmla="*/ 0 w 100"/>
                <a:gd name="T1" fmla="*/ 0 h 98"/>
                <a:gd name="T2" fmla="*/ 77 w 100"/>
                <a:gd name="T3" fmla="*/ 98 h 98"/>
                <a:gd name="T4" fmla="*/ 0 60000 65536"/>
                <a:gd name="T5" fmla="*/ 0 60000 65536"/>
                <a:gd name="T6" fmla="*/ 0 w 100"/>
                <a:gd name="T7" fmla="*/ 0 h 98"/>
                <a:gd name="T8" fmla="*/ 100 w 100"/>
                <a:gd name="T9" fmla="*/ 98 h 9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0" h="98">
                  <a:moveTo>
                    <a:pt x="0" y="0"/>
                  </a:moveTo>
                  <a:cubicBezTo>
                    <a:pt x="100" y="37"/>
                    <a:pt x="73" y="50"/>
                    <a:pt x="77" y="98"/>
                  </a:cubicBezTo>
                </a:path>
              </a:pathLst>
            </a:custGeom>
            <a:noFill/>
            <a:ln w="28575" cmpd="sng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06" name="Rectangle 2053"/>
            <p:cNvSpPr>
              <a:spLocks noChangeArrowheads="1"/>
            </p:cNvSpPr>
            <p:nvPr/>
          </p:nvSpPr>
          <p:spPr bwMode="auto">
            <a:xfrm>
              <a:off x="3198" y="1535"/>
              <a:ext cx="128" cy="128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7" name="Text Box 2054"/>
            <p:cNvSpPr txBox="1">
              <a:spLocks noChangeArrowheads="1"/>
            </p:cNvSpPr>
            <p:nvPr/>
          </p:nvSpPr>
          <p:spPr bwMode="auto">
            <a:xfrm>
              <a:off x="3416" y="1102"/>
              <a:ext cx="213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5</a:t>
              </a:r>
            </a:p>
          </p:txBody>
        </p:sp>
        <p:sp>
          <p:nvSpPr>
            <p:cNvPr id="25608" name="Text Box 2055"/>
            <p:cNvSpPr txBox="1">
              <a:spLocks noChangeArrowheads="1"/>
            </p:cNvSpPr>
            <p:nvPr/>
          </p:nvSpPr>
          <p:spPr bwMode="auto">
            <a:xfrm>
              <a:off x="2684" y="1678"/>
              <a:ext cx="31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12</a:t>
              </a:r>
            </a:p>
          </p:txBody>
        </p:sp>
        <p:sp>
          <p:nvSpPr>
            <p:cNvPr id="25609" name="Text Box 2056"/>
            <p:cNvSpPr txBox="1">
              <a:spLocks noChangeArrowheads="1"/>
            </p:cNvSpPr>
            <p:nvPr/>
          </p:nvSpPr>
          <p:spPr bwMode="auto">
            <a:xfrm>
              <a:off x="2374" y="975"/>
              <a:ext cx="11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sz="2400"/>
            </a:p>
          </p:txBody>
        </p:sp>
        <p:sp>
          <p:nvSpPr>
            <p:cNvPr id="25610" name="AutoShape 2057"/>
            <p:cNvSpPr>
              <a:spLocks noChangeArrowheads="1"/>
            </p:cNvSpPr>
            <p:nvPr/>
          </p:nvSpPr>
          <p:spPr bwMode="auto">
            <a:xfrm flipH="1">
              <a:off x="1906" y="840"/>
              <a:ext cx="1417" cy="823"/>
            </a:xfrm>
            <a:prstGeom prst="rtTriangl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1" name="Rectangle 2076"/>
            <p:cNvSpPr>
              <a:spLocks noChangeArrowheads="1"/>
            </p:cNvSpPr>
            <p:nvPr/>
          </p:nvSpPr>
          <p:spPr bwMode="auto">
            <a:xfrm>
              <a:off x="2245" y="1364"/>
              <a:ext cx="31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 i="1">
                  <a:sym typeface="Symbol" pitchFamily="18" charset="2"/>
                </a:rPr>
                <a:t>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8B79AA-DA3D-4909-93EE-C725FFD70C10}" type="slidenum">
              <a:rPr lang="en-US" altLang="en-US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2064" name="Text Box 2050"/>
          <p:cNvSpPr txBox="1">
            <a:spLocks noChangeArrowheads="1"/>
          </p:cNvSpPr>
          <p:nvPr/>
        </p:nvSpPr>
        <p:spPr bwMode="auto">
          <a:xfrm>
            <a:off x="685800" y="471488"/>
            <a:ext cx="7772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000099"/>
                </a:solidFill>
              </a:rPr>
              <a:t>Calculate the trigonometric functions for </a:t>
            </a:r>
            <a:r>
              <a:rPr lang="en-US" sz="2800">
                <a:sym typeface="Symbol" pitchFamily="18" charset="2"/>
              </a:rPr>
              <a:t></a:t>
            </a:r>
            <a:r>
              <a:rPr lang="en-US" sz="2800" i="1">
                <a:sym typeface="Symbol" pitchFamily="18" charset="2"/>
              </a:rPr>
              <a:t></a:t>
            </a:r>
            <a:r>
              <a:rPr lang="en-US" sz="2800">
                <a:solidFill>
                  <a:srgbClr val="000099"/>
                </a:solidFill>
              </a:rPr>
              <a:t> . </a:t>
            </a:r>
          </a:p>
        </p:txBody>
      </p:sp>
      <p:sp>
        <p:nvSpPr>
          <p:cNvPr id="119811" name="Text Box 2051"/>
          <p:cNvSpPr txBox="1">
            <a:spLocks noChangeArrowheads="1"/>
          </p:cNvSpPr>
          <p:nvPr/>
        </p:nvSpPr>
        <p:spPr bwMode="auto">
          <a:xfrm>
            <a:off x="685800" y="1349375"/>
            <a:ext cx="3222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The six trig ratios are</a:t>
            </a:r>
            <a:endParaRPr lang="en-CA" sz="2800"/>
          </a:p>
        </p:txBody>
      </p:sp>
      <p:grpSp>
        <p:nvGrpSpPr>
          <p:cNvPr id="2066" name="Group 2094"/>
          <p:cNvGrpSpPr>
            <a:grpSpLocks/>
          </p:cNvGrpSpPr>
          <p:nvPr/>
        </p:nvGrpSpPr>
        <p:grpSpPr bwMode="auto">
          <a:xfrm>
            <a:off x="5540375" y="1123950"/>
            <a:ext cx="2733675" cy="1787525"/>
            <a:chOff x="1906" y="840"/>
            <a:chExt cx="1722" cy="1126"/>
          </a:xfrm>
        </p:grpSpPr>
        <p:sp>
          <p:nvSpPr>
            <p:cNvPr id="2101" name="Freeform 2052"/>
            <p:cNvSpPr>
              <a:spLocks/>
            </p:cNvSpPr>
            <p:nvPr/>
          </p:nvSpPr>
          <p:spPr bwMode="auto">
            <a:xfrm>
              <a:off x="2083" y="1554"/>
              <a:ext cx="100" cy="98"/>
            </a:xfrm>
            <a:custGeom>
              <a:avLst/>
              <a:gdLst>
                <a:gd name="T0" fmla="*/ 0 w 100"/>
                <a:gd name="T1" fmla="*/ 0 h 98"/>
                <a:gd name="T2" fmla="*/ 77 w 100"/>
                <a:gd name="T3" fmla="*/ 98 h 98"/>
                <a:gd name="T4" fmla="*/ 0 60000 65536"/>
                <a:gd name="T5" fmla="*/ 0 60000 65536"/>
                <a:gd name="T6" fmla="*/ 0 w 100"/>
                <a:gd name="T7" fmla="*/ 0 h 98"/>
                <a:gd name="T8" fmla="*/ 100 w 100"/>
                <a:gd name="T9" fmla="*/ 98 h 9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0" h="98">
                  <a:moveTo>
                    <a:pt x="0" y="0"/>
                  </a:moveTo>
                  <a:cubicBezTo>
                    <a:pt x="100" y="37"/>
                    <a:pt x="73" y="50"/>
                    <a:pt x="77" y="98"/>
                  </a:cubicBezTo>
                </a:path>
              </a:pathLst>
            </a:custGeom>
            <a:noFill/>
            <a:ln w="28575" cmpd="sng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2" name="Rectangle 2053"/>
            <p:cNvSpPr>
              <a:spLocks noChangeArrowheads="1"/>
            </p:cNvSpPr>
            <p:nvPr/>
          </p:nvSpPr>
          <p:spPr bwMode="auto">
            <a:xfrm>
              <a:off x="3198" y="1535"/>
              <a:ext cx="128" cy="128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03" name="Text Box 2054"/>
            <p:cNvSpPr txBox="1">
              <a:spLocks noChangeArrowheads="1"/>
            </p:cNvSpPr>
            <p:nvPr/>
          </p:nvSpPr>
          <p:spPr bwMode="auto">
            <a:xfrm>
              <a:off x="3416" y="1102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4</a:t>
              </a:r>
            </a:p>
          </p:txBody>
        </p:sp>
        <p:sp>
          <p:nvSpPr>
            <p:cNvPr id="2104" name="Text Box 2055"/>
            <p:cNvSpPr txBox="1">
              <a:spLocks noChangeArrowheads="1"/>
            </p:cNvSpPr>
            <p:nvPr/>
          </p:nvSpPr>
          <p:spPr bwMode="auto">
            <a:xfrm>
              <a:off x="2684" y="167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3</a:t>
              </a:r>
            </a:p>
          </p:txBody>
        </p:sp>
        <p:sp>
          <p:nvSpPr>
            <p:cNvPr id="2105" name="Text Box 2056"/>
            <p:cNvSpPr txBox="1">
              <a:spLocks noChangeArrowheads="1"/>
            </p:cNvSpPr>
            <p:nvPr/>
          </p:nvSpPr>
          <p:spPr bwMode="auto">
            <a:xfrm>
              <a:off x="2374" y="975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5</a:t>
              </a:r>
            </a:p>
          </p:txBody>
        </p:sp>
        <p:sp>
          <p:nvSpPr>
            <p:cNvPr id="2106" name="AutoShape 2057"/>
            <p:cNvSpPr>
              <a:spLocks noChangeArrowheads="1"/>
            </p:cNvSpPr>
            <p:nvPr/>
          </p:nvSpPr>
          <p:spPr bwMode="auto">
            <a:xfrm flipH="1">
              <a:off x="1906" y="840"/>
              <a:ext cx="1417" cy="823"/>
            </a:xfrm>
            <a:prstGeom prst="rtTriangl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07" name="Rectangle 2076"/>
            <p:cNvSpPr>
              <a:spLocks noChangeArrowheads="1"/>
            </p:cNvSpPr>
            <p:nvPr/>
          </p:nvSpPr>
          <p:spPr bwMode="auto">
            <a:xfrm>
              <a:off x="2245" y="1364"/>
              <a:ext cx="31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 i="1">
                  <a:sym typeface="Symbol" pitchFamily="18" charset="2"/>
                </a:rPr>
                <a:t></a:t>
              </a:r>
            </a:p>
          </p:txBody>
        </p:sp>
      </p:grpSp>
      <p:grpSp>
        <p:nvGrpSpPr>
          <p:cNvPr id="3" name="Group 2086"/>
          <p:cNvGrpSpPr>
            <a:grpSpLocks/>
          </p:cNvGrpSpPr>
          <p:nvPr/>
        </p:nvGrpSpPr>
        <p:grpSpPr bwMode="auto">
          <a:xfrm>
            <a:off x="762000" y="1847850"/>
            <a:ext cx="1347788" cy="744538"/>
            <a:chOff x="1584" y="2364"/>
            <a:chExt cx="849" cy="469"/>
          </a:xfrm>
        </p:grpSpPr>
        <p:sp>
          <p:nvSpPr>
            <p:cNvPr id="2100" name="Text Box 2059"/>
            <p:cNvSpPr txBox="1">
              <a:spLocks noChangeArrowheads="1"/>
            </p:cNvSpPr>
            <p:nvPr/>
          </p:nvSpPr>
          <p:spPr bwMode="auto">
            <a:xfrm>
              <a:off x="1584" y="2441"/>
              <a:ext cx="6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sin </a:t>
              </a:r>
              <a:r>
                <a:rPr lang="en-US" sz="2400" i="1">
                  <a:sym typeface="Euclid Symbol" pitchFamily="18" charset="2"/>
                </a:rPr>
                <a:t></a:t>
              </a:r>
              <a:r>
                <a:rPr lang="en-US" sz="2400"/>
                <a:t>  =</a:t>
              </a:r>
              <a:endParaRPr lang="en-CA" sz="2400"/>
            </a:p>
          </p:txBody>
        </p:sp>
        <p:graphicFrame>
          <p:nvGraphicFramePr>
            <p:cNvPr id="2062" name="Object 2079"/>
            <p:cNvGraphicFramePr>
              <a:graphicFrameLocks noChangeAspect="1"/>
            </p:cNvGraphicFramePr>
            <p:nvPr/>
          </p:nvGraphicFramePr>
          <p:xfrm>
            <a:off x="2251" y="2364"/>
            <a:ext cx="182" cy="469"/>
          </p:xfrm>
          <a:graphic>
            <a:graphicData uri="http://schemas.openxmlformats.org/presentationml/2006/ole">
              <p:oleObj spid="_x0000_s2062" name="Equation" r:id="rId4" imgW="152280" imgH="393480" progId="Equation.3">
                <p:embed/>
              </p:oleObj>
            </a:graphicData>
          </a:graphic>
        </p:graphicFrame>
      </p:grpSp>
      <p:grpSp>
        <p:nvGrpSpPr>
          <p:cNvPr id="4" name="Group 2088"/>
          <p:cNvGrpSpPr>
            <a:grpSpLocks/>
          </p:cNvGrpSpPr>
          <p:nvPr/>
        </p:nvGrpSpPr>
        <p:grpSpPr bwMode="auto">
          <a:xfrm>
            <a:off x="742950" y="3289300"/>
            <a:ext cx="1347788" cy="744538"/>
            <a:chOff x="1584" y="2908"/>
            <a:chExt cx="849" cy="469"/>
          </a:xfrm>
        </p:grpSpPr>
        <p:sp>
          <p:nvSpPr>
            <p:cNvPr id="2099" name="Text Box 2065"/>
            <p:cNvSpPr txBox="1">
              <a:spLocks noChangeArrowheads="1"/>
            </p:cNvSpPr>
            <p:nvPr/>
          </p:nvSpPr>
          <p:spPr bwMode="auto">
            <a:xfrm>
              <a:off x="1584" y="2992"/>
              <a:ext cx="70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tan </a:t>
              </a:r>
              <a:r>
                <a:rPr lang="en-US" sz="2400" i="1">
                  <a:sym typeface="Euclid Symbol" pitchFamily="18" charset="2"/>
                </a:rPr>
                <a:t></a:t>
              </a:r>
              <a:r>
                <a:rPr lang="en-US" sz="2400"/>
                <a:t>  =</a:t>
              </a:r>
              <a:endParaRPr lang="en-CA" sz="2400"/>
            </a:p>
          </p:txBody>
        </p:sp>
        <p:graphicFrame>
          <p:nvGraphicFramePr>
            <p:cNvPr id="2061" name="Object 2080"/>
            <p:cNvGraphicFramePr>
              <a:graphicFrameLocks noChangeAspect="1"/>
            </p:cNvGraphicFramePr>
            <p:nvPr/>
          </p:nvGraphicFramePr>
          <p:xfrm>
            <a:off x="2251" y="2908"/>
            <a:ext cx="182" cy="469"/>
          </p:xfrm>
          <a:graphic>
            <a:graphicData uri="http://schemas.openxmlformats.org/presentationml/2006/ole">
              <p:oleObj spid="_x0000_s2061" name="Equation" r:id="rId5" imgW="152280" imgH="393480" progId="Equation.3">
                <p:embed/>
              </p:oleObj>
            </a:graphicData>
          </a:graphic>
        </p:graphicFrame>
      </p:grpSp>
      <p:grpSp>
        <p:nvGrpSpPr>
          <p:cNvPr id="5" name="Group 2090"/>
          <p:cNvGrpSpPr>
            <a:grpSpLocks/>
          </p:cNvGrpSpPr>
          <p:nvPr/>
        </p:nvGrpSpPr>
        <p:grpSpPr bwMode="auto">
          <a:xfrm>
            <a:off x="666750" y="4856163"/>
            <a:ext cx="1438275" cy="744537"/>
            <a:chOff x="1584" y="3395"/>
            <a:chExt cx="834" cy="469"/>
          </a:xfrm>
        </p:grpSpPr>
        <p:sp>
          <p:nvSpPr>
            <p:cNvPr id="2098" name="Text Box 2071"/>
            <p:cNvSpPr txBox="1">
              <a:spLocks noChangeArrowheads="1"/>
            </p:cNvSpPr>
            <p:nvPr/>
          </p:nvSpPr>
          <p:spPr bwMode="auto">
            <a:xfrm>
              <a:off x="1584" y="3484"/>
              <a:ext cx="65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sec </a:t>
              </a:r>
              <a:r>
                <a:rPr lang="en-US" sz="2400" i="1">
                  <a:sym typeface="Euclid Symbol" pitchFamily="18" charset="2"/>
                </a:rPr>
                <a:t></a:t>
              </a:r>
              <a:r>
                <a:rPr lang="en-US" sz="2400"/>
                <a:t>  =</a:t>
              </a:r>
              <a:endParaRPr lang="en-CA" sz="2400"/>
            </a:p>
          </p:txBody>
        </p:sp>
        <p:graphicFrame>
          <p:nvGraphicFramePr>
            <p:cNvPr id="2060" name="Object 2081"/>
            <p:cNvGraphicFramePr>
              <a:graphicFrameLocks noChangeAspect="1"/>
            </p:cNvGraphicFramePr>
            <p:nvPr/>
          </p:nvGraphicFramePr>
          <p:xfrm>
            <a:off x="2251" y="3395"/>
            <a:ext cx="167" cy="469"/>
          </p:xfrm>
          <a:graphic>
            <a:graphicData uri="http://schemas.openxmlformats.org/presentationml/2006/ole">
              <p:oleObj spid="_x0000_s2060" name="Equation" r:id="rId6" imgW="139680" imgH="393480" progId="Equation.3">
                <p:embed/>
              </p:oleObj>
            </a:graphicData>
          </a:graphic>
        </p:graphicFrame>
      </p:grpSp>
      <p:grpSp>
        <p:nvGrpSpPr>
          <p:cNvPr id="6" name="Group 2087"/>
          <p:cNvGrpSpPr>
            <a:grpSpLocks/>
          </p:cNvGrpSpPr>
          <p:nvPr/>
        </p:nvGrpSpPr>
        <p:grpSpPr bwMode="auto">
          <a:xfrm>
            <a:off x="728663" y="2552700"/>
            <a:ext cx="1576387" cy="744538"/>
            <a:chOff x="3291" y="2364"/>
            <a:chExt cx="993" cy="469"/>
          </a:xfrm>
        </p:grpSpPr>
        <p:sp>
          <p:nvSpPr>
            <p:cNvPr id="2097" name="Text Box 2062"/>
            <p:cNvSpPr txBox="1">
              <a:spLocks noChangeArrowheads="1"/>
            </p:cNvSpPr>
            <p:nvPr/>
          </p:nvSpPr>
          <p:spPr bwMode="auto">
            <a:xfrm>
              <a:off x="3291" y="2441"/>
              <a:ext cx="99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cos </a:t>
              </a:r>
              <a:r>
                <a:rPr lang="en-US" sz="2400" i="1">
                  <a:sym typeface="Euclid Symbol" pitchFamily="18" charset="2"/>
                </a:rPr>
                <a:t></a:t>
              </a:r>
              <a:r>
                <a:rPr lang="en-US" sz="2400"/>
                <a:t>  =</a:t>
              </a:r>
              <a:endParaRPr lang="en-CA" sz="2400"/>
            </a:p>
          </p:txBody>
        </p:sp>
        <p:graphicFrame>
          <p:nvGraphicFramePr>
            <p:cNvPr id="2059" name="Object 2082"/>
            <p:cNvGraphicFramePr>
              <a:graphicFrameLocks noChangeAspect="1"/>
            </p:cNvGraphicFramePr>
            <p:nvPr/>
          </p:nvGraphicFramePr>
          <p:xfrm>
            <a:off x="3984" y="2364"/>
            <a:ext cx="167" cy="469"/>
          </p:xfrm>
          <a:graphic>
            <a:graphicData uri="http://schemas.openxmlformats.org/presentationml/2006/ole">
              <p:oleObj spid="_x0000_s2059" name="Equation" r:id="rId7" imgW="139680" imgH="393480" progId="Equation.3">
                <p:embed/>
              </p:oleObj>
            </a:graphicData>
          </a:graphic>
        </p:graphicFrame>
      </p:grpSp>
      <p:grpSp>
        <p:nvGrpSpPr>
          <p:cNvPr id="7" name="Group 2089"/>
          <p:cNvGrpSpPr>
            <a:grpSpLocks/>
          </p:cNvGrpSpPr>
          <p:nvPr/>
        </p:nvGrpSpPr>
        <p:grpSpPr bwMode="auto">
          <a:xfrm>
            <a:off x="690563" y="4051300"/>
            <a:ext cx="1439862" cy="744538"/>
            <a:chOff x="3291" y="2908"/>
            <a:chExt cx="907" cy="469"/>
          </a:xfrm>
        </p:grpSpPr>
        <p:sp>
          <p:nvSpPr>
            <p:cNvPr id="2096" name="Text Box 2068"/>
            <p:cNvSpPr txBox="1">
              <a:spLocks noChangeArrowheads="1"/>
            </p:cNvSpPr>
            <p:nvPr/>
          </p:nvSpPr>
          <p:spPr bwMode="auto">
            <a:xfrm>
              <a:off x="3291" y="2992"/>
              <a:ext cx="70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cot </a:t>
              </a:r>
              <a:r>
                <a:rPr lang="en-US" sz="2400" i="1">
                  <a:sym typeface="Euclid Symbol" pitchFamily="18" charset="2"/>
                </a:rPr>
                <a:t></a:t>
              </a:r>
              <a:r>
                <a:rPr lang="en-US" sz="2400"/>
                <a:t>  =</a:t>
              </a:r>
              <a:endParaRPr lang="en-CA" sz="2400"/>
            </a:p>
          </p:txBody>
        </p:sp>
        <p:graphicFrame>
          <p:nvGraphicFramePr>
            <p:cNvPr id="2058" name="Object 2083"/>
            <p:cNvGraphicFramePr>
              <a:graphicFrameLocks noChangeAspect="1"/>
            </p:cNvGraphicFramePr>
            <p:nvPr/>
          </p:nvGraphicFramePr>
          <p:xfrm>
            <a:off x="4016" y="2908"/>
            <a:ext cx="182" cy="469"/>
          </p:xfrm>
          <a:graphic>
            <a:graphicData uri="http://schemas.openxmlformats.org/presentationml/2006/ole">
              <p:oleObj spid="_x0000_s2058" name="Equation" r:id="rId8" imgW="152280" imgH="393480" progId="Equation.3">
                <p:embed/>
              </p:oleObj>
            </a:graphicData>
          </a:graphic>
        </p:graphicFrame>
      </p:grpSp>
      <p:grpSp>
        <p:nvGrpSpPr>
          <p:cNvPr id="8" name="Group 2091"/>
          <p:cNvGrpSpPr>
            <a:grpSpLocks/>
          </p:cNvGrpSpPr>
          <p:nvPr/>
        </p:nvGrpSpPr>
        <p:grpSpPr bwMode="auto">
          <a:xfrm>
            <a:off x="671513" y="5561013"/>
            <a:ext cx="1504950" cy="744537"/>
            <a:chOff x="3291" y="3395"/>
            <a:chExt cx="948" cy="469"/>
          </a:xfrm>
        </p:grpSpPr>
        <p:sp>
          <p:nvSpPr>
            <p:cNvPr id="2095" name="Text Box 2074"/>
            <p:cNvSpPr txBox="1">
              <a:spLocks noChangeArrowheads="1"/>
            </p:cNvSpPr>
            <p:nvPr/>
          </p:nvSpPr>
          <p:spPr bwMode="auto">
            <a:xfrm rot="10800000" flipV="1">
              <a:off x="3291" y="3484"/>
              <a:ext cx="94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csc </a:t>
              </a:r>
              <a:r>
                <a:rPr lang="en-US" sz="2400" i="1">
                  <a:sym typeface="Euclid Symbol" pitchFamily="18" charset="2"/>
                </a:rPr>
                <a:t></a:t>
              </a:r>
              <a:r>
                <a:rPr lang="en-US" sz="2400"/>
                <a:t>  =</a:t>
              </a:r>
              <a:endParaRPr lang="en-CA" sz="2400"/>
            </a:p>
          </p:txBody>
        </p:sp>
        <p:graphicFrame>
          <p:nvGraphicFramePr>
            <p:cNvPr id="2057" name="Object 2085"/>
            <p:cNvGraphicFramePr>
              <a:graphicFrameLocks noChangeAspect="1"/>
            </p:cNvGraphicFramePr>
            <p:nvPr/>
          </p:nvGraphicFramePr>
          <p:xfrm>
            <a:off x="4008" y="3395"/>
            <a:ext cx="182" cy="469"/>
          </p:xfrm>
          <a:graphic>
            <a:graphicData uri="http://schemas.openxmlformats.org/presentationml/2006/ole">
              <p:oleObj spid="_x0000_s2057" name="Equation" r:id="rId9" imgW="152280" imgH="393480" progId="Equation.3">
                <p:embed/>
              </p:oleObj>
            </a:graphicData>
          </a:graphic>
        </p:graphicFrame>
      </p:grpSp>
      <p:sp>
        <p:nvSpPr>
          <p:cNvPr id="2073" name="Rectangle 209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061200"/>
            <a:ext cx="774700" cy="1143000"/>
          </a:xfrm>
        </p:spPr>
        <p:txBody>
          <a:bodyPr/>
          <a:lstStyle/>
          <a:p>
            <a:pPr eaLnBrk="1" hangingPunct="1"/>
            <a:r>
              <a:rPr lang="en-US" sz="700" smtClean="0"/>
              <a:t>Example: Six Trig Ratios</a:t>
            </a:r>
            <a:endParaRPr lang="en-CA" sz="700" smtClean="0"/>
          </a:p>
        </p:txBody>
      </p:sp>
      <p:graphicFrame>
        <p:nvGraphicFramePr>
          <p:cNvPr id="119855" name="Object 2095"/>
          <p:cNvGraphicFramePr>
            <a:graphicFrameLocks noChangeAspect="1"/>
          </p:cNvGraphicFramePr>
          <p:nvPr>
            <p:ph/>
          </p:nvPr>
        </p:nvGraphicFramePr>
        <p:xfrm>
          <a:off x="7416800" y="1330325"/>
          <a:ext cx="327025" cy="311150"/>
        </p:xfrm>
        <a:graphic>
          <a:graphicData uri="http://schemas.openxmlformats.org/presentationml/2006/ole">
            <p:oleObj spid="_x0000_s2050" name="Equation" r:id="rId10" imgW="152280" imgH="139680" progId="Equation.3">
              <p:embed/>
            </p:oleObj>
          </a:graphicData>
        </a:graphic>
      </p:graphicFrame>
      <p:grpSp>
        <p:nvGrpSpPr>
          <p:cNvPr id="9" name="Group 2097"/>
          <p:cNvGrpSpPr>
            <a:grpSpLocks/>
          </p:cNvGrpSpPr>
          <p:nvPr/>
        </p:nvGrpSpPr>
        <p:grpSpPr bwMode="auto">
          <a:xfrm>
            <a:off x="3398838" y="2636838"/>
            <a:ext cx="1347787" cy="744537"/>
            <a:chOff x="1584" y="2364"/>
            <a:chExt cx="849" cy="469"/>
          </a:xfrm>
        </p:grpSpPr>
        <p:sp>
          <p:nvSpPr>
            <p:cNvPr id="2094" name="Text Box 2098"/>
            <p:cNvSpPr txBox="1">
              <a:spLocks noChangeArrowheads="1"/>
            </p:cNvSpPr>
            <p:nvPr/>
          </p:nvSpPr>
          <p:spPr bwMode="auto">
            <a:xfrm>
              <a:off x="1584" y="2445"/>
              <a:ext cx="72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cos </a:t>
              </a:r>
              <a:r>
                <a:rPr lang="el-GR" sz="2400">
                  <a:cs typeface="Times New Roman" pitchFamily="18" charset="0"/>
                </a:rPr>
                <a:t>α</a:t>
              </a:r>
              <a:r>
                <a:rPr lang="en-US" sz="2400"/>
                <a:t>  =</a:t>
              </a:r>
              <a:endParaRPr lang="en-CA" sz="2400"/>
            </a:p>
          </p:txBody>
        </p:sp>
        <p:graphicFrame>
          <p:nvGraphicFramePr>
            <p:cNvPr id="2056" name="Object 2099"/>
            <p:cNvGraphicFramePr>
              <a:graphicFrameLocks noChangeAspect="1"/>
            </p:cNvGraphicFramePr>
            <p:nvPr/>
          </p:nvGraphicFramePr>
          <p:xfrm>
            <a:off x="2251" y="2364"/>
            <a:ext cx="182" cy="469"/>
          </p:xfrm>
          <a:graphic>
            <a:graphicData uri="http://schemas.openxmlformats.org/presentationml/2006/ole">
              <p:oleObj spid="_x0000_s2056" name="Equation" r:id="rId11" imgW="152280" imgH="393480" progId="Equation.3">
                <p:embed/>
              </p:oleObj>
            </a:graphicData>
          </a:graphic>
        </p:graphicFrame>
      </p:grpSp>
      <p:grpSp>
        <p:nvGrpSpPr>
          <p:cNvPr id="10" name="Group 2100"/>
          <p:cNvGrpSpPr>
            <a:grpSpLocks/>
          </p:cNvGrpSpPr>
          <p:nvPr/>
        </p:nvGrpSpPr>
        <p:grpSpPr bwMode="auto">
          <a:xfrm>
            <a:off x="3365500" y="1893888"/>
            <a:ext cx="1576388" cy="744537"/>
            <a:chOff x="3291" y="2364"/>
            <a:chExt cx="993" cy="469"/>
          </a:xfrm>
        </p:grpSpPr>
        <p:sp>
          <p:nvSpPr>
            <p:cNvPr id="2093" name="Text Box 2101"/>
            <p:cNvSpPr txBox="1">
              <a:spLocks noChangeArrowheads="1"/>
            </p:cNvSpPr>
            <p:nvPr/>
          </p:nvSpPr>
          <p:spPr bwMode="auto">
            <a:xfrm>
              <a:off x="3291" y="2441"/>
              <a:ext cx="99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sin </a:t>
              </a:r>
              <a:r>
                <a:rPr lang="el-GR" sz="2400" i="1">
                  <a:cs typeface="Times New Roman" pitchFamily="18" charset="0"/>
                  <a:sym typeface="Euclid Symbol" pitchFamily="18" charset="2"/>
                </a:rPr>
                <a:t>α</a:t>
              </a:r>
              <a:r>
                <a:rPr lang="en-US" sz="2400"/>
                <a:t> =</a:t>
              </a:r>
              <a:endParaRPr lang="en-CA" sz="2400"/>
            </a:p>
          </p:txBody>
        </p:sp>
        <p:graphicFrame>
          <p:nvGraphicFramePr>
            <p:cNvPr id="2055" name="Object 2102"/>
            <p:cNvGraphicFramePr>
              <a:graphicFrameLocks noChangeAspect="1"/>
            </p:cNvGraphicFramePr>
            <p:nvPr/>
          </p:nvGraphicFramePr>
          <p:xfrm>
            <a:off x="3984" y="2364"/>
            <a:ext cx="167" cy="469"/>
          </p:xfrm>
          <a:graphic>
            <a:graphicData uri="http://schemas.openxmlformats.org/presentationml/2006/ole">
              <p:oleObj spid="_x0000_s2055" name="Equation" r:id="rId12" imgW="139680" imgH="393480" progId="Equation.3">
                <p:embed/>
              </p:oleObj>
            </a:graphicData>
          </a:graphic>
        </p:graphicFrame>
      </p:grpSp>
      <p:grpSp>
        <p:nvGrpSpPr>
          <p:cNvPr id="11" name="Group 2103"/>
          <p:cNvGrpSpPr>
            <a:grpSpLocks/>
          </p:cNvGrpSpPr>
          <p:nvPr/>
        </p:nvGrpSpPr>
        <p:grpSpPr bwMode="auto">
          <a:xfrm>
            <a:off x="3398838" y="4230688"/>
            <a:ext cx="1347787" cy="744537"/>
            <a:chOff x="1584" y="2908"/>
            <a:chExt cx="849" cy="469"/>
          </a:xfrm>
        </p:grpSpPr>
        <p:sp>
          <p:nvSpPr>
            <p:cNvPr id="2092" name="Text Box 2104"/>
            <p:cNvSpPr txBox="1">
              <a:spLocks noChangeArrowheads="1"/>
            </p:cNvSpPr>
            <p:nvPr/>
          </p:nvSpPr>
          <p:spPr bwMode="auto">
            <a:xfrm>
              <a:off x="1584" y="2996"/>
              <a:ext cx="70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cot </a:t>
              </a:r>
              <a:r>
                <a:rPr lang="el-GR" sz="2400">
                  <a:cs typeface="Times New Roman" pitchFamily="18" charset="0"/>
                </a:rPr>
                <a:t>α</a:t>
              </a:r>
              <a:r>
                <a:rPr lang="en-US" sz="2400"/>
                <a:t>  =</a:t>
              </a:r>
              <a:endParaRPr lang="en-CA" sz="2400"/>
            </a:p>
          </p:txBody>
        </p:sp>
        <p:graphicFrame>
          <p:nvGraphicFramePr>
            <p:cNvPr id="2054" name="Object 2105"/>
            <p:cNvGraphicFramePr>
              <a:graphicFrameLocks noChangeAspect="1"/>
            </p:cNvGraphicFramePr>
            <p:nvPr/>
          </p:nvGraphicFramePr>
          <p:xfrm>
            <a:off x="2251" y="2908"/>
            <a:ext cx="182" cy="469"/>
          </p:xfrm>
          <a:graphic>
            <a:graphicData uri="http://schemas.openxmlformats.org/presentationml/2006/ole">
              <p:oleObj spid="_x0000_s2054" name="Equation" r:id="rId13" imgW="152280" imgH="393480" progId="Equation.3">
                <p:embed/>
              </p:oleObj>
            </a:graphicData>
          </a:graphic>
        </p:graphicFrame>
      </p:grpSp>
      <p:grpSp>
        <p:nvGrpSpPr>
          <p:cNvPr id="12" name="Group 2106"/>
          <p:cNvGrpSpPr>
            <a:grpSpLocks/>
          </p:cNvGrpSpPr>
          <p:nvPr/>
        </p:nvGrpSpPr>
        <p:grpSpPr bwMode="auto">
          <a:xfrm>
            <a:off x="3384550" y="3392488"/>
            <a:ext cx="1439863" cy="744537"/>
            <a:chOff x="3291" y="2908"/>
            <a:chExt cx="907" cy="469"/>
          </a:xfrm>
        </p:grpSpPr>
        <p:sp>
          <p:nvSpPr>
            <p:cNvPr id="2091" name="Text Box 2107"/>
            <p:cNvSpPr txBox="1">
              <a:spLocks noChangeArrowheads="1"/>
            </p:cNvSpPr>
            <p:nvPr/>
          </p:nvSpPr>
          <p:spPr bwMode="auto">
            <a:xfrm>
              <a:off x="3291" y="2996"/>
              <a:ext cx="70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tan </a:t>
              </a:r>
              <a:r>
                <a:rPr lang="el-GR" sz="2400">
                  <a:cs typeface="Times New Roman" pitchFamily="18" charset="0"/>
                </a:rPr>
                <a:t>α</a:t>
              </a:r>
              <a:r>
                <a:rPr lang="en-US" sz="2400"/>
                <a:t>  =</a:t>
              </a:r>
              <a:endParaRPr lang="en-CA" sz="2400"/>
            </a:p>
          </p:txBody>
        </p:sp>
        <p:graphicFrame>
          <p:nvGraphicFramePr>
            <p:cNvPr id="2053" name="Object 2108"/>
            <p:cNvGraphicFramePr>
              <a:graphicFrameLocks noChangeAspect="1"/>
            </p:cNvGraphicFramePr>
            <p:nvPr/>
          </p:nvGraphicFramePr>
          <p:xfrm>
            <a:off x="4016" y="2908"/>
            <a:ext cx="182" cy="469"/>
          </p:xfrm>
          <a:graphic>
            <a:graphicData uri="http://schemas.openxmlformats.org/presentationml/2006/ole">
              <p:oleObj spid="_x0000_s2053" name="Equation" r:id="rId14" imgW="152280" imgH="393480" progId="Equation.3">
                <p:embed/>
              </p:oleObj>
            </a:graphicData>
          </a:graphic>
        </p:graphicFrame>
      </p:grpSp>
      <p:grpSp>
        <p:nvGrpSpPr>
          <p:cNvPr id="13" name="Group 2109"/>
          <p:cNvGrpSpPr>
            <a:grpSpLocks/>
          </p:cNvGrpSpPr>
          <p:nvPr/>
        </p:nvGrpSpPr>
        <p:grpSpPr bwMode="auto">
          <a:xfrm>
            <a:off x="3436938" y="5588000"/>
            <a:ext cx="1323975" cy="744538"/>
            <a:chOff x="1584" y="3395"/>
            <a:chExt cx="834" cy="469"/>
          </a:xfrm>
        </p:grpSpPr>
        <p:sp>
          <p:nvSpPr>
            <p:cNvPr id="2090" name="Text Box 2110"/>
            <p:cNvSpPr txBox="1">
              <a:spLocks noChangeArrowheads="1"/>
            </p:cNvSpPr>
            <p:nvPr/>
          </p:nvSpPr>
          <p:spPr bwMode="auto">
            <a:xfrm>
              <a:off x="1584" y="3488"/>
              <a:ext cx="71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csc </a:t>
              </a:r>
              <a:r>
                <a:rPr lang="el-GR" sz="2400">
                  <a:cs typeface="Times New Roman" pitchFamily="18" charset="0"/>
                </a:rPr>
                <a:t>α</a:t>
              </a:r>
              <a:r>
                <a:rPr lang="en-US" sz="2400"/>
                <a:t>  =</a:t>
              </a:r>
              <a:endParaRPr lang="en-CA" sz="2400"/>
            </a:p>
          </p:txBody>
        </p:sp>
        <p:graphicFrame>
          <p:nvGraphicFramePr>
            <p:cNvPr id="2052" name="Object 2111"/>
            <p:cNvGraphicFramePr>
              <a:graphicFrameLocks noChangeAspect="1"/>
            </p:cNvGraphicFramePr>
            <p:nvPr/>
          </p:nvGraphicFramePr>
          <p:xfrm>
            <a:off x="2251" y="3395"/>
            <a:ext cx="167" cy="469"/>
          </p:xfrm>
          <a:graphic>
            <a:graphicData uri="http://schemas.openxmlformats.org/presentationml/2006/ole">
              <p:oleObj spid="_x0000_s2052" name="Equation" r:id="rId15" imgW="139680" imgH="393480" progId="Equation.3">
                <p:embed/>
              </p:oleObj>
            </a:graphicData>
          </a:graphic>
        </p:graphicFrame>
      </p:grpSp>
      <p:grpSp>
        <p:nvGrpSpPr>
          <p:cNvPr id="14" name="Group 2112"/>
          <p:cNvGrpSpPr>
            <a:grpSpLocks/>
          </p:cNvGrpSpPr>
          <p:nvPr/>
        </p:nvGrpSpPr>
        <p:grpSpPr bwMode="auto">
          <a:xfrm>
            <a:off x="3384550" y="4921250"/>
            <a:ext cx="1428750" cy="744538"/>
            <a:chOff x="3291" y="3395"/>
            <a:chExt cx="948" cy="469"/>
          </a:xfrm>
        </p:grpSpPr>
        <p:sp>
          <p:nvSpPr>
            <p:cNvPr id="2089" name="Text Box 2113"/>
            <p:cNvSpPr txBox="1">
              <a:spLocks noChangeArrowheads="1"/>
            </p:cNvSpPr>
            <p:nvPr/>
          </p:nvSpPr>
          <p:spPr bwMode="auto">
            <a:xfrm rot="10800000" flipV="1">
              <a:off x="3291" y="3484"/>
              <a:ext cx="94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sec </a:t>
              </a:r>
              <a:r>
                <a:rPr lang="el-GR" sz="2400">
                  <a:cs typeface="Times New Roman" pitchFamily="18" charset="0"/>
                </a:rPr>
                <a:t>α</a:t>
              </a:r>
              <a:r>
                <a:rPr lang="en-US" sz="2400"/>
                <a:t>  =</a:t>
              </a:r>
              <a:endParaRPr lang="en-CA" sz="2400"/>
            </a:p>
          </p:txBody>
        </p:sp>
        <p:graphicFrame>
          <p:nvGraphicFramePr>
            <p:cNvPr id="2051" name="Object 2114"/>
            <p:cNvGraphicFramePr>
              <a:graphicFrameLocks noChangeAspect="1"/>
            </p:cNvGraphicFramePr>
            <p:nvPr/>
          </p:nvGraphicFramePr>
          <p:xfrm>
            <a:off x="4008" y="3395"/>
            <a:ext cx="182" cy="469"/>
          </p:xfrm>
          <a:graphic>
            <a:graphicData uri="http://schemas.openxmlformats.org/presentationml/2006/ole">
              <p:oleObj spid="_x0000_s2051" name="Equation" r:id="rId16" imgW="152280" imgH="393480" progId="Equation.3">
                <p:embed/>
              </p:oleObj>
            </a:graphicData>
          </a:graphic>
        </p:graphicFrame>
      </p:grpSp>
      <p:sp>
        <p:nvSpPr>
          <p:cNvPr id="119875" name="Text Box 2115"/>
          <p:cNvSpPr txBox="1">
            <a:spLocks noChangeArrowheads="1"/>
          </p:cNvSpPr>
          <p:nvPr/>
        </p:nvSpPr>
        <p:spPr bwMode="auto">
          <a:xfrm>
            <a:off x="6115050" y="3276600"/>
            <a:ext cx="22479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What is the relationship of </a:t>
            </a:r>
          </a:p>
          <a:p>
            <a:pPr>
              <a:spcBef>
                <a:spcPct val="50000"/>
              </a:spcBef>
            </a:pPr>
            <a:r>
              <a:rPr lang="el-GR" sz="2400">
                <a:cs typeface="Times New Roman" pitchFamily="18" charset="0"/>
              </a:rPr>
              <a:t>α</a:t>
            </a:r>
            <a:r>
              <a:rPr lang="en-US" sz="2400">
                <a:cs typeface="Times New Roman" pitchFamily="18" charset="0"/>
              </a:rPr>
              <a:t> and </a:t>
            </a:r>
            <a:r>
              <a:rPr lang="el-GR" sz="2400">
                <a:cs typeface="Times New Roman" pitchFamily="18" charset="0"/>
              </a:rPr>
              <a:t>θ</a:t>
            </a:r>
            <a:r>
              <a:rPr lang="en-US" sz="2400">
                <a:cs typeface="Times New Roman" pitchFamily="18" charset="0"/>
              </a:rPr>
              <a:t>?</a:t>
            </a:r>
            <a:endParaRPr lang="el-GR" sz="2400">
              <a:cs typeface="Times New Roman" pitchFamily="18" charset="0"/>
            </a:endParaRPr>
          </a:p>
        </p:txBody>
      </p:sp>
      <p:sp>
        <p:nvSpPr>
          <p:cNvPr id="119876" name="Text Box 2116"/>
          <p:cNvSpPr txBox="1">
            <a:spLocks noChangeArrowheads="1"/>
          </p:cNvSpPr>
          <p:nvPr/>
        </p:nvSpPr>
        <p:spPr bwMode="auto">
          <a:xfrm>
            <a:off x="6218238" y="4846638"/>
            <a:ext cx="22479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They are complementary (</a:t>
            </a:r>
            <a:r>
              <a:rPr lang="el-GR" sz="2400">
                <a:cs typeface="Times New Roman" pitchFamily="18" charset="0"/>
              </a:rPr>
              <a:t>α</a:t>
            </a:r>
            <a:r>
              <a:rPr lang="en-US" sz="2400">
                <a:cs typeface="Times New Roman" pitchFamily="18" charset="0"/>
              </a:rPr>
              <a:t>  =  90 – </a:t>
            </a:r>
            <a:r>
              <a:rPr lang="el-GR" sz="2400">
                <a:cs typeface="Times New Roman" pitchFamily="18" charset="0"/>
              </a:rPr>
              <a:t>θ</a:t>
            </a:r>
            <a:r>
              <a:rPr lang="en-US" sz="2400">
                <a:cs typeface="Times New Roman" pitchFamily="18" charset="0"/>
              </a:rPr>
              <a:t>)</a:t>
            </a:r>
            <a:endParaRPr lang="el-GR" sz="2400">
              <a:cs typeface="Times New Roman" pitchFamily="18" charset="0"/>
            </a:endParaRPr>
          </a:p>
        </p:txBody>
      </p:sp>
      <p:sp>
        <p:nvSpPr>
          <p:cNvPr id="119878" name="Text Box 2118"/>
          <p:cNvSpPr txBox="1">
            <a:spLocks noChangeArrowheads="1"/>
          </p:cNvSpPr>
          <p:nvPr/>
        </p:nvSpPr>
        <p:spPr bwMode="auto">
          <a:xfrm>
            <a:off x="731838" y="803275"/>
            <a:ext cx="7772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CC3300"/>
                </a:solidFill>
              </a:rPr>
              <a:t>Calculate the trigonometric functions for </a:t>
            </a:r>
            <a:r>
              <a:rPr lang="en-US" sz="2800">
                <a:solidFill>
                  <a:srgbClr val="CC3300"/>
                </a:solidFill>
                <a:sym typeface="Symbol" pitchFamily="18" charset="2"/>
              </a:rPr>
              <a:t></a:t>
            </a:r>
            <a:r>
              <a:rPr lang="en-US" sz="2800" i="1">
                <a:solidFill>
                  <a:srgbClr val="CC3300"/>
                </a:solidFill>
                <a:sym typeface="Symbol" pitchFamily="18" charset="2"/>
              </a:rPr>
              <a:t></a:t>
            </a:r>
            <a:r>
              <a:rPr lang="en-US" sz="2800">
                <a:solidFill>
                  <a:srgbClr val="CC3300"/>
                </a:solidFill>
              </a:rPr>
              <a:t>.</a:t>
            </a:r>
            <a:r>
              <a:rPr lang="en-US" sz="2800">
                <a:solidFill>
                  <a:srgbClr val="000099"/>
                </a:solidFill>
              </a:rPr>
              <a:t> </a:t>
            </a:r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2114550" y="2324100"/>
            <a:ext cx="1265238" cy="669925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V="1">
            <a:off x="2190750" y="3905250"/>
            <a:ext cx="1219200" cy="41910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2190750" y="2362200"/>
            <a:ext cx="1085850" cy="55245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2057400" y="5219700"/>
            <a:ext cx="1265238" cy="669925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2171700" y="3790950"/>
            <a:ext cx="1265238" cy="669925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endCxn id="2089" idx="3"/>
          </p:cNvCxnSpPr>
          <p:nvPr/>
        </p:nvCxnSpPr>
        <p:spPr>
          <a:xfrm flipV="1">
            <a:off x="2114550" y="5291138"/>
            <a:ext cx="1270000" cy="614362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1198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198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19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19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9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9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800" decel="100000"/>
                                        <p:tgtEl>
                                          <p:spTgt spid="1198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1198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19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119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9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9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800" decel="100000"/>
                                        <p:tgtEl>
                                          <p:spTgt spid="1198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1198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119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119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9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9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1" grpId="0" autoUpdateAnimBg="0"/>
      <p:bldP spid="119875" grpId="0"/>
      <p:bldP spid="119876" grpId="0"/>
      <p:bldP spid="11987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B7605E-8CAE-474C-B8E2-4B24AB0210EC}" type="slidenum">
              <a:rPr lang="en-US" altLang="en-US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1187450" y="5937250"/>
            <a:ext cx="3443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CA">
              <a:solidFill>
                <a:srgbClr val="000099"/>
              </a:solidFill>
            </a:endParaRPr>
          </a:p>
        </p:txBody>
      </p:sp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628650" y="1960563"/>
            <a:ext cx="75612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Trigonometric Identities </a:t>
            </a:r>
            <a:r>
              <a:rPr lang="en-US" sz="2800"/>
              <a:t>are trigonometric equations that hold for all values of the variables.</a:t>
            </a:r>
            <a:endParaRPr lang="en-CA" sz="2800" b="1"/>
          </a:p>
        </p:txBody>
      </p:sp>
      <p:sp>
        <p:nvSpPr>
          <p:cNvPr id="27653" name="Rectangle 32"/>
          <p:cNvSpPr>
            <a:spLocks noGrp="1" noChangeArrowheads="1"/>
          </p:cNvSpPr>
          <p:nvPr>
            <p:ph type="title" idx="4294967295"/>
          </p:nvPr>
        </p:nvSpPr>
        <p:spPr>
          <a:xfrm>
            <a:off x="342900" y="7150100"/>
            <a:ext cx="977900" cy="1143000"/>
          </a:xfrm>
        </p:spPr>
        <p:txBody>
          <a:bodyPr/>
          <a:lstStyle/>
          <a:p>
            <a:pPr eaLnBrk="1" hangingPunct="1"/>
            <a:r>
              <a:rPr lang="en-US" sz="700" smtClean="0"/>
              <a:t>Example: Using Trigonometric Identities</a:t>
            </a:r>
            <a:endParaRPr lang="en-CA" sz="700" smtClean="0"/>
          </a:p>
        </p:txBody>
      </p:sp>
      <p:sp>
        <p:nvSpPr>
          <p:cNvPr id="82988" name="Text Box 44"/>
          <p:cNvSpPr txBox="1">
            <a:spLocks noChangeArrowheads="1"/>
          </p:cNvSpPr>
          <p:nvPr/>
        </p:nvSpPr>
        <p:spPr bwMode="auto">
          <a:xfrm>
            <a:off x="742950" y="3962400"/>
            <a:ext cx="77152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We will learn many Trigonometric Identities and use them to simplify and solve problems.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29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2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2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829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829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82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82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/>
      <p:bldP spid="8298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43A1EA-2C14-4E2F-B94B-5F3C2647BCEC}" type="slidenum">
              <a:rPr lang="en-US" altLang="en-US"/>
              <a:pPr>
                <a:defRPr/>
              </a:pPr>
              <a:t>12</a:t>
            </a:fld>
            <a:endParaRPr lang="en-US" altLang="en-US"/>
          </a:p>
        </p:txBody>
      </p:sp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Quotient Identities</a:t>
            </a:r>
          </a:p>
        </p:txBody>
      </p:sp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635000" y="3054350"/>
            <a:ext cx="82470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sin </a:t>
            </a:r>
            <a:r>
              <a:rPr lang="en-US" sz="2400" i="1">
                <a:sym typeface="Euclid Symbol" pitchFamily="18" charset="2"/>
              </a:rPr>
              <a:t></a:t>
            </a:r>
            <a:r>
              <a:rPr lang="en-US" sz="2400">
                <a:sym typeface="Euclid Symbol" pitchFamily="18" charset="2"/>
              </a:rPr>
              <a:t>  = 	 	cos </a:t>
            </a:r>
            <a:r>
              <a:rPr lang="en-US" sz="2400" i="1">
                <a:sym typeface="Euclid Symbol" pitchFamily="18" charset="2"/>
              </a:rPr>
              <a:t></a:t>
            </a:r>
            <a:r>
              <a:rPr lang="en-US" sz="2400">
                <a:sym typeface="Euclid Symbol" pitchFamily="18" charset="2"/>
              </a:rPr>
              <a:t>  = 		tan </a:t>
            </a:r>
            <a:r>
              <a:rPr lang="en-US" sz="2400" i="1">
                <a:sym typeface="Euclid Symbol" pitchFamily="18" charset="2"/>
              </a:rPr>
              <a:t></a:t>
            </a:r>
            <a:r>
              <a:rPr lang="en-US" sz="2400">
                <a:sym typeface="Euclid Symbol" pitchFamily="18" charset="2"/>
              </a:rPr>
              <a:t>  =</a:t>
            </a:r>
            <a:br>
              <a:rPr lang="en-US" sz="2400">
                <a:sym typeface="Euclid Symbol" pitchFamily="18" charset="2"/>
              </a:rPr>
            </a:br>
            <a:r>
              <a:rPr lang="en-US" sz="2400">
                <a:sym typeface="Euclid Symbol" pitchFamily="18" charset="2"/>
              </a:rPr>
              <a:t> 	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587875" y="3001963"/>
            <a:ext cx="465138" cy="760412"/>
            <a:chOff x="2886" y="2807"/>
            <a:chExt cx="293" cy="479"/>
          </a:xfrm>
        </p:grpSpPr>
        <p:sp>
          <p:nvSpPr>
            <p:cNvPr id="4119" name="Line 15"/>
            <p:cNvSpPr>
              <a:spLocks noChangeShapeType="1"/>
            </p:cNvSpPr>
            <p:nvPr/>
          </p:nvSpPr>
          <p:spPr bwMode="auto">
            <a:xfrm>
              <a:off x="2886" y="3039"/>
              <a:ext cx="293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0" name="Rectangle 16"/>
            <p:cNvSpPr>
              <a:spLocks noChangeArrowheads="1"/>
            </p:cNvSpPr>
            <p:nvPr/>
          </p:nvSpPr>
          <p:spPr bwMode="auto">
            <a:xfrm>
              <a:off x="2900" y="3065"/>
              <a:ext cx="276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/>
                <a:t>hyp</a:t>
              </a:r>
              <a:endParaRPr lang="en-US"/>
            </a:p>
          </p:txBody>
        </p:sp>
        <p:sp>
          <p:nvSpPr>
            <p:cNvPr id="4121" name="Rectangle 17"/>
            <p:cNvSpPr>
              <a:spLocks noChangeArrowheads="1"/>
            </p:cNvSpPr>
            <p:nvPr/>
          </p:nvSpPr>
          <p:spPr bwMode="auto">
            <a:xfrm>
              <a:off x="2896" y="2807"/>
              <a:ext cx="234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400">
                  <a:sym typeface="Euclid Symbol" pitchFamily="18" charset="2"/>
                </a:rPr>
                <a:t>adj</a:t>
              </a:r>
            </a:p>
          </p:txBody>
        </p:sp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7286625" y="2925763"/>
            <a:ext cx="465138" cy="760412"/>
            <a:chOff x="4574" y="2807"/>
            <a:chExt cx="293" cy="479"/>
          </a:xfrm>
        </p:grpSpPr>
        <p:sp>
          <p:nvSpPr>
            <p:cNvPr id="4116" name="Line 19"/>
            <p:cNvSpPr>
              <a:spLocks noChangeShapeType="1"/>
            </p:cNvSpPr>
            <p:nvPr/>
          </p:nvSpPr>
          <p:spPr bwMode="auto">
            <a:xfrm>
              <a:off x="4574" y="3039"/>
              <a:ext cx="293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7" name="Rectangle 20"/>
            <p:cNvSpPr>
              <a:spLocks noChangeArrowheads="1"/>
            </p:cNvSpPr>
            <p:nvPr/>
          </p:nvSpPr>
          <p:spPr bwMode="auto">
            <a:xfrm>
              <a:off x="4588" y="3065"/>
              <a:ext cx="225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/>
                <a:t>adj</a:t>
              </a:r>
              <a:endParaRPr lang="en-US"/>
            </a:p>
          </p:txBody>
        </p:sp>
        <p:sp>
          <p:nvSpPr>
            <p:cNvPr id="4118" name="Rectangle 21"/>
            <p:cNvSpPr>
              <a:spLocks noChangeArrowheads="1"/>
            </p:cNvSpPr>
            <p:nvPr/>
          </p:nvSpPr>
          <p:spPr bwMode="auto">
            <a:xfrm>
              <a:off x="4584" y="2807"/>
              <a:ext cx="276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/>
                <a:t>opp</a:t>
              </a:r>
              <a:endParaRPr lang="en-US"/>
            </a:p>
          </p:txBody>
        </p:sp>
      </p:grpSp>
      <p:graphicFrame>
        <p:nvGraphicFramePr>
          <p:cNvPr id="4098" name="Object 26"/>
          <p:cNvGraphicFramePr>
            <a:graphicFrameLocks noChangeAspect="1"/>
          </p:cNvGraphicFramePr>
          <p:nvPr/>
        </p:nvGraphicFramePr>
        <p:xfrm>
          <a:off x="1784350" y="2984500"/>
          <a:ext cx="579438" cy="796925"/>
        </p:xfrm>
        <a:graphic>
          <a:graphicData uri="http://schemas.openxmlformats.org/presentationml/2006/ole">
            <p:oleObj spid="_x0000_s4098" name="Equation" r:id="rId3" imgW="304560" imgH="419040" progId="Equation.3">
              <p:embed/>
            </p:oleObj>
          </a:graphicData>
        </a:graphic>
      </p:graphicFrame>
      <p:grpSp>
        <p:nvGrpSpPr>
          <p:cNvPr id="4105" name="Group 33"/>
          <p:cNvGrpSpPr>
            <a:grpSpLocks/>
          </p:cNvGrpSpPr>
          <p:nvPr/>
        </p:nvGrpSpPr>
        <p:grpSpPr bwMode="auto">
          <a:xfrm>
            <a:off x="4445000" y="720725"/>
            <a:ext cx="3563938" cy="2203450"/>
            <a:chOff x="2536" y="550"/>
            <a:chExt cx="2245" cy="1388"/>
          </a:xfrm>
        </p:grpSpPr>
        <p:sp>
          <p:nvSpPr>
            <p:cNvPr id="4107" name="Text Box 34"/>
            <p:cNvSpPr txBox="1">
              <a:spLocks noChangeArrowheads="1"/>
            </p:cNvSpPr>
            <p:nvPr/>
          </p:nvSpPr>
          <p:spPr bwMode="auto">
            <a:xfrm>
              <a:off x="4377" y="994"/>
              <a:ext cx="4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opp</a:t>
              </a:r>
            </a:p>
          </p:txBody>
        </p:sp>
        <p:sp>
          <p:nvSpPr>
            <p:cNvPr id="4108" name="Text Box 35"/>
            <p:cNvSpPr txBox="1">
              <a:spLocks noChangeArrowheads="1"/>
            </p:cNvSpPr>
            <p:nvPr/>
          </p:nvSpPr>
          <p:spPr bwMode="auto">
            <a:xfrm>
              <a:off x="3421" y="1650"/>
              <a:ext cx="35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adj</a:t>
              </a:r>
            </a:p>
          </p:txBody>
        </p:sp>
        <p:sp>
          <p:nvSpPr>
            <p:cNvPr id="4109" name="Text Box 36"/>
            <p:cNvSpPr txBox="1">
              <a:spLocks noChangeArrowheads="1"/>
            </p:cNvSpPr>
            <p:nvPr/>
          </p:nvSpPr>
          <p:spPr bwMode="auto">
            <a:xfrm>
              <a:off x="3097" y="702"/>
              <a:ext cx="4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hyp</a:t>
              </a:r>
            </a:p>
          </p:txBody>
        </p:sp>
        <p:grpSp>
          <p:nvGrpSpPr>
            <p:cNvPr id="4110" name="Group 37"/>
            <p:cNvGrpSpPr>
              <a:grpSpLocks/>
            </p:cNvGrpSpPr>
            <p:nvPr/>
          </p:nvGrpSpPr>
          <p:grpSpPr bwMode="auto">
            <a:xfrm>
              <a:off x="2536" y="550"/>
              <a:ext cx="1742" cy="1075"/>
              <a:chOff x="3832" y="1092"/>
              <a:chExt cx="1418" cy="862"/>
            </a:xfrm>
          </p:grpSpPr>
          <p:sp>
            <p:nvSpPr>
              <p:cNvPr id="4111" name="Text Box 38"/>
              <p:cNvSpPr txBox="1">
                <a:spLocks noChangeArrowheads="1"/>
              </p:cNvSpPr>
              <p:nvPr/>
            </p:nvSpPr>
            <p:spPr bwMode="auto">
              <a:xfrm>
                <a:off x="4075" y="1724"/>
                <a:ext cx="17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l-GR" sz="2400" i="1">
                    <a:cs typeface="Times New Roman" pitchFamily="18" charset="0"/>
                  </a:rPr>
                  <a:t>θ</a:t>
                </a:r>
              </a:p>
            </p:txBody>
          </p:sp>
          <p:grpSp>
            <p:nvGrpSpPr>
              <p:cNvPr id="4112" name="Group 39"/>
              <p:cNvGrpSpPr>
                <a:grpSpLocks/>
              </p:cNvGrpSpPr>
              <p:nvPr/>
            </p:nvGrpSpPr>
            <p:grpSpPr bwMode="auto">
              <a:xfrm>
                <a:off x="3832" y="1092"/>
                <a:ext cx="1418" cy="825"/>
                <a:chOff x="3832" y="1092"/>
                <a:chExt cx="1418" cy="825"/>
              </a:xfrm>
            </p:grpSpPr>
            <p:sp>
              <p:nvSpPr>
                <p:cNvPr id="4113" name="Rectangle 40"/>
                <p:cNvSpPr>
                  <a:spLocks noChangeArrowheads="1"/>
                </p:cNvSpPr>
                <p:nvPr/>
              </p:nvSpPr>
              <p:spPr bwMode="auto">
                <a:xfrm>
                  <a:off x="5122" y="1787"/>
                  <a:ext cx="128" cy="128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4" name="Freeform 41"/>
                <p:cNvSpPr>
                  <a:spLocks/>
                </p:cNvSpPr>
                <p:nvPr/>
              </p:nvSpPr>
              <p:spPr bwMode="auto">
                <a:xfrm>
                  <a:off x="3987" y="1821"/>
                  <a:ext cx="55" cy="96"/>
                </a:xfrm>
                <a:custGeom>
                  <a:avLst/>
                  <a:gdLst>
                    <a:gd name="T0" fmla="*/ 45 w 55"/>
                    <a:gd name="T1" fmla="*/ 96 h 96"/>
                    <a:gd name="T2" fmla="*/ 48 w 55"/>
                    <a:gd name="T3" fmla="*/ 36 h 96"/>
                    <a:gd name="T4" fmla="*/ 0 w 55"/>
                    <a:gd name="T5" fmla="*/ 0 h 96"/>
                    <a:gd name="T6" fmla="*/ 0 60000 65536"/>
                    <a:gd name="T7" fmla="*/ 0 60000 65536"/>
                    <a:gd name="T8" fmla="*/ 0 60000 65536"/>
                    <a:gd name="T9" fmla="*/ 0 w 55"/>
                    <a:gd name="T10" fmla="*/ 0 h 96"/>
                    <a:gd name="T11" fmla="*/ 55 w 55"/>
                    <a:gd name="T12" fmla="*/ 96 h 9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5" h="96">
                      <a:moveTo>
                        <a:pt x="45" y="96"/>
                      </a:moveTo>
                      <a:cubicBezTo>
                        <a:pt x="45" y="86"/>
                        <a:pt x="55" y="52"/>
                        <a:pt x="48" y="36"/>
                      </a:cubicBezTo>
                      <a:cubicBezTo>
                        <a:pt x="41" y="20"/>
                        <a:pt x="10" y="7"/>
                        <a:pt x="0" y="0"/>
                      </a:cubicBezTo>
                    </a:path>
                  </a:pathLst>
                </a:cu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5" name="AutoShape 42"/>
                <p:cNvSpPr>
                  <a:spLocks noChangeArrowheads="1"/>
                </p:cNvSpPr>
                <p:nvPr/>
              </p:nvSpPr>
              <p:spPr bwMode="auto">
                <a:xfrm flipH="1">
                  <a:off x="3832" y="1092"/>
                  <a:ext cx="1417" cy="823"/>
                </a:xfrm>
                <a:prstGeom prst="rtTriangle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aphicFrame>
        <p:nvGraphicFramePr>
          <p:cNvPr id="4099" name="Object 43"/>
          <p:cNvGraphicFramePr>
            <a:graphicFrameLocks noChangeAspect="1"/>
          </p:cNvGraphicFramePr>
          <p:nvPr>
            <p:ph idx="1"/>
          </p:nvPr>
        </p:nvGraphicFramePr>
        <p:xfrm>
          <a:off x="2178050" y="3784600"/>
          <a:ext cx="4635500" cy="1536700"/>
        </p:xfrm>
        <a:graphic>
          <a:graphicData uri="http://schemas.openxmlformats.org/presentationml/2006/ole">
            <p:oleObj spid="_x0000_s4099" name="Equation" r:id="rId4" imgW="2450880" imgH="812520" progId="Equation.3">
              <p:embed/>
            </p:oleObj>
          </a:graphicData>
        </a:graphic>
      </p:graphicFrame>
      <p:sp>
        <p:nvSpPr>
          <p:cNvPr id="4106" name="Text Box 45"/>
          <p:cNvSpPr txBox="1">
            <a:spLocks noChangeArrowheads="1"/>
          </p:cNvSpPr>
          <p:nvPr/>
        </p:nvSpPr>
        <p:spPr bwMode="auto">
          <a:xfrm>
            <a:off x="781050" y="5486400"/>
            <a:ext cx="73342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The same argument can be made for cot… since it is the reciprocal function of tan.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/>
      <p:bldP spid="410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285D4-89C6-4E7D-A183-7330ADDE9287}" type="slidenum">
              <a:rPr lang="en-US" altLang="en-US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0" smtClean="0"/>
              <a:t>Quotient Identities</a:t>
            </a:r>
          </a:p>
        </p:txBody>
      </p:sp>
      <p:graphicFrame>
        <p:nvGraphicFramePr>
          <p:cNvPr id="4099" name="Object 43"/>
          <p:cNvGraphicFramePr>
            <a:graphicFrameLocks noChangeAspect="1"/>
          </p:cNvGraphicFramePr>
          <p:nvPr/>
        </p:nvGraphicFramePr>
        <p:xfrm>
          <a:off x="1558925" y="2678113"/>
          <a:ext cx="2260600" cy="1062037"/>
        </p:xfrm>
        <a:graphic>
          <a:graphicData uri="http://schemas.openxmlformats.org/presentationml/2006/ole">
            <p:oleObj spid="_x0000_s5122" name="Equation" r:id="rId3" imgW="838080" imgH="393480" progId="Equation.3">
              <p:embed/>
            </p:oleObj>
          </a:graphicData>
        </a:graphic>
      </p:graphicFrame>
      <p:graphicFrame>
        <p:nvGraphicFramePr>
          <p:cNvPr id="2" name="Object 43"/>
          <p:cNvGraphicFramePr>
            <a:graphicFrameLocks noChangeAspect="1"/>
          </p:cNvGraphicFramePr>
          <p:nvPr/>
        </p:nvGraphicFramePr>
        <p:xfrm>
          <a:off x="4879975" y="2638425"/>
          <a:ext cx="2227263" cy="1062038"/>
        </p:xfrm>
        <a:graphic>
          <a:graphicData uri="http://schemas.openxmlformats.org/presentationml/2006/ole">
            <p:oleObj spid="_x0000_s5123" name="Equation" r:id="rId4" imgW="8254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u="sng"/>
              <a:t>Problem-Solving Strategies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371600" y="4191000"/>
            <a:ext cx="2438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b="0"/>
          </a:p>
        </p:txBody>
      </p:sp>
      <p:graphicFrame>
        <p:nvGraphicFramePr>
          <p:cNvPr id="8239" name="Object 47"/>
          <p:cNvGraphicFramePr>
            <a:graphicFrameLocks noChangeAspect="1"/>
          </p:cNvGraphicFramePr>
          <p:nvPr>
            <p:ph sz="quarter" idx="3"/>
          </p:nvPr>
        </p:nvGraphicFramePr>
        <p:xfrm>
          <a:off x="4572000" y="3886200"/>
          <a:ext cx="3733800" cy="720725"/>
        </p:xfrm>
        <a:graphic>
          <a:graphicData uri="http://schemas.openxmlformats.org/presentationml/2006/ole">
            <p:oleObj spid="_x0000_s81922" name="Equation" r:id="rId3" imgW="2234880" imgH="431640" progId="Equation.DSMT4">
              <p:embed/>
            </p:oleObj>
          </a:graphicData>
        </a:graphic>
      </p:graphicFrame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457200" y="1371600"/>
            <a:ext cx="5791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Scenario 1)  You are given 2 sides of the triangle.  Find the other side and the two non-right angles.</a:t>
            </a:r>
          </a:p>
        </p:txBody>
      </p:sp>
      <p:sp>
        <p:nvSpPr>
          <p:cNvPr id="8211" name="Text Box 19"/>
          <p:cNvSpPr txBox="1">
            <a:spLocks noChangeArrowheads="1"/>
          </p:cNvSpPr>
          <p:nvPr/>
        </p:nvSpPr>
        <p:spPr bwMode="auto">
          <a:xfrm>
            <a:off x="304800" y="3886200"/>
            <a:ext cx="3276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1A. Use the Pythagorean theorem to find the 3</a:t>
            </a:r>
            <a:r>
              <a:rPr lang="en-US" baseline="30000"/>
              <a:t>rd</a:t>
            </a:r>
            <a:r>
              <a:rPr lang="en-US"/>
              <a:t> side.</a:t>
            </a:r>
          </a:p>
        </p:txBody>
      </p:sp>
      <p:sp>
        <p:nvSpPr>
          <p:cNvPr id="8238" name="Text Box 46"/>
          <p:cNvSpPr txBox="1">
            <a:spLocks noChangeArrowheads="1"/>
          </p:cNvSpPr>
          <p:nvPr/>
        </p:nvSpPr>
        <p:spPr bwMode="auto">
          <a:xfrm>
            <a:off x="304800" y="5257800"/>
            <a:ext cx="41148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1B. Use an inverse trig function to get an angle.  Then use that angle to calculate  the 3rd angle. Sum of the angles = 180º</a:t>
            </a:r>
          </a:p>
        </p:txBody>
      </p:sp>
      <p:graphicFrame>
        <p:nvGraphicFramePr>
          <p:cNvPr id="8241" name="Object 49"/>
          <p:cNvGraphicFramePr>
            <a:graphicFrameLocks noChangeAspect="1"/>
          </p:cNvGraphicFramePr>
          <p:nvPr>
            <p:ph sz="quarter" idx="4"/>
          </p:nvPr>
        </p:nvGraphicFramePr>
        <p:xfrm>
          <a:off x="4572000" y="4800600"/>
          <a:ext cx="3505200" cy="1884363"/>
        </p:xfrm>
        <a:graphic>
          <a:graphicData uri="http://schemas.openxmlformats.org/presentationml/2006/ole">
            <p:oleObj spid="_x0000_s81923" name="Equation" r:id="rId4" imgW="2361960" imgH="1269720" progId="Equation.DSMT4">
              <p:embed/>
            </p:oleObj>
          </a:graphicData>
        </a:graphic>
      </p:graphicFrame>
      <p:grpSp>
        <p:nvGrpSpPr>
          <p:cNvPr id="2" name="Group 72"/>
          <p:cNvGrpSpPr>
            <a:grpSpLocks/>
          </p:cNvGrpSpPr>
          <p:nvPr/>
        </p:nvGrpSpPr>
        <p:grpSpPr bwMode="auto">
          <a:xfrm>
            <a:off x="685800" y="2057400"/>
            <a:ext cx="7239000" cy="1738313"/>
            <a:chOff x="432" y="1296"/>
            <a:chExt cx="4560" cy="1095"/>
          </a:xfrm>
        </p:grpSpPr>
        <p:sp>
          <p:nvSpPr>
            <p:cNvPr id="8237" name="Text Box 45"/>
            <p:cNvSpPr txBox="1">
              <a:spLocks noChangeArrowheads="1"/>
            </p:cNvSpPr>
            <p:nvPr/>
          </p:nvSpPr>
          <p:spPr bwMode="auto">
            <a:xfrm>
              <a:off x="2640" y="1632"/>
              <a:ext cx="4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OR</a:t>
              </a:r>
            </a:p>
          </p:txBody>
        </p:sp>
        <p:grpSp>
          <p:nvGrpSpPr>
            <p:cNvPr id="3" name="Group 52"/>
            <p:cNvGrpSpPr>
              <a:grpSpLocks/>
            </p:cNvGrpSpPr>
            <p:nvPr/>
          </p:nvGrpSpPr>
          <p:grpSpPr bwMode="auto">
            <a:xfrm>
              <a:off x="432" y="1296"/>
              <a:ext cx="1632" cy="1047"/>
              <a:chOff x="3216" y="768"/>
              <a:chExt cx="1632" cy="1047"/>
            </a:xfrm>
          </p:grpSpPr>
          <p:graphicFrame>
            <p:nvGraphicFramePr>
              <p:cNvPr id="8245" name="Object 53"/>
              <p:cNvGraphicFramePr>
                <a:graphicFrameLocks noChangeAspect="1"/>
              </p:cNvGraphicFramePr>
              <p:nvPr/>
            </p:nvGraphicFramePr>
            <p:xfrm>
              <a:off x="3504" y="891"/>
              <a:ext cx="1163" cy="721"/>
            </p:xfrm>
            <a:graphic>
              <a:graphicData uri="http://schemas.openxmlformats.org/presentationml/2006/ole">
                <p:oleObj spid="_x0000_s81928" name="Drawing" r:id="rId5" imgW="1685880" imgH="800280" progId="Presentations.Drawing.12">
                  <p:embed/>
                </p:oleObj>
              </a:graphicData>
            </a:graphic>
          </p:graphicFrame>
          <p:graphicFrame>
            <p:nvGraphicFramePr>
              <p:cNvPr id="8246" name="Object 54"/>
              <p:cNvGraphicFramePr>
                <a:graphicFrameLocks noChangeAspect="1"/>
              </p:cNvGraphicFramePr>
              <p:nvPr/>
            </p:nvGraphicFramePr>
            <p:xfrm>
              <a:off x="4708" y="1344"/>
              <a:ext cx="140" cy="268"/>
            </p:xfrm>
            <a:graphic>
              <a:graphicData uri="http://schemas.openxmlformats.org/presentationml/2006/ole">
                <p:oleObj spid="_x0000_s81929" name="Drawing" r:id="rId6" imgW="123840" imgH="181080" progId="Presentations.Drawing.12">
                  <p:embed/>
                </p:oleObj>
              </a:graphicData>
            </a:graphic>
          </p:graphicFrame>
          <p:graphicFrame>
            <p:nvGraphicFramePr>
              <p:cNvPr id="8247" name="Object 55"/>
              <p:cNvGraphicFramePr>
                <a:graphicFrameLocks noChangeAspect="1"/>
              </p:cNvGraphicFramePr>
              <p:nvPr/>
            </p:nvGraphicFramePr>
            <p:xfrm>
              <a:off x="3415" y="1495"/>
              <a:ext cx="113" cy="233"/>
            </p:xfrm>
            <a:graphic>
              <a:graphicData uri="http://schemas.openxmlformats.org/presentationml/2006/ole">
                <p:oleObj spid="_x0000_s81930" name="Drawing" r:id="rId7" imgW="114480" imgH="181080" progId="Presentations.Drawing.12">
                  <p:embed/>
                </p:oleObj>
              </a:graphicData>
            </a:graphic>
          </p:graphicFrame>
          <p:graphicFrame>
            <p:nvGraphicFramePr>
              <p:cNvPr id="8248" name="Object 56"/>
              <p:cNvGraphicFramePr>
                <a:graphicFrameLocks noChangeAspect="1"/>
              </p:cNvGraphicFramePr>
              <p:nvPr/>
            </p:nvGraphicFramePr>
            <p:xfrm>
              <a:off x="3312" y="768"/>
              <a:ext cx="192" cy="233"/>
            </p:xfrm>
            <a:graphic>
              <a:graphicData uri="http://schemas.openxmlformats.org/presentationml/2006/ole">
                <p:oleObj spid="_x0000_s81931" name="Drawing" r:id="rId8" imgW="114480" imgH="181080" progId="Presentations.Drawing.12">
                  <p:embed/>
                </p:oleObj>
              </a:graphicData>
            </a:graphic>
          </p:graphicFrame>
          <p:sp>
            <p:nvSpPr>
              <p:cNvPr id="8249" name="Text Box 57"/>
              <p:cNvSpPr txBox="1">
                <a:spLocks noChangeArrowheads="1"/>
              </p:cNvSpPr>
              <p:nvPr/>
            </p:nvSpPr>
            <p:spPr bwMode="auto">
              <a:xfrm>
                <a:off x="4572" y="1350"/>
                <a:ext cx="11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 b="0"/>
              </a:p>
            </p:txBody>
          </p:sp>
          <p:sp>
            <p:nvSpPr>
              <p:cNvPr id="8250" name="Text Box 58"/>
              <p:cNvSpPr txBox="1">
                <a:spLocks noChangeArrowheads="1"/>
              </p:cNvSpPr>
              <p:nvPr/>
            </p:nvSpPr>
            <p:spPr bwMode="auto">
              <a:xfrm>
                <a:off x="3936" y="1584"/>
                <a:ext cx="2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/>
                  <a:t>20</a:t>
                </a:r>
              </a:p>
            </p:txBody>
          </p:sp>
          <p:sp>
            <p:nvSpPr>
              <p:cNvPr id="8251" name="Text Box 59"/>
              <p:cNvSpPr txBox="1">
                <a:spLocks noChangeArrowheads="1"/>
              </p:cNvSpPr>
              <p:nvPr/>
            </p:nvSpPr>
            <p:spPr bwMode="auto">
              <a:xfrm>
                <a:off x="4080" y="960"/>
                <a:ext cx="24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/>
                  <a:t>c</a:t>
                </a:r>
              </a:p>
            </p:txBody>
          </p:sp>
          <p:sp>
            <p:nvSpPr>
              <p:cNvPr id="8252" name="Text Box 60"/>
              <p:cNvSpPr txBox="1">
                <a:spLocks noChangeArrowheads="1"/>
              </p:cNvSpPr>
              <p:nvPr/>
            </p:nvSpPr>
            <p:spPr bwMode="auto">
              <a:xfrm>
                <a:off x="3216" y="1152"/>
                <a:ext cx="2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/>
                  <a:t>15</a:t>
                </a:r>
              </a:p>
            </p:txBody>
          </p:sp>
        </p:grpSp>
        <p:grpSp>
          <p:nvGrpSpPr>
            <p:cNvPr id="4" name="Group 70"/>
            <p:cNvGrpSpPr>
              <a:grpSpLocks/>
            </p:cNvGrpSpPr>
            <p:nvPr/>
          </p:nvGrpSpPr>
          <p:grpSpPr bwMode="auto">
            <a:xfrm>
              <a:off x="3456" y="1296"/>
              <a:ext cx="1536" cy="1095"/>
              <a:chOff x="3504" y="1392"/>
              <a:chExt cx="1536" cy="1095"/>
            </a:xfrm>
          </p:grpSpPr>
          <p:graphicFrame>
            <p:nvGraphicFramePr>
              <p:cNvPr id="8254" name="Object 62"/>
              <p:cNvGraphicFramePr>
                <a:graphicFrameLocks noChangeAspect="1"/>
              </p:cNvGraphicFramePr>
              <p:nvPr/>
            </p:nvGraphicFramePr>
            <p:xfrm>
              <a:off x="3696" y="1515"/>
              <a:ext cx="1163" cy="721"/>
            </p:xfrm>
            <a:graphic>
              <a:graphicData uri="http://schemas.openxmlformats.org/presentationml/2006/ole">
                <p:oleObj spid="_x0000_s81924" name="Drawing" r:id="rId9" imgW="1685880" imgH="800280" progId="Presentations.Drawing.12">
                  <p:embed/>
                </p:oleObj>
              </a:graphicData>
            </a:graphic>
          </p:graphicFrame>
          <p:graphicFrame>
            <p:nvGraphicFramePr>
              <p:cNvPr id="8255" name="Object 63"/>
              <p:cNvGraphicFramePr>
                <a:graphicFrameLocks noChangeAspect="1"/>
              </p:cNvGraphicFramePr>
              <p:nvPr/>
            </p:nvGraphicFramePr>
            <p:xfrm>
              <a:off x="4900" y="1968"/>
              <a:ext cx="140" cy="268"/>
            </p:xfrm>
            <a:graphic>
              <a:graphicData uri="http://schemas.openxmlformats.org/presentationml/2006/ole">
                <p:oleObj spid="_x0000_s81925" name="Drawing" r:id="rId10" imgW="123840" imgH="181080" progId="Presentations.Drawing.12">
                  <p:embed/>
                </p:oleObj>
              </a:graphicData>
            </a:graphic>
          </p:graphicFrame>
          <p:graphicFrame>
            <p:nvGraphicFramePr>
              <p:cNvPr id="8256" name="Object 64"/>
              <p:cNvGraphicFramePr>
                <a:graphicFrameLocks noChangeAspect="1"/>
              </p:cNvGraphicFramePr>
              <p:nvPr/>
            </p:nvGraphicFramePr>
            <p:xfrm>
              <a:off x="3607" y="2119"/>
              <a:ext cx="113" cy="233"/>
            </p:xfrm>
            <a:graphic>
              <a:graphicData uri="http://schemas.openxmlformats.org/presentationml/2006/ole">
                <p:oleObj spid="_x0000_s81926" name="Drawing" r:id="rId11" imgW="114480" imgH="181080" progId="Presentations.Drawing.12">
                  <p:embed/>
                </p:oleObj>
              </a:graphicData>
            </a:graphic>
          </p:graphicFrame>
          <p:graphicFrame>
            <p:nvGraphicFramePr>
              <p:cNvPr id="8257" name="Object 65"/>
              <p:cNvGraphicFramePr>
                <a:graphicFrameLocks noChangeAspect="1"/>
              </p:cNvGraphicFramePr>
              <p:nvPr/>
            </p:nvGraphicFramePr>
            <p:xfrm>
              <a:off x="3504" y="1392"/>
              <a:ext cx="192" cy="233"/>
            </p:xfrm>
            <a:graphic>
              <a:graphicData uri="http://schemas.openxmlformats.org/presentationml/2006/ole">
                <p:oleObj spid="_x0000_s81927" name="Drawing" r:id="rId12" imgW="114480" imgH="181080" progId="Presentations.Drawing.12">
                  <p:embed/>
                </p:oleObj>
              </a:graphicData>
            </a:graphic>
          </p:graphicFrame>
          <p:sp>
            <p:nvSpPr>
              <p:cNvPr id="8258" name="Text Box 66"/>
              <p:cNvSpPr txBox="1">
                <a:spLocks noChangeArrowheads="1"/>
              </p:cNvSpPr>
              <p:nvPr/>
            </p:nvSpPr>
            <p:spPr bwMode="auto">
              <a:xfrm>
                <a:off x="4764" y="1974"/>
                <a:ext cx="11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 b="0"/>
              </a:p>
            </p:txBody>
          </p:sp>
          <p:sp>
            <p:nvSpPr>
              <p:cNvPr id="8259" name="Text Box 67"/>
              <p:cNvSpPr txBox="1">
                <a:spLocks noChangeArrowheads="1"/>
              </p:cNvSpPr>
              <p:nvPr/>
            </p:nvSpPr>
            <p:spPr bwMode="auto">
              <a:xfrm>
                <a:off x="4224" y="1584"/>
                <a:ext cx="2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/>
                  <a:t>13</a:t>
                </a:r>
              </a:p>
            </p:txBody>
          </p:sp>
          <p:sp>
            <p:nvSpPr>
              <p:cNvPr id="8260" name="Text Box 68"/>
              <p:cNvSpPr txBox="1">
                <a:spLocks noChangeArrowheads="1"/>
              </p:cNvSpPr>
              <p:nvPr/>
            </p:nvSpPr>
            <p:spPr bwMode="auto">
              <a:xfrm>
                <a:off x="3504" y="1776"/>
                <a:ext cx="19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/>
                  <a:t>k</a:t>
                </a:r>
              </a:p>
            </p:txBody>
          </p:sp>
          <p:sp>
            <p:nvSpPr>
              <p:cNvPr id="8261" name="Text Box 69"/>
              <p:cNvSpPr txBox="1">
                <a:spLocks noChangeArrowheads="1"/>
              </p:cNvSpPr>
              <p:nvPr/>
            </p:nvSpPr>
            <p:spPr bwMode="auto">
              <a:xfrm>
                <a:off x="4032" y="2256"/>
                <a:ext cx="2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/>
                  <a:t>12</a:t>
                </a:r>
              </a:p>
            </p:txBody>
          </p:sp>
        </p:grpSp>
      </p:grpSp>
      <p:sp>
        <p:nvSpPr>
          <p:cNvPr id="8263" name="Line 71"/>
          <p:cNvSpPr>
            <a:spLocks noChangeShapeType="1"/>
          </p:cNvSpPr>
          <p:nvPr/>
        </p:nvSpPr>
        <p:spPr bwMode="auto">
          <a:xfrm>
            <a:off x="0" y="4800600"/>
            <a:ext cx="9144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8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8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8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1" grpId="0"/>
      <p:bldP spid="8238" grpId="0"/>
      <p:bldP spid="826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187B82-F997-451D-A332-DB32ECB5A3B2}" type="slidenum">
              <a:rPr lang="en-US" altLang="en-US"/>
              <a:pPr>
                <a:defRPr/>
              </a:pPr>
              <a:t>15</a:t>
            </a:fld>
            <a:endParaRPr lang="en-US" altLang="en-US"/>
          </a:p>
        </p:txBody>
      </p:sp>
      <p:sp>
        <p:nvSpPr>
          <p:cNvPr id="12301" name="Text Box 4"/>
          <p:cNvSpPr txBox="1">
            <a:spLocks noChangeArrowheads="1"/>
          </p:cNvSpPr>
          <p:nvPr/>
        </p:nvSpPr>
        <p:spPr bwMode="auto">
          <a:xfrm>
            <a:off x="685800" y="457200"/>
            <a:ext cx="76073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Example</a:t>
            </a:r>
            <a:r>
              <a:rPr lang="en-US" sz="2800"/>
              <a:t>: Given sec </a:t>
            </a:r>
            <a:r>
              <a:rPr lang="en-US" sz="2800" i="1">
                <a:sym typeface="Symbol" pitchFamily="18" charset="2"/>
              </a:rPr>
              <a:t></a:t>
            </a:r>
            <a:r>
              <a:rPr lang="en-US" sz="2800"/>
              <a:t> = 4, find the values of the other five trigonometric functions of </a:t>
            </a:r>
            <a:r>
              <a:rPr lang="en-US" sz="2800" i="1">
                <a:sym typeface="Symbol" pitchFamily="18" charset="2"/>
              </a:rPr>
              <a:t></a:t>
            </a:r>
            <a:r>
              <a:rPr lang="en-US" sz="2800"/>
              <a:t> .</a:t>
            </a:r>
            <a:endParaRPr lang="en-CA" sz="2800"/>
          </a:p>
        </p:txBody>
      </p:sp>
      <p:sp>
        <p:nvSpPr>
          <p:cNvPr id="94217" name="Text Box 9"/>
          <p:cNvSpPr txBox="1">
            <a:spLocks noChangeArrowheads="1"/>
          </p:cNvSpPr>
          <p:nvPr/>
        </p:nvSpPr>
        <p:spPr bwMode="auto">
          <a:xfrm>
            <a:off x="685800" y="3005138"/>
            <a:ext cx="50863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Use the Pythagorean Theorem to solve for the third side of the triangle.</a:t>
            </a:r>
            <a:endParaRPr lang="en-CA" sz="2400"/>
          </a:p>
        </p:txBody>
      </p:sp>
      <p:grpSp>
        <p:nvGrpSpPr>
          <p:cNvPr id="2" name="Group 79"/>
          <p:cNvGrpSpPr>
            <a:grpSpLocks/>
          </p:cNvGrpSpPr>
          <p:nvPr/>
        </p:nvGrpSpPr>
        <p:grpSpPr bwMode="auto">
          <a:xfrm>
            <a:off x="1527175" y="5511800"/>
            <a:ext cx="6581775" cy="833438"/>
            <a:chOff x="962" y="3472"/>
            <a:chExt cx="4146" cy="525"/>
          </a:xfrm>
        </p:grpSpPr>
        <p:grpSp>
          <p:nvGrpSpPr>
            <p:cNvPr id="12323" name="Group 76"/>
            <p:cNvGrpSpPr>
              <a:grpSpLocks/>
            </p:cNvGrpSpPr>
            <p:nvPr/>
          </p:nvGrpSpPr>
          <p:grpSpPr bwMode="auto">
            <a:xfrm>
              <a:off x="962" y="3472"/>
              <a:ext cx="4146" cy="525"/>
              <a:chOff x="962" y="3472"/>
              <a:chExt cx="4146" cy="525"/>
            </a:xfrm>
          </p:grpSpPr>
          <p:sp>
            <p:nvSpPr>
              <p:cNvPr id="12324" name="Text Box 37"/>
              <p:cNvSpPr txBox="1">
                <a:spLocks noChangeArrowheads="1"/>
              </p:cNvSpPr>
              <p:nvPr/>
            </p:nvSpPr>
            <p:spPr bwMode="auto">
              <a:xfrm>
                <a:off x="962" y="3569"/>
                <a:ext cx="414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400"/>
                  <a:t>tan </a:t>
                </a:r>
                <a:r>
                  <a:rPr lang="en-US" sz="2400" i="1">
                    <a:sym typeface="Symbol" pitchFamily="18" charset="2"/>
                  </a:rPr>
                  <a:t></a:t>
                </a:r>
                <a:r>
                  <a:rPr lang="en-US" sz="2400">
                    <a:sym typeface="Symbol" pitchFamily="18" charset="2"/>
                  </a:rPr>
                  <a:t>  =         </a:t>
                </a:r>
                <a:r>
                  <a:rPr lang="en-US" sz="2400">
                    <a:sym typeface="Euclid Symbol" pitchFamily="18" charset="2"/>
                  </a:rPr>
                  <a:t>=                      cot </a:t>
                </a:r>
                <a:r>
                  <a:rPr lang="en-US" sz="2400" i="1">
                    <a:sym typeface="Symbol" pitchFamily="18" charset="2"/>
                  </a:rPr>
                  <a:t></a:t>
                </a:r>
                <a:r>
                  <a:rPr lang="en-US" sz="2400">
                    <a:sym typeface="Symbol" pitchFamily="18" charset="2"/>
                  </a:rPr>
                  <a:t>  =</a:t>
                </a:r>
                <a:endParaRPr lang="en-US" sz="2400">
                  <a:sym typeface="Euclid Symbol" pitchFamily="18" charset="2"/>
                </a:endParaRPr>
              </a:p>
            </p:txBody>
          </p:sp>
          <p:graphicFrame>
            <p:nvGraphicFramePr>
              <p:cNvPr id="12298" name="Object 51"/>
              <p:cNvGraphicFramePr>
                <a:graphicFrameLocks noChangeAspect="1"/>
              </p:cNvGraphicFramePr>
              <p:nvPr/>
            </p:nvGraphicFramePr>
            <p:xfrm>
              <a:off x="1644" y="3472"/>
              <a:ext cx="379" cy="516"/>
            </p:xfrm>
            <a:graphic>
              <a:graphicData uri="http://schemas.openxmlformats.org/presentationml/2006/ole">
                <p:oleObj spid="_x0000_s12298" name="Equation" r:id="rId4" imgW="317160" imgH="431640" progId="Equation.3">
                  <p:embed/>
                </p:oleObj>
              </a:graphicData>
            </a:graphic>
          </p:graphicFrame>
          <p:graphicFrame>
            <p:nvGraphicFramePr>
              <p:cNvPr id="12299" name="Object 53"/>
              <p:cNvGraphicFramePr>
                <a:graphicFrameLocks noChangeAspect="1"/>
              </p:cNvGraphicFramePr>
              <p:nvPr/>
            </p:nvGraphicFramePr>
            <p:xfrm>
              <a:off x="3836" y="3496"/>
              <a:ext cx="379" cy="501"/>
            </p:xfrm>
            <a:graphic>
              <a:graphicData uri="http://schemas.openxmlformats.org/presentationml/2006/ole">
                <p:oleObj spid="_x0000_s12299" name="Equation" r:id="rId5" imgW="317160" imgH="419040" progId="Equation.3">
                  <p:embed/>
                </p:oleObj>
              </a:graphicData>
            </a:graphic>
          </p:graphicFrame>
        </p:grpSp>
        <p:graphicFrame>
          <p:nvGraphicFramePr>
            <p:cNvPr id="12297" name="Object 50"/>
            <p:cNvGraphicFramePr>
              <a:graphicFrameLocks noChangeAspect="1"/>
            </p:cNvGraphicFramePr>
            <p:nvPr/>
          </p:nvGraphicFramePr>
          <p:xfrm>
            <a:off x="2180" y="3576"/>
            <a:ext cx="349" cy="274"/>
          </p:xfrm>
          <a:graphic>
            <a:graphicData uri="http://schemas.openxmlformats.org/presentationml/2006/ole">
              <p:oleObj spid="_x0000_s12297" name="Equation" r:id="rId6" imgW="291960" imgH="228600" progId="Equation.3">
                <p:embed/>
              </p:oleObj>
            </a:graphicData>
          </a:graphic>
        </p:graphicFrame>
      </p:grpSp>
      <p:grpSp>
        <p:nvGrpSpPr>
          <p:cNvPr id="4" name="Group 74"/>
          <p:cNvGrpSpPr>
            <a:grpSpLocks/>
          </p:cNvGrpSpPr>
          <p:nvPr/>
        </p:nvGrpSpPr>
        <p:grpSpPr bwMode="auto">
          <a:xfrm>
            <a:off x="1527175" y="3962400"/>
            <a:ext cx="7275513" cy="857250"/>
            <a:chOff x="962" y="2496"/>
            <a:chExt cx="4583" cy="540"/>
          </a:xfrm>
        </p:grpSpPr>
        <p:sp>
          <p:nvSpPr>
            <p:cNvPr id="12322" name="Text Box 10"/>
            <p:cNvSpPr txBox="1">
              <a:spLocks noChangeArrowheads="1"/>
            </p:cNvSpPr>
            <p:nvPr/>
          </p:nvSpPr>
          <p:spPr bwMode="auto">
            <a:xfrm>
              <a:off x="962" y="2593"/>
              <a:ext cx="458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sin </a:t>
              </a:r>
              <a:r>
                <a:rPr lang="en-US" sz="2400" i="1">
                  <a:sym typeface="Symbol" pitchFamily="18" charset="2"/>
                </a:rPr>
                <a:t></a:t>
              </a:r>
              <a:r>
                <a:rPr lang="en-US" sz="2400">
                  <a:sym typeface="Symbol" pitchFamily="18" charset="2"/>
                </a:rPr>
                <a:t>  = </a:t>
              </a:r>
              <a:r>
                <a:rPr lang="en-US" sz="2400">
                  <a:sym typeface="Euclid Symbol" pitchFamily="18" charset="2"/>
                </a:rPr>
                <a:t>	                      csc </a:t>
              </a:r>
              <a:r>
                <a:rPr lang="en-US" sz="2400" i="1">
                  <a:sym typeface="Symbol" pitchFamily="18" charset="2"/>
                </a:rPr>
                <a:t> </a:t>
              </a:r>
              <a:r>
                <a:rPr lang="en-US" sz="2400">
                  <a:sym typeface="Symbol" pitchFamily="18" charset="2"/>
                </a:rPr>
                <a:t> =            =</a:t>
              </a:r>
              <a:endParaRPr lang="en-CA" sz="2400">
                <a:sym typeface="Euclid Symbol" pitchFamily="18" charset="2"/>
              </a:endParaRPr>
            </a:p>
          </p:txBody>
        </p:sp>
        <p:graphicFrame>
          <p:nvGraphicFramePr>
            <p:cNvPr id="12294" name="Object 47"/>
            <p:cNvGraphicFramePr>
              <a:graphicFrameLocks noChangeAspect="1"/>
            </p:cNvGraphicFramePr>
            <p:nvPr/>
          </p:nvGraphicFramePr>
          <p:xfrm>
            <a:off x="1660" y="2496"/>
            <a:ext cx="379" cy="516"/>
          </p:xfrm>
          <a:graphic>
            <a:graphicData uri="http://schemas.openxmlformats.org/presentationml/2006/ole">
              <p:oleObj spid="_x0000_s12294" name="Equation" r:id="rId7" imgW="317160" imgH="431640" progId="Equation.3">
                <p:embed/>
              </p:oleObj>
            </a:graphicData>
          </a:graphic>
        </p:graphicFrame>
        <p:graphicFrame>
          <p:nvGraphicFramePr>
            <p:cNvPr id="12295" name="Object 52"/>
            <p:cNvGraphicFramePr>
              <a:graphicFrameLocks noChangeAspect="1"/>
            </p:cNvGraphicFramePr>
            <p:nvPr/>
          </p:nvGraphicFramePr>
          <p:xfrm>
            <a:off x="4564" y="2535"/>
            <a:ext cx="379" cy="501"/>
          </p:xfrm>
          <a:graphic>
            <a:graphicData uri="http://schemas.openxmlformats.org/presentationml/2006/ole">
              <p:oleObj spid="_x0000_s12295" name="Equation" r:id="rId8" imgW="317160" imgH="419040" progId="Equation.3">
                <p:embed/>
              </p:oleObj>
            </a:graphicData>
          </a:graphic>
        </p:graphicFrame>
        <p:graphicFrame>
          <p:nvGraphicFramePr>
            <p:cNvPr id="12296" name="Object 55"/>
            <p:cNvGraphicFramePr>
              <a:graphicFrameLocks noChangeAspect="1"/>
            </p:cNvGraphicFramePr>
            <p:nvPr/>
          </p:nvGraphicFramePr>
          <p:xfrm>
            <a:off x="3904" y="2543"/>
            <a:ext cx="426" cy="471"/>
          </p:xfrm>
          <a:graphic>
            <a:graphicData uri="http://schemas.openxmlformats.org/presentationml/2006/ole">
              <p:oleObj spid="_x0000_s12296" name="Equation" r:id="rId9" imgW="355320" imgH="393480" progId="Equation.3">
                <p:embed/>
              </p:oleObj>
            </a:graphicData>
          </a:graphic>
        </p:graphicFrame>
      </p:grpSp>
      <p:grpSp>
        <p:nvGrpSpPr>
          <p:cNvPr id="5" name="Group 75"/>
          <p:cNvGrpSpPr>
            <a:grpSpLocks/>
          </p:cNvGrpSpPr>
          <p:nvPr/>
        </p:nvGrpSpPr>
        <p:grpSpPr bwMode="auto">
          <a:xfrm>
            <a:off x="1527175" y="4781550"/>
            <a:ext cx="7008813" cy="758825"/>
            <a:chOff x="962" y="3012"/>
            <a:chExt cx="4415" cy="478"/>
          </a:xfrm>
        </p:grpSpPr>
        <p:sp>
          <p:nvSpPr>
            <p:cNvPr id="12321" name="Text Box 11"/>
            <p:cNvSpPr txBox="1">
              <a:spLocks noChangeArrowheads="1"/>
            </p:cNvSpPr>
            <p:nvPr/>
          </p:nvSpPr>
          <p:spPr bwMode="auto">
            <a:xfrm>
              <a:off x="962" y="3073"/>
              <a:ext cx="441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cos </a:t>
              </a:r>
              <a:r>
                <a:rPr lang="en-US" sz="2400" i="1">
                  <a:sym typeface="Symbol" pitchFamily="18" charset="2"/>
                </a:rPr>
                <a:t> </a:t>
              </a:r>
              <a:r>
                <a:rPr lang="en-US" sz="2400">
                  <a:sym typeface="Symbol" pitchFamily="18" charset="2"/>
                </a:rPr>
                <a:t> = 	                      sec </a:t>
              </a:r>
              <a:r>
                <a:rPr lang="en-US" sz="2400" i="1">
                  <a:sym typeface="Symbol" pitchFamily="18" charset="2"/>
                </a:rPr>
                <a:t></a:t>
              </a:r>
              <a:r>
                <a:rPr lang="en-US" sz="2400">
                  <a:sym typeface="Symbol" pitchFamily="18" charset="2"/>
                </a:rPr>
                <a:t>  =           = 4 </a:t>
              </a:r>
              <a:endParaRPr lang="en-CA" sz="2400">
                <a:sym typeface="Symbol" pitchFamily="18" charset="2"/>
              </a:endParaRPr>
            </a:p>
          </p:txBody>
        </p:sp>
        <p:graphicFrame>
          <p:nvGraphicFramePr>
            <p:cNvPr id="12292" name="Object 48"/>
            <p:cNvGraphicFramePr>
              <a:graphicFrameLocks noChangeAspect="1"/>
            </p:cNvGraphicFramePr>
            <p:nvPr/>
          </p:nvGraphicFramePr>
          <p:xfrm>
            <a:off x="1664" y="3019"/>
            <a:ext cx="182" cy="471"/>
          </p:xfrm>
          <a:graphic>
            <a:graphicData uri="http://schemas.openxmlformats.org/presentationml/2006/ole">
              <p:oleObj spid="_x0000_s12292" name="Equation" r:id="rId10" imgW="152280" imgH="393480" progId="Equation.3">
                <p:embed/>
              </p:oleObj>
            </a:graphicData>
          </a:graphic>
        </p:graphicFrame>
        <p:graphicFrame>
          <p:nvGraphicFramePr>
            <p:cNvPr id="12293" name="Object 57"/>
            <p:cNvGraphicFramePr>
              <a:graphicFrameLocks noChangeAspect="1"/>
            </p:cNvGraphicFramePr>
            <p:nvPr/>
          </p:nvGraphicFramePr>
          <p:xfrm>
            <a:off x="3872" y="3012"/>
            <a:ext cx="456" cy="471"/>
          </p:xfrm>
          <a:graphic>
            <a:graphicData uri="http://schemas.openxmlformats.org/presentationml/2006/ole">
              <p:oleObj spid="_x0000_s12293" name="Equation" r:id="rId11" imgW="380880" imgH="393480" progId="Equation.3">
                <p:embed/>
              </p:oleObj>
            </a:graphicData>
          </a:graphic>
        </p:graphicFrame>
      </p:grpSp>
      <p:graphicFrame>
        <p:nvGraphicFramePr>
          <p:cNvPr id="94262" name="Object 54"/>
          <p:cNvGraphicFramePr>
            <a:graphicFrameLocks noChangeAspect="1"/>
          </p:cNvGraphicFramePr>
          <p:nvPr/>
        </p:nvGraphicFramePr>
        <p:xfrm>
          <a:off x="7956550" y="2133600"/>
          <a:ext cx="554038" cy="434975"/>
        </p:xfrm>
        <a:graphic>
          <a:graphicData uri="http://schemas.openxmlformats.org/presentationml/2006/ole">
            <p:oleObj spid="_x0000_s12290" name="Equation" r:id="rId12" imgW="291960" imgH="228600" progId="Equation.3">
              <p:embed/>
            </p:oleObj>
          </a:graphicData>
        </a:graphic>
      </p:graphicFrame>
      <p:grpSp>
        <p:nvGrpSpPr>
          <p:cNvPr id="6" name="Group 72"/>
          <p:cNvGrpSpPr>
            <a:grpSpLocks/>
          </p:cNvGrpSpPr>
          <p:nvPr/>
        </p:nvGrpSpPr>
        <p:grpSpPr bwMode="auto">
          <a:xfrm>
            <a:off x="6337300" y="1479550"/>
            <a:ext cx="1550988" cy="2193925"/>
            <a:chOff x="3992" y="932"/>
            <a:chExt cx="977" cy="1382"/>
          </a:xfrm>
        </p:grpSpPr>
        <p:sp>
          <p:nvSpPr>
            <p:cNvPr id="12315" name="Arc 22"/>
            <p:cNvSpPr>
              <a:spLocks/>
            </p:cNvSpPr>
            <p:nvPr/>
          </p:nvSpPr>
          <p:spPr bwMode="auto">
            <a:xfrm>
              <a:off x="4132" y="1880"/>
              <a:ext cx="128" cy="16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6" name="Rectangle 17"/>
            <p:cNvSpPr>
              <a:spLocks noChangeArrowheads="1"/>
            </p:cNvSpPr>
            <p:nvPr/>
          </p:nvSpPr>
          <p:spPr bwMode="auto">
            <a:xfrm>
              <a:off x="4840" y="1915"/>
              <a:ext cx="128" cy="128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7" name="AutoShape 18"/>
            <p:cNvSpPr>
              <a:spLocks noChangeArrowheads="1"/>
            </p:cNvSpPr>
            <p:nvPr/>
          </p:nvSpPr>
          <p:spPr bwMode="auto">
            <a:xfrm flipH="1">
              <a:off x="3992" y="932"/>
              <a:ext cx="977" cy="1111"/>
            </a:xfrm>
            <a:prstGeom prst="rtTriangl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8" name="Text Box 19"/>
            <p:cNvSpPr txBox="1">
              <a:spLocks noChangeArrowheads="1"/>
            </p:cNvSpPr>
            <p:nvPr/>
          </p:nvSpPr>
          <p:spPr bwMode="auto">
            <a:xfrm>
              <a:off x="4214" y="1777"/>
              <a:ext cx="19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l-GR">
                  <a:solidFill>
                    <a:srgbClr val="FF3300"/>
                  </a:solidFill>
                  <a:cs typeface="Times New Roman" pitchFamily="18" charset="0"/>
                </a:rPr>
                <a:t>θ</a:t>
              </a:r>
            </a:p>
          </p:txBody>
        </p:sp>
        <p:sp>
          <p:nvSpPr>
            <p:cNvPr id="12319" name="Text Box 20"/>
            <p:cNvSpPr txBox="1">
              <a:spLocks noChangeArrowheads="1"/>
            </p:cNvSpPr>
            <p:nvPr/>
          </p:nvSpPr>
          <p:spPr bwMode="auto">
            <a:xfrm>
              <a:off x="4246" y="1290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4</a:t>
              </a:r>
            </a:p>
          </p:txBody>
        </p:sp>
        <p:sp>
          <p:nvSpPr>
            <p:cNvPr id="12320" name="Text Box 21"/>
            <p:cNvSpPr txBox="1">
              <a:spLocks noChangeArrowheads="1"/>
            </p:cNvSpPr>
            <p:nvPr/>
          </p:nvSpPr>
          <p:spPr bwMode="auto">
            <a:xfrm>
              <a:off x="4428" y="2026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1</a:t>
              </a:r>
            </a:p>
          </p:txBody>
        </p:sp>
      </p:grpSp>
      <p:grpSp>
        <p:nvGrpSpPr>
          <p:cNvPr id="7" name="Group 80"/>
          <p:cNvGrpSpPr>
            <a:grpSpLocks/>
          </p:cNvGrpSpPr>
          <p:nvPr/>
        </p:nvGrpSpPr>
        <p:grpSpPr bwMode="auto">
          <a:xfrm>
            <a:off x="685800" y="1530350"/>
            <a:ext cx="5618163" cy="1404938"/>
            <a:chOff x="432" y="1068"/>
            <a:chExt cx="3539" cy="885"/>
          </a:xfrm>
        </p:grpSpPr>
        <p:grpSp>
          <p:nvGrpSpPr>
            <p:cNvPr id="12309" name="Group 77"/>
            <p:cNvGrpSpPr>
              <a:grpSpLocks/>
            </p:cNvGrpSpPr>
            <p:nvPr/>
          </p:nvGrpSpPr>
          <p:grpSpPr bwMode="auto">
            <a:xfrm>
              <a:off x="432" y="1068"/>
              <a:ext cx="3539" cy="885"/>
              <a:chOff x="432" y="1068"/>
              <a:chExt cx="3539" cy="885"/>
            </a:xfrm>
          </p:grpSpPr>
          <p:sp>
            <p:nvSpPr>
              <p:cNvPr id="12310" name="Text Box 6"/>
              <p:cNvSpPr txBox="1">
                <a:spLocks noChangeArrowheads="1"/>
              </p:cNvSpPr>
              <p:nvPr/>
            </p:nvSpPr>
            <p:spPr bwMode="auto">
              <a:xfrm>
                <a:off x="432" y="1068"/>
                <a:ext cx="3539" cy="7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400"/>
                  <a:t>Draw a right triangle with an angle </a:t>
                </a:r>
                <a:r>
                  <a:rPr lang="en-US" sz="2400" i="1">
                    <a:sym typeface="Symbol" pitchFamily="18" charset="2"/>
                  </a:rPr>
                  <a:t></a:t>
                </a:r>
                <a:r>
                  <a:rPr lang="en-US" sz="2400">
                    <a:sym typeface="Symbol" pitchFamily="18" charset="2"/>
                  </a:rPr>
                  <a:t> such</a:t>
                </a:r>
                <a:br>
                  <a:rPr lang="en-US" sz="2400">
                    <a:sym typeface="Symbol" pitchFamily="18" charset="2"/>
                  </a:rPr>
                </a:br>
                <a:r>
                  <a:rPr lang="en-US" sz="2400">
                    <a:sym typeface="Symbol" pitchFamily="18" charset="2"/>
                  </a:rPr>
                  <a:t> </a:t>
                </a:r>
                <a:br>
                  <a:rPr lang="en-US" sz="2400">
                    <a:sym typeface="Symbol" pitchFamily="18" charset="2"/>
                  </a:rPr>
                </a:br>
                <a:r>
                  <a:rPr lang="en-US" sz="2400">
                    <a:sym typeface="Symbol" pitchFamily="18" charset="2"/>
                  </a:rPr>
                  <a:t>that 4 =</a:t>
                </a:r>
                <a:r>
                  <a:rPr lang="en-US" sz="2400"/>
                  <a:t> sec </a:t>
                </a:r>
                <a:r>
                  <a:rPr lang="en-US" sz="2400" i="1">
                    <a:sym typeface="Symbol" pitchFamily="18" charset="2"/>
                  </a:rPr>
                  <a:t></a:t>
                </a:r>
                <a:r>
                  <a:rPr lang="en-US" sz="2400">
                    <a:sym typeface="Symbol" pitchFamily="18" charset="2"/>
                  </a:rPr>
                  <a:t> =        =    .</a:t>
                </a:r>
                <a:endParaRPr lang="en-CA" sz="2400">
                  <a:sym typeface="Symbol" pitchFamily="18" charset="2"/>
                </a:endParaRPr>
              </a:p>
            </p:txBody>
          </p:sp>
          <p:grpSp>
            <p:nvGrpSpPr>
              <p:cNvPr id="12311" name="Group 62"/>
              <p:cNvGrpSpPr>
                <a:grpSpLocks/>
              </p:cNvGrpSpPr>
              <p:nvPr/>
            </p:nvGrpSpPr>
            <p:grpSpPr bwMode="auto">
              <a:xfrm>
                <a:off x="1722" y="1466"/>
                <a:ext cx="301" cy="487"/>
                <a:chOff x="1602" y="1688"/>
                <a:chExt cx="301" cy="487"/>
              </a:xfrm>
            </p:grpSpPr>
            <p:sp>
              <p:nvSpPr>
                <p:cNvPr id="12312" name="Line 59"/>
                <p:cNvSpPr>
                  <a:spLocks noChangeShapeType="1"/>
                </p:cNvSpPr>
                <p:nvPr/>
              </p:nvSpPr>
              <p:spPr bwMode="auto">
                <a:xfrm>
                  <a:off x="1602" y="1919"/>
                  <a:ext cx="287" cy="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13" name="Rectangle 60"/>
                <p:cNvSpPr>
                  <a:spLocks noChangeArrowheads="1"/>
                </p:cNvSpPr>
                <p:nvPr/>
              </p:nvSpPr>
              <p:spPr bwMode="auto">
                <a:xfrm>
                  <a:off x="1627" y="1945"/>
                  <a:ext cx="234" cy="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2400"/>
                    <a:t>adj</a:t>
                  </a:r>
                </a:p>
              </p:txBody>
            </p:sp>
            <p:sp>
              <p:nvSpPr>
                <p:cNvPr id="12314" name="Rectangle 61"/>
                <p:cNvSpPr>
                  <a:spLocks noChangeArrowheads="1"/>
                </p:cNvSpPr>
                <p:nvPr/>
              </p:nvSpPr>
              <p:spPr bwMode="auto">
                <a:xfrm>
                  <a:off x="1615" y="1688"/>
                  <a:ext cx="288" cy="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2400"/>
                    <a:t>hyp</a:t>
                  </a:r>
                </a:p>
              </p:txBody>
            </p:sp>
          </p:grpSp>
        </p:grpSp>
        <p:graphicFrame>
          <p:nvGraphicFramePr>
            <p:cNvPr id="12291" name="Object 49"/>
            <p:cNvGraphicFramePr>
              <a:graphicFrameLocks noChangeAspect="1"/>
            </p:cNvGraphicFramePr>
            <p:nvPr/>
          </p:nvGraphicFramePr>
          <p:xfrm>
            <a:off x="2170" y="1456"/>
            <a:ext cx="184" cy="474"/>
          </p:xfrm>
          <a:graphic>
            <a:graphicData uri="http://schemas.openxmlformats.org/presentationml/2006/ole">
              <p:oleObj spid="_x0000_s12291" name="Equation" r:id="rId13" imgW="152280" imgH="393480" progId="Equation.3">
                <p:embed/>
              </p:oleObj>
            </a:graphicData>
          </a:graphic>
        </p:graphicFrame>
      </p:grpSp>
      <p:sp>
        <p:nvSpPr>
          <p:cNvPr id="12308" name="Rectangle 69"/>
          <p:cNvSpPr>
            <a:spLocks noGrp="1" noChangeArrowheads="1"/>
          </p:cNvSpPr>
          <p:nvPr>
            <p:ph type="title"/>
          </p:nvPr>
        </p:nvSpPr>
        <p:spPr>
          <a:xfrm>
            <a:off x="927100" y="7137400"/>
            <a:ext cx="1092200" cy="1143000"/>
          </a:xfrm>
        </p:spPr>
        <p:txBody>
          <a:bodyPr/>
          <a:lstStyle/>
          <a:p>
            <a:pPr eaLnBrk="1" hangingPunct="1"/>
            <a:r>
              <a:rPr lang="en-US" sz="700" smtClean="0"/>
              <a:t>Example: Given 1 Trig Function, Find Other Functions</a:t>
            </a:r>
            <a:endParaRPr lang="en-CA" sz="7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7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/>
              <a:t>Problem-Solving Strategies</a:t>
            </a:r>
          </a:p>
        </p:txBody>
      </p:sp>
      <p:sp>
        <p:nvSpPr>
          <p:cNvPr id="62509" name="Text Box 45"/>
          <p:cNvSpPr txBox="1">
            <a:spLocks noChangeArrowheads="1"/>
          </p:cNvSpPr>
          <p:nvPr/>
        </p:nvSpPr>
        <p:spPr bwMode="auto">
          <a:xfrm>
            <a:off x="381000" y="1600200"/>
            <a:ext cx="4343400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Scenario 2) You are given an angle and a side.  </a:t>
            </a:r>
          </a:p>
          <a:p>
            <a:pPr>
              <a:spcBef>
                <a:spcPct val="50000"/>
              </a:spcBef>
            </a:pPr>
            <a:r>
              <a:rPr lang="en-US"/>
              <a:t>Find the other angle and the two other sides.</a:t>
            </a:r>
          </a:p>
        </p:txBody>
      </p:sp>
      <p:sp>
        <p:nvSpPr>
          <p:cNvPr id="62510" name="Text Box 46"/>
          <p:cNvSpPr txBox="1">
            <a:spLocks noChangeArrowheads="1"/>
          </p:cNvSpPr>
          <p:nvPr/>
        </p:nvSpPr>
        <p:spPr bwMode="auto">
          <a:xfrm>
            <a:off x="228600" y="3429000"/>
            <a:ext cx="38862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/>
              <a:t>1A. Use 2 different trig ratios from the given angle to get each of the other two sides. </a:t>
            </a:r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5181600" y="1524000"/>
            <a:ext cx="2590800" cy="1662113"/>
            <a:chOff x="480" y="1065"/>
            <a:chExt cx="1632" cy="1047"/>
          </a:xfrm>
        </p:grpSpPr>
        <p:graphicFrame>
          <p:nvGraphicFramePr>
            <p:cNvPr id="62491" name="Object 27"/>
            <p:cNvGraphicFramePr>
              <a:graphicFrameLocks noChangeAspect="1"/>
            </p:cNvGraphicFramePr>
            <p:nvPr/>
          </p:nvGraphicFramePr>
          <p:xfrm>
            <a:off x="720" y="1296"/>
            <a:ext cx="1200" cy="569"/>
          </p:xfrm>
          <a:graphic>
            <a:graphicData uri="http://schemas.openxmlformats.org/presentationml/2006/ole">
              <p:oleObj spid="_x0000_s82948" name="Drawing" r:id="rId3" imgW="1685880" imgH="800280" progId="Presentations.Drawing.12">
                <p:embed/>
              </p:oleObj>
            </a:graphicData>
          </a:graphic>
        </p:graphicFrame>
        <p:graphicFrame>
          <p:nvGraphicFramePr>
            <p:cNvPr id="62492" name="Object 28"/>
            <p:cNvGraphicFramePr>
              <a:graphicFrameLocks noChangeAspect="1"/>
            </p:cNvGraphicFramePr>
            <p:nvPr/>
          </p:nvGraphicFramePr>
          <p:xfrm>
            <a:off x="1972" y="1641"/>
            <a:ext cx="140" cy="268"/>
          </p:xfrm>
          <a:graphic>
            <a:graphicData uri="http://schemas.openxmlformats.org/presentationml/2006/ole">
              <p:oleObj spid="_x0000_s82949" name="Drawing" r:id="rId4" imgW="123840" imgH="181080" progId="Presentations.Drawing.12">
                <p:embed/>
              </p:oleObj>
            </a:graphicData>
          </a:graphic>
        </p:graphicFrame>
        <p:graphicFrame>
          <p:nvGraphicFramePr>
            <p:cNvPr id="62493" name="Object 29"/>
            <p:cNvGraphicFramePr>
              <a:graphicFrameLocks noChangeAspect="1"/>
            </p:cNvGraphicFramePr>
            <p:nvPr/>
          </p:nvGraphicFramePr>
          <p:xfrm>
            <a:off x="679" y="1792"/>
            <a:ext cx="113" cy="233"/>
          </p:xfrm>
          <a:graphic>
            <a:graphicData uri="http://schemas.openxmlformats.org/presentationml/2006/ole">
              <p:oleObj spid="_x0000_s82950" name="Drawing" r:id="rId5" imgW="114480" imgH="181080" progId="Presentations.Drawing.12">
                <p:embed/>
              </p:oleObj>
            </a:graphicData>
          </a:graphic>
        </p:graphicFrame>
        <p:graphicFrame>
          <p:nvGraphicFramePr>
            <p:cNvPr id="62494" name="Object 30"/>
            <p:cNvGraphicFramePr>
              <a:graphicFrameLocks noChangeAspect="1"/>
            </p:cNvGraphicFramePr>
            <p:nvPr/>
          </p:nvGraphicFramePr>
          <p:xfrm>
            <a:off x="576" y="1065"/>
            <a:ext cx="192" cy="233"/>
          </p:xfrm>
          <a:graphic>
            <a:graphicData uri="http://schemas.openxmlformats.org/presentationml/2006/ole">
              <p:oleObj spid="_x0000_s82951" name="Drawing" r:id="rId6" imgW="114480" imgH="181080" progId="Presentations.Drawing.12">
                <p:embed/>
              </p:oleObj>
            </a:graphicData>
          </a:graphic>
        </p:graphicFrame>
        <p:sp>
          <p:nvSpPr>
            <p:cNvPr id="62495" name="Text Box 31"/>
            <p:cNvSpPr txBox="1">
              <a:spLocks noChangeArrowheads="1"/>
            </p:cNvSpPr>
            <p:nvPr/>
          </p:nvSpPr>
          <p:spPr bwMode="auto">
            <a:xfrm>
              <a:off x="1836" y="1647"/>
              <a:ext cx="1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b="0"/>
            </a:p>
          </p:txBody>
        </p:sp>
        <p:sp>
          <p:nvSpPr>
            <p:cNvPr id="62496" name="Text Box 32"/>
            <p:cNvSpPr txBox="1">
              <a:spLocks noChangeArrowheads="1"/>
            </p:cNvSpPr>
            <p:nvPr/>
          </p:nvSpPr>
          <p:spPr bwMode="auto">
            <a:xfrm>
              <a:off x="1200" y="1881"/>
              <a:ext cx="1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  <p:sp>
          <p:nvSpPr>
            <p:cNvPr id="62497" name="Text Box 33"/>
            <p:cNvSpPr txBox="1">
              <a:spLocks noChangeArrowheads="1"/>
            </p:cNvSpPr>
            <p:nvPr/>
          </p:nvSpPr>
          <p:spPr bwMode="auto">
            <a:xfrm>
              <a:off x="1344" y="1257"/>
              <a:ext cx="3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26</a:t>
              </a:r>
            </a:p>
          </p:txBody>
        </p:sp>
        <p:sp>
          <p:nvSpPr>
            <p:cNvPr id="62498" name="Text Box 34"/>
            <p:cNvSpPr txBox="1">
              <a:spLocks noChangeArrowheads="1"/>
            </p:cNvSpPr>
            <p:nvPr/>
          </p:nvSpPr>
          <p:spPr bwMode="auto">
            <a:xfrm>
              <a:off x="480" y="1449"/>
              <a:ext cx="1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  <p:graphicFrame>
          <p:nvGraphicFramePr>
            <p:cNvPr id="62515" name="Object 51"/>
            <p:cNvGraphicFramePr>
              <a:graphicFrameLocks noChangeAspect="1"/>
            </p:cNvGraphicFramePr>
            <p:nvPr/>
          </p:nvGraphicFramePr>
          <p:xfrm>
            <a:off x="768" y="1392"/>
            <a:ext cx="228" cy="160"/>
          </p:xfrm>
          <a:graphic>
            <a:graphicData uri="http://schemas.openxmlformats.org/presentationml/2006/ole">
              <p:oleObj spid="_x0000_s82952" name="Equation" r:id="rId7" imgW="253800" imgH="177480" progId="Equation.DSMT4">
                <p:embed/>
              </p:oleObj>
            </a:graphicData>
          </a:graphic>
        </p:graphicFrame>
      </p:grpSp>
      <p:sp>
        <p:nvSpPr>
          <p:cNvPr id="62518" name="Text Box 54"/>
          <p:cNvSpPr txBox="1">
            <a:spLocks noChangeArrowheads="1"/>
          </p:cNvSpPr>
          <p:nvPr/>
        </p:nvSpPr>
        <p:spPr bwMode="auto">
          <a:xfrm>
            <a:off x="533400" y="5638800"/>
            <a:ext cx="3352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1B. Use the sum of the angles to get the 3rd angle.</a:t>
            </a:r>
          </a:p>
        </p:txBody>
      </p:sp>
      <p:graphicFrame>
        <p:nvGraphicFramePr>
          <p:cNvPr id="62519" name="Object 55"/>
          <p:cNvGraphicFramePr>
            <a:graphicFrameLocks noChangeAspect="1"/>
          </p:cNvGraphicFramePr>
          <p:nvPr/>
        </p:nvGraphicFramePr>
        <p:xfrm>
          <a:off x="4572000" y="3276600"/>
          <a:ext cx="3733800" cy="1611313"/>
        </p:xfrm>
        <a:graphic>
          <a:graphicData uri="http://schemas.openxmlformats.org/presentationml/2006/ole">
            <p:oleObj spid="_x0000_s82946" name="Equation" r:id="rId8" imgW="2323800" imgH="825480" progId="Equation.DSMT4">
              <p:embed/>
            </p:oleObj>
          </a:graphicData>
        </a:graphic>
      </p:graphicFrame>
      <p:graphicFrame>
        <p:nvGraphicFramePr>
          <p:cNvPr id="62521" name="Object 57"/>
          <p:cNvGraphicFramePr>
            <a:graphicFrameLocks noChangeAspect="1"/>
          </p:cNvGraphicFramePr>
          <p:nvPr/>
        </p:nvGraphicFramePr>
        <p:xfrm>
          <a:off x="4572000" y="5410200"/>
          <a:ext cx="2438400" cy="877888"/>
        </p:xfrm>
        <a:graphic>
          <a:graphicData uri="http://schemas.openxmlformats.org/presentationml/2006/ole">
            <p:oleObj spid="_x0000_s82947" name="Equation" r:id="rId9" imgW="1460160" imgH="406080" progId="Equation.DSMT4">
              <p:embed/>
            </p:oleObj>
          </a:graphicData>
        </a:graphic>
      </p:graphicFrame>
      <p:sp>
        <p:nvSpPr>
          <p:cNvPr id="62523" name="Line 59"/>
          <p:cNvSpPr>
            <a:spLocks noChangeShapeType="1"/>
          </p:cNvSpPr>
          <p:nvPr/>
        </p:nvSpPr>
        <p:spPr bwMode="auto">
          <a:xfrm>
            <a:off x="0" y="5257800"/>
            <a:ext cx="9144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2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2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62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62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62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62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509" grpId="0"/>
      <p:bldP spid="62510" grpId="0"/>
      <p:bldP spid="62518" grpId="0"/>
      <p:bldP spid="625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noFill/>
          <a:ln/>
        </p:spPr>
        <p:txBody>
          <a:bodyPr/>
          <a:lstStyle/>
          <a:p>
            <a:r>
              <a:rPr lang="en-US" u="sng"/>
              <a:t>Problem-Solving Strategies</a:t>
            </a:r>
          </a:p>
        </p:txBody>
      </p:sp>
      <p:sp>
        <p:nvSpPr>
          <p:cNvPr id="51209" name="Text Box 9"/>
          <p:cNvSpPr txBox="1">
            <a:spLocks noChangeArrowheads="1"/>
          </p:cNvSpPr>
          <p:nvPr/>
        </p:nvSpPr>
        <p:spPr bwMode="auto">
          <a:xfrm>
            <a:off x="457200" y="1524000"/>
            <a:ext cx="38862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Scenario 3) You are given all 3 sides of the triangle.  </a:t>
            </a:r>
          </a:p>
          <a:p>
            <a:pPr>
              <a:spcBef>
                <a:spcPct val="50000"/>
              </a:spcBef>
            </a:pPr>
            <a:r>
              <a:rPr lang="en-US"/>
              <a:t>Find the two non-right angles.</a:t>
            </a:r>
          </a:p>
        </p:txBody>
      </p:sp>
      <p:sp>
        <p:nvSpPr>
          <p:cNvPr id="51210" name="Text Box 10"/>
          <p:cNvSpPr txBox="1">
            <a:spLocks noChangeArrowheads="1"/>
          </p:cNvSpPr>
          <p:nvPr/>
        </p:nvSpPr>
        <p:spPr bwMode="auto">
          <a:xfrm>
            <a:off x="304800" y="3581400"/>
            <a:ext cx="3733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/>
              <a:t>1. Use 2 different trig ratios to get each of the angles.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4800600" y="1447800"/>
            <a:ext cx="2743200" cy="1662113"/>
            <a:chOff x="3024" y="912"/>
            <a:chExt cx="1728" cy="1047"/>
          </a:xfrm>
        </p:grpSpPr>
        <p:graphicFrame>
          <p:nvGraphicFramePr>
            <p:cNvPr id="51212" name="Object 12"/>
            <p:cNvGraphicFramePr>
              <a:graphicFrameLocks noChangeAspect="1"/>
            </p:cNvGraphicFramePr>
            <p:nvPr/>
          </p:nvGraphicFramePr>
          <p:xfrm>
            <a:off x="3264" y="1097"/>
            <a:ext cx="1296" cy="615"/>
          </p:xfrm>
          <a:graphic>
            <a:graphicData uri="http://schemas.openxmlformats.org/presentationml/2006/ole">
              <p:oleObj spid="_x0000_s83971" name="Drawing" r:id="rId3" imgW="1685880" imgH="800280" progId="Presentations.Drawing.12">
                <p:embed/>
              </p:oleObj>
            </a:graphicData>
          </a:graphic>
        </p:graphicFrame>
        <p:graphicFrame>
          <p:nvGraphicFramePr>
            <p:cNvPr id="51213" name="Object 13"/>
            <p:cNvGraphicFramePr>
              <a:graphicFrameLocks noChangeAspect="1"/>
            </p:cNvGraphicFramePr>
            <p:nvPr/>
          </p:nvGraphicFramePr>
          <p:xfrm>
            <a:off x="4612" y="1488"/>
            <a:ext cx="140" cy="268"/>
          </p:xfrm>
          <a:graphic>
            <a:graphicData uri="http://schemas.openxmlformats.org/presentationml/2006/ole">
              <p:oleObj spid="_x0000_s83972" name="Drawing" r:id="rId4" imgW="123840" imgH="181080" progId="Presentations.Drawing.12">
                <p:embed/>
              </p:oleObj>
            </a:graphicData>
          </a:graphic>
        </p:graphicFrame>
        <p:graphicFrame>
          <p:nvGraphicFramePr>
            <p:cNvPr id="51214" name="Object 14"/>
            <p:cNvGraphicFramePr>
              <a:graphicFrameLocks noChangeAspect="1"/>
            </p:cNvGraphicFramePr>
            <p:nvPr/>
          </p:nvGraphicFramePr>
          <p:xfrm>
            <a:off x="3319" y="1639"/>
            <a:ext cx="113" cy="233"/>
          </p:xfrm>
          <a:graphic>
            <a:graphicData uri="http://schemas.openxmlformats.org/presentationml/2006/ole">
              <p:oleObj spid="_x0000_s83973" name="Drawing" r:id="rId5" imgW="114480" imgH="181080" progId="Presentations.Drawing.12">
                <p:embed/>
              </p:oleObj>
            </a:graphicData>
          </a:graphic>
        </p:graphicFrame>
        <p:graphicFrame>
          <p:nvGraphicFramePr>
            <p:cNvPr id="51215" name="Object 15"/>
            <p:cNvGraphicFramePr>
              <a:graphicFrameLocks noChangeAspect="1"/>
            </p:cNvGraphicFramePr>
            <p:nvPr/>
          </p:nvGraphicFramePr>
          <p:xfrm>
            <a:off x="3216" y="912"/>
            <a:ext cx="192" cy="233"/>
          </p:xfrm>
          <a:graphic>
            <a:graphicData uri="http://schemas.openxmlformats.org/presentationml/2006/ole">
              <p:oleObj spid="_x0000_s83974" name="Drawing" r:id="rId6" imgW="114480" imgH="181080" progId="Presentations.Drawing.12">
                <p:embed/>
              </p:oleObj>
            </a:graphicData>
          </a:graphic>
        </p:graphicFrame>
        <p:sp>
          <p:nvSpPr>
            <p:cNvPr id="51216" name="Text Box 16"/>
            <p:cNvSpPr txBox="1">
              <a:spLocks noChangeArrowheads="1"/>
            </p:cNvSpPr>
            <p:nvPr/>
          </p:nvSpPr>
          <p:spPr bwMode="auto">
            <a:xfrm>
              <a:off x="4476" y="1494"/>
              <a:ext cx="1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b="0"/>
            </a:p>
          </p:txBody>
        </p:sp>
        <p:sp>
          <p:nvSpPr>
            <p:cNvPr id="51217" name="Text Box 17"/>
            <p:cNvSpPr txBox="1">
              <a:spLocks noChangeArrowheads="1"/>
            </p:cNvSpPr>
            <p:nvPr/>
          </p:nvSpPr>
          <p:spPr bwMode="auto">
            <a:xfrm>
              <a:off x="3840" y="1728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24</a:t>
              </a:r>
            </a:p>
          </p:txBody>
        </p:sp>
        <p:sp>
          <p:nvSpPr>
            <p:cNvPr id="51218" name="Text Box 18"/>
            <p:cNvSpPr txBox="1">
              <a:spLocks noChangeArrowheads="1"/>
            </p:cNvSpPr>
            <p:nvPr/>
          </p:nvSpPr>
          <p:spPr bwMode="auto">
            <a:xfrm>
              <a:off x="3840" y="1104"/>
              <a:ext cx="3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25</a:t>
              </a:r>
            </a:p>
          </p:txBody>
        </p:sp>
        <p:sp>
          <p:nvSpPr>
            <p:cNvPr id="51219" name="Text Box 19"/>
            <p:cNvSpPr txBox="1">
              <a:spLocks noChangeArrowheads="1"/>
            </p:cNvSpPr>
            <p:nvPr/>
          </p:nvSpPr>
          <p:spPr bwMode="auto">
            <a:xfrm>
              <a:off x="3024" y="1296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7</a:t>
              </a:r>
            </a:p>
          </p:txBody>
        </p:sp>
      </p:grpSp>
      <p:graphicFrame>
        <p:nvGraphicFramePr>
          <p:cNvPr id="51223" name="Object 23"/>
          <p:cNvGraphicFramePr>
            <a:graphicFrameLocks noChangeAspect="1"/>
          </p:cNvGraphicFramePr>
          <p:nvPr/>
        </p:nvGraphicFramePr>
        <p:xfrm>
          <a:off x="4572000" y="3429000"/>
          <a:ext cx="4267200" cy="2387600"/>
        </p:xfrm>
        <a:graphic>
          <a:graphicData uri="http://schemas.openxmlformats.org/presentationml/2006/ole">
            <p:oleObj spid="_x0000_s83970" name="Equation" r:id="rId7" imgW="2209680" imgH="104112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5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51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9" grpId="0"/>
      <p:bldP spid="512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 for tonight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Page 227: complete the even numbered problems.  Show your work.</a:t>
            </a:r>
          </a:p>
          <a:p>
            <a:r>
              <a:rPr lang="en-US" dirty="0" smtClean="0"/>
              <a:t>Cover your textbook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8AF750-A2D7-4140-B5E5-773822D89F71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Using the calculator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mtClean="0"/>
              <a:t>Function Keys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Reciprocal Key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Inverse Keys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816F62-1863-4667-A013-931C1816C4A9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i="1" smtClean="0"/>
              <a:t>Using Trigonometry to Solve a Right Triangle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ct val="125000"/>
              </a:lnSpc>
              <a:buFont typeface="Wingdings" pitchFamily="2" charset="2"/>
              <a:buNone/>
            </a:pPr>
            <a:r>
              <a:rPr lang="en-US" sz="2400" smtClean="0"/>
              <a:t>A surveyor is standing 115 feet from the base of the Washington Monument. The surveyor measures the angle of elevation to the top of the monument as 78.3</a:t>
            </a:r>
            <a:r>
              <a:rPr lang="en-US" sz="2400" b="1" smtClean="0">
                <a:sym typeface="Symbol" pitchFamily="18" charset="2"/>
              </a:rPr>
              <a:t></a:t>
            </a:r>
            <a:r>
              <a:rPr lang="en-US" sz="2400" smtClean="0"/>
              <a:t>. </a:t>
            </a:r>
            <a:br>
              <a:rPr lang="en-US" sz="2400" smtClean="0"/>
            </a:br>
            <a:r>
              <a:rPr lang="en-US" sz="2400" smtClean="0"/>
              <a:t>How tall is the Washington Monument?</a:t>
            </a:r>
          </a:p>
        </p:txBody>
      </p:sp>
      <p:pic>
        <p:nvPicPr>
          <p:cNvPr id="33796" name="Picture 5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4550" y="3713163"/>
            <a:ext cx="2449513" cy="230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4038600" y="6342063"/>
            <a:ext cx="9890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 b="1"/>
              <a:t>Figure 4.33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smtClean="0"/>
              <a:t>Applications Involving Right Triangles</a:t>
            </a:r>
          </a:p>
        </p:txBody>
      </p:sp>
      <p:sp>
        <p:nvSpPr>
          <p:cNvPr id="34819" name="Text Placeholder 8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smtClean="0"/>
              <a:t>The angle you are given is the </a:t>
            </a:r>
            <a:r>
              <a:rPr lang="en-US" sz="2400" b="1" smtClean="0"/>
              <a:t>angle of elevation, </a:t>
            </a:r>
            <a:r>
              <a:rPr lang="en-US" sz="2400" smtClean="0"/>
              <a:t>which represents the angle from the horizontal upward to an object.</a:t>
            </a:r>
          </a:p>
          <a:p>
            <a:pPr>
              <a:buFont typeface="Wingdings" pitchFamily="2" charset="2"/>
              <a:buNone/>
            </a:pPr>
            <a:endParaRPr lang="en-US" sz="2400" smtClean="0"/>
          </a:p>
          <a:p>
            <a:pPr>
              <a:buFont typeface="Wingdings" pitchFamily="2" charset="2"/>
              <a:buNone/>
            </a:pPr>
            <a:r>
              <a:rPr lang="en-US" sz="2400" smtClean="0"/>
              <a:t>For objects that lie below the horizontal, it is common to use the term </a:t>
            </a:r>
            <a:r>
              <a:rPr lang="en-US" sz="2400" b="1" smtClean="0"/>
              <a:t>angle of depression.</a:t>
            </a:r>
            <a:endParaRPr lang="en-US" sz="2400" smtClean="0"/>
          </a:p>
          <a:p>
            <a:endParaRPr lang="en-US" smtClean="0"/>
          </a:p>
        </p:txBody>
      </p:sp>
      <p:sp>
        <p:nvSpPr>
          <p:cNvPr id="34820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 smtClean="0"/>
          </a:p>
        </p:txBody>
      </p:sp>
      <p:pic>
        <p:nvPicPr>
          <p:cNvPr id="3482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6300" y="1436688"/>
            <a:ext cx="3352800" cy="477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 smtClean="0"/>
              <a:t>Solution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smtClean="0"/>
          </a:p>
          <a:p>
            <a:endParaRPr lang="en-US" smtClean="0"/>
          </a:p>
          <a:p>
            <a:endParaRPr lang="en-US" sz="2000" smtClean="0"/>
          </a:p>
          <a:p>
            <a:pPr>
              <a:buFont typeface="Wingdings" pitchFamily="2" charset="2"/>
              <a:buNone/>
            </a:pPr>
            <a:r>
              <a:rPr lang="en-US" smtClean="0"/>
              <a:t>where </a:t>
            </a:r>
            <a:r>
              <a:rPr lang="en-US" i="1" smtClean="0"/>
              <a:t>x</a:t>
            </a:r>
            <a:r>
              <a:rPr lang="en-US" smtClean="0"/>
              <a:t> = 115 and </a:t>
            </a:r>
            <a:r>
              <a:rPr lang="en-US" i="1" smtClean="0"/>
              <a:t>y</a:t>
            </a:r>
            <a:r>
              <a:rPr lang="en-US" smtClean="0"/>
              <a:t> is the height of the monument. So, the height of the Washington Monument is</a:t>
            </a:r>
          </a:p>
          <a:p>
            <a:pPr>
              <a:buFont typeface="Wingdings" pitchFamily="2" charset="2"/>
              <a:buNone/>
            </a:pPr>
            <a:r>
              <a:rPr lang="en-US" i="1" smtClean="0"/>
              <a:t>y</a:t>
            </a:r>
            <a:r>
              <a:rPr lang="en-US" smtClean="0"/>
              <a:t> = </a:t>
            </a:r>
            <a:r>
              <a:rPr lang="en-US" i="1" smtClean="0"/>
              <a:t>x</a:t>
            </a:r>
            <a:r>
              <a:rPr lang="en-US" smtClean="0"/>
              <a:t> tan 78.3</a:t>
            </a:r>
            <a:r>
              <a:rPr lang="en-US" b="1" smtClean="0">
                <a:sym typeface="Symbol" pitchFamily="18" charset="2"/>
              </a:rPr>
              <a:t></a:t>
            </a:r>
            <a:r>
              <a:rPr lang="en-US" smtClean="0"/>
              <a:t> </a:t>
            </a:r>
          </a:p>
          <a:p>
            <a:endParaRPr lang="en-US" sz="1400" smtClean="0"/>
          </a:p>
          <a:p>
            <a:pPr>
              <a:buFont typeface="Wingdings" pitchFamily="2" charset="2"/>
              <a:buNone/>
            </a:pPr>
            <a:r>
              <a:rPr lang="en-US" smtClean="0">
                <a:sym typeface="Symbol" pitchFamily="18" charset="2"/>
              </a:rPr>
              <a:t>	</a:t>
            </a:r>
            <a:r>
              <a:rPr lang="en-US" b="1" smtClean="0">
                <a:sym typeface="Symbol" pitchFamily="18" charset="2"/>
              </a:rPr>
              <a:t></a:t>
            </a:r>
            <a:r>
              <a:rPr lang="en-US" smtClean="0">
                <a:sym typeface="Symbol" pitchFamily="18" charset="2"/>
              </a:rPr>
              <a:t> 115(4.82882)  </a:t>
            </a:r>
            <a:r>
              <a:rPr lang="en-US" b="1" smtClean="0">
                <a:sym typeface="Symbol" pitchFamily="18" charset="2"/>
              </a:rPr>
              <a:t></a:t>
            </a:r>
            <a:r>
              <a:rPr lang="en-US" smtClean="0">
                <a:sym typeface="Symbol" pitchFamily="18" charset="2"/>
              </a:rPr>
              <a:t> 555 feet.</a:t>
            </a:r>
            <a:r>
              <a:rPr lang="en-US" smtClean="0"/>
              <a:t> </a:t>
            </a:r>
          </a:p>
        </p:txBody>
      </p:sp>
      <p:pic>
        <p:nvPicPr>
          <p:cNvPr id="3584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4138" y="1924050"/>
            <a:ext cx="2555875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29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738" y="1817688"/>
            <a:ext cx="900112" cy="113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02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0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0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40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0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0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40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0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0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40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0DEBC3-B0E6-4A58-8094-C738535AE8AC}" type="slidenum">
              <a:rPr lang="en-US" altLang="en-US"/>
              <a:pPr>
                <a:defRPr/>
              </a:pPr>
              <a:t>23</a:t>
            </a:fld>
            <a:endParaRPr lang="en-US" altLang="en-US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Homework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5925" y="1719263"/>
            <a:ext cx="8229600" cy="44116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Section 4.1, pp. 238 # 40 – 54 evens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">
      <a:dk1>
        <a:srgbClr val="000099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82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5163</TotalTime>
  <Pages>0</Pages>
  <Words>851</Words>
  <Characters>0</Characters>
  <Application>Microsoft Office PowerPoint</Application>
  <DocSecurity>0</DocSecurity>
  <PresentationFormat>On-screen Show (4:3)</PresentationFormat>
  <Lines>0</Lines>
  <Paragraphs>192</Paragraphs>
  <Slides>23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1_Default Design</vt:lpstr>
      <vt:lpstr>Network</vt:lpstr>
      <vt:lpstr>Equation</vt:lpstr>
      <vt:lpstr>Drawing</vt:lpstr>
      <vt:lpstr>Right Triangle Trigonometry</vt:lpstr>
      <vt:lpstr>Today’s Objective</vt:lpstr>
      <vt:lpstr>What You Should Learn</vt:lpstr>
      <vt:lpstr>Plan</vt:lpstr>
      <vt:lpstr>Right Triangle Trigonometry</vt:lpstr>
      <vt:lpstr>Slide 6</vt:lpstr>
      <vt:lpstr>Trigonometric Functions</vt:lpstr>
      <vt:lpstr>Reciprocal Functions</vt:lpstr>
      <vt:lpstr>Slide 9</vt:lpstr>
      <vt:lpstr>Example: Six Trig Ratios</vt:lpstr>
      <vt:lpstr>Example: Using Trigonometric Identities</vt:lpstr>
      <vt:lpstr>Quotient Identities</vt:lpstr>
      <vt:lpstr>Quotient Identities</vt:lpstr>
      <vt:lpstr>Problem-Solving Strategies</vt:lpstr>
      <vt:lpstr>Example: Given 1 Trig Function, Find Other Functions</vt:lpstr>
      <vt:lpstr>Problem-Solving Strategies</vt:lpstr>
      <vt:lpstr>Problem-Solving Strategies</vt:lpstr>
      <vt:lpstr>Homework for tonight</vt:lpstr>
      <vt:lpstr>Using the calculator</vt:lpstr>
      <vt:lpstr>Using Trigonometry to Solve a Right Triangle</vt:lpstr>
      <vt:lpstr>Applications Involving Right Triangles</vt:lpstr>
      <vt:lpstr>Solution</vt:lpstr>
      <vt:lpstr>Homework</vt:lpstr>
    </vt:vector>
  </TitlesOfParts>
  <LinksUpToDate>false</LinksUpToDate>
  <CharactersWithSpaces>0</CharactersWithSpaces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Triangle Trigonometry</dc:title>
  <dc:creator>Peter</dc:creator>
  <cp:lastModifiedBy>Peter</cp:lastModifiedBy>
  <cp:revision>47</cp:revision>
  <dcterms:created xsi:type="dcterms:W3CDTF">2003-06-17T12:38:15Z</dcterms:created>
  <dcterms:modified xsi:type="dcterms:W3CDTF">2012-09-05T21:19:51Z</dcterms:modified>
</cp:coreProperties>
</file>