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6" r:id="rId5"/>
    <p:sldId id="269" r:id="rId6"/>
    <p:sldId id="264" r:id="rId7"/>
    <p:sldId id="261" r:id="rId8"/>
    <p:sldId id="265" r:id="rId9"/>
    <p:sldId id="262" r:id="rId10"/>
    <p:sldId id="277" r:id="rId11"/>
    <p:sldId id="270" r:id="rId12"/>
    <p:sldId id="272" r:id="rId13"/>
    <p:sldId id="271" r:id="rId14"/>
    <p:sldId id="259" r:id="rId15"/>
    <p:sldId id="260" r:id="rId16"/>
    <p:sldId id="263" r:id="rId17"/>
    <p:sldId id="273" r:id="rId18"/>
    <p:sldId id="274" r:id="rId19"/>
    <p:sldId id="275" r:id="rId20"/>
    <p:sldId id="267" r:id="rId21"/>
    <p:sldId id="276" r:id="rId22"/>
    <p:sldId id="268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9" autoAdjust="0"/>
    <p:restoredTop sz="70160" autoAdjust="0"/>
  </p:normalViewPr>
  <p:slideViewPr>
    <p:cSldViewPr>
      <p:cViewPr varScale="1">
        <p:scale>
          <a:sx n="47" d="100"/>
          <a:sy n="47" d="100"/>
        </p:scale>
        <p:origin x="-112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26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80B2F-3E0A-4992-9AE3-FA8A4988DC7A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CE8936-02BC-449B-B1DC-CB1736FF8E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4957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Mark,</a:t>
            </a:r>
          </a:p>
          <a:p>
            <a:r>
              <a:rPr lang="en-US" dirty="0" smtClean="0"/>
              <a:t>I</a:t>
            </a:r>
            <a:r>
              <a:rPr lang="en-US" baseline="0" dirty="0" smtClean="0"/>
              <a:t> originally set up notes for myself.  So I would have a reference to the </a:t>
            </a:r>
            <a:r>
              <a:rPr lang="en-US" baseline="0" dirty="0" err="1" smtClean="0"/>
              <a:t>ElMO</a:t>
            </a:r>
            <a:r>
              <a:rPr lang="en-US" baseline="0" dirty="0" smtClean="0"/>
              <a:t> and problems. If you want just give them the homework and click through the sides.  I am touching on important review material while introducing some history and terminology that may not have been introduced when originally taught. I do not expect you to </a:t>
            </a:r>
            <a:r>
              <a:rPr lang="en-US" dirty="0" smtClean="0"/>
              <a:t> finish in one class period.    So just Mark where you get to. I will go back and review again if need be and   Let them know</a:t>
            </a:r>
            <a:r>
              <a:rPr lang="en-US" baseline="0" dirty="0" smtClean="0"/>
              <a:t> </a:t>
            </a:r>
            <a:r>
              <a:rPr lang="en-US" dirty="0" smtClean="0"/>
              <a:t>HW is due end of this week Friday. Sept</a:t>
            </a:r>
            <a:r>
              <a:rPr lang="en-US" baseline="0" dirty="0" smtClean="0"/>
              <a:t> 16.   Have them look at the end of section problems to help solve these problems.    </a:t>
            </a:r>
            <a:r>
              <a:rPr lang="en-US" baseline="0" smtClean="0"/>
              <a:t>Julia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E8936-02BC-449B-B1DC-CB1736FF8E4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0681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E8936-02BC-449B-B1DC-CB1736FF8E4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9928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2000" y="4343400"/>
            <a:ext cx="5486400" cy="4114800"/>
          </a:xfrm>
        </p:spPr>
        <p:txBody>
          <a:bodyPr/>
          <a:lstStyle/>
          <a:p>
            <a:r>
              <a:rPr lang="en-US" dirty="0" smtClean="0"/>
              <a:t>Elmo:    Sketch and graph by point plotting   </a:t>
            </a:r>
          </a:p>
          <a:p>
            <a:r>
              <a:rPr lang="en-US" b="0" dirty="0" smtClean="0"/>
              <a:t>Numerical approach</a:t>
            </a:r>
          </a:p>
          <a:p>
            <a:endParaRPr lang="en-US" b="0" dirty="0" smtClean="0"/>
          </a:p>
          <a:p>
            <a:endParaRPr lang="en-US" b="0" dirty="0" smtClean="0"/>
          </a:p>
          <a:p>
            <a:r>
              <a:rPr lang="en-US" b="0" dirty="0" smtClean="0"/>
              <a:t>P. 8  1-4 together</a:t>
            </a:r>
          </a:p>
          <a:p>
            <a:endParaRPr lang="en-US" dirty="0"/>
          </a:p>
          <a:p>
            <a:r>
              <a:rPr lang="en-US" b="0" dirty="0" smtClean="0"/>
              <a:t> </a:t>
            </a:r>
          </a:p>
          <a:p>
            <a:endParaRPr lang="en-US" dirty="0"/>
          </a:p>
          <a:p>
            <a:endParaRPr lang="en-US" b="0" dirty="0" smtClean="0"/>
          </a:p>
          <a:p>
            <a:endParaRPr lang="en-US" dirty="0"/>
          </a:p>
          <a:p>
            <a:endParaRPr lang="en-US" b="0" dirty="0" smtClean="0"/>
          </a:p>
          <a:p>
            <a:endParaRPr lang="en-US" dirty="0"/>
          </a:p>
          <a:p>
            <a:endParaRPr lang="en-US" b="0" dirty="0" smtClean="0"/>
          </a:p>
          <a:p>
            <a:endParaRPr lang="en-US" dirty="0"/>
          </a:p>
          <a:p>
            <a:r>
              <a:rPr lang="en-US" dirty="0" smtClean="0"/>
              <a:t>Graph the line by analytic approach of the slope intercept</a:t>
            </a:r>
          </a:p>
          <a:p>
            <a:endParaRPr lang="en-US" b="0" dirty="0"/>
          </a:p>
          <a:p>
            <a:r>
              <a:rPr lang="en-US" dirty="0" smtClean="0"/>
              <a:t>Y = 6 -3x        and </a:t>
            </a:r>
          </a:p>
          <a:p>
            <a:endParaRPr lang="en-US" b="0" dirty="0"/>
          </a:p>
          <a:p>
            <a:r>
              <a:rPr lang="en-US" dirty="0" smtClean="0"/>
              <a:t>By analytical approach of the intercepts</a:t>
            </a:r>
          </a:p>
          <a:p>
            <a:endParaRPr lang="en-US" b="0" dirty="0"/>
          </a:p>
          <a:p>
            <a:r>
              <a:rPr lang="en-US" dirty="0" smtClean="0"/>
              <a:t>3x + y = 6</a:t>
            </a:r>
          </a:p>
          <a:p>
            <a:endParaRPr lang="en-US" b="0" dirty="0"/>
          </a:p>
          <a:p>
            <a:r>
              <a:rPr lang="en-US" dirty="0" smtClean="0"/>
              <a:t>Questions:    What is the Parallel and Perpendicular slopes of the lines?</a:t>
            </a:r>
          </a:p>
          <a:p>
            <a:r>
              <a:rPr lang="en-US" dirty="0"/>
              <a:t>	</a:t>
            </a:r>
            <a:r>
              <a:rPr lang="en-US" dirty="0" smtClean="0"/>
              <a:t>What does the horizontal line look like?   Vertical line?</a:t>
            </a:r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E8936-02BC-449B-B1DC-CB1736FF8E49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35872856"/>
              </p:ext>
            </p:extLst>
          </p:nvPr>
        </p:nvGraphicFramePr>
        <p:xfrm>
          <a:off x="914400" y="5105400"/>
          <a:ext cx="4572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48699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  Note on page 11 box to  upper left find slope</a:t>
            </a:r>
          </a:p>
          <a:p>
            <a:endParaRPr lang="en-US" dirty="0"/>
          </a:p>
          <a:p>
            <a:r>
              <a:rPr lang="en-US" dirty="0" smtClean="0"/>
              <a:t>Example of Slope with (3,-2)  ( 3, 4)                M is undefined</a:t>
            </a:r>
            <a:endParaRPr lang="en-US" baseline="0" dirty="0" smtClean="0"/>
          </a:p>
          <a:p>
            <a:r>
              <a:rPr lang="en-US" baseline="0" dirty="0" smtClean="0"/>
              <a:t>	              (9,4) (-3, 4)   	          m is 0</a:t>
            </a:r>
            <a:endParaRPr lang="en-US" dirty="0" smtClean="0"/>
          </a:p>
          <a:p>
            <a:r>
              <a:rPr lang="en-US" dirty="0" smtClean="0"/>
              <a:t>                                 (7/8,</a:t>
            </a:r>
            <a:r>
              <a:rPr lang="en-US" baseline="0" dirty="0" smtClean="0"/>
              <a:t> ¾) ( 5/4, - ¼)       1 divided by 3/8  or  m is 8/3   </a:t>
            </a:r>
            <a:endParaRPr lang="en-US" dirty="0" smtClean="0"/>
          </a:p>
          <a:p>
            <a:r>
              <a:rPr lang="en-US" dirty="0" smtClean="0"/>
              <a:t>What is parallel</a:t>
            </a:r>
            <a:r>
              <a:rPr lang="en-US" baseline="0" dirty="0" smtClean="0"/>
              <a:t> slope?			same</a:t>
            </a:r>
            <a:endParaRPr lang="en-US" dirty="0" smtClean="0"/>
          </a:p>
          <a:p>
            <a:r>
              <a:rPr lang="en-US" dirty="0" smtClean="0"/>
              <a:t>What is perpendicular</a:t>
            </a:r>
            <a:r>
              <a:rPr lang="en-US" baseline="0" dirty="0" smtClean="0"/>
              <a:t> slope?		-3/8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Page 16 9 – 14 pick one </a:t>
            </a:r>
          </a:p>
          <a:p>
            <a:endParaRPr lang="en-US" baseline="0" dirty="0" smtClean="0"/>
          </a:p>
          <a:p>
            <a:r>
              <a:rPr lang="en-US" baseline="0" dirty="0" smtClean="0"/>
              <a:t>15- 18  pick one</a:t>
            </a:r>
          </a:p>
          <a:p>
            <a:endParaRPr lang="en-US" baseline="0" dirty="0" smtClean="0"/>
          </a:p>
          <a:p>
            <a:r>
              <a:rPr lang="en-US" baseline="0" dirty="0" smtClean="0"/>
              <a:t>20</a:t>
            </a:r>
          </a:p>
          <a:p>
            <a:r>
              <a:rPr lang="en-US" baseline="0" dirty="0" smtClean="0"/>
              <a:t>23-26</a:t>
            </a:r>
          </a:p>
          <a:p>
            <a:endParaRPr lang="en-US" baseline="0" dirty="0" smtClean="0"/>
          </a:p>
          <a:p>
            <a:r>
              <a:rPr lang="en-US" baseline="0" dirty="0" smtClean="0"/>
              <a:t>27-29</a:t>
            </a:r>
          </a:p>
          <a:p>
            <a:endParaRPr lang="en-US" baseline="0" dirty="0" smtClean="0"/>
          </a:p>
          <a:p>
            <a:r>
              <a:rPr lang="en-US" baseline="0" dirty="0" smtClean="0"/>
              <a:t>44,  45</a:t>
            </a:r>
          </a:p>
          <a:p>
            <a:endParaRPr lang="en-US" baseline="0" dirty="0" smtClean="0"/>
          </a:p>
          <a:p>
            <a:r>
              <a:rPr lang="en-US" baseline="0" dirty="0" smtClean="0"/>
              <a:t>52, 53, </a:t>
            </a:r>
          </a:p>
          <a:p>
            <a:endParaRPr lang="en-US" baseline="0" dirty="0" smtClean="0"/>
          </a:p>
          <a:p>
            <a:r>
              <a:rPr lang="en-US" baseline="0" dirty="0" smtClean="0"/>
              <a:t>59 – 64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E8936-02BC-449B-B1DC-CB1736FF8E4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0165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E8936-02BC-449B-B1DC-CB1736FF8E4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1552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Page 3  </a:t>
                </a:r>
              </a:p>
              <a:p>
                <a:r>
                  <a:rPr lang="en-US" dirty="0" smtClean="0"/>
                  <a:t>Need Graph Paper  Divide into groups of 2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Y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30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39−10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/>
                      </a:rPr>
                      <m:t>      </m:t>
                    </m:r>
                    <m:r>
                      <a:rPr lang="en-US" b="0" i="1" smtClean="0">
                        <a:latin typeface="Cambria Math"/>
                      </a:rPr>
                      <m:t>𝑈𝑠𝑖𝑛𝑔</m:t>
                    </m:r>
                    <m:r>
                      <a:rPr lang="en-US" b="0" i="1" smtClean="0">
                        <a:latin typeface="Cambria Math"/>
                      </a:rPr>
                      <m:t>  </m:t>
                    </m:r>
                    <m:r>
                      <a:rPr lang="en-US" b="0" i="1" smtClean="0">
                        <a:latin typeface="Cambria Math"/>
                      </a:rPr>
                      <m:t>𝐷𝑜𝑚𝑎𝑖𝑛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−3,−1,0,1,3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  </m:t>
                    </m:r>
                    <m:r>
                      <a:rPr lang="en-US" b="0" i="1" smtClean="0">
                        <a:latin typeface="Cambria Math"/>
                      </a:rPr>
                      <m:t>𝑓𝑖𝑛𝑑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𝑅𝑎𝑛𝑔𝑒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𝑎𝑛𝑑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𝑝𝑙𝑜𝑡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𝑝𝑜𝑖𝑛𝑡𝑠</m:t>
                    </m:r>
                    <m:r>
                      <a:rPr lang="en-US" b="0" i="1" smtClean="0">
                        <a:latin typeface="Cambria Math"/>
                      </a:rPr>
                      <m:t>    </m:t>
                    </m:r>
                    <m:r>
                      <a:rPr lang="en-US" b="0" i="1" smtClean="0">
                        <a:latin typeface="Cambria Math"/>
                      </a:rPr>
                      <m:t>𝑊h𝑎𝑡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𝑑𝑜𝑒𝑠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𝑡h𝑒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𝑔𝑟𝑎𝑝h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𝑙𝑜𝑜𝑘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𝑙𝑖𝑘𝑒</m:t>
                    </m:r>
                    <m:r>
                      <a:rPr lang="en-US" b="0" i="1" smtClean="0">
                        <a:latin typeface="Cambria Math"/>
                      </a:rPr>
                      <m:t>?</m:t>
                    </m:r>
                  </m:oMath>
                </a14:m>
                <a:r>
                  <a:rPr lang="en-US" b="0" dirty="0" smtClean="0"/>
                  <a:t>   Equation</a:t>
                </a:r>
                <a:r>
                  <a:rPr lang="en-US" b="0" baseline="0" dirty="0" smtClean="0"/>
                  <a:t> on next slide</a:t>
                </a:r>
                <a:endParaRPr lang="en-US" b="0" dirty="0" smtClean="0"/>
              </a:p>
              <a:p>
                <a:endParaRPr lang="en-US" b="0" dirty="0" smtClean="0"/>
              </a:p>
              <a:p>
                <a:r>
                  <a:rPr lang="en-US" b="0" dirty="0" smtClean="0"/>
                  <a:t>Pick</a:t>
                </a:r>
                <a:r>
                  <a:rPr lang="en-US" b="0" baseline="0" dirty="0" smtClean="0"/>
                  <a:t> a point value between each domain value and find it’s range equivalent and plot more points.  </a:t>
                </a:r>
              </a:p>
              <a:p>
                <a:r>
                  <a:rPr lang="en-US" b="0" baseline="0" dirty="0" smtClean="0"/>
                  <a:t>Repeat this process.    </a:t>
                </a:r>
              </a:p>
              <a:p>
                <a:endParaRPr lang="en-US" b="0" baseline="0" dirty="0" smtClean="0"/>
              </a:p>
              <a:p>
                <a:r>
                  <a:rPr lang="en-US" b="0" baseline="0" dirty="0" smtClean="0"/>
                  <a:t>Finally check with the graphing calculator Do you know how to adjust the screen?</a:t>
                </a:r>
                <a:r>
                  <a:rPr lang="en-US" b="0" dirty="0" smtClean="0"/>
                  <a:t>	</a:t>
                </a:r>
              </a:p>
              <a:p>
                <a:endParaRPr lang="en-US" b="0" dirty="0" smtClean="0"/>
              </a:p>
              <a:p>
                <a:endParaRPr lang="en-US" b="0" dirty="0" smtClean="0"/>
              </a:p>
              <a:p>
                <a:r>
                  <a:rPr lang="en-US" b="0" dirty="0" smtClean="0"/>
                  <a:t>p. 9  73 -74  	</a:t>
                </a:r>
              </a:p>
            </p:txBody>
          </p:sp>
        </mc:Choice>
        <mc:Fallback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Page 3  </a:t>
                </a:r>
              </a:p>
              <a:p>
                <a:r>
                  <a:rPr lang="en-US" dirty="0" smtClean="0"/>
                  <a:t>Need Graph Paper  Divide into groups of 2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Y = </a:t>
                </a:r>
                <a:r>
                  <a:rPr lang="en-US" b="0" i="0" smtClean="0">
                    <a:latin typeface="Cambria Math"/>
                  </a:rPr>
                  <a:t>1/30 𝑥(39−10𝑥^2+𝑥^4 )       𝑈𝑠𝑖𝑛𝑔  𝐷𝑜𝑚𝑎𝑖𝑛 (−3,−1,0,1,3)   𝑓𝑖𝑛𝑑 𝑅𝑎𝑛𝑔𝑒 𝑎𝑛𝑑 𝑝𝑙𝑜𝑡 𝑝𝑜𝑖𝑛𝑡𝑠    𝑊ℎ𝑎𝑡 𝑑𝑜𝑒𝑠 𝑡ℎ𝑒 𝑔𝑟𝑎𝑝ℎ 𝑙𝑜𝑜𝑘 𝑙𝑖𝑘𝑒?</a:t>
                </a:r>
                <a:r>
                  <a:rPr lang="en-US" b="0" dirty="0" smtClean="0"/>
                  <a:t>   Equation</a:t>
                </a:r>
                <a:r>
                  <a:rPr lang="en-US" b="0" baseline="0" dirty="0" smtClean="0"/>
                  <a:t> on next slide</a:t>
                </a:r>
                <a:endParaRPr lang="en-US" b="0" dirty="0" smtClean="0"/>
              </a:p>
              <a:p>
                <a:endParaRPr lang="en-US" b="0" dirty="0" smtClean="0"/>
              </a:p>
              <a:p>
                <a:r>
                  <a:rPr lang="en-US" b="0" dirty="0" smtClean="0"/>
                  <a:t>Pick</a:t>
                </a:r>
                <a:r>
                  <a:rPr lang="en-US" b="0" baseline="0" dirty="0" smtClean="0"/>
                  <a:t> a point value between each domain value and find it’s range equivalent and plot more points.  </a:t>
                </a:r>
              </a:p>
              <a:p>
                <a:r>
                  <a:rPr lang="en-US" b="0" baseline="0" dirty="0" smtClean="0"/>
                  <a:t>Repeat this process.    </a:t>
                </a:r>
              </a:p>
              <a:p>
                <a:endParaRPr lang="en-US" b="0" baseline="0" dirty="0" smtClean="0"/>
              </a:p>
              <a:p>
                <a:r>
                  <a:rPr lang="en-US" b="0" baseline="0" dirty="0" smtClean="0"/>
                  <a:t>Finally check with the graphing calculator Do you know how to adjust the screen?</a:t>
                </a:r>
                <a:r>
                  <a:rPr lang="en-US" b="0" dirty="0" smtClean="0"/>
                  <a:t>	</a:t>
                </a:r>
              </a:p>
              <a:p>
                <a:endParaRPr lang="en-US" b="0" dirty="0" smtClean="0"/>
              </a:p>
              <a:p>
                <a:endParaRPr lang="en-US" b="0" dirty="0" smtClean="0"/>
              </a:p>
              <a:p>
                <a:r>
                  <a:rPr lang="en-US" b="0" dirty="0" smtClean="0"/>
                  <a:t>p. 9  73 -74  	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E8936-02BC-449B-B1DC-CB1736FF8E4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5953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Calculator to answer the questions on regression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E8936-02BC-449B-B1DC-CB1736FF8E4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4644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</a:p>
          <a:p>
            <a:endParaRPr lang="en-US" dirty="0" smtClean="0"/>
          </a:p>
          <a:p>
            <a:r>
              <a:rPr lang="en-US" dirty="0" smtClean="0"/>
              <a:t>5x + 2y</a:t>
            </a:r>
            <a:r>
              <a:rPr lang="en-US" baseline="0" dirty="0" smtClean="0"/>
              <a:t> =  20</a:t>
            </a:r>
          </a:p>
          <a:p>
            <a:endParaRPr lang="en-US" baseline="0" dirty="0" smtClean="0"/>
          </a:p>
          <a:p>
            <a:r>
              <a:rPr lang="en-US" baseline="0" dirty="0" smtClean="0"/>
              <a:t>1/5x – 2 y =  8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r>
              <a:rPr lang="en-US" dirty="0" smtClean="0"/>
              <a:t>X^3 – 4x = 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E8936-02BC-449B-B1DC-CB1736FF8E4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217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E8936-02BC-449B-B1DC-CB1736FF8E4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5666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r>
              <a:rPr lang="en-US" baseline="0" dirty="0" smtClean="0"/>
              <a:t> problems on page 27  1, 5, 17, 18, 25, 33  to be used with next slide ( end of slide 12) work a few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E8936-02BC-449B-B1DC-CB1736FF8E4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6201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E8936-02BC-449B-B1DC-CB1736FF8E4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15908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 (x+</a:t>
            </a:r>
            <a:r>
              <a:rPr lang="en-US" baseline="0" dirty="0" smtClean="0"/>
              <a:t> h)^2 + 7  - x^2 + 7   /   h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E8936-02BC-449B-B1DC-CB1736FF8E4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14869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Fill in chart  with students  Have them draw on a piece of paper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E8936-02BC-449B-B1DC-CB1736FF8E4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5300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43D36-49C2-4CBC-8742-E580C3D1A2EA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0F0-D4E4-442C-AC8F-FA101C209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1933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43D36-49C2-4CBC-8742-E580C3D1A2EA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0F0-D4E4-442C-AC8F-FA101C209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9753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43D36-49C2-4CBC-8742-E580C3D1A2EA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0F0-D4E4-442C-AC8F-FA101C209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3354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43D36-49C2-4CBC-8742-E580C3D1A2EA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0F0-D4E4-442C-AC8F-FA101C209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1095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43D36-49C2-4CBC-8742-E580C3D1A2EA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0F0-D4E4-442C-AC8F-FA101C209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8383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43D36-49C2-4CBC-8742-E580C3D1A2EA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0F0-D4E4-442C-AC8F-FA101C209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7635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43D36-49C2-4CBC-8742-E580C3D1A2EA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0F0-D4E4-442C-AC8F-FA101C209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4275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43D36-49C2-4CBC-8742-E580C3D1A2EA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0F0-D4E4-442C-AC8F-FA101C209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3328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43D36-49C2-4CBC-8742-E580C3D1A2EA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0F0-D4E4-442C-AC8F-FA101C209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20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43D36-49C2-4CBC-8742-E580C3D1A2EA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0F0-D4E4-442C-AC8F-FA101C209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0722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43D36-49C2-4CBC-8742-E580C3D1A2EA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0F0-D4E4-442C-AC8F-FA101C209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0391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43D36-49C2-4CBC-8742-E580C3D1A2EA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300F0-D4E4-442C-AC8F-FA101C209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8134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Preparation for Calculus</a:t>
            </a:r>
          </a:p>
          <a:p>
            <a:endParaRPr lang="en-US" dirty="0"/>
          </a:p>
          <a:p>
            <a:r>
              <a:rPr lang="en-US" dirty="0" smtClean="0"/>
              <a:t>HW page 37  1- 49  odd</a:t>
            </a:r>
          </a:p>
          <a:p>
            <a:r>
              <a:rPr lang="en-US" dirty="0" smtClean="0"/>
              <a:t>P 39 1 -13  odd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5169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Graphs and Models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1000" y="2438400"/>
            <a:ext cx="4699000" cy="2540000"/>
          </a:xfrm>
        </p:spPr>
      </p:pic>
      <p:sp>
        <p:nvSpPr>
          <p:cNvPr id="5" name="TextBox 4"/>
          <p:cNvSpPr txBox="1"/>
          <p:nvPr/>
        </p:nvSpPr>
        <p:spPr>
          <a:xfrm>
            <a:off x="457200" y="1600200"/>
            <a:ext cx="3581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2400" dirty="0" smtClean="0"/>
              <a:t>In 1637, This French mathematician joined two major fields : </a:t>
            </a:r>
          </a:p>
          <a:p>
            <a:endParaRPr lang="en-US" sz="2400" dirty="0"/>
          </a:p>
          <a:p>
            <a:r>
              <a:rPr lang="en-US" sz="2400" dirty="0" smtClean="0"/>
              <a:t>Algebra</a:t>
            </a:r>
          </a:p>
          <a:p>
            <a:r>
              <a:rPr lang="en-US" sz="2400" dirty="0" smtClean="0"/>
              <a:t>Geometry </a:t>
            </a:r>
          </a:p>
          <a:p>
            <a:endParaRPr lang="en-US" sz="2400" dirty="0"/>
          </a:p>
          <a:p>
            <a:r>
              <a:rPr lang="en-US" sz="2400" dirty="0" smtClean="0"/>
              <a:t>Geometry concepts could be formulated analytically </a:t>
            </a:r>
          </a:p>
          <a:p>
            <a:endParaRPr lang="en-US" sz="2400" dirty="0"/>
          </a:p>
          <a:p>
            <a:r>
              <a:rPr lang="en-US" sz="2400" dirty="0" smtClean="0"/>
              <a:t>Algebraic concepts could be viewed graphically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9586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Plot points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Slope intercept form  y = mx + b</a:t>
            </a:r>
          </a:p>
          <a:p>
            <a:endParaRPr lang="en-US" dirty="0"/>
          </a:p>
          <a:p>
            <a:r>
              <a:rPr lang="en-US" dirty="0" smtClean="0"/>
              <a:t>x/y intercept or general form </a:t>
            </a:r>
            <a:r>
              <a:rPr lang="en-US" dirty="0" err="1" smtClean="0"/>
              <a:t>ax+by</a:t>
            </a:r>
            <a:r>
              <a:rPr lang="en-US" dirty="0" smtClean="0"/>
              <a:t>= c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Rules for parallel and perpendicular lines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Horizontal and vertical lines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638503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slope of a line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IN Calculus we will use the triangle to represent change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y =  y2-y1			slope =    y  /     x </a:t>
            </a:r>
          </a:p>
          <a:p>
            <a:pPr marL="0" indent="0">
              <a:buNone/>
            </a:pPr>
            <a:r>
              <a:rPr lang="en-US" dirty="0" smtClean="0"/>
              <a:t>					           </a:t>
            </a:r>
            <a:r>
              <a:rPr lang="en-US" sz="2000" dirty="0" smtClean="0"/>
              <a:t>where x1 is not x2</a:t>
            </a:r>
            <a:endParaRPr lang="en-US" sz="2000" dirty="0"/>
          </a:p>
          <a:p>
            <a:pPr marL="0" indent="0">
              <a:buNone/>
            </a:pPr>
            <a:r>
              <a:rPr lang="en-US" dirty="0" smtClean="0"/>
              <a:t>       x = x2 –x1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* See note on page 10</a:t>
            </a:r>
            <a:endParaRPr lang="en-US" dirty="0"/>
          </a:p>
        </p:txBody>
      </p:sp>
      <p:sp>
        <p:nvSpPr>
          <p:cNvPr id="6" name="Isosceles Triangle 5"/>
          <p:cNvSpPr/>
          <p:nvPr/>
        </p:nvSpPr>
        <p:spPr>
          <a:xfrm>
            <a:off x="865909" y="3158836"/>
            <a:ext cx="304800" cy="3048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>
            <a:off x="858982" y="4267200"/>
            <a:ext cx="304800" cy="3048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9536" y="3240375"/>
            <a:ext cx="328613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40961" y="3230705"/>
            <a:ext cx="328613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8185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Direction of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Positive				     negative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Zero (horizontal)				 undefined </a:t>
            </a:r>
          </a:p>
          <a:p>
            <a:pPr marL="3657600" lvl="8" indent="0">
              <a:buNone/>
            </a:pPr>
            <a:r>
              <a:rPr lang="en-US" dirty="0"/>
              <a:t>	</a:t>
            </a:r>
            <a:r>
              <a:rPr lang="en-US" dirty="0" smtClean="0"/>
              <a:t>	   (vertical)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1219200" y="2057400"/>
            <a:ext cx="1676400" cy="129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55127" y="1981200"/>
            <a:ext cx="1371600" cy="1447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19200" y="5562600"/>
            <a:ext cx="2438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943600" y="4038600"/>
            <a:ext cx="0" cy="1981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824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Plot the data (scatter plot)</a:t>
            </a:r>
          </a:p>
          <a:p>
            <a:r>
              <a:rPr lang="en-US" dirty="0" smtClean="0"/>
              <a:t>Find the regression equation  (y = </a:t>
            </a:r>
            <a:r>
              <a:rPr lang="en-US" dirty="0" err="1" smtClean="0"/>
              <a:t>mx+b</a:t>
            </a:r>
            <a:r>
              <a:rPr lang="en-US" dirty="0" smtClean="0"/>
              <a:t>)</a:t>
            </a:r>
          </a:p>
          <a:p>
            <a:r>
              <a:rPr lang="en-US" dirty="0" smtClean="0"/>
              <a:t>Super impose the graph of the regression equation on the scatter plot to see the fit</a:t>
            </a:r>
          </a:p>
          <a:p>
            <a:r>
              <a:rPr lang="en-US" dirty="0" smtClean="0"/>
              <a:t>Use the newly formed regression equation to predict y-values for particular values of 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0119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 = 1/30 x (39-10x^2 + x^4)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Hand graphing?</a:t>
            </a:r>
          </a:p>
          <a:p>
            <a:r>
              <a:rPr lang="en-US" dirty="0" smtClean="0"/>
              <a:t>Calculator graphing?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0496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73086594"/>
              </p:ext>
            </p:extLst>
          </p:nvPr>
        </p:nvGraphicFramePr>
        <p:xfrm>
          <a:off x="457200" y="1600200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Annual</a:t>
                      </a:r>
                      <a:r>
                        <a:rPr lang="en-US" baseline="0" dirty="0" smtClean="0"/>
                        <a:t> Compensation (in dollars)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22,033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27,581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1988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30,466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31,465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32,836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???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4419600"/>
            <a:ext cx="7391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dirty="0" smtClean="0"/>
              <a:t>Find the linear regression equation for the data</a:t>
            </a:r>
          </a:p>
          <a:p>
            <a:pPr marL="342900" indent="-342900">
              <a:buAutoNum type="alphaUcPeriod"/>
            </a:pPr>
            <a:r>
              <a:rPr lang="en-US" dirty="0" smtClean="0"/>
              <a:t>Find the slope of the regression line. What does the slope represent?</a:t>
            </a:r>
          </a:p>
          <a:p>
            <a:pPr marL="342900" indent="-342900">
              <a:buAutoNum type="alphaUcPeriod"/>
            </a:pPr>
            <a:r>
              <a:rPr lang="en-US" dirty="0" smtClean="0"/>
              <a:t>Superimpose the graph of the linear regression equation on a scatter plot of the data</a:t>
            </a:r>
          </a:p>
          <a:p>
            <a:pPr marL="342900" indent="-342900">
              <a:buAutoNum type="alphaUcPeriod"/>
            </a:pPr>
            <a:r>
              <a:rPr lang="en-US" dirty="0" smtClean="0"/>
              <a:t>Use the regression equation to predict the construction worker’ s average annual compensation in the year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7135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x and Y intercepts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y  (0,b)</a:t>
            </a:r>
          </a:p>
          <a:p>
            <a:pPr lvl="1"/>
            <a:r>
              <a:rPr lang="en-US" dirty="0" smtClean="0"/>
              <a:t>Set all x’s to zero and solve 										</a:t>
            </a:r>
          </a:p>
          <a:p>
            <a:r>
              <a:rPr lang="en-US" dirty="0" smtClean="0"/>
              <a:t>Find x  (a,0)</a:t>
            </a:r>
          </a:p>
          <a:p>
            <a:pPr lvl="1"/>
            <a:r>
              <a:rPr lang="en-US" dirty="0" smtClean="0"/>
              <a:t>Let y be zero and solve for x</a:t>
            </a:r>
          </a:p>
          <a:p>
            <a:pPr lvl="1"/>
            <a:r>
              <a:rPr lang="en-US" dirty="0" smtClean="0"/>
              <a:t>May need to know factoring rules which is an analytical approach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4114800" y="2971800"/>
                <a:ext cx="22012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78348C6-12C7-435B-A356-E68ED674C434}" type="mathplaceholder">
                        <a:rPr lang="en-US" i="1" smtClean="0">
                          <a:latin typeface="Cambria Math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2971800"/>
                <a:ext cx="2201244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4580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Fact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81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Gottfried </a:t>
            </a:r>
            <a:r>
              <a:rPr lang="en-US" dirty="0" err="1" smtClean="0"/>
              <a:t>Liebniz</a:t>
            </a:r>
            <a:r>
              <a:rPr lang="en-US" dirty="0" smtClean="0"/>
              <a:t> in 1694 first used the term function  but use of the function notation was used by Leonhard Euler in 1734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4400" y="1571624"/>
            <a:ext cx="3548430" cy="414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3645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Relation </a:t>
            </a:r>
            <a:r>
              <a:rPr lang="en-US" dirty="0" err="1" smtClean="0"/>
              <a:t>vs</a:t>
            </a:r>
            <a:r>
              <a:rPr lang="en-US" dirty="0" smtClean="0"/>
              <a:t> Function</a:t>
            </a:r>
          </a:p>
          <a:p>
            <a:r>
              <a:rPr lang="en-US" dirty="0" smtClean="0"/>
              <a:t>Independent  </a:t>
            </a:r>
            <a:r>
              <a:rPr lang="en-US" dirty="0" smtClean="0">
                <a:sym typeface="Wingdings" pitchFamily="2" charset="2"/>
              </a:rPr>
              <a:t> dependent</a:t>
            </a:r>
          </a:p>
          <a:p>
            <a:r>
              <a:rPr lang="en-US" dirty="0" smtClean="0">
                <a:sym typeface="Wingdings" pitchFamily="2" charset="2"/>
              </a:rPr>
              <a:t>Domain  range </a:t>
            </a:r>
          </a:p>
          <a:p>
            <a:r>
              <a:rPr lang="en-US" dirty="0" smtClean="0">
                <a:sym typeface="Wingdings" pitchFamily="2" charset="2"/>
              </a:rPr>
              <a:t>Notation f(x) =   </a:t>
            </a:r>
            <a:r>
              <a:rPr lang="en-US" dirty="0" err="1" smtClean="0">
                <a:sym typeface="Wingdings" pitchFamily="2" charset="2"/>
              </a:rPr>
              <a:t>vs</a:t>
            </a:r>
            <a:r>
              <a:rPr lang="en-US" dirty="0" smtClean="0">
                <a:sym typeface="Wingdings" pitchFamily="2" charset="2"/>
              </a:rPr>
              <a:t>   y =  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Implicit form   x + 2y = 1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Explicit form  y = ½ - ½ x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Function notation  f(x) = ½ (1-x)</a:t>
            </a:r>
          </a:p>
        </p:txBody>
      </p:sp>
    </p:spTree>
    <p:extLst>
      <p:ext uri="{BB962C8B-B14F-4D97-AF65-F5344CB8AC3E}">
        <p14:creationId xmlns:p14="http://schemas.microsoft.com/office/powerpoint/2010/main" xmlns="" val="3101957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Domain and Range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Explicit domain is one that is given</a:t>
                </a:r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r>
                  <a:rPr lang="en-US" dirty="0" smtClean="0"/>
                  <a:t>	f(x) =  1/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−4                4&lt;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&lt;5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Implicit domain is one that is derived from rules</a:t>
                </a:r>
              </a:p>
              <a:p>
                <a:pPr marL="0" indent="0">
                  <a:buNone/>
                </a:pPr>
                <a:r>
                  <a:rPr lang="en-US" dirty="0" smtClean="0"/>
                  <a:t>	g(x) = 1/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−4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61380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Important use of evaluating a function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371600"/>
                <a:ext cx="8763000" cy="5410200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u="sng" smtClean="0">
                        <a:latin typeface="Cambria Math"/>
                      </a:rPr>
                      <m:t>𝑓</m:t>
                    </m:r>
                    <m:r>
                      <a:rPr lang="en-US" b="0" i="1" u="sng" smtClean="0">
                        <a:latin typeface="Cambria Math"/>
                      </a:rPr>
                      <m:t>(</m:t>
                    </m:r>
                    <m:r>
                      <a:rPr lang="en-US" b="0" i="1" u="sng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u="sng" dirty="0" smtClean="0"/>
                  <a:t> +</a:t>
                </a:r>
                <a14:m>
                  <m:oMath xmlns:m="http://schemas.openxmlformats.org/officeDocument/2006/math">
                    <m:r>
                      <a:rPr lang="en-US" i="1" u="sng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b="0" i="1" u="sng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u="sng" smtClean="0">
                        <a:latin typeface="Cambria Math"/>
                        <a:ea typeface="Cambria Math"/>
                      </a:rPr>
                      <m:t>) −</m:t>
                    </m:r>
                    <m:r>
                      <a:rPr lang="en-US" b="0" i="1" u="sng" smtClean="0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b="0" i="1" u="sng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u="sng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u="sng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u="sng" dirty="0" smtClean="0"/>
                  <a:t>  </a:t>
                </a:r>
                <a:endParaRPr lang="en-US" u="sng" dirty="0"/>
              </a:p>
              <a:p>
                <a:pPr marL="0" indent="0" algn="ctr">
                  <a:buNone/>
                </a:pPr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  </a:t>
                </a:r>
                <a:endParaRPr lang="en-US" dirty="0" smtClean="0"/>
              </a:p>
              <a:p>
                <a:pPr marL="0" indent="0" algn="ctr">
                  <a:buNone/>
                </a:pPr>
                <a:endParaRPr lang="en-US" dirty="0" smtClean="0"/>
              </a:p>
              <a:p>
                <a:pPr marL="0" indent="0" algn="ctr">
                  <a:buNone/>
                </a:pPr>
                <a:r>
                  <a:rPr lang="en-US" dirty="0" smtClean="0"/>
                  <a:t> </a:t>
                </a:r>
                <a:r>
                  <a:rPr lang="en-US" dirty="0" smtClean="0"/>
                  <a:t>of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+7 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r>
                  <a:rPr lang="en-US" sz="2600" dirty="0" smtClean="0"/>
                  <a:t>* This is called the difference quotient and is very important to calculus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371600"/>
                <a:ext cx="8763000" cy="5410200"/>
              </a:xfrm>
              <a:blipFill rotWithShape="1">
                <a:blip r:embed="rId3" cstate="print"/>
                <a:stretch>
                  <a:fillRect t="-2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13773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55"/>
            <a:ext cx="8229600" cy="1143000"/>
          </a:xfrm>
        </p:spPr>
        <p:txBody>
          <a:bodyPr/>
          <a:lstStyle/>
          <a:p>
            <a:r>
              <a:rPr lang="en-US" dirty="0" smtClean="0"/>
              <a:t>Library of Functions	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17048492"/>
              </p:ext>
            </p:extLst>
          </p:nvPr>
        </p:nvGraphicFramePr>
        <p:xfrm>
          <a:off x="1066800" y="1066800"/>
          <a:ext cx="7162800" cy="555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  <a:gridCol w="2286000"/>
                <a:gridCol w="2362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Domain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Range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IDENTITY</a:t>
                      </a:r>
                      <a:r>
                        <a:rPr lang="en-US" baseline="0" dirty="0" smtClean="0"/>
                        <a:t> (linear)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Quadratic (square)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Cube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Absolute 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Rational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Radical (square</a:t>
                      </a:r>
                      <a:r>
                        <a:rPr lang="en-US" baseline="0" dirty="0" smtClean="0"/>
                        <a:t> root)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en-US" dirty="0" smtClean="0"/>
                        <a:t>Cube 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Exponential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Polynomial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Trigonometric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Piecewise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Step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More ???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34542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Graphing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Plot many points to get true idea of the graph</a:t>
            </a:r>
          </a:p>
          <a:p>
            <a:r>
              <a:rPr lang="en-US" dirty="0" smtClean="0"/>
              <a:t>Know intercepts y and x</a:t>
            </a:r>
          </a:p>
          <a:p>
            <a:r>
              <a:rPr lang="en-US" dirty="0" smtClean="0"/>
              <a:t>Know rules of symmetry</a:t>
            </a:r>
          </a:p>
          <a:p>
            <a:r>
              <a:rPr lang="en-US" dirty="0" smtClean="0"/>
              <a:t>Know rules of asymptotes</a:t>
            </a:r>
          </a:p>
          <a:p>
            <a:r>
              <a:rPr lang="en-US" dirty="0" smtClean="0"/>
              <a:t>Know rules of domain</a:t>
            </a:r>
          </a:p>
          <a:p>
            <a:r>
              <a:rPr lang="en-US" dirty="0" smtClean="0"/>
              <a:t>Know transformation rules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2608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Symmetry of a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Symmetric with respect to the y-axis  (even)</a:t>
            </a:r>
          </a:p>
          <a:p>
            <a:pPr marL="0" indent="0">
              <a:buNone/>
            </a:pPr>
            <a:r>
              <a:rPr lang="en-US" dirty="0" smtClean="0"/>
              <a:t>       (</a:t>
            </a:r>
            <a:r>
              <a:rPr lang="en-US" dirty="0" err="1" smtClean="0"/>
              <a:t>x,y</a:t>
            </a:r>
            <a:r>
              <a:rPr lang="en-US" dirty="0" smtClean="0"/>
              <a:t>)  and (-</a:t>
            </a:r>
            <a:r>
              <a:rPr lang="en-US" dirty="0" err="1" smtClean="0"/>
              <a:t>x,y</a:t>
            </a:r>
            <a:r>
              <a:rPr lang="en-US" dirty="0" smtClean="0"/>
              <a:t>)  are both points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replace x by –x and yields same equation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also all exponents are even</a:t>
            </a:r>
          </a:p>
          <a:p>
            <a:r>
              <a:rPr lang="en-US" dirty="0" smtClean="0"/>
              <a:t>Symmetric with respect to the x- axis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(</a:t>
            </a:r>
            <a:r>
              <a:rPr lang="en-US" dirty="0" err="1" smtClean="0"/>
              <a:t>x,y</a:t>
            </a:r>
            <a:r>
              <a:rPr lang="en-US" dirty="0" smtClean="0"/>
              <a:t>) and (x,-y) are both points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replace y by –y and yields same equation</a:t>
            </a:r>
          </a:p>
          <a:p>
            <a:r>
              <a:rPr lang="en-US" dirty="0" smtClean="0"/>
              <a:t>Symmetric with respect to the origin (odd)</a:t>
            </a:r>
          </a:p>
          <a:p>
            <a:pPr marL="0" indent="0">
              <a:buNone/>
            </a:pPr>
            <a:r>
              <a:rPr lang="en-US" dirty="0" smtClean="0"/>
              <a:t> 	(</a:t>
            </a:r>
            <a:r>
              <a:rPr lang="en-US" dirty="0" err="1" smtClean="0"/>
              <a:t>x,y</a:t>
            </a:r>
            <a:r>
              <a:rPr lang="en-US" dirty="0" smtClean="0"/>
              <a:t>) and (-x,-y) are both points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replace x by –x and yields the opposite signed  	equation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also all exponents are odd</a:t>
            </a:r>
          </a:p>
        </p:txBody>
      </p:sp>
    </p:spTree>
    <p:extLst>
      <p:ext uri="{BB962C8B-B14F-4D97-AF65-F5344CB8AC3E}">
        <p14:creationId xmlns:p14="http://schemas.microsoft.com/office/powerpoint/2010/main" xmlns="" val="1793518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/>
                <a:r>
                  <a:rPr lang="en-US" dirty="0" smtClean="0"/>
                  <a:t>Transformation rules of function </a:t>
                </a:r>
                <a:br>
                  <a:rPr lang="en-US" dirty="0" smtClean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t="-20213" b="-6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 smtClean="0"/>
              <a:t>a  compression/expansion about the x axis if negative reflection about x axis</a:t>
            </a:r>
          </a:p>
          <a:p>
            <a:pPr marL="0" indent="0">
              <a:buNone/>
            </a:pPr>
            <a:r>
              <a:rPr lang="en-US" i="1" dirty="0" smtClean="0"/>
              <a:t>b compression/expansion about the y axis if negative reflection  about y axis</a:t>
            </a:r>
          </a:p>
          <a:p>
            <a:pPr marL="0" indent="0">
              <a:buNone/>
            </a:pPr>
            <a:r>
              <a:rPr lang="en-US" i="1" dirty="0" smtClean="0"/>
              <a:t>	* If both a and b are negative reflection </a:t>
            </a:r>
            <a:r>
              <a:rPr lang="en-US" i="1" dirty="0"/>
              <a:t>	</a:t>
            </a:r>
            <a:r>
              <a:rPr lang="en-US" i="1" dirty="0" smtClean="0"/>
              <a:t>	about the origin</a:t>
            </a:r>
          </a:p>
          <a:p>
            <a:pPr marL="0" indent="0">
              <a:buNone/>
            </a:pPr>
            <a:r>
              <a:rPr lang="en-US" i="1" dirty="0"/>
              <a:t>c</a:t>
            </a:r>
            <a:r>
              <a:rPr lang="en-US" i="1" dirty="0" smtClean="0"/>
              <a:t> shift horizontal to the left or right</a:t>
            </a:r>
          </a:p>
          <a:p>
            <a:pPr marL="0" indent="0">
              <a:buNone/>
            </a:pPr>
            <a:r>
              <a:rPr lang="en-US" i="1" dirty="0" smtClean="0"/>
              <a:t>d shift vertically up or down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40600937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Polynomial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find degree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the leading coefficient test  and end behavior  </a:t>
            </a:r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symmetry</a:t>
            </a:r>
          </a:p>
          <a:p>
            <a:r>
              <a:rPr lang="en-US" dirty="0" smtClean="0"/>
              <a:t>4th Find number of roots (Descartes rule of signs)</a:t>
            </a:r>
          </a:p>
          <a:p>
            <a:r>
              <a:rPr lang="en-US" dirty="0" smtClean="0"/>
              <a:t>5th find the zero’s (intermediate value)</a:t>
            </a:r>
          </a:p>
          <a:p>
            <a:pPr lvl="1"/>
            <a:r>
              <a:rPr lang="en-US" dirty="0" smtClean="0"/>
              <a:t>Multiplicity (touch or cross)</a:t>
            </a:r>
          </a:p>
          <a:p>
            <a:r>
              <a:rPr lang="en-US" dirty="0" smtClean="0"/>
              <a:t>6th sketch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271085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it one or more functions?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Use the sum, difference, product and quotient rules of functions</a:t>
            </a:r>
          </a:p>
          <a:p>
            <a:pPr lvl="1"/>
            <a:r>
              <a:rPr lang="en-US" dirty="0" smtClean="0"/>
              <a:t>Polynomial and rational functions are algebraic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Composite of functions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Note Trig functions are transcendental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99654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Points of intersection of two graphs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Graphically</a:t>
            </a:r>
          </a:p>
          <a:p>
            <a:r>
              <a:rPr lang="en-US" dirty="0" smtClean="0"/>
              <a:t>Substitution</a:t>
            </a:r>
          </a:p>
          <a:p>
            <a:r>
              <a:rPr lang="en-US" dirty="0" smtClean="0"/>
              <a:t>Elimination ( ADDITION)</a:t>
            </a:r>
          </a:p>
          <a:p>
            <a:r>
              <a:rPr lang="en-US" dirty="0" smtClean="0"/>
              <a:t>Matrices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94361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is responsible for those word problems?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9800" y="2133600"/>
            <a:ext cx="2743200" cy="3121152"/>
          </a:xfrm>
        </p:spPr>
      </p:pic>
      <p:sp>
        <p:nvSpPr>
          <p:cNvPr id="5" name="TextBox 4"/>
          <p:cNvSpPr txBox="1"/>
          <p:nvPr/>
        </p:nvSpPr>
        <p:spPr>
          <a:xfrm>
            <a:off x="838200" y="1828800"/>
            <a:ext cx="4267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Swiss Mathematician Leonhard Euler  was one of the first to apply calculus to real life problems in physics.  Including topics as shipbuilding, acoustics, optics, astronomy, mechanics, and magnetism.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207175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world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Simplicity</a:t>
            </a:r>
          </a:p>
          <a:p>
            <a:pPr lvl="1"/>
            <a:r>
              <a:rPr lang="en-US" dirty="0" smtClean="0"/>
              <a:t>Simple enough to be workable</a:t>
            </a:r>
          </a:p>
          <a:p>
            <a:r>
              <a:rPr lang="en-US" dirty="0" smtClean="0"/>
              <a:t>Accuracy</a:t>
            </a:r>
          </a:p>
          <a:p>
            <a:pPr lvl="1"/>
            <a:r>
              <a:rPr lang="en-US" dirty="0" smtClean="0"/>
              <a:t>Accurate enough to produce meaningful results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1249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Scientific revolution in 1500’s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52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 smtClean="0"/>
              <a:t>Two early publications </a:t>
            </a:r>
          </a:p>
          <a:p>
            <a:pPr marL="457200" lvl="1" indent="0">
              <a:buNone/>
            </a:pPr>
            <a:r>
              <a:rPr lang="en-US" sz="2000" i="1" dirty="0" smtClean="0"/>
              <a:t>On the Revolutions of the Heavenly Spheres</a:t>
            </a:r>
          </a:p>
          <a:p>
            <a:pPr marL="457200" lvl="1" indent="0">
              <a:buNone/>
            </a:pPr>
            <a:r>
              <a:rPr lang="en-US" sz="2000" i="1" dirty="0" smtClean="0"/>
              <a:t>On the Structure of the Human Body</a:t>
            </a:r>
          </a:p>
          <a:p>
            <a:pPr marL="457200" lvl="1" indent="0">
              <a:buNone/>
            </a:pPr>
            <a:endParaRPr lang="en-US" sz="2000" i="1" dirty="0"/>
          </a:p>
          <a:p>
            <a:pPr marL="457200" lvl="1" indent="0">
              <a:buNone/>
            </a:pPr>
            <a:r>
              <a:rPr lang="en-US" sz="2000" b="1" dirty="0" smtClean="0"/>
              <a:t>Each of these books broke with prior tradition by suggesting the use of a scientific method rather than unquestioned reliance on authority</a:t>
            </a:r>
            <a:endParaRPr lang="en-US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7400" y="1600200"/>
            <a:ext cx="2133600" cy="21431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94940" y="3962400"/>
            <a:ext cx="22785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Leonardo da Vinci’s famous drawing </a:t>
            </a:r>
            <a:r>
              <a:rPr lang="en-US" i="1" dirty="0" smtClean="0"/>
              <a:t>Vitruvian Man </a:t>
            </a:r>
            <a:r>
              <a:rPr lang="en-US" dirty="0" smtClean="0"/>
              <a:t>that indicates that a person’s height and arm span are equal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2246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1691</TotalTime>
  <Words>1062</Words>
  <Application>Microsoft Office PowerPoint</Application>
  <PresentationFormat>On-screen Show (4:3)</PresentationFormat>
  <Paragraphs>267</Paragraphs>
  <Slides>23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Chapter P</vt:lpstr>
      <vt:lpstr>Graphs and Models</vt:lpstr>
      <vt:lpstr>Linear equations</vt:lpstr>
      <vt:lpstr>The slope of a line </vt:lpstr>
      <vt:lpstr>Direction of Graphs</vt:lpstr>
      <vt:lpstr>Linear Regression Analysis</vt:lpstr>
      <vt:lpstr>Y = 1/30 x (39-10x^2 + x^4)</vt:lpstr>
      <vt:lpstr>example</vt:lpstr>
      <vt:lpstr> x and Y intercepts</vt:lpstr>
      <vt:lpstr>Function Fact</vt:lpstr>
      <vt:lpstr>Functions</vt:lpstr>
      <vt:lpstr>Finding Domain and Range</vt:lpstr>
      <vt:lpstr>Important use of evaluating a function</vt:lpstr>
      <vt:lpstr>Library of Functions </vt:lpstr>
      <vt:lpstr>Graphing information</vt:lpstr>
      <vt:lpstr>Symmetry of a graph</vt:lpstr>
      <vt:lpstr> </vt:lpstr>
      <vt:lpstr>Polynomial Function</vt:lpstr>
      <vt:lpstr>Is it one or more functions? </vt:lpstr>
      <vt:lpstr>Points of intersection of two graphs </vt:lpstr>
      <vt:lpstr>Who is responsible for those word problems?</vt:lpstr>
      <vt:lpstr>Real world modeling</vt:lpstr>
      <vt:lpstr>Scientific revolution in 1500’s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</dc:creator>
  <cp:lastModifiedBy>pcbryan</cp:lastModifiedBy>
  <cp:revision>18</cp:revision>
  <dcterms:created xsi:type="dcterms:W3CDTF">2011-09-05T22:05:39Z</dcterms:created>
  <dcterms:modified xsi:type="dcterms:W3CDTF">2011-09-08T15:23:38Z</dcterms:modified>
</cp:coreProperties>
</file>