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0" r:id="rId2"/>
    <p:sldId id="262" r:id="rId3"/>
    <p:sldId id="263" r:id="rId4"/>
    <p:sldId id="274" r:id="rId5"/>
    <p:sldId id="285" r:id="rId6"/>
    <p:sldId id="281" r:id="rId7"/>
    <p:sldId id="275" r:id="rId8"/>
    <p:sldId id="282" r:id="rId9"/>
    <p:sldId id="267" r:id="rId10"/>
    <p:sldId id="276" r:id="rId11"/>
    <p:sldId id="286" r:id="rId12"/>
    <p:sldId id="273" r:id="rId13"/>
    <p:sldId id="277" r:id="rId14"/>
    <p:sldId id="288" r:id="rId15"/>
    <p:sldId id="279" r:id="rId16"/>
    <p:sldId id="287" r:id="rId17"/>
    <p:sldId id="291" r:id="rId18"/>
    <p:sldId id="292" r:id="rId19"/>
    <p:sldId id="293" r:id="rId20"/>
    <p:sldId id="289" r:id="rId21"/>
    <p:sldId id="290" r:id="rId22"/>
    <p:sldId id="268" r:id="rId23"/>
    <p:sldId id="283" r:id="rId24"/>
    <p:sldId id="284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6699"/>
    <a:srgbClr val="FFFF00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66" autoAdjust="0"/>
    <p:restoredTop sz="99687" autoAdjust="0"/>
  </p:normalViewPr>
  <p:slideViewPr>
    <p:cSldViewPr>
      <p:cViewPr varScale="1">
        <p:scale>
          <a:sx n="70" d="100"/>
          <a:sy n="70" d="100"/>
        </p:scale>
        <p:origin x="-330" y="-102"/>
      </p:cViewPr>
      <p:guideLst>
        <p:guide orient="horz" pos="57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5F9EF12-A804-4A12-B602-BC6E3152A11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495475-A936-45F4-AE70-19D056250CF6}" type="slidenum">
              <a:rPr lang="en-US"/>
              <a:pPr/>
              <a:t>1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FC586D-A8E9-4DE7-83E5-8ED9D37BE184}" type="slidenum">
              <a:rPr lang="en-US"/>
              <a:pPr/>
              <a:t>2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ED7C5B-C5D1-4A2A-8AA9-3B3C5FC55D4C}" type="slidenum">
              <a:rPr lang="en-US"/>
              <a:pPr/>
              <a:t>3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5B9E74-FAC5-43CD-8B63-82AA0901AF34}" type="slidenum">
              <a:rPr lang="en-US"/>
              <a:pPr/>
              <a:t>4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B78D33-69D1-417A-A959-53016FBDBDD8}" type="slidenum">
              <a:rPr lang="en-US"/>
              <a:pPr/>
              <a:t>5</a:t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902D31-F20E-4EAF-9D97-208A7A943320}" type="slidenum">
              <a:rPr lang="en-US"/>
              <a:pPr/>
              <a:t>6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B6DF95-659E-4069-A29D-A75FB1160ADC}" type="slidenum">
              <a:rPr lang="en-US"/>
              <a:pPr/>
              <a:t>7</a:t>
            </a:fld>
            <a:endParaRPr 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1B05A6-C9B1-4431-9682-95E69A6CC0CC}" type="slidenum">
              <a:rPr lang="en-US"/>
              <a:pPr/>
              <a:t>8</a:t>
            </a:fld>
            <a:endParaRPr lang="en-US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22682D-96A9-4F56-8378-D439819FB4BF}" type="slidenum">
              <a:rPr lang="en-US"/>
              <a:pPr/>
              <a:t>9</a:t>
            </a:fld>
            <a:endParaRPr lang="en-U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204AF5-5C48-4EA1-BD68-8B899399278A}" type="slidenum">
              <a:rPr lang="en-US"/>
              <a:pPr/>
              <a:t>10</a:t>
            </a:fld>
            <a:endParaRPr lang="en-US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FDAD30-A4F2-4F07-B798-8E9999A7FD84}" type="slidenum">
              <a:rPr lang="en-US"/>
              <a:pPr/>
              <a:t>11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2EB721-0263-450D-9DF4-14EDCAE04965}" type="slidenum">
              <a:rPr lang="en-US"/>
              <a:pPr/>
              <a:t>12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40DF30-00FD-4C35-963D-13C86AFA6C96}" type="slidenum">
              <a:rPr lang="en-US"/>
              <a:pPr/>
              <a:t>13</a:t>
            </a:fld>
            <a:endParaRPr lang="en-US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3574F8-F619-4993-AE1C-2A60E9A119F1}" type="slidenum">
              <a:rPr lang="en-US"/>
              <a:pPr/>
              <a:t>14</a:t>
            </a:fld>
            <a:endParaRPr lang="en-US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4F9C3A-0CA4-49DE-BAC8-07B8B01B30DC}" type="slidenum">
              <a:rPr lang="en-US"/>
              <a:pPr/>
              <a:t>15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F9EFC2-332D-4931-9ACD-66FEABC57A99}" type="slidenum">
              <a:rPr lang="en-US"/>
              <a:pPr/>
              <a:t>16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0B7F26-DB5D-4263-B0EC-3618783B0FBD}" type="slidenum">
              <a:rPr lang="en-US"/>
              <a:pPr/>
              <a:t>17</a:t>
            </a:fld>
            <a:endParaRPr lang="en-US"/>
          </a:p>
        </p:txBody>
      </p:sp>
      <p:sp>
        <p:nvSpPr>
          <p:cNvPr id="901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6FA6A2-65A5-4E6E-9CB5-3D9D444E77CC}" type="slidenum">
              <a:rPr lang="en-US"/>
              <a:pPr/>
              <a:t>18</a:t>
            </a:fld>
            <a:endParaRPr lang="en-US"/>
          </a:p>
        </p:txBody>
      </p:sp>
      <p:sp>
        <p:nvSpPr>
          <p:cNvPr id="655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F4C04E-744D-4D24-BE15-4477DFE66AC5}" type="slidenum">
              <a:rPr lang="en-US"/>
              <a:pPr/>
              <a:t>19</a:t>
            </a:fld>
            <a:endParaRPr lang="en-US"/>
          </a:p>
        </p:txBody>
      </p:sp>
      <p:sp>
        <p:nvSpPr>
          <p:cNvPr id="696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32ABD2-BE1A-4D98-A6B0-8C37FF34CA13}" type="slidenum">
              <a:rPr lang="en-US"/>
              <a:pPr/>
              <a:t>20</a:t>
            </a:fld>
            <a:endParaRPr lang="en-US"/>
          </a:p>
        </p:txBody>
      </p:sp>
      <p:sp>
        <p:nvSpPr>
          <p:cNvPr id="491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6C8F07-8BF7-4559-A919-9F773640364C}" type="slidenum">
              <a:rPr lang="en-US"/>
              <a:pPr/>
              <a:t>21</a:t>
            </a:fld>
            <a:endParaRPr lang="en-US"/>
          </a:p>
        </p:txBody>
      </p:sp>
      <p:sp>
        <p:nvSpPr>
          <p:cNvPr id="798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3C91D4-07CB-48D0-8BAD-50D2F9173323}" type="slidenum">
              <a:rPr lang="en-US"/>
              <a:pPr/>
              <a:t>22</a:t>
            </a:fld>
            <a:endParaRPr lang="en-US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8E3A19-81DD-4EE1-9AFD-77BB0ABFF847}" type="slidenum">
              <a:rPr lang="en-US"/>
              <a:pPr/>
              <a:t>23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D7E931-3623-4F49-B5B3-8872365685B2}" type="slidenum">
              <a:rPr lang="en-US"/>
              <a:pPr/>
              <a:t>24</a:t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597C7B-F896-42BA-A7D4-37A09A4239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6A07D9-6BB9-420B-87F6-89DC27123E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EDF347-713C-4588-9F35-A184C3A428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7CE94A-8708-4362-954B-118A0F0F3E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498D9C-3F20-4D54-B935-DEEA77BED3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11B98-7A93-4D62-9D2E-7768F17811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8EF0DA-3AC0-400F-9F17-6133DC52F9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583218-2A6F-4807-9521-2F56C4C710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78D323-ADC7-424B-BBDD-0DEC5362D92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E5A876-F5C0-4784-80B5-74BDC3650C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A862C1-64A9-49E6-B10C-EDDFE97FAB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8C6FD79-5E87-4146-9895-C14661559A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72C5C78-4F11-44D7-A863-95022556EA07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6554788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3" name="Text Box 9"/>
          <p:cNvSpPr txBox="1">
            <a:spLocks noChangeArrowheads="1"/>
          </p:cNvSpPr>
          <p:nvPr userDrawn="1"/>
        </p:nvSpPr>
        <p:spPr bwMode="auto">
          <a:xfrm>
            <a:off x="-3175" y="6556375"/>
            <a:ext cx="22129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b="1">
                <a:solidFill>
                  <a:schemeClr val="bg1"/>
                </a:solidFill>
                <a:latin typeface="Verdana" pitchFamily="34" charset="0"/>
              </a:rPr>
              <a:t>Holt Geometry</a:t>
            </a:r>
            <a:endParaRPr lang="en-US" sz="800" b="1"/>
          </a:p>
        </p:txBody>
      </p:sp>
      <p:sp>
        <p:nvSpPr>
          <p:cNvPr id="1034" name="Text Box 10"/>
          <p:cNvSpPr txBox="1">
            <a:spLocks noChangeArrowheads="1"/>
          </p:cNvSpPr>
          <p:nvPr userDrawn="1"/>
        </p:nvSpPr>
        <p:spPr bwMode="auto">
          <a:xfrm>
            <a:off x="152400" y="84138"/>
            <a:ext cx="8620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3200" b="1">
                <a:latin typeface="Arial Black" pitchFamily="34" charset="0"/>
              </a:rPr>
              <a:t>9-3</a:t>
            </a:r>
            <a:endParaRPr lang="en-US" sz="800"/>
          </a:p>
        </p:txBody>
      </p:sp>
      <p:sp>
        <p:nvSpPr>
          <p:cNvPr id="1035" name="Text Box 11"/>
          <p:cNvSpPr txBox="1">
            <a:spLocks noChangeArrowheads="1"/>
          </p:cNvSpPr>
          <p:nvPr userDrawn="1"/>
        </p:nvSpPr>
        <p:spPr bwMode="auto">
          <a:xfrm>
            <a:off x="1066800" y="98425"/>
            <a:ext cx="8077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>
                <a:solidFill>
                  <a:schemeClr val="bg1"/>
                </a:solidFill>
                <a:latin typeface="Arial Black" pitchFamily="34" charset="0"/>
              </a:rPr>
              <a:t>Composite Figures</a:t>
            </a:r>
            <a:endParaRPr lang="en-US" sz="2400">
              <a:latin typeface="Verdan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457200" y="1219200"/>
            <a:ext cx="8229600" cy="4800600"/>
          </a:xfrm>
          <a:prstGeom prst="rect">
            <a:avLst/>
          </a:prstGeom>
          <a:noFill/>
          <a:ln w="28575">
            <a:solidFill>
              <a:srgbClr val="DBDBDB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463550" indent="-463550"/>
            <a:r>
              <a:rPr lang="en-US" altLang="en-US" sz="2400" b="1">
                <a:solidFill>
                  <a:srgbClr val="3333CC"/>
                </a:solidFill>
                <a:latin typeface="Verdana" pitchFamily="34" charset="0"/>
              </a:rPr>
              <a:t>Warm Up</a:t>
            </a:r>
            <a:endParaRPr lang="en-US" altLang="en-US" sz="2400">
              <a:latin typeface="Verdana" pitchFamily="34" charset="0"/>
            </a:endParaRPr>
          </a:p>
          <a:p>
            <a:pPr marL="463550" indent="-463550"/>
            <a:r>
              <a:rPr lang="en-US" altLang="en-US" sz="2400" b="1">
                <a:latin typeface="Verdana" pitchFamily="34" charset="0"/>
              </a:rPr>
              <a:t>Find the area of each figure.</a:t>
            </a:r>
          </a:p>
          <a:p>
            <a:pPr marL="463550" indent="-463550"/>
            <a:endParaRPr lang="en-US" altLang="en-US" sz="2400" b="1">
              <a:latin typeface="Verdana" pitchFamily="34" charset="0"/>
            </a:endParaRPr>
          </a:p>
          <a:p>
            <a:pPr marL="463550" indent="-463550"/>
            <a:r>
              <a:rPr lang="en-US" altLang="en-US" sz="2400" b="1">
                <a:latin typeface="Verdana" pitchFamily="34" charset="0"/>
              </a:rPr>
              <a:t>1.</a:t>
            </a:r>
            <a:r>
              <a:rPr lang="en-US" altLang="en-US" sz="2400">
                <a:latin typeface="Verdana" pitchFamily="34" charset="0"/>
              </a:rPr>
              <a:t> </a:t>
            </a:r>
            <a:r>
              <a:rPr lang="en-US" altLang="en-US" sz="2400">
                <a:latin typeface="Verdana" pitchFamily="34" charset="0"/>
                <a:sym typeface="Symbol" pitchFamily="18" charset="2"/>
              </a:rPr>
              <a:t>a rectangle in which </a:t>
            </a:r>
            <a:r>
              <a:rPr lang="en-US" altLang="en-US" sz="2400" i="1">
                <a:latin typeface="Verdana" pitchFamily="34" charset="0"/>
                <a:sym typeface="Symbol" pitchFamily="18" charset="2"/>
              </a:rPr>
              <a:t>b</a:t>
            </a:r>
            <a:r>
              <a:rPr lang="en-US" altLang="en-US" sz="2400">
                <a:latin typeface="Verdana" pitchFamily="34" charset="0"/>
                <a:sym typeface="Symbol" pitchFamily="18" charset="2"/>
              </a:rPr>
              <a:t> = 14 cm and </a:t>
            </a:r>
          </a:p>
          <a:p>
            <a:pPr marL="463550" indent="-463550"/>
            <a:r>
              <a:rPr lang="en-US" altLang="en-US" sz="2400" i="1">
                <a:latin typeface="Verdana" pitchFamily="34" charset="0"/>
                <a:sym typeface="Symbol" pitchFamily="18" charset="2"/>
              </a:rPr>
              <a:t>	h</a:t>
            </a:r>
            <a:r>
              <a:rPr lang="en-US" altLang="en-US" sz="2400">
                <a:latin typeface="Verdana" pitchFamily="34" charset="0"/>
                <a:sym typeface="Symbol" pitchFamily="18" charset="2"/>
              </a:rPr>
              <a:t> = 5 cm</a:t>
            </a:r>
          </a:p>
          <a:p>
            <a:pPr marL="463550" indent="-463550"/>
            <a:endParaRPr lang="en-US" altLang="en-US" sz="2400" b="1">
              <a:latin typeface="Verdana" pitchFamily="34" charset="0"/>
              <a:sym typeface="Symbol" pitchFamily="18" charset="2"/>
            </a:endParaRPr>
          </a:p>
          <a:p>
            <a:pPr marL="463550" indent="-463550"/>
            <a:r>
              <a:rPr lang="en-US" altLang="en-US" sz="2400" b="1">
                <a:latin typeface="Verdana" pitchFamily="34" charset="0"/>
                <a:sym typeface="Symbol" pitchFamily="18" charset="2"/>
              </a:rPr>
              <a:t>2.</a:t>
            </a:r>
            <a:r>
              <a:rPr lang="en-US" altLang="en-US" sz="2400">
                <a:latin typeface="Verdana" pitchFamily="34" charset="0"/>
                <a:sym typeface="Symbol" pitchFamily="18" charset="2"/>
              </a:rPr>
              <a:t> a triangle in which </a:t>
            </a:r>
            <a:r>
              <a:rPr lang="en-US" altLang="en-US" sz="2400" i="1">
                <a:latin typeface="Verdana" pitchFamily="34" charset="0"/>
                <a:sym typeface="Symbol" pitchFamily="18" charset="2"/>
              </a:rPr>
              <a:t>b</a:t>
            </a:r>
            <a:r>
              <a:rPr lang="en-US" altLang="en-US" sz="2400">
                <a:latin typeface="Verdana" pitchFamily="34" charset="0"/>
                <a:sym typeface="Symbol" pitchFamily="18" charset="2"/>
              </a:rPr>
              <a:t> = 6 in. and </a:t>
            </a:r>
            <a:r>
              <a:rPr lang="en-US" altLang="en-US" sz="2400" i="1">
                <a:latin typeface="Verdana" pitchFamily="34" charset="0"/>
                <a:sym typeface="Symbol" pitchFamily="18" charset="2"/>
              </a:rPr>
              <a:t>h</a:t>
            </a:r>
            <a:r>
              <a:rPr lang="en-US" altLang="en-US" sz="2400">
                <a:latin typeface="Verdana" pitchFamily="34" charset="0"/>
                <a:sym typeface="Symbol" pitchFamily="18" charset="2"/>
              </a:rPr>
              <a:t> = 18 in.</a:t>
            </a:r>
          </a:p>
          <a:p>
            <a:pPr marL="463550" indent="-463550"/>
            <a:endParaRPr lang="en-US" altLang="en-US" sz="2400" b="1">
              <a:latin typeface="Verdana" pitchFamily="34" charset="0"/>
              <a:sym typeface="Symbol" pitchFamily="18" charset="2"/>
            </a:endParaRPr>
          </a:p>
          <a:p>
            <a:pPr marL="463550" indent="-463550"/>
            <a:r>
              <a:rPr lang="en-US" altLang="en-US" sz="2400" b="1">
                <a:latin typeface="Verdana" pitchFamily="34" charset="0"/>
                <a:sym typeface="Symbol" pitchFamily="18" charset="2"/>
              </a:rPr>
              <a:t>3.</a:t>
            </a:r>
            <a:r>
              <a:rPr lang="en-US" altLang="en-US" sz="2400">
                <a:latin typeface="Verdana" pitchFamily="34" charset="0"/>
                <a:sym typeface="Symbol" pitchFamily="18" charset="2"/>
              </a:rPr>
              <a:t> a trapezoid in which </a:t>
            </a:r>
            <a:r>
              <a:rPr lang="en-US" altLang="en-US" sz="2400" i="1">
                <a:latin typeface="Verdana" pitchFamily="34" charset="0"/>
                <a:sym typeface="Symbol" pitchFamily="18" charset="2"/>
              </a:rPr>
              <a:t>b</a:t>
            </a:r>
            <a:r>
              <a:rPr lang="en-US" altLang="en-US" sz="2400" baseline="-25000">
                <a:latin typeface="Verdana" pitchFamily="34" charset="0"/>
                <a:sym typeface="Symbol" pitchFamily="18" charset="2"/>
              </a:rPr>
              <a:t>1 </a:t>
            </a:r>
            <a:r>
              <a:rPr lang="en-US" altLang="en-US" sz="2400">
                <a:latin typeface="Verdana" pitchFamily="34" charset="0"/>
                <a:sym typeface="Symbol" pitchFamily="18" charset="2"/>
              </a:rPr>
              <a:t>= 7 ft, </a:t>
            </a:r>
            <a:r>
              <a:rPr lang="en-US" altLang="en-US" sz="2400" i="1">
                <a:latin typeface="Verdana" pitchFamily="34" charset="0"/>
                <a:sym typeface="Symbol" pitchFamily="18" charset="2"/>
              </a:rPr>
              <a:t>b</a:t>
            </a:r>
            <a:r>
              <a:rPr lang="en-US" altLang="en-US" sz="2400" baseline="-25000">
                <a:latin typeface="Verdana" pitchFamily="34" charset="0"/>
                <a:sym typeface="Symbol" pitchFamily="18" charset="2"/>
              </a:rPr>
              <a:t>2</a:t>
            </a:r>
            <a:r>
              <a:rPr lang="en-US" altLang="en-US" sz="2400">
                <a:latin typeface="Verdana" pitchFamily="34" charset="0"/>
                <a:sym typeface="Symbol" pitchFamily="18" charset="2"/>
              </a:rPr>
              <a:t> = 11 ft, and</a:t>
            </a:r>
          </a:p>
          <a:p>
            <a:pPr marL="463550" indent="-463550"/>
            <a:r>
              <a:rPr lang="en-US" altLang="en-US" sz="2400">
                <a:latin typeface="Verdana" pitchFamily="34" charset="0"/>
                <a:sym typeface="Symbol" pitchFamily="18" charset="2"/>
              </a:rPr>
              <a:t>	</a:t>
            </a:r>
            <a:r>
              <a:rPr lang="en-US" altLang="en-US" sz="2400" i="1">
                <a:latin typeface="Verdana" pitchFamily="34" charset="0"/>
                <a:sym typeface="Symbol" pitchFamily="18" charset="2"/>
              </a:rPr>
              <a:t>h</a:t>
            </a:r>
            <a:r>
              <a:rPr lang="en-US" altLang="en-US" sz="2400">
                <a:latin typeface="Verdana" pitchFamily="34" charset="0"/>
                <a:sym typeface="Symbol" pitchFamily="18" charset="2"/>
              </a:rPr>
              <a:t> = 3 ft</a:t>
            </a:r>
            <a:endParaRPr lang="en-US" altLang="en-US" sz="240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2711450" y="2667000"/>
            <a:ext cx="1936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 i="1">
                <a:solidFill>
                  <a:srgbClr val="FF0000"/>
                </a:solidFill>
                <a:latin typeface="Verdana" pitchFamily="34" charset="0"/>
                <a:sym typeface="Symbol" pitchFamily="18" charset="2"/>
              </a:rPr>
              <a:t>A</a:t>
            </a:r>
            <a:r>
              <a:rPr lang="en-US" altLang="en-US" sz="2400">
                <a:solidFill>
                  <a:srgbClr val="FF0000"/>
                </a:solidFill>
                <a:latin typeface="Verdana" pitchFamily="34" charset="0"/>
                <a:sym typeface="Symbol" pitchFamily="18" charset="2"/>
              </a:rPr>
              <a:t> = 70 cm</a:t>
            </a:r>
            <a:r>
              <a:rPr lang="en-US" altLang="en-US" sz="2400" baseline="30000">
                <a:solidFill>
                  <a:srgbClr val="FF0000"/>
                </a:solidFill>
                <a:latin typeface="Verdana" pitchFamily="34" charset="0"/>
                <a:sym typeface="Symbol" pitchFamily="18" charset="2"/>
              </a:rPr>
              <a:t>2</a:t>
            </a:r>
            <a:endParaRPr lang="en-US" sz="2400" baseline="30000">
              <a:solidFill>
                <a:srgbClr val="FF000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6300" y="3733800"/>
            <a:ext cx="186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 i="1">
                <a:solidFill>
                  <a:srgbClr val="FF0000"/>
                </a:solidFill>
                <a:latin typeface="Verdana" pitchFamily="34" charset="0"/>
                <a:sym typeface="Symbol" pitchFamily="18" charset="2"/>
              </a:rPr>
              <a:t>A</a:t>
            </a:r>
            <a:r>
              <a:rPr lang="en-US" altLang="en-US" sz="2400">
                <a:solidFill>
                  <a:srgbClr val="FF0000"/>
                </a:solidFill>
                <a:latin typeface="Verdana" pitchFamily="34" charset="0"/>
                <a:sym typeface="Symbol" pitchFamily="18" charset="2"/>
              </a:rPr>
              <a:t> = 54 in</a:t>
            </a:r>
            <a:r>
              <a:rPr lang="en-US" altLang="en-US" sz="2400" baseline="30000">
                <a:solidFill>
                  <a:srgbClr val="FF0000"/>
                </a:solidFill>
                <a:latin typeface="Verdana" pitchFamily="34" charset="0"/>
                <a:sym typeface="Symbol" pitchFamily="18" charset="2"/>
              </a:rPr>
              <a:t>2</a:t>
            </a:r>
            <a:r>
              <a:rPr lang="en-US" altLang="en-US" sz="2400">
                <a:solidFill>
                  <a:srgbClr val="FF0000"/>
                </a:solidFill>
                <a:latin typeface="Verdana" pitchFamily="34" charset="0"/>
                <a:sym typeface="Symbol" pitchFamily="18" charset="2"/>
              </a:rPr>
              <a:t> </a:t>
            </a:r>
            <a:endParaRPr lang="en-US" sz="2400">
              <a:solidFill>
                <a:srgbClr val="FF000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914400" y="4953000"/>
            <a:ext cx="1709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 i="1">
                <a:solidFill>
                  <a:srgbClr val="FF0000"/>
                </a:solidFill>
                <a:latin typeface="Verdana" pitchFamily="34" charset="0"/>
                <a:sym typeface="Symbol" pitchFamily="18" charset="2"/>
              </a:rPr>
              <a:t>A</a:t>
            </a:r>
            <a:r>
              <a:rPr lang="en-US" altLang="en-US" sz="2400">
                <a:solidFill>
                  <a:srgbClr val="FF0000"/>
                </a:solidFill>
                <a:latin typeface="Verdana" pitchFamily="34" charset="0"/>
                <a:sym typeface="Symbol" pitchFamily="18" charset="2"/>
              </a:rPr>
              <a:t> = 27 ft</a:t>
            </a:r>
            <a:r>
              <a:rPr lang="en-US" altLang="en-US" sz="2400" baseline="30000">
                <a:solidFill>
                  <a:srgbClr val="FF0000"/>
                </a:solidFill>
                <a:latin typeface="Verdana" pitchFamily="34" charset="0"/>
                <a:sym typeface="Symbol" pitchFamily="18" charset="2"/>
              </a:rPr>
              <a:t>2</a:t>
            </a:r>
            <a:endParaRPr lang="en-US" sz="2400" baseline="30000">
              <a:solidFill>
                <a:srgbClr val="FF0000"/>
              </a:solidFill>
              <a:latin typeface="Verdana" pitchFamily="34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utoUpdateAnimBg="0"/>
      <p:bldP spid="7172" grpId="0" autoUpdateAnimBg="0"/>
      <p:bldP spid="7173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381000" y="1905000"/>
            <a:ext cx="8458200" cy="2590800"/>
          </a:xfrm>
          <a:prstGeom prst="rect">
            <a:avLst/>
          </a:prstGeom>
          <a:noFill/>
          <a:ln w="28575">
            <a:solidFill>
              <a:srgbClr val="DBDBDB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altLang="en-US" sz="3200">
                <a:latin typeface="Verdana" pitchFamily="34" charset="0"/>
              </a:rPr>
              <a:t>Use the Area Addition Postulate to find the areas of composite figures.</a:t>
            </a:r>
          </a:p>
          <a:p>
            <a:pPr>
              <a:spcBef>
                <a:spcPct val="20000"/>
              </a:spcBef>
            </a:pPr>
            <a:endParaRPr lang="en-US" altLang="en-US" sz="1000">
              <a:latin typeface="Verdana" pitchFamily="34" charset="0"/>
            </a:endParaRPr>
          </a:p>
          <a:p>
            <a:pPr>
              <a:spcBef>
                <a:spcPct val="20000"/>
              </a:spcBef>
            </a:pPr>
            <a:r>
              <a:rPr lang="en-US" altLang="en-US" sz="3200">
                <a:latin typeface="Verdana" pitchFamily="34" charset="0"/>
              </a:rPr>
              <a:t>Use composite figures to estimate the areas of irregular shapes.</a:t>
            </a:r>
            <a:r>
              <a:rPr lang="en-US" altLang="en-US" sz="3200"/>
              <a:t> </a:t>
            </a:r>
          </a:p>
        </p:txBody>
      </p:sp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0" y="1219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altLang="en-US" sz="3600" i="1">
                <a:solidFill>
                  <a:srgbClr val="FF6600"/>
                </a:solidFill>
                <a:latin typeface="Arial Black" pitchFamily="34" charset="0"/>
              </a:rPr>
              <a:t>Objectives</a:t>
            </a:r>
            <a:endParaRPr lang="en-US" altLang="en-US" sz="3600" i="1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2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7" name="Rectangle 49"/>
          <p:cNvSpPr>
            <a:spLocks noChangeArrowheads="1"/>
          </p:cNvSpPr>
          <p:nvPr/>
        </p:nvSpPr>
        <p:spPr bwMode="auto">
          <a:xfrm>
            <a:off x="533400" y="1600200"/>
            <a:ext cx="82296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>
                <a:latin typeface="Verdana" pitchFamily="34" charset="0"/>
              </a:rPr>
              <a:t>A </a:t>
            </a:r>
            <a:r>
              <a:rPr lang="en-US" sz="2400" b="1" u="sng">
                <a:latin typeface="Verdana" pitchFamily="34" charset="0"/>
              </a:rPr>
              <a:t>composite figure</a:t>
            </a:r>
            <a:r>
              <a:rPr lang="en-US" sz="2400" b="1">
                <a:latin typeface="Verdana" pitchFamily="34" charset="0"/>
              </a:rPr>
              <a:t> </a:t>
            </a:r>
            <a:r>
              <a:rPr lang="en-US" sz="2400">
                <a:latin typeface="Verdana" pitchFamily="34" charset="0"/>
              </a:rPr>
              <a:t>is made up of simple</a:t>
            </a:r>
          </a:p>
          <a:p>
            <a:r>
              <a:rPr lang="en-US" sz="2400">
                <a:latin typeface="Verdana" pitchFamily="34" charset="0"/>
              </a:rPr>
              <a:t>shapes, such as triangles, rectangles,</a:t>
            </a:r>
          </a:p>
          <a:p>
            <a:r>
              <a:rPr lang="en-US" sz="2400">
                <a:latin typeface="Verdana" pitchFamily="34" charset="0"/>
              </a:rPr>
              <a:t>trapezoids, and circles. To find the area of a composite figure, find the areas of the simple shapes and then use the Area Addition Postulate.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304800" y="1828800"/>
            <a:ext cx="82375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en-US" sz="2400" b="1">
                <a:latin typeface="Verdana" pitchFamily="34" charset="0"/>
              </a:rPr>
              <a:t>Find the shaded area. Round to the nearest tenth, if necessary.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0" y="838200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>
                <a:solidFill>
                  <a:srgbClr val="006699"/>
                </a:solidFill>
                <a:latin typeface="Arial Black" pitchFamily="34" charset="0"/>
              </a:rPr>
              <a:t>Example 1A: Finding the Areas of Composite Figures by Adding</a:t>
            </a:r>
            <a:endParaRPr lang="en-US" altLang="en-US" sz="2600">
              <a:solidFill>
                <a:schemeClr val="accent2"/>
              </a:solidFill>
              <a:latin typeface="Arial MT Bl" charset="0"/>
            </a:endParaRPr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3886200" y="2895600"/>
            <a:ext cx="4540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400">
                <a:latin typeface="Verdana" pitchFamily="34" charset="0"/>
              </a:rPr>
              <a:t>Divide the figure into parts. </a:t>
            </a: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914400" y="4953000"/>
            <a:ext cx="2981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400">
                <a:latin typeface="Verdana" pitchFamily="34" charset="0"/>
              </a:rPr>
              <a:t>area of half circle:</a:t>
            </a:r>
          </a:p>
        </p:txBody>
      </p:sp>
      <p:pic>
        <p:nvPicPr>
          <p:cNvPr id="29712" name="Picture 16" descr="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5638800"/>
            <a:ext cx="4686300" cy="581025"/>
          </a:xfrm>
          <a:prstGeom prst="rect">
            <a:avLst/>
          </a:prstGeom>
          <a:noFill/>
        </p:spPr>
      </p:pic>
      <p:pic>
        <p:nvPicPr>
          <p:cNvPr id="29714" name="Picture 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2895600"/>
            <a:ext cx="26289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715" name="Line 19"/>
          <p:cNvSpPr>
            <a:spLocks noChangeShapeType="1"/>
          </p:cNvSpPr>
          <p:nvPr/>
        </p:nvSpPr>
        <p:spPr bwMode="auto">
          <a:xfrm>
            <a:off x="2273300" y="3479800"/>
            <a:ext cx="0" cy="711200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6" grpId="0"/>
      <p:bldP spid="29707" grpId="0"/>
      <p:bldP spid="297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>
                <a:solidFill>
                  <a:srgbClr val="006699"/>
                </a:solidFill>
                <a:latin typeface="Arial Black" pitchFamily="34" charset="0"/>
              </a:rPr>
              <a:t>Example 1A Continued</a:t>
            </a:r>
            <a:endParaRPr lang="en-US" altLang="en-US" sz="2600">
              <a:solidFill>
                <a:schemeClr val="accent2"/>
              </a:solidFill>
              <a:latin typeface="Arial MT Bl" charset="0"/>
            </a:endParaRPr>
          </a:p>
        </p:txBody>
      </p:sp>
      <p:sp>
        <p:nvSpPr>
          <p:cNvPr id="64522" name="Rectangle 10"/>
          <p:cNvSpPr>
            <a:spLocks noChangeArrowheads="1"/>
          </p:cNvSpPr>
          <p:nvPr/>
        </p:nvSpPr>
        <p:spPr bwMode="auto">
          <a:xfrm>
            <a:off x="3914775" y="3505200"/>
            <a:ext cx="3533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400">
                <a:latin typeface="Verdana" pitchFamily="34" charset="0"/>
              </a:rPr>
              <a:t>area of the rectangle:</a:t>
            </a:r>
          </a:p>
        </p:txBody>
      </p:sp>
      <p:sp>
        <p:nvSpPr>
          <p:cNvPr id="64523" name="Rectangle 11"/>
          <p:cNvSpPr>
            <a:spLocks noChangeArrowheads="1"/>
          </p:cNvSpPr>
          <p:nvPr/>
        </p:nvSpPr>
        <p:spPr bwMode="auto">
          <a:xfrm>
            <a:off x="3657600" y="1905000"/>
            <a:ext cx="2674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400">
                <a:latin typeface="Verdana" pitchFamily="34" charset="0"/>
              </a:rPr>
              <a:t>area of triangle:</a:t>
            </a:r>
          </a:p>
        </p:txBody>
      </p:sp>
      <p:sp>
        <p:nvSpPr>
          <p:cNvPr id="64524" name="Rectangle 12"/>
          <p:cNvSpPr>
            <a:spLocks noChangeArrowheads="1"/>
          </p:cNvSpPr>
          <p:nvPr/>
        </p:nvSpPr>
        <p:spPr bwMode="auto">
          <a:xfrm>
            <a:off x="3914775" y="4876800"/>
            <a:ext cx="2203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400">
                <a:latin typeface="Verdana" pitchFamily="34" charset="0"/>
              </a:rPr>
              <a:t>shaded area:</a:t>
            </a:r>
          </a:p>
        </p:txBody>
      </p:sp>
      <p:sp>
        <p:nvSpPr>
          <p:cNvPr id="64527" name="Rectangle 15"/>
          <p:cNvSpPr>
            <a:spLocks noChangeArrowheads="1"/>
          </p:cNvSpPr>
          <p:nvPr/>
        </p:nvSpPr>
        <p:spPr bwMode="auto">
          <a:xfrm>
            <a:off x="3914775" y="3962400"/>
            <a:ext cx="4633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400" i="1">
                <a:latin typeface="Verdana" pitchFamily="34" charset="0"/>
              </a:rPr>
              <a:t>A</a:t>
            </a:r>
            <a:r>
              <a:rPr lang="en-US" sz="2400">
                <a:latin typeface="Verdana" pitchFamily="34" charset="0"/>
              </a:rPr>
              <a:t> = </a:t>
            </a:r>
            <a:r>
              <a:rPr lang="en-US" sz="2400" i="1">
                <a:latin typeface="Verdana" pitchFamily="34" charset="0"/>
              </a:rPr>
              <a:t>bh</a:t>
            </a:r>
            <a:r>
              <a:rPr lang="en-US" sz="2400">
                <a:latin typeface="Verdana" pitchFamily="34" charset="0"/>
              </a:rPr>
              <a:t> = 20(14) = 280 mm</a:t>
            </a:r>
            <a:r>
              <a:rPr lang="en-US" sz="2400" baseline="30000">
                <a:latin typeface="Verdana" pitchFamily="34" charset="0"/>
              </a:rPr>
              <a:t>2</a:t>
            </a:r>
          </a:p>
        </p:txBody>
      </p:sp>
      <p:sp>
        <p:nvSpPr>
          <p:cNvPr id="64528" name="Rectangle 16"/>
          <p:cNvSpPr>
            <a:spLocks noChangeArrowheads="1"/>
          </p:cNvSpPr>
          <p:nvPr/>
        </p:nvSpPr>
        <p:spPr bwMode="auto">
          <a:xfrm>
            <a:off x="3914775" y="5410200"/>
            <a:ext cx="4818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400">
                <a:latin typeface="Verdana" pitchFamily="34" charset="0"/>
              </a:rPr>
              <a:t>50</a:t>
            </a:r>
            <a:r>
              <a:rPr lang="en-US" sz="2400" i="1">
                <a:latin typeface="Verdana" pitchFamily="34" charset="0"/>
                <a:sym typeface="Symbol" pitchFamily="18" charset="2"/>
              </a:rPr>
              <a:t></a:t>
            </a:r>
            <a:r>
              <a:rPr lang="en-US" sz="2400">
                <a:latin typeface="Verdana" pitchFamily="34" charset="0"/>
                <a:sym typeface="Symbol" pitchFamily="18" charset="2"/>
              </a:rPr>
              <a:t> + 280 + 84 ≈ 521.1 mm</a:t>
            </a:r>
            <a:r>
              <a:rPr lang="en-US" sz="2400" baseline="30000">
                <a:latin typeface="Verdana" pitchFamily="34" charset="0"/>
                <a:sym typeface="Symbol" pitchFamily="18" charset="2"/>
              </a:rPr>
              <a:t>2</a:t>
            </a:r>
          </a:p>
        </p:txBody>
      </p:sp>
      <p:pic>
        <p:nvPicPr>
          <p:cNvPr id="64543" name="Picture 31" descr="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2590800"/>
            <a:ext cx="4848225" cy="581025"/>
          </a:xfrm>
          <a:prstGeom prst="rect">
            <a:avLst/>
          </a:prstGeom>
          <a:noFill/>
        </p:spPr>
      </p:pic>
      <p:pic>
        <p:nvPicPr>
          <p:cNvPr id="64545" name="Picture 3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2895600"/>
            <a:ext cx="26289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4546" name="Line 34"/>
          <p:cNvSpPr>
            <a:spLocks noChangeShapeType="1"/>
          </p:cNvSpPr>
          <p:nvPr/>
        </p:nvSpPr>
        <p:spPr bwMode="auto">
          <a:xfrm>
            <a:off x="2273300" y="3492500"/>
            <a:ext cx="0" cy="698500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4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4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4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4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22" grpId="0"/>
      <p:bldP spid="64524" grpId="0"/>
      <p:bldP spid="64527" grpId="0"/>
      <p:bldP spid="645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304800" y="1828800"/>
            <a:ext cx="82375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en-US" sz="2400" b="1">
                <a:latin typeface="Verdana" pitchFamily="34" charset="0"/>
              </a:rPr>
              <a:t>Find the shaded area. Round to the nearest tenth, if necessary.</a:t>
            </a:r>
          </a:p>
        </p:txBody>
      </p:sp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0" y="838200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>
                <a:solidFill>
                  <a:srgbClr val="006699"/>
                </a:solidFill>
                <a:latin typeface="Arial Black" pitchFamily="34" charset="0"/>
              </a:rPr>
              <a:t>Example 1B: Finding the Areas of Composite Figures by Adding</a:t>
            </a:r>
            <a:endParaRPr lang="en-US" altLang="en-US" sz="2600">
              <a:solidFill>
                <a:schemeClr val="accent2"/>
              </a:solidFill>
              <a:latin typeface="Arial MT Bl" charset="0"/>
            </a:endParaRPr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3124200" y="3886200"/>
            <a:ext cx="3579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400" i="1">
                <a:latin typeface="Verdana" pitchFamily="34" charset="0"/>
              </a:rPr>
              <a:t>A</a:t>
            </a:r>
            <a:r>
              <a:rPr lang="en-US" sz="2400">
                <a:latin typeface="Verdana" pitchFamily="34" charset="0"/>
              </a:rPr>
              <a:t> = </a:t>
            </a:r>
            <a:r>
              <a:rPr lang="en-US" sz="2400" i="1">
                <a:latin typeface="Verdana" pitchFamily="34" charset="0"/>
              </a:rPr>
              <a:t>bh</a:t>
            </a:r>
            <a:r>
              <a:rPr lang="en-US" sz="2400">
                <a:latin typeface="Verdana" pitchFamily="34" charset="0"/>
              </a:rPr>
              <a:t> = 8(5)= 40ft</a:t>
            </a:r>
            <a:r>
              <a:rPr lang="en-US" sz="2400" baseline="30000">
                <a:latin typeface="Verdana" pitchFamily="34" charset="0"/>
              </a:rPr>
              <a:t>2</a:t>
            </a:r>
            <a:r>
              <a:rPr lang="en-US" sz="2400">
                <a:latin typeface="Verdana" pitchFamily="34" charset="0"/>
              </a:rPr>
              <a:t> </a:t>
            </a:r>
          </a:p>
        </p:txBody>
      </p:sp>
      <p:sp>
        <p:nvSpPr>
          <p:cNvPr id="56331" name="Rectangle 11"/>
          <p:cNvSpPr>
            <a:spLocks noChangeArrowheads="1"/>
          </p:cNvSpPr>
          <p:nvPr/>
        </p:nvSpPr>
        <p:spPr bwMode="auto">
          <a:xfrm>
            <a:off x="2743200" y="2743200"/>
            <a:ext cx="9144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329" name="Rectangle 9"/>
          <p:cNvSpPr>
            <a:spLocks noChangeArrowheads="1"/>
          </p:cNvSpPr>
          <p:nvPr/>
        </p:nvSpPr>
        <p:spPr bwMode="auto">
          <a:xfrm>
            <a:off x="2971800" y="2743200"/>
            <a:ext cx="4540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400">
                <a:latin typeface="Verdana" pitchFamily="34" charset="0"/>
              </a:rPr>
              <a:t>Divide the figure into parts. </a:t>
            </a:r>
          </a:p>
        </p:txBody>
      </p:sp>
      <p:sp>
        <p:nvSpPr>
          <p:cNvPr id="56333" name="Rectangle 13"/>
          <p:cNvSpPr>
            <a:spLocks noChangeArrowheads="1"/>
          </p:cNvSpPr>
          <p:nvPr/>
        </p:nvSpPr>
        <p:spPr bwMode="auto">
          <a:xfrm>
            <a:off x="3124200" y="3429000"/>
            <a:ext cx="3613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400">
                <a:latin typeface="Verdana" pitchFamily="34" charset="0"/>
              </a:rPr>
              <a:t>area of parallelogram:</a:t>
            </a:r>
          </a:p>
        </p:txBody>
      </p:sp>
      <p:pic>
        <p:nvPicPr>
          <p:cNvPr id="56334" name="Picture 14" descr="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5057775"/>
            <a:ext cx="4314825" cy="581025"/>
          </a:xfrm>
          <a:prstGeom prst="rect">
            <a:avLst/>
          </a:prstGeom>
          <a:noFill/>
        </p:spPr>
      </p:pic>
      <p:sp>
        <p:nvSpPr>
          <p:cNvPr id="56335" name="Rectangle 15"/>
          <p:cNvSpPr>
            <a:spLocks noChangeArrowheads="1"/>
          </p:cNvSpPr>
          <p:nvPr/>
        </p:nvSpPr>
        <p:spPr bwMode="auto">
          <a:xfrm>
            <a:off x="3124200" y="4524375"/>
            <a:ext cx="2674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400">
                <a:latin typeface="Verdana" pitchFamily="34" charset="0"/>
              </a:rPr>
              <a:t>area of triangle:</a:t>
            </a:r>
          </a:p>
        </p:txBody>
      </p:sp>
      <p:sp>
        <p:nvSpPr>
          <p:cNvPr id="56336" name="Rectangle 16"/>
          <p:cNvSpPr>
            <a:spLocks noChangeArrowheads="1"/>
          </p:cNvSpPr>
          <p:nvPr/>
        </p:nvSpPr>
        <p:spPr bwMode="auto">
          <a:xfrm>
            <a:off x="3048000" y="5867400"/>
            <a:ext cx="2203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400">
                <a:latin typeface="Verdana" pitchFamily="34" charset="0"/>
              </a:rPr>
              <a:t>shaded area:</a:t>
            </a:r>
          </a:p>
        </p:txBody>
      </p:sp>
      <p:sp>
        <p:nvSpPr>
          <p:cNvPr id="56337" name="Rectangle 17"/>
          <p:cNvSpPr>
            <a:spLocks noChangeArrowheads="1"/>
          </p:cNvSpPr>
          <p:nvPr/>
        </p:nvSpPr>
        <p:spPr bwMode="auto">
          <a:xfrm>
            <a:off x="5257800" y="5867400"/>
            <a:ext cx="2741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400">
                <a:latin typeface="Verdana" pitchFamily="34" charset="0"/>
              </a:rPr>
              <a:t>40 + 25 = 65 ft</a:t>
            </a:r>
            <a:r>
              <a:rPr lang="en-US" sz="2400" baseline="30000">
                <a:latin typeface="Verdana" pitchFamily="34" charset="0"/>
              </a:rPr>
              <a:t>2</a:t>
            </a:r>
          </a:p>
        </p:txBody>
      </p:sp>
      <p:pic>
        <p:nvPicPr>
          <p:cNvPr id="56338" name="Picture 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2819400"/>
            <a:ext cx="27241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6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6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6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6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6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6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30" grpId="0"/>
      <p:bldP spid="56329" grpId="0"/>
      <p:bldP spid="56333" grpId="0"/>
      <p:bldP spid="56335" grpId="0"/>
      <p:bldP spid="56336" grpId="0"/>
      <p:bldP spid="563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0" y="833864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 dirty="0" smtClean="0">
                <a:solidFill>
                  <a:srgbClr val="FF0000"/>
                </a:solidFill>
                <a:latin typeface="Arial Black" pitchFamily="34" charset="0"/>
              </a:rPr>
              <a:t>Check It Out!</a:t>
            </a:r>
            <a:r>
              <a:rPr lang="en-US" altLang="en-US" sz="2400" dirty="0" smtClean="0">
                <a:solidFill>
                  <a:srgbClr val="006699"/>
                </a:solidFill>
                <a:latin typeface="Arial Black" pitchFamily="34" charset="0"/>
              </a:rPr>
              <a:t> Example 1 Finding </a:t>
            </a:r>
            <a:r>
              <a:rPr lang="en-US" altLang="en-US" sz="2400" dirty="0">
                <a:solidFill>
                  <a:srgbClr val="006699"/>
                </a:solidFill>
                <a:latin typeface="Arial Black" pitchFamily="34" charset="0"/>
              </a:rPr>
              <a:t>the Areas of Composite Figures by Subtracting</a:t>
            </a:r>
            <a:endParaRPr lang="en-US" altLang="en-US" sz="2600" dirty="0">
              <a:solidFill>
                <a:schemeClr val="accent2"/>
              </a:solidFill>
              <a:latin typeface="Arial MT Bl" charset="0"/>
            </a:endParaRPr>
          </a:p>
        </p:txBody>
      </p:sp>
      <p:sp>
        <p:nvSpPr>
          <p:cNvPr id="44040" name="Text Box 8"/>
          <p:cNvSpPr txBox="1">
            <a:spLocks noChangeArrowheads="1"/>
          </p:cNvSpPr>
          <p:nvPr/>
        </p:nvSpPr>
        <p:spPr bwMode="auto">
          <a:xfrm>
            <a:off x="304800" y="1828800"/>
            <a:ext cx="82375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en-US" sz="2400" b="1" dirty="0">
                <a:latin typeface="Verdana" pitchFamily="34" charset="0"/>
              </a:rPr>
              <a:t>Find the shaded area. Round to the nearest tenth, if necessary.</a:t>
            </a:r>
          </a:p>
        </p:txBody>
      </p:sp>
      <p:sp>
        <p:nvSpPr>
          <p:cNvPr id="44044" name="Text Box 12"/>
          <p:cNvSpPr txBox="1">
            <a:spLocks noChangeArrowheads="1"/>
          </p:cNvSpPr>
          <p:nvPr/>
        </p:nvSpPr>
        <p:spPr bwMode="auto">
          <a:xfrm>
            <a:off x="3810000" y="2667000"/>
            <a:ext cx="2965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latin typeface="Verdana" pitchFamily="34" charset="0"/>
              </a:rPr>
              <a:t>area of a triangle:</a:t>
            </a:r>
          </a:p>
        </p:txBody>
      </p:sp>
      <p:sp>
        <p:nvSpPr>
          <p:cNvPr id="44045" name="Text Box 13"/>
          <p:cNvSpPr txBox="1">
            <a:spLocks noChangeArrowheads="1"/>
          </p:cNvSpPr>
          <p:nvPr/>
        </p:nvSpPr>
        <p:spPr bwMode="auto">
          <a:xfrm>
            <a:off x="3810000" y="3962400"/>
            <a:ext cx="3584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latin typeface="Verdana" pitchFamily="34" charset="0"/>
              </a:rPr>
              <a:t>area of the half circle:</a:t>
            </a:r>
          </a:p>
        </p:txBody>
      </p:sp>
      <p:sp>
        <p:nvSpPr>
          <p:cNvPr id="44046" name="Text Box 14"/>
          <p:cNvSpPr txBox="1">
            <a:spLocks noChangeArrowheads="1"/>
          </p:cNvSpPr>
          <p:nvPr/>
        </p:nvSpPr>
        <p:spPr bwMode="auto">
          <a:xfrm>
            <a:off x="4572000" y="5410200"/>
            <a:ext cx="2395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latin typeface="Verdana" pitchFamily="34" charset="0"/>
              </a:rPr>
              <a:t>area of figure:</a:t>
            </a:r>
          </a:p>
        </p:txBody>
      </p:sp>
      <p:sp>
        <p:nvSpPr>
          <p:cNvPr id="44047" name="Text Box 15"/>
          <p:cNvSpPr txBox="1">
            <a:spLocks noChangeArrowheads="1"/>
          </p:cNvSpPr>
          <p:nvPr/>
        </p:nvSpPr>
        <p:spPr bwMode="auto">
          <a:xfrm>
            <a:off x="228600" y="5289550"/>
            <a:ext cx="3886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>
                <a:latin typeface="Verdana" pitchFamily="34" charset="0"/>
              </a:rPr>
              <a:t>Subtract the area of the half circle from the area of the triangle.</a:t>
            </a:r>
          </a:p>
        </p:txBody>
      </p:sp>
      <p:sp>
        <p:nvSpPr>
          <p:cNvPr id="44048" name="Rectangle 16"/>
          <p:cNvSpPr>
            <a:spLocks noChangeArrowheads="1"/>
          </p:cNvSpPr>
          <p:nvPr/>
        </p:nvSpPr>
        <p:spPr bwMode="auto">
          <a:xfrm>
            <a:off x="3276600" y="3124200"/>
            <a:ext cx="4572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050" name="Text Box 18"/>
          <p:cNvSpPr txBox="1">
            <a:spLocks noChangeArrowheads="1"/>
          </p:cNvSpPr>
          <p:nvPr/>
        </p:nvSpPr>
        <p:spPr bwMode="auto">
          <a:xfrm>
            <a:off x="4572000" y="5867400"/>
            <a:ext cx="426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>
                <a:latin typeface="Verdana" pitchFamily="34" charset="0"/>
              </a:rPr>
              <a:t>234 – 10.125</a:t>
            </a:r>
            <a:r>
              <a:rPr lang="en-US" sz="2400">
                <a:latin typeface="Verdana" pitchFamily="34" charset="0"/>
                <a:sym typeface="Symbol" pitchFamily="18" charset="2"/>
              </a:rPr>
              <a:t> ≈ 202.2 ft</a:t>
            </a:r>
            <a:r>
              <a:rPr lang="en-US" sz="2400" baseline="30000">
                <a:latin typeface="Verdana" pitchFamily="34" charset="0"/>
                <a:sym typeface="Symbol" pitchFamily="18" charset="2"/>
              </a:rPr>
              <a:t>2</a:t>
            </a:r>
          </a:p>
        </p:txBody>
      </p:sp>
      <p:pic>
        <p:nvPicPr>
          <p:cNvPr id="44051" name="Picture 19" descr="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3200400"/>
            <a:ext cx="4724400" cy="581025"/>
          </a:xfrm>
          <a:prstGeom prst="rect">
            <a:avLst/>
          </a:prstGeom>
          <a:noFill/>
        </p:spPr>
      </p:pic>
      <p:pic>
        <p:nvPicPr>
          <p:cNvPr id="44052" name="Picture 20" descr="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4419600"/>
            <a:ext cx="5200650" cy="581025"/>
          </a:xfrm>
          <a:prstGeom prst="rect">
            <a:avLst/>
          </a:prstGeom>
          <a:noFill/>
        </p:spPr>
      </p:pic>
      <p:pic>
        <p:nvPicPr>
          <p:cNvPr id="44053" name="Picture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2895600"/>
            <a:ext cx="280035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4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4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4" grpId="0"/>
      <p:bldP spid="44045" grpId="0"/>
      <p:bldP spid="44046" grpId="0"/>
      <p:bldP spid="44047" grpId="0"/>
      <p:bldP spid="440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0" y="838200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>
                <a:solidFill>
                  <a:srgbClr val="006699"/>
                </a:solidFill>
                <a:latin typeface="Arial Black" pitchFamily="34" charset="0"/>
              </a:rPr>
              <a:t>Example 2: Finding the Areas of Composite Figures by Subtracting</a:t>
            </a:r>
            <a:endParaRPr lang="en-US" altLang="en-US" sz="2600">
              <a:solidFill>
                <a:schemeClr val="accent2"/>
              </a:solidFill>
              <a:latin typeface="Arial MT Bl" charset="0"/>
            </a:endParaRPr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304800" y="1828800"/>
            <a:ext cx="82375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en-US" sz="2400" b="1">
                <a:latin typeface="Verdana" pitchFamily="34" charset="0"/>
              </a:rPr>
              <a:t>Find the shaded area. Round to the nearest tenth, if necessary.</a:t>
            </a:r>
          </a:p>
        </p:txBody>
      </p:sp>
      <p:sp>
        <p:nvSpPr>
          <p:cNvPr id="58377" name="Rectangle 9"/>
          <p:cNvSpPr>
            <a:spLocks noChangeArrowheads="1"/>
          </p:cNvSpPr>
          <p:nvPr/>
        </p:nvSpPr>
        <p:spPr bwMode="auto">
          <a:xfrm>
            <a:off x="3276600" y="2743200"/>
            <a:ext cx="2305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400">
                <a:latin typeface="Verdana" pitchFamily="34" charset="0"/>
              </a:rPr>
              <a:t>area of circle:</a:t>
            </a:r>
          </a:p>
        </p:txBody>
      </p:sp>
      <p:sp>
        <p:nvSpPr>
          <p:cNvPr id="58378" name="Rectangle 10"/>
          <p:cNvSpPr>
            <a:spLocks noChangeArrowheads="1"/>
          </p:cNvSpPr>
          <p:nvPr/>
        </p:nvSpPr>
        <p:spPr bwMode="auto">
          <a:xfrm>
            <a:off x="3276600" y="3276600"/>
            <a:ext cx="5038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400" i="1">
                <a:latin typeface="Verdana" pitchFamily="34" charset="0"/>
              </a:rPr>
              <a:t>A</a:t>
            </a:r>
            <a:r>
              <a:rPr lang="en-US" sz="2400">
                <a:latin typeface="Verdana" pitchFamily="34" charset="0"/>
              </a:rPr>
              <a:t> = </a:t>
            </a:r>
            <a:r>
              <a:rPr lang="en-US" sz="2400" i="1">
                <a:latin typeface="Verdana" pitchFamily="34" charset="0"/>
                <a:sym typeface="Symbol" pitchFamily="18" charset="2"/>
              </a:rPr>
              <a:t>r</a:t>
            </a:r>
            <a:r>
              <a:rPr lang="en-US" sz="2400" baseline="30000">
                <a:latin typeface="Verdana" pitchFamily="34" charset="0"/>
                <a:cs typeface="Arial" charset="0"/>
                <a:sym typeface="Symbol" pitchFamily="18" charset="2"/>
              </a:rPr>
              <a:t>2</a:t>
            </a:r>
            <a:r>
              <a:rPr lang="en-US" sz="2400">
                <a:latin typeface="Verdana" pitchFamily="34" charset="0"/>
                <a:cs typeface="Arial" charset="0"/>
                <a:sym typeface="Symbol" pitchFamily="18" charset="2"/>
              </a:rPr>
              <a:t> = </a:t>
            </a:r>
            <a:r>
              <a:rPr lang="en-US" sz="2400" i="1">
                <a:latin typeface="Verdana" pitchFamily="34" charset="0"/>
                <a:cs typeface="Arial" charset="0"/>
                <a:sym typeface="Symbol" pitchFamily="18" charset="2"/>
              </a:rPr>
              <a:t></a:t>
            </a:r>
            <a:r>
              <a:rPr lang="en-US" sz="2400">
                <a:latin typeface="Verdana" pitchFamily="34" charset="0"/>
                <a:cs typeface="Arial" charset="0"/>
                <a:sym typeface="Symbol" pitchFamily="18" charset="2"/>
              </a:rPr>
              <a:t>(10)</a:t>
            </a:r>
            <a:r>
              <a:rPr lang="en-US" sz="2400" baseline="30000">
                <a:latin typeface="Verdana" pitchFamily="34" charset="0"/>
                <a:cs typeface="Arial" charset="0"/>
                <a:sym typeface="Symbol" pitchFamily="18" charset="2"/>
              </a:rPr>
              <a:t>2</a:t>
            </a:r>
            <a:r>
              <a:rPr lang="en-US" sz="2400">
                <a:latin typeface="Verdana" pitchFamily="34" charset="0"/>
                <a:cs typeface="Arial" charset="0"/>
                <a:sym typeface="Symbol" pitchFamily="18" charset="2"/>
              </a:rPr>
              <a:t> = 100</a:t>
            </a:r>
            <a:r>
              <a:rPr lang="en-US" sz="2400" i="1">
                <a:latin typeface="Verdana" pitchFamily="34" charset="0"/>
                <a:cs typeface="Arial" charset="0"/>
                <a:sym typeface="Symbol" pitchFamily="18" charset="2"/>
              </a:rPr>
              <a:t></a:t>
            </a:r>
            <a:r>
              <a:rPr lang="en-US" sz="2400">
                <a:latin typeface="Verdana" pitchFamily="34" charset="0"/>
                <a:cs typeface="Arial" charset="0"/>
                <a:sym typeface="Symbol" pitchFamily="18" charset="2"/>
              </a:rPr>
              <a:t> cm</a:t>
            </a:r>
            <a:r>
              <a:rPr lang="en-US" sz="2400" baseline="30000">
                <a:latin typeface="Verdana" pitchFamily="34" charset="0"/>
                <a:cs typeface="Arial" charset="0"/>
                <a:sym typeface="Symbol" pitchFamily="18" charset="2"/>
              </a:rPr>
              <a:t>2</a:t>
            </a:r>
            <a:endParaRPr lang="en-US" sz="2400">
              <a:latin typeface="Verdana" pitchFamily="34" charset="0"/>
              <a:cs typeface="Arial" charset="0"/>
              <a:sym typeface="Symbol" pitchFamily="18" charset="2"/>
            </a:endParaRPr>
          </a:p>
        </p:txBody>
      </p:sp>
      <p:sp>
        <p:nvSpPr>
          <p:cNvPr id="58379" name="Rectangle 11"/>
          <p:cNvSpPr>
            <a:spLocks noChangeArrowheads="1"/>
          </p:cNvSpPr>
          <p:nvPr/>
        </p:nvSpPr>
        <p:spPr bwMode="auto">
          <a:xfrm>
            <a:off x="2514600" y="4038600"/>
            <a:ext cx="342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400">
                <a:latin typeface="Verdana" pitchFamily="34" charset="0"/>
              </a:rPr>
              <a:t>area of trapezoid:</a:t>
            </a:r>
          </a:p>
        </p:txBody>
      </p:sp>
      <p:sp>
        <p:nvSpPr>
          <p:cNvPr id="58380" name="Rectangle 12"/>
          <p:cNvSpPr>
            <a:spLocks noChangeArrowheads="1"/>
          </p:cNvSpPr>
          <p:nvPr/>
        </p:nvSpPr>
        <p:spPr bwMode="auto">
          <a:xfrm>
            <a:off x="609600" y="5486400"/>
            <a:ext cx="2395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400">
                <a:latin typeface="Verdana" pitchFamily="34" charset="0"/>
              </a:rPr>
              <a:t>area of figure:</a:t>
            </a:r>
          </a:p>
        </p:txBody>
      </p:sp>
      <p:sp>
        <p:nvSpPr>
          <p:cNvPr id="58381" name="Rectangle 13"/>
          <p:cNvSpPr>
            <a:spLocks noChangeArrowheads="1"/>
          </p:cNvSpPr>
          <p:nvPr/>
        </p:nvSpPr>
        <p:spPr bwMode="auto">
          <a:xfrm>
            <a:off x="2971800" y="54864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400">
                <a:latin typeface="Verdana" pitchFamily="34" charset="0"/>
              </a:rPr>
              <a:t>100</a:t>
            </a:r>
            <a:r>
              <a:rPr lang="en-US" sz="2400" i="1">
                <a:latin typeface="Verdana" pitchFamily="34" charset="0"/>
                <a:sym typeface="Symbol" pitchFamily="18" charset="2"/>
              </a:rPr>
              <a:t></a:t>
            </a:r>
            <a:r>
              <a:rPr lang="en-US" sz="2400">
                <a:latin typeface="Verdana" pitchFamily="34" charset="0"/>
                <a:sym typeface="Symbol" pitchFamily="18" charset="2"/>
              </a:rPr>
              <a:t> –</a:t>
            </a:r>
            <a:r>
              <a:rPr lang="en-US" sz="2400">
                <a:latin typeface="Verdana" pitchFamily="34" charset="0"/>
                <a:cs typeface="Arial" charset="0"/>
                <a:sym typeface="Symbol" pitchFamily="18" charset="2"/>
              </a:rPr>
              <a:t>128  186.2 cm</a:t>
            </a:r>
            <a:r>
              <a:rPr lang="en-US" sz="2400" baseline="30000">
                <a:latin typeface="Verdana" pitchFamily="34" charset="0"/>
                <a:cs typeface="Arial" charset="0"/>
                <a:sym typeface="Symbol" pitchFamily="18" charset="2"/>
              </a:rPr>
              <a:t>2</a:t>
            </a:r>
            <a:endParaRPr lang="en-US" sz="2400">
              <a:latin typeface="Verdana" pitchFamily="34" charset="0"/>
              <a:cs typeface="Arial" charset="0"/>
              <a:sym typeface="Symbol" pitchFamily="18" charset="2"/>
            </a:endParaRPr>
          </a:p>
        </p:txBody>
      </p:sp>
      <p:pic>
        <p:nvPicPr>
          <p:cNvPr id="58382" name="Picture 14" descr="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4572000"/>
            <a:ext cx="6486525" cy="581025"/>
          </a:xfrm>
          <a:prstGeom prst="rect">
            <a:avLst/>
          </a:prstGeom>
          <a:noFill/>
        </p:spPr>
      </p:pic>
      <p:pic>
        <p:nvPicPr>
          <p:cNvPr id="58383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2743200"/>
            <a:ext cx="218122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8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8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8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8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8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7" grpId="0"/>
      <p:bldP spid="58378" grpId="0"/>
      <p:bldP spid="58379" grpId="0"/>
      <p:bldP spid="58380" grpId="0"/>
      <p:bldP spid="5838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9" name="Text Box 15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 dirty="0">
                <a:solidFill>
                  <a:srgbClr val="FF0000"/>
                </a:solidFill>
                <a:latin typeface="Arial Black" pitchFamily="34" charset="0"/>
              </a:rPr>
              <a:t>Check It Out!</a:t>
            </a:r>
            <a:r>
              <a:rPr lang="en-US" altLang="en-US" sz="2400" dirty="0">
                <a:solidFill>
                  <a:srgbClr val="006699"/>
                </a:solidFill>
                <a:latin typeface="Arial Black" pitchFamily="34" charset="0"/>
              </a:rPr>
              <a:t> Example 2 </a:t>
            </a:r>
            <a:endParaRPr lang="en-US" altLang="en-US" sz="2600" dirty="0">
              <a:solidFill>
                <a:schemeClr val="accent2"/>
              </a:solidFill>
              <a:latin typeface="Arial MT Bl" charset="0"/>
            </a:endParaRPr>
          </a:p>
        </p:txBody>
      </p:sp>
      <p:sp>
        <p:nvSpPr>
          <p:cNvPr id="16403" name="Text Box 19"/>
          <p:cNvSpPr txBox="1">
            <a:spLocks noChangeArrowheads="1"/>
          </p:cNvSpPr>
          <p:nvPr/>
        </p:nvSpPr>
        <p:spPr bwMode="auto">
          <a:xfrm>
            <a:off x="304800" y="1676400"/>
            <a:ext cx="82375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en-US" sz="2400" b="1">
                <a:latin typeface="Verdana" pitchFamily="34" charset="0"/>
              </a:rPr>
              <a:t>Find the shaded area. Round to the nearest tenth, if necessary.</a:t>
            </a:r>
          </a:p>
        </p:txBody>
      </p:sp>
      <p:pic>
        <p:nvPicPr>
          <p:cNvPr id="16404" name="Picture 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2209800"/>
            <a:ext cx="2830513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408" name="Rectangle 24"/>
          <p:cNvSpPr>
            <a:spLocks noChangeArrowheads="1"/>
          </p:cNvSpPr>
          <p:nvPr/>
        </p:nvSpPr>
        <p:spPr bwMode="auto">
          <a:xfrm>
            <a:off x="457200" y="2971800"/>
            <a:ext cx="2305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400">
                <a:latin typeface="Verdana" pitchFamily="34" charset="0"/>
              </a:rPr>
              <a:t>area of circle:</a:t>
            </a:r>
          </a:p>
        </p:txBody>
      </p:sp>
      <p:sp>
        <p:nvSpPr>
          <p:cNvPr id="16409" name="Rectangle 25"/>
          <p:cNvSpPr>
            <a:spLocks noChangeArrowheads="1"/>
          </p:cNvSpPr>
          <p:nvPr/>
        </p:nvSpPr>
        <p:spPr bwMode="auto">
          <a:xfrm>
            <a:off x="304800" y="3505200"/>
            <a:ext cx="441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400" i="1">
                <a:latin typeface="Verdana" pitchFamily="34" charset="0"/>
              </a:rPr>
              <a:t>A</a:t>
            </a:r>
            <a:r>
              <a:rPr lang="en-US" sz="2400">
                <a:latin typeface="Verdana" pitchFamily="34" charset="0"/>
              </a:rPr>
              <a:t> = </a:t>
            </a:r>
            <a:r>
              <a:rPr lang="en-US" sz="2400" i="1">
                <a:latin typeface="Verdana" pitchFamily="34" charset="0"/>
                <a:sym typeface="Symbol" pitchFamily="18" charset="2"/>
              </a:rPr>
              <a:t>r</a:t>
            </a:r>
            <a:r>
              <a:rPr lang="en-US" sz="2400" baseline="30000">
                <a:latin typeface="Verdana" pitchFamily="34" charset="0"/>
                <a:cs typeface="Arial" charset="0"/>
                <a:sym typeface="Symbol" pitchFamily="18" charset="2"/>
              </a:rPr>
              <a:t>2</a:t>
            </a:r>
            <a:r>
              <a:rPr lang="en-US" sz="2400">
                <a:latin typeface="Verdana" pitchFamily="34" charset="0"/>
                <a:cs typeface="Arial" charset="0"/>
                <a:sym typeface="Symbol" pitchFamily="18" charset="2"/>
              </a:rPr>
              <a:t> = </a:t>
            </a:r>
            <a:r>
              <a:rPr lang="en-US" sz="2400" i="1">
                <a:latin typeface="Verdana" pitchFamily="34" charset="0"/>
                <a:cs typeface="Arial" charset="0"/>
                <a:sym typeface="Symbol" pitchFamily="18" charset="2"/>
              </a:rPr>
              <a:t></a:t>
            </a:r>
            <a:r>
              <a:rPr lang="en-US" sz="2400">
                <a:latin typeface="Verdana" pitchFamily="34" charset="0"/>
                <a:cs typeface="Arial" charset="0"/>
                <a:sym typeface="Symbol" pitchFamily="18" charset="2"/>
              </a:rPr>
              <a:t>(3)</a:t>
            </a:r>
            <a:r>
              <a:rPr lang="en-US" sz="2400" baseline="30000">
                <a:latin typeface="Verdana" pitchFamily="34" charset="0"/>
                <a:cs typeface="Arial" charset="0"/>
                <a:sym typeface="Symbol" pitchFamily="18" charset="2"/>
              </a:rPr>
              <a:t>2</a:t>
            </a:r>
            <a:r>
              <a:rPr lang="en-US" sz="2400">
                <a:latin typeface="Verdana" pitchFamily="34" charset="0"/>
                <a:cs typeface="Arial" charset="0"/>
                <a:sym typeface="Symbol" pitchFamily="18" charset="2"/>
              </a:rPr>
              <a:t>  28.3 in</a:t>
            </a:r>
            <a:r>
              <a:rPr lang="en-US" sz="2400" baseline="30000">
                <a:latin typeface="Verdana" pitchFamily="34" charset="0"/>
                <a:cs typeface="Arial" charset="0"/>
                <a:sym typeface="Symbol" pitchFamily="18" charset="2"/>
              </a:rPr>
              <a:t>2</a:t>
            </a:r>
          </a:p>
        </p:txBody>
      </p:sp>
      <p:sp>
        <p:nvSpPr>
          <p:cNvPr id="16410" name="Rectangle 26"/>
          <p:cNvSpPr>
            <a:spLocks noChangeArrowheads="1"/>
          </p:cNvSpPr>
          <p:nvPr/>
        </p:nvSpPr>
        <p:spPr bwMode="auto">
          <a:xfrm>
            <a:off x="457200" y="4114800"/>
            <a:ext cx="2544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400">
                <a:latin typeface="Verdana" pitchFamily="34" charset="0"/>
              </a:rPr>
              <a:t>area of square:</a:t>
            </a:r>
          </a:p>
        </p:txBody>
      </p:sp>
      <p:sp>
        <p:nvSpPr>
          <p:cNvPr id="16411" name="Rectangle 27"/>
          <p:cNvSpPr>
            <a:spLocks noChangeArrowheads="1"/>
          </p:cNvSpPr>
          <p:nvPr/>
        </p:nvSpPr>
        <p:spPr bwMode="auto">
          <a:xfrm>
            <a:off x="304800" y="4724400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400" i="1">
                <a:latin typeface="Verdana" pitchFamily="34" charset="0"/>
              </a:rPr>
              <a:t>A</a:t>
            </a:r>
            <a:r>
              <a:rPr lang="en-US" sz="2400">
                <a:latin typeface="Verdana" pitchFamily="34" charset="0"/>
              </a:rPr>
              <a:t> = </a:t>
            </a:r>
            <a:r>
              <a:rPr lang="en-US" sz="2400" i="1">
                <a:latin typeface="Verdana" pitchFamily="34" charset="0"/>
                <a:sym typeface="Symbol" pitchFamily="18" charset="2"/>
              </a:rPr>
              <a:t>bh</a:t>
            </a:r>
            <a:r>
              <a:rPr lang="en-US" sz="2400">
                <a:latin typeface="Verdana" pitchFamily="34" charset="0"/>
                <a:cs typeface="Arial" charset="0"/>
                <a:sym typeface="Symbol" pitchFamily="18" charset="2"/>
              </a:rPr>
              <a:t>  (4.24)(4.24)  18 in</a:t>
            </a:r>
            <a:r>
              <a:rPr lang="en-US" sz="2400" baseline="30000">
                <a:latin typeface="Verdana" pitchFamily="34" charset="0"/>
                <a:cs typeface="Arial" charset="0"/>
                <a:sym typeface="Symbol" pitchFamily="18" charset="2"/>
              </a:rPr>
              <a:t>2</a:t>
            </a:r>
          </a:p>
        </p:txBody>
      </p:sp>
      <p:sp>
        <p:nvSpPr>
          <p:cNvPr id="16412" name="Rectangle 28"/>
          <p:cNvSpPr>
            <a:spLocks noChangeArrowheads="1"/>
          </p:cNvSpPr>
          <p:nvPr/>
        </p:nvSpPr>
        <p:spPr bwMode="auto">
          <a:xfrm>
            <a:off x="304800" y="5562600"/>
            <a:ext cx="632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400">
                <a:latin typeface="Verdana" pitchFamily="34" charset="0"/>
              </a:rPr>
              <a:t>area of figure: 28.3 – 18 = 10.3 in</a:t>
            </a:r>
            <a:r>
              <a:rPr lang="en-US" sz="2400" baseline="30000">
                <a:latin typeface="Verdana" pitchFamily="34" charset="0"/>
              </a:rPr>
              <a:t>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8" grpId="0"/>
      <p:bldP spid="16409" grpId="0"/>
      <p:bldP spid="16410" grpId="0"/>
      <p:bldP spid="16411" grpId="0"/>
      <p:bldP spid="164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304800" y="1447800"/>
            <a:ext cx="8237538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en-US" sz="2400" b="1">
                <a:latin typeface="Verdana" pitchFamily="34" charset="0"/>
              </a:rPr>
              <a:t>A company receives an order for 65 pieces of fabric in the given shape. Each piece is to be dyed red. To dye 6 in</a:t>
            </a:r>
            <a:r>
              <a:rPr lang="en-US" altLang="en-US" sz="2400" b="1" baseline="30000">
                <a:latin typeface="Verdana" pitchFamily="34" charset="0"/>
              </a:rPr>
              <a:t>2</a:t>
            </a:r>
            <a:r>
              <a:rPr lang="en-US" altLang="en-US" sz="2400" b="1">
                <a:latin typeface="Verdana" pitchFamily="34" charset="0"/>
              </a:rPr>
              <a:t> of fabric, 2 oz of dye is needed. How much dye is needed for the entire order?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>
                <a:solidFill>
                  <a:srgbClr val="006699"/>
                </a:solidFill>
                <a:latin typeface="Arial Black" pitchFamily="34" charset="0"/>
              </a:rPr>
              <a:t>Example 3: Fabric Application</a:t>
            </a:r>
            <a:endParaRPr lang="en-US" altLang="en-US" sz="2600">
              <a:solidFill>
                <a:schemeClr val="accent2"/>
              </a:solidFill>
              <a:latin typeface="Arial MT Bl" charset="0"/>
            </a:endParaRPr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457200" y="3505200"/>
            <a:ext cx="4191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3333FF"/>
                </a:solidFill>
              </a:rPr>
              <a:t>To find the area of the shape in square inches, divide the shape into parts.</a:t>
            </a:r>
            <a:endParaRPr lang="en-US" sz="2400" i="1">
              <a:sym typeface="Symbol" pitchFamily="18" charset="2"/>
            </a:endParaRPr>
          </a:p>
        </p:txBody>
      </p:sp>
      <p:pic>
        <p:nvPicPr>
          <p:cNvPr id="4608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3200400"/>
            <a:ext cx="3152775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457200" y="4906963"/>
            <a:ext cx="4191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3333FF"/>
                </a:solidFill>
              </a:rPr>
              <a:t>The two half circles have the same area as one circle.</a:t>
            </a:r>
            <a:endParaRPr lang="en-US" sz="2400" i="1">
              <a:sym typeface="Symbol" pitchFamily="18" charset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6" grpId="0"/>
      <p:bldP spid="4608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>
                <a:solidFill>
                  <a:srgbClr val="006699"/>
                </a:solidFill>
                <a:latin typeface="Arial Black" pitchFamily="34" charset="0"/>
              </a:rPr>
              <a:t>Example 3 Continued</a:t>
            </a:r>
            <a:endParaRPr lang="en-US" altLang="en-US" sz="2600">
              <a:solidFill>
                <a:schemeClr val="accent2"/>
              </a:solidFill>
              <a:latin typeface="Arial MT Bl" charset="0"/>
            </a:endParaRPr>
          </a:p>
        </p:txBody>
      </p:sp>
      <p:pic>
        <p:nvPicPr>
          <p:cNvPr id="6758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600200"/>
            <a:ext cx="2133600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7591" name="Text Box 7"/>
          <p:cNvSpPr txBox="1">
            <a:spLocks noChangeArrowheads="1"/>
          </p:cNvSpPr>
          <p:nvPr/>
        </p:nvSpPr>
        <p:spPr bwMode="auto">
          <a:xfrm>
            <a:off x="4098925" y="1616075"/>
            <a:ext cx="38989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latin typeface="Verdana" pitchFamily="34" charset="0"/>
              </a:rPr>
              <a:t>The area of the circle is </a:t>
            </a:r>
          </a:p>
          <a:p>
            <a:r>
              <a:rPr lang="en-US" sz="2400" i="1">
                <a:latin typeface="Verdana" pitchFamily="34" charset="0"/>
                <a:sym typeface="Symbol" pitchFamily="18" charset="2"/>
              </a:rPr>
              <a:t></a:t>
            </a:r>
            <a:r>
              <a:rPr lang="en-US" sz="2400">
                <a:latin typeface="Verdana" pitchFamily="34" charset="0"/>
                <a:sym typeface="Symbol" pitchFamily="18" charset="2"/>
              </a:rPr>
              <a:t>(1.5)</a:t>
            </a:r>
            <a:r>
              <a:rPr lang="en-US" sz="2400" baseline="30000">
                <a:latin typeface="Verdana" pitchFamily="34" charset="0"/>
                <a:sym typeface="Symbol" pitchFamily="18" charset="2"/>
              </a:rPr>
              <a:t>2 </a:t>
            </a:r>
            <a:r>
              <a:rPr lang="en-US" sz="2400">
                <a:latin typeface="Verdana" pitchFamily="34" charset="0"/>
                <a:sym typeface="Symbol" pitchFamily="18" charset="2"/>
              </a:rPr>
              <a:t>= 2.25</a:t>
            </a:r>
            <a:r>
              <a:rPr lang="en-US" sz="2400" i="1">
                <a:latin typeface="Verdana" pitchFamily="34" charset="0"/>
                <a:sym typeface="Symbol" pitchFamily="18" charset="2"/>
              </a:rPr>
              <a:t></a:t>
            </a:r>
            <a:r>
              <a:rPr lang="en-US" sz="2400">
                <a:latin typeface="Verdana" pitchFamily="34" charset="0"/>
                <a:sym typeface="Symbol" pitchFamily="18" charset="2"/>
              </a:rPr>
              <a:t> in</a:t>
            </a:r>
            <a:r>
              <a:rPr lang="en-US" sz="2400" baseline="30000">
                <a:latin typeface="Verdana" pitchFamily="34" charset="0"/>
                <a:sym typeface="Symbol" pitchFamily="18" charset="2"/>
              </a:rPr>
              <a:t>2</a:t>
            </a:r>
            <a:r>
              <a:rPr lang="en-US" sz="2400">
                <a:latin typeface="Verdana" pitchFamily="34" charset="0"/>
                <a:sym typeface="Symbol" pitchFamily="18" charset="2"/>
              </a:rPr>
              <a:t>.</a:t>
            </a:r>
          </a:p>
        </p:txBody>
      </p:sp>
      <p:sp>
        <p:nvSpPr>
          <p:cNvPr id="67592" name="Text Box 8"/>
          <p:cNvSpPr txBox="1">
            <a:spLocks noChangeArrowheads="1"/>
          </p:cNvSpPr>
          <p:nvPr/>
        </p:nvSpPr>
        <p:spPr bwMode="auto">
          <a:xfrm>
            <a:off x="4114800" y="2667000"/>
            <a:ext cx="41386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latin typeface="Verdana" pitchFamily="34" charset="0"/>
              </a:rPr>
              <a:t>The area of the square is </a:t>
            </a:r>
          </a:p>
          <a:p>
            <a:r>
              <a:rPr lang="en-US" sz="2400">
                <a:latin typeface="Verdana" pitchFamily="34" charset="0"/>
                <a:sym typeface="Symbol" pitchFamily="18" charset="2"/>
              </a:rPr>
              <a:t>(3)</a:t>
            </a:r>
            <a:r>
              <a:rPr lang="en-US" sz="2400" baseline="30000">
                <a:latin typeface="Verdana" pitchFamily="34" charset="0"/>
                <a:sym typeface="Symbol" pitchFamily="18" charset="2"/>
              </a:rPr>
              <a:t>2 </a:t>
            </a:r>
            <a:r>
              <a:rPr lang="en-US" sz="2400">
                <a:latin typeface="Verdana" pitchFamily="34" charset="0"/>
                <a:sym typeface="Symbol" pitchFamily="18" charset="2"/>
              </a:rPr>
              <a:t>= 9 in</a:t>
            </a:r>
            <a:r>
              <a:rPr lang="en-US" sz="2400" baseline="30000">
                <a:latin typeface="Verdana" pitchFamily="34" charset="0"/>
                <a:sym typeface="Symbol" pitchFamily="18" charset="2"/>
              </a:rPr>
              <a:t>2</a:t>
            </a:r>
            <a:r>
              <a:rPr lang="en-US" sz="2400">
                <a:latin typeface="Verdana" pitchFamily="34" charset="0"/>
                <a:sym typeface="Symbol" pitchFamily="18" charset="2"/>
              </a:rPr>
              <a:t>.</a:t>
            </a:r>
          </a:p>
        </p:txBody>
      </p:sp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304800" y="3886200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>
                <a:latin typeface="Verdana" pitchFamily="34" charset="0"/>
              </a:rPr>
              <a:t>The total area of the shape is </a:t>
            </a:r>
            <a:r>
              <a:rPr lang="en-US" sz="2400">
                <a:latin typeface="Verdana" pitchFamily="34" charset="0"/>
                <a:sym typeface="Symbol" pitchFamily="18" charset="2"/>
              </a:rPr>
              <a:t>2.25</a:t>
            </a:r>
            <a:r>
              <a:rPr lang="en-US" sz="2400" i="1">
                <a:latin typeface="Verdana" pitchFamily="34" charset="0"/>
                <a:sym typeface="Symbol" pitchFamily="18" charset="2"/>
              </a:rPr>
              <a:t></a:t>
            </a:r>
            <a:r>
              <a:rPr lang="en-US" sz="2400">
                <a:latin typeface="Verdana" pitchFamily="34" charset="0"/>
                <a:sym typeface="Symbol" pitchFamily="18" charset="2"/>
              </a:rPr>
              <a:t> + 9 ≈ 16.1 in</a:t>
            </a:r>
            <a:r>
              <a:rPr lang="en-US" sz="2400" baseline="30000">
                <a:latin typeface="Verdana" pitchFamily="34" charset="0"/>
                <a:sym typeface="Symbol" pitchFamily="18" charset="2"/>
              </a:rPr>
              <a:t>2</a:t>
            </a:r>
            <a:r>
              <a:rPr lang="en-US" sz="2400">
                <a:latin typeface="Verdana" pitchFamily="34" charset="0"/>
                <a:sym typeface="Symbol" pitchFamily="18" charset="2"/>
              </a:rPr>
              <a:t>.</a:t>
            </a:r>
          </a:p>
        </p:txBody>
      </p:sp>
      <p:sp>
        <p:nvSpPr>
          <p:cNvPr id="67594" name="Text Box 10"/>
          <p:cNvSpPr txBox="1">
            <a:spLocks noChangeArrowheads="1"/>
          </p:cNvSpPr>
          <p:nvPr/>
        </p:nvSpPr>
        <p:spPr bwMode="auto">
          <a:xfrm>
            <a:off x="304800" y="44958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>
                <a:latin typeface="Verdana" pitchFamily="34" charset="0"/>
              </a:rPr>
              <a:t>The total area of the 65 pieces is </a:t>
            </a:r>
            <a:r>
              <a:rPr lang="en-US" sz="2400">
                <a:latin typeface="Verdana" pitchFamily="34" charset="0"/>
                <a:sym typeface="Symbol" pitchFamily="18" charset="2"/>
              </a:rPr>
              <a:t>65(16.1) ≈ 1044.5 in</a:t>
            </a:r>
            <a:r>
              <a:rPr lang="en-US" sz="2400" baseline="30000">
                <a:latin typeface="Verdana" pitchFamily="34" charset="0"/>
                <a:sym typeface="Symbol" pitchFamily="18" charset="2"/>
              </a:rPr>
              <a:t>2</a:t>
            </a:r>
            <a:r>
              <a:rPr lang="en-US" sz="2400">
                <a:latin typeface="Verdana" pitchFamily="34" charset="0"/>
                <a:sym typeface="Symbol" pitchFamily="18" charset="2"/>
              </a:rPr>
              <a:t>.</a:t>
            </a:r>
          </a:p>
        </p:txBody>
      </p:sp>
      <p:grpSp>
        <p:nvGrpSpPr>
          <p:cNvPr id="67597" name="Group 13"/>
          <p:cNvGrpSpPr>
            <a:grpSpLocks/>
          </p:cNvGrpSpPr>
          <p:nvPr/>
        </p:nvGrpSpPr>
        <p:grpSpPr bwMode="auto">
          <a:xfrm>
            <a:off x="304800" y="5105400"/>
            <a:ext cx="8229600" cy="974725"/>
            <a:chOff x="192" y="3312"/>
            <a:chExt cx="5184" cy="614"/>
          </a:xfrm>
        </p:grpSpPr>
        <p:sp>
          <p:nvSpPr>
            <p:cNvPr id="67595" name="Text Box 11"/>
            <p:cNvSpPr txBox="1">
              <a:spLocks noChangeArrowheads="1"/>
            </p:cNvSpPr>
            <p:nvPr/>
          </p:nvSpPr>
          <p:spPr bwMode="auto">
            <a:xfrm>
              <a:off x="192" y="3408"/>
              <a:ext cx="5184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>
                  <a:latin typeface="Verdana" pitchFamily="34" charset="0"/>
                </a:rPr>
                <a:t>The company will need 1044.5      ≈ 348 oz of dye for the entire order.</a:t>
              </a:r>
              <a:endParaRPr lang="en-US" sz="2400">
                <a:latin typeface="Verdana" pitchFamily="34" charset="0"/>
                <a:sym typeface="Symbol" pitchFamily="18" charset="2"/>
              </a:endParaRPr>
            </a:p>
          </p:txBody>
        </p:sp>
        <p:pic>
          <p:nvPicPr>
            <p:cNvPr id="67596" name="Picture 12" descr="a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64" y="3312"/>
              <a:ext cx="312" cy="48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7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7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7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1" grpId="0"/>
      <p:bldP spid="67592" grpId="0"/>
      <p:bldP spid="67593" grpId="0"/>
      <p:bldP spid="6759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93" name="Text Box 21"/>
          <p:cNvSpPr txBox="1">
            <a:spLocks noChangeArrowheads="1"/>
          </p:cNvSpPr>
          <p:nvPr/>
        </p:nvSpPr>
        <p:spPr bwMode="auto">
          <a:xfrm>
            <a:off x="609600" y="1295400"/>
            <a:ext cx="4724400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latin typeface="Verdana" pitchFamily="34" charset="0"/>
              </a:rPr>
              <a:t>To estimate the area of an irregular shape, you can sometimes use a composite figure.  </a:t>
            </a:r>
          </a:p>
          <a:p>
            <a:endParaRPr lang="en-US" sz="2800">
              <a:latin typeface="Verdana" pitchFamily="34" charset="0"/>
            </a:endParaRPr>
          </a:p>
          <a:p>
            <a:r>
              <a:rPr lang="en-US" sz="2800">
                <a:latin typeface="Verdana" pitchFamily="34" charset="0"/>
              </a:rPr>
              <a:t>First, draw a composite figure that resembles the irregular shape.  </a:t>
            </a:r>
          </a:p>
        </p:txBody>
      </p:sp>
      <p:pic>
        <p:nvPicPr>
          <p:cNvPr id="28694" name="Picture 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219200"/>
            <a:ext cx="3267075" cy="324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695" name="Rectangle 23"/>
          <p:cNvSpPr>
            <a:spLocks noChangeArrowheads="1"/>
          </p:cNvSpPr>
          <p:nvPr/>
        </p:nvSpPr>
        <p:spPr bwMode="auto">
          <a:xfrm>
            <a:off x="533400" y="5149850"/>
            <a:ext cx="8077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latin typeface="Verdana" pitchFamily="34" charset="0"/>
              </a:rPr>
              <a:t>Then divide the composite figure into simple shapes.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93" grpId="0"/>
      <p:bldP spid="2869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304800" y="1828800"/>
            <a:ext cx="823753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400" b="1">
                <a:latin typeface="Verdana" pitchFamily="34" charset="0"/>
              </a:rPr>
              <a:t>Use a composite figure to estimate the shaded area. The grid has squares with a side length of 1 ft.</a:t>
            </a:r>
            <a:endParaRPr lang="en-US" altLang="en-US" sz="2400">
              <a:latin typeface="Times" pitchFamily="18" charset="0"/>
            </a:endParaRPr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>
                <a:solidFill>
                  <a:srgbClr val="006699"/>
                </a:solidFill>
                <a:latin typeface="Arial Black" pitchFamily="34" charset="0"/>
              </a:rPr>
              <a:t>Example 4: Estimating Areas of Irregular Shapes</a:t>
            </a:r>
            <a:endParaRPr lang="en-US" altLang="en-US" sz="2600">
              <a:solidFill>
                <a:schemeClr val="accent2"/>
              </a:solidFill>
              <a:latin typeface="Arial MT Bl" charset="0"/>
            </a:endParaRPr>
          </a:p>
        </p:txBody>
      </p:sp>
      <p:pic>
        <p:nvPicPr>
          <p:cNvPr id="4813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048000"/>
            <a:ext cx="288607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8136" name="Text Box 8"/>
          <p:cNvSpPr txBox="1">
            <a:spLocks noChangeArrowheads="1"/>
          </p:cNvSpPr>
          <p:nvPr/>
        </p:nvSpPr>
        <p:spPr bwMode="auto">
          <a:xfrm>
            <a:off x="457200" y="3124200"/>
            <a:ext cx="4191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3333FF"/>
                </a:solidFill>
              </a:rPr>
              <a:t>Draw a composite figure that approximates the irregular shape. Find the area of each part of the composite figure.</a:t>
            </a:r>
            <a:endParaRPr lang="en-US" sz="2400" i="1">
              <a:sym typeface="Symbol" pitchFamily="18" charset="2"/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5888296" y="3775179"/>
            <a:ext cx="664904" cy="720622"/>
          </a:xfrm>
          <a:prstGeom prst="triangle">
            <a:avLst>
              <a:gd name="adj" fmla="val 94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867400" y="4495800"/>
            <a:ext cx="1371600" cy="685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>
            <a:stCxn id="8" idx="0"/>
          </p:cNvCxnSpPr>
          <p:nvPr/>
        </p:nvCxnSpPr>
        <p:spPr>
          <a:xfrm flipV="1">
            <a:off x="6553200" y="3810000"/>
            <a:ext cx="0" cy="685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239000" y="3810000"/>
            <a:ext cx="685800" cy="685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553200" y="3810000"/>
            <a:ext cx="1371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486400" y="46482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867400" y="40386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324600" y="4648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781800" y="3962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cxnSp>
        <p:nvCxnSpPr>
          <p:cNvPr id="22" name="Straight Connector 21"/>
          <p:cNvCxnSpPr>
            <a:stCxn id="7" idx="0"/>
          </p:cNvCxnSpPr>
          <p:nvPr/>
        </p:nvCxnSpPr>
        <p:spPr>
          <a:xfrm flipH="1">
            <a:off x="5181600" y="3775179"/>
            <a:ext cx="712966" cy="209222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5181600" y="5181600"/>
            <a:ext cx="685800" cy="685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7" idx="0"/>
          </p:cNvCxnSpPr>
          <p:nvPr/>
        </p:nvCxnSpPr>
        <p:spPr>
          <a:xfrm flipV="1">
            <a:off x="5867400" y="3775179"/>
            <a:ext cx="27166" cy="140642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6" grpId="0"/>
      <p:bldP spid="7" grpId="0" animBg="1"/>
      <p:bldP spid="8" grpId="0" animBg="1"/>
      <p:bldP spid="17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Text Box 6"/>
          <p:cNvSpPr txBox="1">
            <a:spLocks noChangeArrowheads="1"/>
          </p:cNvSpPr>
          <p:nvPr/>
        </p:nvSpPr>
        <p:spPr bwMode="auto">
          <a:xfrm>
            <a:off x="2895600" y="1066800"/>
            <a:ext cx="299312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latin typeface="Verdana" pitchFamily="34" charset="0"/>
              </a:rPr>
              <a:t>area of triangle </a:t>
            </a:r>
            <a:r>
              <a:rPr lang="en-US" sz="2400" dirty="0" smtClean="0">
                <a:latin typeface="Verdana" pitchFamily="34" charset="0"/>
              </a:rPr>
              <a:t>a:</a:t>
            </a:r>
            <a:endParaRPr lang="en-US" sz="2400" dirty="0">
              <a:latin typeface="Verdana" pitchFamily="34" charset="0"/>
            </a:endParaRPr>
          </a:p>
        </p:txBody>
      </p:sp>
      <p:sp>
        <p:nvSpPr>
          <p:cNvPr id="71687" name="Text Box 7"/>
          <p:cNvSpPr txBox="1">
            <a:spLocks noChangeArrowheads="1"/>
          </p:cNvSpPr>
          <p:nvPr/>
        </p:nvSpPr>
        <p:spPr bwMode="auto">
          <a:xfrm>
            <a:off x="2895600" y="2133600"/>
            <a:ext cx="2973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latin typeface="Verdana" pitchFamily="34" charset="0"/>
              </a:rPr>
              <a:t>area of triangle b:</a:t>
            </a:r>
          </a:p>
        </p:txBody>
      </p:sp>
      <p:sp>
        <p:nvSpPr>
          <p:cNvPr id="71688" name="Text Box 8"/>
          <p:cNvSpPr txBox="1">
            <a:spLocks noChangeArrowheads="1"/>
          </p:cNvSpPr>
          <p:nvPr/>
        </p:nvSpPr>
        <p:spPr bwMode="auto">
          <a:xfrm>
            <a:off x="2822575" y="3200400"/>
            <a:ext cx="3197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latin typeface="Verdana" pitchFamily="34" charset="0"/>
              </a:rPr>
              <a:t>area of rectangle c:</a:t>
            </a:r>
          </a:p>
        </p:txBody>
      </p:sp>
      <p:sp>
        <p:nvSpPr>
          <p:cNvPr id="71690" name="Text Box 10"/>
          <p:cNvSpPr txBox="1">
            <a:spLocks noChangeArrowheads="1"/>
          </p:cNvSpPr>
          <p:nvPr/>
        </p:nvSpPr>
        <p:spPr bwMode="auto">
          <a:xfrm>
            <a:off x="0" y="3886200"/>
            <a:ext cx="3232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latin typeface="Verdana" pitchFamily="34" charset="0"/>
              </a:rPr>
              <a:t>area of trapezoid d:</a:t>
            </a:r>
          </a:p>
        </p:txBody>
      </p:sp>
      <p:pic>
        <p:nvPicPr>
          <p:cNvPr id="71691" name="Picture 11" descr="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476375"/>
            <a:ext cx="3810000" cy="581025"/>
          </a:xfrm>
          <a:prstGeom prst="rect">
            <a:avLst/>
          </a:prstGeom>
          <a:noFill/>
        </p:spPr>
      </p:pic>
      <p:pic>
        <p:nvPicPr>
          <p:cNvPr id="71692" name="Picture 12" descr="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2590800"/>
            <a:ext cx="4114800" cy="581025"/>
          </a:xfrm>
          <a:prstGeom prst="rect">
            <a:avLst/>
          </a:prstGeom>
          <a:noFill/>
        </p:spPr>
      </p:pic>
      <p:pic>
        <p:nvPicPr>
          <p:cNvPr id="71693" name="Picture 13" descr="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4343400"/>
            <a:ext cx="6343650" cy="581025"/>
          </a:xfrm>
          <a:prstGeom prst="rect">
            <a:avLst/>
          </a:prstGeom>
          <a:noFill/>
        </p:spPr>
      </p:pic>
      <p:sp>
        <p:nvSpPr>
          <p:cNvPr id="71694" name="Text Box 14"/>
          <p:cNvSpPr txBox="1">
            <a:spLocks noChangeArrowheads="1"/>
          </p:cNvSpPr>
          <p:nvPr/>
        </p:nvSpPr>
        <p:spPr bwMode="auto">
          <a:xfrm>
            <a:off x="4724400" y="3657600"/>
            <a:ext cx="3770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i="1" dirty="0">
                <a:latin typeface="Verdana" pitchFamily="34" charset="0"/>
              </a:rPr>
              <a:t>A</a:t>
            </a:r>
            <a:r>
              <a:rPr lang="en-US" sz="2400" dirty="0">
                <a:latin typeface="Verdana" pitchFamily="34" charset="0"/>
              </a:rPr>
              <a:t> = </a:t>
            </a:r>
            <a:r>
              <a:rPr lang="en-US" sz="2400" i="1" dirty="0" err="1">
                <a:latin typeface="Verdana" pitchFamily="34" charset="0"/>
              </a:rPr>
              <a:t>bh</a:t>
            </a:r>
            <a:r>
              <a:rPr lang="en-US" sz="2400" dirty="0">
                <a:latin typeface="Verdana" pitchFamily="34" charset="0"/>
              </a:rPr>
              <a:t> = (2)(1) = 2 ft</a:t>
            </a:r>
            <a:r>
              <a:rPr lang="en-US" sz="2400" baseline="30000" dirty="0">
                <a:latin typeface="Verdana" pitchFamily="34" charset="0"/>
              </a:rPr>
              <a:t>2</a:t>
            </a:r>
          </a:p>
        </p:txBody>
      </p:sp>
      <p:sp>
        <p:nvSpPr>
          <p:cNvPr id="71695" name="Text Box 15"/>
          <p:cNvSpPr txBox="1">
            <a:spLocks noChangeArrowheads="1"/>
          </p:cNvSpPr>
          <p:nvPr/>
        </p:nvSpPr>
        <p:spPr bwMode="auto">
          <a:xfrm>
            <a:off x="0" y="5181600"/>
            <a:ext cx="4090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latin typeface="Verdana" pitchFamily="34" charset="0"/>
              </a:rPr>
              <a:t>Area of composite figure:</a:t>
            </a:r>
          </a:p>
        </p:txBody>
      </p:sp>
      <p:sp>
        <p:nvSpPr>
          <p:cNvPr id="71696" name="Text Box 16"/>
          <p:cNvSpPr txBox="1">
            <a:spLocks noChangeArrowheads="1"/>
          </p:cNvSpPr>
          <p:nvPr/>
        </p:nvSpPr>
        <p:spPr bwMode="auto">
          <a:xfrm>
            <a:off x="3962400" y="5181600"/>
            <a:ext cx="4087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latin typeface="Verdana" pitchFamily="34" charset="0"/>
              </a:rPr>
              <a:t>1 + 0.5 + 2 + 1.5 = 5 ft</a:t>
            </a:r>
            <a:r>
              <a:rPr lang="en-US" sz="2400" baseline="30000" dirty="0">
                <a:latin typeface="Verdana" pitchFamily="34" charset="0"/>
              </a:rPr>
              <a:t>2</a:t>
            </a:r>
          </a:p>
        </p:txBody>
      </p:sp>
      <p:sp>
        <p:nvSpPr>
          <p:cNvPr id="71697" name="Text Box 17"/>
          <p:cNvSpPr txBox="1">
            <a:spLocks noChangeArrowheads="1"/>
          </p:cNvSpPr>
          <p:nvPr/>
        </p:nvSpPr>
        <p:spPr bwMode="auto">
          <a:xfrm>
            <a:off x="2099469" y="5943600"/>
            <a:ext cx="4945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latin typeface="Verdana" pitchFamily="34" charset="0"/>
              </a:rPr>
              <a:t>The shaded area is about 5 ft</a:t>
            </a:r>
            <a:r>
              <a:rPr lang="en-US" sz="2400" baseline="30000" dirty="0">
                <a:latin typeface="Verdana" pitchFamily="34" charset="0"/>
              </a:rPr>
              <a:t>2</a:t>
            </a:r>
            <a:r>
              <a:rPr lang="en-US" sz="2400" dirty="0">
                <a:latin typeface="Verdana" pitchFamily="34" charset="0"/>
              </a:rPr>
              <a:t>.</a:t>
            </a:r>
          </a:p>
        </p:txBody>
      </p:sp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85800"/>
            <a:ext cx="288607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Isosceles Triangle 14"/>
          <p:cNvSpPr/>
          <p:nvPr/>
        </p:nvSpPr>
        <p:spPr>
          <a:xfrm>
            <a:off x="782896" y="1412979"/>
            <a:ext cx="664904" cy="720622"/>
          </a:xfrm>
          <a:prstGeom prst="triangle">
            <a:avLst>
              <a:gd name="adj" fmla="val 94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62000" y="2133600"/>
            <a:ext cx="1371600" cy="685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>
            <a:stCxn id="16" idx="0"/>
          </p:cNvCxnSpPr>
          <p:nvPr/>
        </p:nvCxnSpPr>
        <p:spPr>
          <a:xfrm flipV="1">
            <a:off x="1447800" y="1447800"/>
            <a:ext cx="0" cy="685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2133600" y="1447800"/>
            <a:ext cx="685800" cy="685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447800" y="1447800"/>
            <a:ext cx="1371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04800" y="25146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62000" y="17526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295400" y="22098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676400" y="16002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cxnSp>
        <p:nvCxnSpPr>
          <p:cNvPr id="24" name="Straight Connector 23"/>
          <p:cNvCxnSpPr>
            <a:stCxn id="15" idx="0"/>
          </p:cNvCxnSpPr>
          <p:nvPr/>
        </p:nvCxnSpPr>
        <p:spPr>
          <a:xfrm flipH="1">
            <a:off x="76200" y="1412979"/>
            <a:ext cx="712966" cy="209222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76200" y="2819400"/>
            <a:ext cx="685800" cy="685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endCxn id="15" idx="0"/>
          </p:cNvCxnSpPr>
          <p:nvPr/>
        </p:nvCxnSpPr>
        <p:spPr>
          <a:xfrm flipV="1">
            <a:off x="762000" y="1412979"/>
            <a:ext cx="27166" cy="140642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0" y="685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 dirty="0">
                <a:solidFill>
                  <a:srgbClr val="006699"/>
                </a:solidFill>
                <a:latin typeface="Arial Black" pitchFamily="34" charset="0"/>
              </a:rPr>
              <a:t>Example 4 Continued</a:t>
            </a:r>
            <a:endParaRPr lang="en-US" altLang="en-US" sz="2600" dirty="0">
              <a:solidFill>
                <a:schemeClr val="accent2"/>
              </a:solidFill>
              <a:latin typeface="Arial MT B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1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1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1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1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1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1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7" grpId="0"/>
      <p:bldP spid="71688" grpId="0"/>
      <p:bldP spid="71690" grpId="0"/>
      <p:bldP spid="71694" grpId="0"/>
      <p:bldP spid="71695" grpId="0"/>
      <p:bldP spid="71696" grpId="0"/>
      <p:bldP spid="7169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>
                <a:solidFill>
                  <a:srgbClr val="FF0000"/>
                </a:solidFill>
                <a:latin typeface="Arial Black" pitchFamily="34" charset="0"/>
              </a:rPr>
              <a:t>Check It Out!</a:t>
            </a:r>
            <a:r>
              <a:rPr lang="en-US" altLang="en-US" sz="2400">
                <a:solidFill>
                  <a:srgbClr val="006699"/>
                </a:solidFill>
                <a:latin typeface="Arial Black" pitchFamily="34" charset="0"/>
              </a:rPr>
              <a:t> Example 4 </a:t>
            </a:r>
            <a:endParaRPr lang="en-US" altLang="en-US" sz="2600">
              <a:solidFill>
                <a:schemeClr val="accent2"/>
              </a:solidFill>
              <a:latin typeface="Arial MT Bl" charset="0"/>
            </a:endParaRPr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457200" y="1676400"/>
            <a:ext cx="823753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400" b="1">
                <a:latin typeface="Verdana" pitchFamily="34" charset="0"/>
              </a:rPr>
              <a:t>Use a composite figure to estimate the shaded area. The grid has squares with side lengths of 1 ft.</a:t>
            </a:r>
            <a:endParaRPr lang="en-US" altLang="en-US" sz="2400">
              <a:latin typeface="Times" pitchFamily="18" charset="0"/>
            </a:endParaRPr>
          </a:p>
        </p:txBody>
      </p:sp>
      <p:pic>
        <p:nvPicPr>
          <p:cNvPr id="522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048000"/>
            <a:ext cx="2609850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533400" y="3124200"/>
            <a:ext cx="4191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3333FF"/>
                </a:solidFill>
              </a:rPr>
              <a:t>Draw a composite figure that approximates the irregular shape. Find the area of each part of the composite figure.</a:t>
            </a:r>
            <a:endParaRPr lang="en-US" sz="2400" i="1">
              <a:sym typeface="Symbol" pitchFamily="18" charset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>
                <a:solidFill>
                  <a:srgbClr val="FF0000"/>
                </a:solidFill>
                <a:latin typeface="Arial Black" pitchFamily="34" charset="0"/>
              </a:rPr>
              <a:t>Check It Out!</a:t>
            </a:r>
            <a:r>
              <a:rPr lang="en-US" altLang="en-US" sz="2400">
                <a:solidFill>
                  <a:srgbClr val="006699"/>
                </a:solidFill>
                <a:latin typeface="Arial Black" pitchFamily="34" charset="0"/>
              </a:rPr>
              <a:t> Example 4 Continued </a:t>
            </a:r>
            <a:endParaRPr lang="en-US" altLang="en-US" sz="2600">
              <a:solidFill>
                <a:schemeClr val="accent2"/>
              </a:solidFill>
              <a:latin typeface="Arial MT Bl" charset="0"/>
            </a:endParaRPr>
          </a:p>
        </p:txBody>
      </p:sp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133600"/>
            <a:ext cx="2609850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3657600" y="1828800"/>
            <a:ext cx="2674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latin typeface="Verdana" pitchFamily="34" charset="0"/>
              </a:rPr>
              <a:t>area of triangle:</a:t>
            </a:r>
          </a:p>
        </p:txBody>
      </p:sp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3657600" y="3200400"/>
            <a:ext cx="2981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latin typeface="Verdana" pitchFamily="34" charset="0"/>
              </a:rPr>
              <a:t>area of half circle:</a:t>
            </a:r>
          </a:p>
        </p:txBody>
      </p:sp>
      <p:sp>
        <p:nvSpPr>
          <p:cNvPr id="69640" name="Text Box 8"/>
          <p:cNvSpPr txBox="1">
            <a:spLocks noChangeArrowheads="1"/>
          </p:cNvSpPr>
          <p:nvPr/>
        </p:nvSpPr>
        <p:spPr bwMode="auto">
          <a:xfrm>
            <a:off x="3657600" y="4495800"/>
            <a:ext cx="2930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latin typeface="Verdana" pitchFamily="34" charset="0"/>
              </a:rPr>
              <a:t>area of rectangle:</a:t>
            </a:r>
          </a:p>
        </p:txBody>
      </p:sp>
      <p:sp>
        <p:nvSpPr>
          <p:cNvPr id="69641" name="Text Box 9"/>
          <p:cNvSpPr txBox="1">
            <a:spLocks noChangeArrowheads="1"/>
          </p:cNvSpPr>
          <p:nvPr/>
        </p:nvSpPr>
        <p:spPr bwMode="auto">
          <a:xfrm>
            <a:off x="3657600" y="5029200"/>
            <a:ext cx="37195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i="1">
                <a:latin typeface="Verdana" pitchFamily="34" charset="0"/>
              </a:rPr>
              <a:t>A</a:t>
            </a:r>
            <a:r>
              <a:rPr lang="en-US" sz="2400">
                <a:latin typeface="Verdana" pitchFamily="34" charset="0"/>
              </a:rPr>
              <a:t> = </a:t>
            </a:r>
            <a:r>
              <a:rPr lang="en-US" sz="2400" i="1">
                <a:latin typeface="Verdana" pitchFamily="34" charset="0"/>
              </a:rPr>
              <a:t>lw</a:t>
            </a:r>
            <a:r>
              <a:rPr lang="en-US" sz="2400">
                <a:latin typeface="Verdana" pitchFamily="34" charset="0"/>
              </a:rPr>
              <a:t> = (3)(2) = 6 ft</a:t>
            </a:r>
            <a:r>
              <a:rPr lang="en-US" sz="2400" baseline="30000">
                <a:latin typeface="Verdana" pitchFamily="34" charset="0"/>
              </a:rPr>
              <a:t>2</a:t>
            </a:r>
          </a:p>
        </p:txBody>
      </p:sp>
      <p:sp>
        <p:nvSpPr>
          <p:cNvPr id="69644" name="Text Box 12"/>
          <p:cNvSpPr txBox="1">
            <a:spLocks noChangeArrowheads="1"/>
          </p:cNvSpPr>
          <p:nvPr/>
        </p:nvSpPr>
        <p:spPr bwMode="auto">
          <a:xfrm>
            <a:off x="457200" y="5791200"/>
            <a:ext cx="5138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latin typeface="Verdana" pitchFamily="34" charset="0"/>
              </a:rPr>
              <a:t>The shaded area is about 12 ft</a:t>
            </a:r>
            <a:r>
              <a:rPr lang="en-US" sz="2400" baseline="30000">
                <a:latin typeface="Verdana" pitchFamily="34" charset="0"/>
              </a:rPr>
              <a:t>2</a:t>
            </a:r>
            <a:r>
              <a:rPr lang="en-US" sz="2400">
                <a:latin typeface="Verdana" pitchFamily="34" charset="0"/>
              </a:rPr>
              <a:t>.</a:t>
            </a:r>
          </a:p>
        </p:txBody>
      </p:sp>
      <p:pic>
        <p:nvPicPr>
          <p:cNvPr id="69645" name="Picture 13" descr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2286000"/>
            <a:ext cx="3600450" cy="723900"/>
          </a:xfrm>
          <a:prstGeom prst="rect">
            <a:avLst/>
          </a:prstGeom>
          <a:noFill/>
        </p:spPr>
      </p:pic>
      <p:sp>
        <p:nvSpPr>
          <p:cNvPr id="69647" name="AutoShape 15"/>
          <p:cNvSpPr>
            <a:spLocks noChangeArrowheads="1"/>
          </p:cNvSpPr>
          <p:nvPr/>
        </p:nvSpPr>
        <p:spPr bwMode="auto">
          <a:xfrm rot="5400000">
            <a:off x="1104900" y="3467100"/>
            <a:ext cx="990600" cy="1524000"/>
          </a:xfrm>
          <a:prstGeom prst="flowChartDelay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648" name="AutoShape 16"/>
          <p:cNvSpPr>
            <a:spLocks noChangeArrowheads="1"/>
          </p:cNvSpPr>
          <p:nvPr/>
        </p:nvSpPr>
        <p:spPr bwMode="auto">
          <a:xfrm rot="5400000">
            <a:off x="1866900" y="2171700"/>
            <a:ext cx="990600" cy="1066800"/>
          </a:xfrm>
          <a:prstGeom prst="triangle">
            <a:avLst>
              <a:gd name="adj" fmla="val 50000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649" name="Rectangle 17"/>
          <p:cNvSpPr>
            <a:spLocks noChangeArrowheads="1"/>
          </p:cNvSpPr>
          <p:nvPr/>
        </p:nvSpPr>
        <p:spPr bwMode="auto">
          <a:xfrm>
            <a:off x="838200" y="2209800"/>
            <a:ext cx="1066800" cy="1524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69650" name="Picture 18" descr="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3800" y="3733800"/>
            <a:ext cx="4629150" cy="7334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9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9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9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9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9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8" grpId="0"/>
      <p:bldP spid="69639" grpId="0"/>
      <p:bldP spid="69640" grpId="0"/>
      <p:bldP spid="69641" grpId="0"/>
      <p:bldP spid="696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2"/>
          <p:cNvSpPr txBox="1">
            <a:spLocks noChangeArrowheads="1"/>
          </p:cNvSpPr>
          <p:nvPr/>
        </p:nvSpPr>
        <p:spPr bwMode="auto">
          <a:xfrm>
            <a:off x="304800" y="1828800"/>
            <a:ext cx="823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400" b="1">
                <a:latin typeface="Verdana" pitchFamily="34" charset="0"/>
              </a:rPr>
              <a:t>Estimate the area of the irregular shape.</a:t>
            </a:r>
            <a:endParaRPr lang="en-US" altLang="en-US" sz="2400">
              <a:latin typeface="Times" charset="0"/>
            </a:endParaRPr>
          </a:p>
        </p:txBody>
      </p:sp>
      <p:sp>
        <p:nvSpPr>
          <p:cNvPr id="89091" name="Text Box 3"/>
          <p:cNvSpPr txBox="1">
            <a:spLocks noChangeArrowheads="1"/>
          </p:cNvSpPr>
          <p:nvPr/>
        </p:nvSpPr>
        <p:spPr bwMode="auto">
          <a:xfrm>
            <a:off x="0" y="838200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>
                <a:solidFill>
                  <a:srgbClr val="006699"/>
                </a:solidFill>
                <a:latin typeface="Arial Black" pitchFamily="34" charset="0"/>
              </a:rPr>
              <a:t>Example 1A: Estimating Areas of Irregular Shapes in the Coordinate Plane</a:t>
            </a:r>
            <a:endParaRPr lang="en-US" altLang="en-US" sz="2600">
              <a:solidFill>
                <a:schemeClr val="accent2"/>
              </a:solidFill>
              <a:latin typeface="Arial MT Bl" charset="0"/>
            </a:endParaRPr>
          </a:p>
        </p:txBody>
      </p:sp>
      <p:pic>
        <p:nvPicPr>
          <p:cNvPr id="890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2438400"/>
            <a:ext cx="325755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>
                <a:solidFill>
                  <a:srgbClr val="006699"/>
                </a:solidFill>
                <a:latin typeface="Arial Black" pitchFamily="34" charset="0"/>
              </a:rPr>
              <a:t>Example 1A Continued</a:t>
            </a:r>
            <a:endParaRPr lang="en-US" altLang="en-US" sz="2600">
              <a:solidFill>
                <a:schemeClr val="accent2"/>
              </a:solidFill>
              <a:latin typeface="Arial MT Bl" charset="0"/>
            </a:endParaRPr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4191000" y="2257425"/>
            <a:ext cx="50292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400" b="1">
                <a:latin typeface="Verdana" pitchFamily="34" charset="0"/>
                <a:sym typeface="Wingdings" pitchFamily="2" charset="2"/>
              </a:rPr>
              <a:t>Method 1:</a:t>
            </a:r>
            <a:r>
              <a:rPr lang="en-US" sz="2400">
                <a:latin typeface="Verdana" pitchFamily="34" charset="0"/>
                <a:sym typeface="Wingdings" pitchFamily="2" charset="2"/>
              </a:rPr>
              <a:t> Draw a composite figure that approximates the irregular shape and find the area of the composite figure. </a:t>
            </a:r>
          </a:p>
        </p:txBody>
      </p:sp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4191000" y="4054475"/>
            <a:ext cx="4572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400">
                <a:latin typeface="Verdana" pitchFamily="34" charset="0"/>
              </a:rPr>
              <a:t>The area is approximately </a:t>
            </a:r>
          </a:p>
          <a:p>
            <a:r>
              <a:rPr lang="en-US" sz="2400">
                <a:latin typeface="Verdana" pitchFamily="34" charset="0"/>
              </a:rPr>
              <a:t>4 + 5.5 + 2 + 3 + 3 + 4 + 1.5 + 1 + 6 = 30 units</a:t>
            </a:r>
            <a:r>
              <a:rPr lang="en-US" sz="2400" baseline="30000">
                <a:latin typeface="Verdana" pitchFamily="34" charset="0"/>
              </a:rPr>
              <a:t>2</a:t>
            </a:r>
            <a:r>
              <a:rPr lang="en-US" sz="2400">
                <a:latin typeface="Verdana" pitchFamily="34" charset="0"/>
              </a:rPr>
              <a:t>. </a:t>
            </a:r>
          </a:p>
        </p:txBody>
      </p:sp>
      <p:pic>
        <p:nvPicPr>
          <p:cNvPr id="64525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57400"/>
            <a:ext cx="410527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4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>
                <a:solidFill>
                  <a:srgbClr val="006699"/>
                </a:solidFill>
                <a:latin typeface="Arial Black" pitchFamily="34" charset="0"/>
              </a:rPr>
              <a:t>Example 1A Continued</a:t>
            </a:r>
            <a:endParaRPr lang="en-US" altLang="en-US" sz="2600">
              <a:solidFill>
                <a:schemeClr val="accent2"/>
              </a:solidFill>
              <a:latin typeface="Arial MT Bl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886200" y="2209800"/>
            <a:ext cx="5029200" cy="1917700"/>
            <a:chOff x="2400" y="2275"/>
            <a:chExt cx="3168" cy="1208"/>
          </a:xfrm>
        </p:grpSpPr>
        <p:sp>
          <p:nvSpPr>
            <p:cNvPr id="68614" name="Rectangle 6"/>
            <p:cNvSpPr>
              <a:spLocks noChangeArrowheads="1"/>
            </p:cNvSpPr>
            <p:nvPr/>
          </p:nvSpPr>
          <p:spPr bwMode="auto">
            <a:xfrm>
              <a:off x="2400" y="2275"/>
              <a:ext cx="3168" cy="1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en-US" sz="2400" b="1">
                  <a:latin typeface="Verdana" pitchFamily="34" charset="0"/>
                </a:rPr>
                <a:t>Method 2:</a:t>
              </a:r>
              <a:r>
                <a:rPr lang="en-US" sz="2400">
                  <a:latin typeface="Verdana" pitchFamily="34" charset="0"/>
                </a:rPr>
                <a:t> Count the number of squares inside the figure, estimating half squares. Use a </a:t>
              </a:r>
              <a:r>
                <a:rPr lang="en-US" sz="2400">
                  <a:latin typeface="Verdana" pitchFamily="34" charset="0"/>
                  <a:sym typeface="Wingdings" pitchFamily="2" charset="2"/>
                </a:rPr>
                <a:t></a:t>
              </a:r>
              <a:r>
                <a:rPr lang="en-US" sz="2400">
                  <a:latin typeface="Verdana" pitchFamily="34" charset="0"/>
                </a:rPr>
                <a:t> for a whole square and a</a:t>
              </a:r>
              <a:r>
                <a:rPr lang="en-US" sz="2400">
                  <a:latin typeface="Verdana" pitchFamily="34" charset="0"/>
                  <a:sym typeface="Wingdings" pitchFamily="2" charset="2"/>
                </a:rPr>
                <a:t>              for a half square. </a:t>
              </a:r>
            </a:p>
          </p:txBody>
        </p:sp>
        <p:sp>
          <p:nvSpPr>
            <p:cNvPr id="68615" name="AutoShape 7"/>
            <p:cNvSpPr>
              <a:spLocks noChangeArrowheads="1"/>
            </p:cNvSpPr>
            <p:nvPr/>
          </p:nvSpPr>
          <p:spPr bwMode="auto">
            <a:xfrm>
              <a:off x="5136" y="3024"/>
              <a:ext cx="144" cy="144"/>
            </a:xfrm>
            <a:prstGeom prst="rtTriangl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8616" name="Rectangle 8"/>
          <p:cNvSpPr>
            <a:spLocks noChangeArrowheads="1"/>
          </p:cNvSpPr>
          <p:nvPr/>
        </p:nvSpPr>
        <p:spPr bwMode="auto">
          <a:xfrm>
            <a:off x="3886200" y="4343400"/>
            <a:ext cx="4953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400">
                <a:latin typeface="Verdana" pitchFamily="34" charset="0"/>
              </a:rPr>
              <a:t>There are approximately 24 whole squares and 14 half squares, so the area is about </a:t>
            </a:r>
          </a:p>
        </p:txBody>
      </p:sp>
      <p:pic>
        <p:nvPicPr>
          <p:cNvPr id="68617" name="Picture 9" descr="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5562600"/>
            <a:ext cx="3629025" cy="581025"/>
          </a:xfrm>
          <a:prstGeom prst="rect">
            <a:avLst/>
          </a:prstGeom>
          <a:noFill/>
        </p:spPr>
      </p:pic>
      <p:pic>
        <p:nvPicPr>
          <p:cNvPr id="68618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2133600"/>
            <a:ext cx="3581400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8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8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8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762000" y="1828800"/>
            <a:ext cx="7543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400" b="1">
                <a:latin typeface="Verdana" pitchFamily="34" charset="0"/>
              </a:rPr>
              <a:t>Find the area of the polygon with vertices    </a:t>
            </a:r>
            <a:r>
              <a:rPr lang="en-US" altLang="en-US" sz="2400" b="1" i="1">
                <a:latin typeface="Verdana" pitchFamily="34" charset="0"/>
              </a:rPr>
              <a:t>A</a:t>
            </a:r>
            <a:r>
              <a:rPr lang="en-US" altLang="en-US" sz="2400" b="1">
                <a:latin typeface="Verdana" pitchFamily="34" charset="0"/>
              </a:rPr>
              <a:t>(–4, 1), </a:t>
            </a:r>
            <a:r>
              <a:rPr lang="en-US" altLang="en-US" sz="2400" b="1" i="1">
                <a:latin typeface="Verdana" pitchFamily="34" charset="0"/>
              </a:rPr>
              <a:t>B</a:t>
            </a:r>
            <a:r>
              <a:rPr lang="en-US" altLang="en-US" sz="2400" b="1">
                <a:latin typeface="Verdana" pitchFamily="34" charset="0"/>
              </a:rPr>
              <a:t>(2, 4), </a:t>
            </a:r>
            <a:r>
              <a:rPr lang="en-US" altLang="en-US" sz="2400" b="1" i="1">
                <a:latin typeface="Verdana" pitchFamily="34" charset="0"/>
              </a:rPr>
              <a:t>C</a:t>
            </a:r>
            <a:r>
              <a:rPr lang="en-US" altLang="en-US" sz="2400" b="1">
                <a:latin typeface="Verdana" pitchFamily="34" charset="0"/>
              </a:rPr>
              <a:t>(4, 1), and </a:t>
            </a:r>
            <a:r>
              <a:rPr lang="en-US" altLang="en-US" sz="2400" b="1" i="1">
                <a:latin typeface="Verdana" pitchFamily="34" charset="0"/>
              </a:rPr>
              <a:t>D</a:t>
            </a:r>
            <a:r>
              <a:rPr lang="en-US" altLang="en-US" sz="2400" b="1">
                <a:latin typeface="Verdana" pitchFamily="34" charset="0"/>
              </a:rPr>
              <a:t>(–2, –2).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0" y="838200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>
                <a:solidFill>
                  <a:srgbClr val="006699"/>
                </a:solidFill>
                <a:latin typeface="Arial Black" pitchFamily="34" charset="0"/>
              </a:rPr>
              <a:t>Example 3: Finding Areas in the Coordinate Plane by Subtracting</a:t>
            </a:r>
            <a:endParaRPr lang="en-US" altLang="en-US" sz="2600">
              <a:solidFill>
                <a:schemeClr val="accent2"/>
              </a:solidFill>
              <a:latin typeface="Arial MT Bl" charset="0"/>
            </a:endParaRP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4572000" y="3352800"/>
            <a:ext cx="3962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>
                <a:latin typeface="Verdana" pitchFamily="34" charset="0"/>
              </a:rPr>
              <a:t>Draw the polygon and close it in a rectangle.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4572000" y="4267200"/>
            <a:ext cx="396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>
                <a:latin typeface="Verdana" pitchFamily="34" charset="0"/>
              </a:rPr>
              <a:t>Area of rectangle:</a:t>
            </a: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4572000" y="4724400"/>
            <a:ext cx="434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i="1">
                <a:latin typeface="Verdana" pitchFamily="34" charset="0"/>
              </a:rPr>
              <a:t>A </a:t>
            </a:r>
            <a:r>
              <a:rPr lang="en-US" sz="2400">
                <a:latin typeface="Verdana" pitchFamily="34" charset="0"/>
              </a:rPr>
              <a:t>= </a:t>
            </a:r>
            <a:r>
              <a:rPr lang="en-US" sz="2400" i="1">
                <a:latin typeface="Verdana" pitchFamily="34" charset="0"/>
              </a:rPr>
              <a:t>bh</a:t>
            </a:r>
            <a:r>
              <a:rPr lang="en-US" sz="2400">
                <a:latin typeface="Verdana" pitchFamily="34" charset="0"/>
              </a:rPr>
              <a:t> = 8(6)= 48 units</a:t>
            </a:r>
            <a:r>
              <a:rPr lang="en-US" sz="2400" baseline="30000">
                <a:latin typeface="Verdana" pitchFamily="34" charset="0"/>
              </a:rPr>
              <a:t>2</a:t>
            </a:r>
            <a:r>
              <a:rPr lang="en-US" sz="2400">
                <a:latin typeface="Verdana" pitchFamily="34" charset="0"/>
              </a:rPr>
              <a:t>.</a:t>
            </a:r>
          </a:p>
        </p:txBody>
      </p:sp>
      <p:pic>
        <p:nvPicPr>
          <p:cNvPr id="30731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667000"/>
            <a:ext cx="33337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7" grpId="0"/>
      <p:bldP spid="30729" grpId="0"/>
      <p:bldP spid="307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>
                <a:solidFill>
                  <a:srgbClr val="006699"/>
                </a:solidFill>
                <a:latin typeface="Arial Black" pitchFamily="34" charset="0"/>
              </a:rPr>
              <a:t>Example 3 Continued</a:t>
            </a:r>
            <a:endParaRPr lang="en-US" altLang="en-US" sz="2600">
              <a:solidFill>
                <a:schemeClr val="accent2"/>
              </a:solidFill>
              <a:latin typeface="Arial MT Bl" charset="0"/>
            </a:endParaRPr>
          </a:p>
        </p:txBody>
      </p:sp>
      <p:sp>
        <p:nvSpPr>
          <p:cNvPr id="78856" name="Text Box 8"/>
          <p:cNvSpPr txBox="1">
            <a:spLocks noChangeArrowheads="1"/>
          </p:cNvSpPr>
          <p:nvPr/>
        </p:nvSpPr>
        <p:spPr bwMode="auto">
          <a:xfrm>
            <a:off x="533400" y="1676400"/>
            <a:ext cx="396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>
                <a:latin typeface="Verdana" pitchFamily="34" charset="0"/>
              </a:rPr>
              <a:t>Area of triangles:</a:t>
            </a:r>
          </a:p>
        </p:txBody>
      </p:sp>
      <p:pic>
        <p:nvPicPr>
          <p:cNvPr id="78858" name="Picture 10" descr="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2209800"/>
            <a:ext cx="4657725" cy="581025"/>
          </a:xfrm>
          <a:prstGeom prst="rect">
            <a:avLst/>
          </a:prstGeom>
          <a:noFill/>
        </p:spPr>
      </p:pic>
      <p:pic>
        <p:nvPicPr>
          <p:cNvPr id="78859" name="Picture 11" descr="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28863" y="2957513"/>
            <a:ext cx="4648200" cy="581025"/>
          </a:xfrm>
          <a:prstGeom prst="rect">
            <a:avLst/>
          </a:prstGeom>
          <a:noFill/>
        </p:spPr>
      </p:pic>
      <p:pic>
        <p:nvPicPr>
          <p:cNvPr id="78860" name="Picture 12" descr="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28863" y="3795713"/>
            <a:ext cx="4648200" cy="581025"/>
          </a:xfrm>
          <a:prstGeom prst="rect">
            <a:avLst/>
          </a:prstGeom>
          <a:noFill/>
        </p:spPr>
      </p:pic>
      <p:pic>
        <p:nvPicPr>
          <p:cNvPr id="78861" name="Picture 13" descr="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28863" y="4557713"/>
            <a:ext cx="4648200" cy="581025"/>
          </a:xfrm>
          <a:prstGeom prst="rect">
            <a:avLst/>
          </a:prstGeom>
          <a:noFill/>
        </p:spPr>
      </p:pic>
      <p:sp>
        <p:nvSpPr>
          <p:cNvPr id="78862" name="Text Box 14"/>
          <p:cNvSpPr txBox="1">
            <a:spLocks noChangeArrowheads="1"/>
          </p:cNvSpPr>
          <p:nvPr/>
        </p:nvSpPr>
        <p:spPr bwMode="auto">
          <a:xfrm>
            <a:off x="0" y="5486400"/>
            <a:ext cx="906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>
                <a:latin typeface="Verdana" pitchFamily="34" charset="0"/>
              </a:rPr>
              <a:t>The area of the polygon is 48 – 9 – 3 – 9 – 3 = 24 units</a:t>
            </a:r>
            <a:r>
              <a:rPr lang="en-US" sz="2400" baseline="30000">
                <a:latin typeface="Verdana" pitchFamily="34" charset="0"/>
              </a:rPr>
              <a:t>2</a:t>
            </a:r>
            <a:r>
              <a:rPr lang="en-US" sz="2400">
                <a:latin typeface="Verdana" pitchFamily="34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8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8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8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8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8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8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6" grpId="0"/>
      <p:bldP spid="7886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>
                <a:solidFill>
                  <a:srgbClr val="006699"/>
                </a:solidFill>
                <a:latin typeface="Arial Black" pitchFamily="34" charset="0"/>
              </a:rPr>
              <a:t>Lesson Quiz: Part I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6400800" y="29718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rgbClr val="FF0000"/>
                </a:solidFill>
                <a:latin typeface="Verdana" pitchFamily="34" charset="0"/>
              </a:rPr>
              <a:t>38.6 cm</a:t>
            </a:r>
            <a:r>
              <a:rPr lang="en-US" sz="2400" baseline="30000">
                <a:solidFill>
                  <a:srgbClr val="FF0000"/>
                </a:solidFill>
                <a:latin typeface="Verdana" pitchFamily="34" charset="0"/>
              </a:rPr>
              <a:t>2</a:t>
            </a:r>
            <a:endParaRPr lang="en-US" sz="2400" baseline="30000">
              <a:solidFill>
                <a:srgbClr val="FF0000"/>
              </a:solidFill>
            </a:endParaRPr>
          </a:p>
        </p:txBody>
      </p:sp>
      <p:sp>
        <p:nvSpPr>
          <p:cNvPr id="17428" name="Text Box 20"/>
          <p:cNvSpPr txBox="1">
            <a:spLocks noChangeArrowheads="1"/>
          </p:cNvSpPr>
          <p:nvPr/>
        </p:nvSpPr>
        <p:spPr bwMode="auto">
          <a:xfrm>
            <a:off x="457200" y="1676400"/>
            <a:ext cx="82375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en-US" sz="2400" b="1">
                <a:latin typeface="Verdana" pitchFamily="34" charset="0"/>
              </a:rPr>
              <a:t>Find the shaded area. Round to the nearest tenth, if necessary.</a:t>
            </a:r>
          </a:p>
        </p:txBody>
      </p:sp>
      <p:pic>
        <p:nvPicPr>
          <p:cNvPr id="17429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1600000">
            <a:off x="914400" y="2819400"/>
            <a:ext cx="48006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30" name="Picture 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4038600"/>
            <a:ext cx="2590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431" name="Text Box 23"/>
          <p:cNvSpPr txBox="1">
            <a:spLocks noChangeArrowheads="1"/>
          </p:cNvSpPr>
          <p:nvPr/>
        </p:nvSpPr>
        <p:spPr bwMode="auto">
          <a:xfrm>
            <a:off x="381000" y="2819400"/>
            <a:ext cx="511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latin typeface="Verdana" pitchFamily="34" charset="0"/>
              </a:rPr>
              <a:t>1.</a:t>
            </a:r>
          </a:p>
        </p:txBody>
      </p:sp>
      <p:sp>
        <p:nvSpPr>
          <p:cNvPr id="17432" name="Text Box 24"/>
          <p:cNvSpPr txBox="1">
            <a:spLocks noChangeArrowheads="1"/>
          </p:cNvSpPr>
          <p:nvPr/>
        </p:nvSpPr>
        <p:spPr bwMode="auto">
          <a:xfrm>
            <a:off x="381000" y="4267200"/>
            <a:ext cx="511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latin typeface="Verdana" pitchFamily="34" charset="0"/>
              </a:rPr>
              <a:t>2.</a:t>
            </a:r>
          </a:p>
        </p:txBody>
      </p:sp>
      <p:sp>
        <p:nvSpPr>
          <p:cNvPr id="17433" name="Text Box 25"/>
          <p:cNvSpPr txBox="1">
            <a:spLocks noChangeArrowheads="1"/>
          </p:cNvSpPr>
          <p:nvPr/>
        </p:nvSpPr>
        <p:spPr bwMode="auto">
          <a:xfrm>
            <a:off x="3810000" y="4343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rgbClr val="FF0000"/>
                </a:solidFill>
                <a:latin typeface="Verdana" pitchFamily="34" charset="0"/>
              </a:rPr>
              <a:t>50 ft</a:t>
            </a:r>
            <a:r>
              <a:rPr lang="en-US" sz="2400" baseline="30000">
                <a:solidFill>
                  <a:srgbClr val="FF0000"/>
                </a:solidFill>
                <a:latin typeface="Verdana" pitchFamily="34" charset="0"/>
              </a:rPr>
              <a:t>2</a:t>
            </a:r>
            <a:endParaRPr lang="en-US" sz="2400" baseline="300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autoUpdateAnimBg="0"/>
      <p:bldP spid="17433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>
                <a:solidFill>
                  <a:srgbClr val="006699"/>
                </a:solidFill>
                <a:latin typeface="Arial Black" pitchFamily="34" charset="0"/>
              </a:rPr>
              <a:t>Lesson Quiz: Part II</a:t>
            </a: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6019800" y="36576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rgbClr val="FF0000"/>
                </a:solidFill>
                <a:latin typeface="Verdana" pitchFamily="34" charset="0"/>
              </a:rPr>
              <a:t>$64.80</a:t>
            </a:r>
            <a:endParaRPr lang="en-US" sz="2400" baseline="30000">
              <a:solidFill>
                <a:srgbClr val="FF0000"/>
              </a:solidFill>
            </a:endParaRPr>
          </a:p>
        </p:txBody>
      </p:sp>
      <p:sp>
        <p:nvSpPr>
          <p:cNvPr id="60423" name="Text Box 7"/>
          <p:cNvSpPr txBox="1">
            <a:spLocks noChangeArrowheads="1"/>
          </p:cNvSpPr>
          <p:nvPr/>
        </p:nvSpPr>
        <p:spPr bwMode="auto">
          <a:xfrm>
            <a:off x="381000" y="1828800"/>
            <a:ext cx="511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latin typeface="Verdana" pitchFamily="34" charset="0"/>
              </a:rPr>
              <a:t>3.</a:t>
            </a:r>
          </a:p>
        </p:txBody>
      </p:sp>
      <p:sp>
        <p:nvSpPr>
          <p:cNvPr id="60426" name="Rectangle 10"/>
          <p:cNvSpPr>
            <a:spLocks noChangeArrowheads="1"/>
          </p:cNvSpPr>
          <p:nvPr/>
        </p:nvSpPr>
        <p:spPr bwMode="auto">
          <a:xfrm>
            <a:off x="914400" y="1828800"/>
            <a:ext cx="73152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>
                <a:latin typeface="Verdana" pitchFamily="34" charset="0"/>
              </a:rPr>
              <a:t>Mike is remodeling his kitchen. The countertop he wants costs $2.70 per square foot. How much will Mike have to spend on his remodeling project?</a:t>
            </a:r>
          </a:p>
        </p:txBody>
      </p:sp>
      <p:pic>
        <p:nvPicPr>
          <p:cNvPr id="60427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3581400"/>
            <a:ext cx="47244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>
                <a:solidFill>
                  <a:srgbClr val="006699"/>
                </a:solidFill>
                <a:latin typeface="Arial Black" pitchFamily="34" charset="0"/>
              </a:rPr>
              <a:t>Lesson Quiz: Part III</a:t>
            </a:r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4495800" y="3505200"/>
            <a:ext cx="266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rgbClr val="FF0000"/>
                </a:solidFill>
                <a:latin typeface="Verdana" pitchFamily="34" charset="0"/>
              </a:rPr>
              <a:t>about 8.5 cm</a:t>
            </a:r>
            <a:r>
              <a:rPr lang="en-US" sz="2400" baseline="30000">
                <a:solidFill>
                  <a:srgbClr val="FF0000"/>
                </a:solidFill>
                <a:latin typeface="Verdana" pitchFamily="34" charset="0"/>
              </a:rPr>
              <a:t>2</a:t>
            </a:r>
            <a:endParaRPr lang="en-US" sz="2400" baseline="30000">
              <a:solidFill>
                <a:srgbClr val="FF0000"/>
              </a:solidFill>
            </a:endParaRPr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381000" y="1828800"/>
            <a:ext cx="511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latin typeface="Verdana" pitchFamily="34" charset="0"/>
              </a:rPr>
              <a:t>4.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914400" y="1828800"/>
            <a:ext cx="7315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>
                <a:latin typeface="Verdana" pitchFamily="34" charset="0"/>
              </a:rPr>
              <a:t>Use a composite figure to estimate the shaded area. The grid has squares with side</a:t>
            </a:r>
          </a:p>
          <a:p>
            <a:r>
              <a:rPr lang="en-US" sz="2400">
                <a:latin typeface="Verdana" pitchFamily="34" charset="0"/>
              </a:rPr>
              <a:t>lengths of 1 cm.</a:t>
            </a:r>
          </a:p>
        </p:txBody>
      </p:sp>
      <p:pic>
        <p:nvPicPr>
          <p:cNvPr id="624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3276600"/>
            <a:ext cx="3019425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920</TotalTime>
  <Words>1132</Words>
  <Application>Microsoft Office PowerPoint</Application>
  <PresentationFormat>On-screen Show (4:3)</PresentationFormat>
  <Paragraphs>160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Holt, Rinehart and Winston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HRW</dc:creator>
  <cp:lastModifiedBy>sarah.davis</cp:lastModifiedBy>
  <cp:revision>44</cp:revision>
  <dcterms:created xsi:type="dcterms:W3CDTF">2002-10-14T18:20:28Z</dcterms:created>
  <dcterms:modified xsi:type="dcterms:W3CDTF">2015-06-03T16:38:17Z</dcterms:modified>
</cp:coreProperties>
</file>