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2" r:id="rId2"/>
    <p:sldId id="278" r:id="rId3"/>
    <p:sldId id="267" r:id="rId4"/>
    <p:sldId id="275" r:id="rId5"/>
    <p:sldId id="276" r:id="rId6"/>
    <p:sldId id="277" r:id="rId7"/>
    <p:sldId id="280" r:id="rId8"/>
    <p:sldId id="286" r:id="rId9"/>
    <p:sldId id="281" r:id="rId10"/>
    <p:sldId id="288" r:id="rId11"/>
    <p:sldId id="290" r:id="rId12"/>
    <p:sldId id="291" r:id="rId13"/>
    <p:sldId id="283" r:id="rId14"/>
    <p:sldId id="284" r:id="rId15"/>
    <p:sldId id="285" r:id="rId16"/>
    <p:sldId id="293" r:id="rId17"/>
    <p:sldId id="296" r:id="rId18"/>
    <p:sldId id="297" r:id="rId19"/>
    <p:sldId id="298" r:id="rId20"/>
    <p:sldId id="294" r:id="rId21"/>
    <p:sldId id="299" r:id="rId22"/>
    <p:sldId id="300" r:id="rId23"/>
    <p:sldId id="301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300"/>
    <a:srgbClr val="FF0000"/>
    <a:srgbClr val="006699"/>
    <a:srgbClr val="FFFF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 autoAdjust="0"/>
    <p:restoredTop sz="93412" autoAdjust="0"/>
  </p:normalViewPr>
  <p:slideViewPr>
    <p:cSldViewPr>
      <p:cViewPr varScale="1">
        <p:scale>
          <a:sx n="97" d="100"/>
          <a:sy n="97" d="100"/>
        </p:scale>
        <p:origin x="-174" y="-102"/>
      </p:cViewPr>
      <p:guideLst>
        <p:guide orient="horz" pos="57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207C24C-9EA8-4AEB-A4F7-CD1E6D6C75B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FD24F-0411-403C-A640-7B1D8B302F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F4330-3323-46E2-A2D5-F80797061B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1ACE0-C671-46E3-A2C1-C9D1A24560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0A828-5487-4120-AC0C-F972DD1D58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2F16E-3352-44B6-961F-BDFC52A279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207C9-137A-4A18-B9DC-EEA234C1A2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C792A-B18D-4C08-98F1-A1353BBE22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A71376-3AFB-4E57-91DE-36CDF016EA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4DF90-B99B-4810-9687-C15A20498A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DB6C9-A7DB-4175-ABB2-C73A8B1FD9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B2D9C-DCF3-4B11-BA8F-19C1B08BB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A57166A-7881-4FF7-AE0E-FF75B47C8AF2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554788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-3175" y="6556375"/>
            <a:ext cx="2212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Holt Geometry</a:t>
            </a:r>
            <a:endParaRPr lang="en-US" sz="800" b="1">
              <a:latin typeface="Arial" charset="0"/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152400" y="84138"/>
            <a:ext cx="8620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>
                <a:latin typeface="Arial Black" pitchFamily="34" charset="0"/>
              </a:rPr>
              <a:t>7-1</a:t>
            </a:r>
            <a:endParaRPr lang="en-US" sz="800">
              <a:latin typeface="Arial" charset="0"/>
            </a:endParaRPr>
          </a:p>
        </p:txBody>
      </p:sp>
      <p:sp>
        <p:nvSpPr>
          <p:cNvPr id="1035" name="Text Box 11"/>
          <p:cNvSpPr txBox="1">
            <a:spLocks noChangeArrowheads="1"/>
          </p:cNvSpPr>
          <p:nvPr userDrawn="1"/>
        </p:nvSpPr>
        <p:spPr bwMode="auto">
          <a:xfrm>
            <a:off x="1066800" y="98425"/>
            <a:ext cx="807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  <a:latin typeface="Arial Black" pitchFamily="34" charset="0"/>
              </a:rPr>
              <a:t>Ratio and Proportion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81000" y="1905000"/>
            <a:ext cx="8382000" cy="1524000"/>
          </a:xfrm>
          <a:prstGeom prst="rect">
            <a:avLst/>
          </a:prstGeom>
          <a:noFill/>
          <a:ln w="28575">
            <a:solidFill>
              <a:srgbClr val="DBDBDB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en-US" sz="3200"/>
              <a:t>Write and simplify ratios.</a:t>
            </a:r>
          </a:p>
          <a:p>
            <a:pPr>
              <a:spcBef>
                <a:spcPct val="20000"/>
              </a:spcBef>
            </a:pPr>
            <a:endParaRPr lang="en-US" altLang="en-US" sz="1000"/>
          </a:p>
          <a:p>
            <a:pPr>
              <a:spcBef>
                <a:spcPct val="20000"/>
              </a:spcBef>
            </a:pPr>
            <a:r>
              <a:rPr lang="en-US" altLang="en-US" sz="3200"/>
              <a:t>Use proportions to solve problems.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0" y="121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en-US" sz="3600" i="1">
                <a:solidFill>
                  <a:srgbClr val="FF6600"/>
                </a:solidFill>
                <a:latin typeface="Arial Black" pitchFamily="34" charset="0"/>
              </a:rPr>
              <a:t>Objectives</a:t>
            </a:r>
            <a:endParaRPr lang="en-US" altLang="en-US" sz="3600" i="1">
              <a:solidFill>
                <a:srgbClr val="FF66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28600" y="1066800"/>
            <a:ext cx="8915400" cy="353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ct val="50000"/>
              </a:spcBef>
            </a:pPr>
            <a:r>
              <a:rPr lang="en-US" dirty="0"/>
              <a:t>A </a:t>
            </a:r>
            <a:r>
              <a:rPr lang="en-US" b="1" u="sng" dirty="0"/>
              <a:t>ratio</a:t>
            </a:r>
            <a:r>
              <a:rPr lang="en-US" dirty="0"/>
              <a:t> compares two numbers by division. 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The </a:t>
            </a:r>
            <a:r>
              <a:rPr lang="en-US" dirty="0"/>
              <a:t>ratio </a:t>
            </a:r>
            <a:r>
              <a:rPr lang="en-US" dirty="0" smtClean="0"/>
              <a:t>of </a:t>
            </a:r>
            <a:r>
              <a:rPr lang="en-US" dirty="0"/>
              <a:t>two numbers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can be written as </a:t>
            </a:r>
            <a:endParaRPr lang="en-US" dirty="0" smtClean="0"/>
          </a:p>
          <a:p>
            <a:pPr marL="796925" indent="-344488">
              <a:spcBef>
                <a:spcPct val="50000"/>
              </a:spcBef>
              <a:buFont typeface="Arial" pitchFamily="34" charset="0"/>
              <a:buChar char="•"/>
            </a:pP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i="1" dirty="0" smtClean="0"/>
              <a:t>b</a:t>
            </a:r>
            <a:endParaRPr lang="en-US" dirty="0" smtClean="0"/>
          </a:p>
          <a:p>
            <a:pPr marL="796925" indent="-344488"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:</a:t>
            </a:r>
            <a:r>
              <a:rPr lang="en-US" i="1" dirty="0" smtClean="0"/>
              <a:t>b</a:t>
            </a:r>
          </a:p>
          <a:p>
            <a:pPr marL="796925" indent="-344488"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sz="1100" dirty="0" smtClean="0"/>
          </a:p>
          <a:p>
            <a:pPr marL="796925" indent="-344488">
              <a:spcBef>
                <a:spcPct val="50000"/>
              </a:spcBef>
              <a:buFont typeface="Arial" pitchFamily="34" charset="0"/>
              <a:buChar char="•"/>
            </a:pPr>
            <a:r>
              <a:rPr lang="en-US" dirty="0" smtClean="0"/>
              <a:t>where </a:t>
            </a:r>
            <a:r>
              <a:rPr lang="en-US" i="1" dirty="0"/>
              <a:t>b</a:t>
            </a:r>
            <a:r>
              <a:rPr lang="en-US" dirty="0"/>
              <a:t> ≠ 0. </a:t>
            </a:r>
          </a:p>
        </p:txBody>
      </p:sp>
      <p:pic>
        <p:nvPicPr>
          <p:cNvPr id="35846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200400"/>
            <a:ext cx="247650" cy="733425"/>
          </a:xfrm>
          <a:prstGeom prst="rect">
            <a:avLst/>
          </a:prstGeom>
          <a:noFill/>
        </p:spPr>
      </p:pic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457200" y="4876800"/>
            <a:ext cx="8299086" cy="1374775"/>
            <a:chOff x="284" y="3072"/>
            <a:chExt cx="4944" cy="866"/>
          </a:xfrm>
        </p:grpSpPr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284" y="3408"/>
              <a:ext cx="4944" cy="530"/>
            </a:xfrm>
            <a:prstGeom prst="rect">
              <a:avLst/>
            </a:prstGeom>
            <a:noFill/>
            <a:ln w="19050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dirty="0"/>
                <a:t>In a ratio, the denominator of the fraction cannot be zero because division by zero is undefined.</a:t>
              </a:r>
            </a:p>
          </p:txBody>
        </p:sp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284" y="3072"/>
              <a:ext cx="1536" cy="288"/>
            </a:xfrm>
            <a:prstGeom prst="rect">
              <a:avLst/>
            </a:prstGeom>
            <a:solidFill>
              <a:srgbClr val="800080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</a:rPr>
                <a:t>Remember!</a:t>
              </a:r>
              <a:endParaRPr lang="en-US" b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228600" y="838200"/>
            <a:ext cx="853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Given that two points on </a:t>
            </a:r>
            <a:r>
              <a:rPr lang="en-US" b="1" i="1" dirty="0"/>
              <a:t>m</a:t>
            </a:r>
            <a:r>
              <a:rPr lang="en-US" b="1" dirty="0"/>
              <a:t> are C(–2, 3) and </a:t>
            </a:r>
            <a:r>
              <a:rPr lang="en-US" b="1" i="1" dirty="0"/>
              <a:t>D</a:t>
            </a:r>
            <a:r>
              <a:rPr lang="en-US" b="1" dirty="0"/>
              <a:t>(6, 5), write a ratio expressing the slope of </a:t>
            </a:r>
            <a:r>
              <a:rPr lang="en-US" b="1" i="1" dirty="0"/>
              <a:t>m</a:t>
            </a:r>
            <a:r>
              <a:rPr lang="en-US" b="1" dirty="0"/>
              <a:t>.</a:t>
            </a:r>
          </a:p>
        </p:txBody>
      </p:sp>
      <p:pic>
        <p:nvPicPr>
          <p:cNvPr id="16408" name="Picture 2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2914650" cy="819150"/>
          </a:xfrm>
          <a:prstGeom prst="rect">
            <a:avLst/>
          </a:prstGeom>
          <a:noFill/>
        </p:spPr>
      </p:pic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3200400" y="3276600"/>
            <a:ext cx="3048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 dirty="0">
                <a:solidFill>
                  <a:srgbClr val="3333FF"/>
                </a:solidFill>
                <a:cs typeface="Arial" charset="0"/>
              </a:rPr>
              <a:t>Substitute the 	given values.</a:t>
            </a:r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3429000" y="44958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pic>
        <p:nvPicPr>
          <p:cNvPr id="16411" name="Picture 27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343400"/>
            <a:ext cx="1038225" cy="733425"/>
          </a:xfrm>
          <a:prstGeom prst="rect">
            <a:avLst/>
          </a:prstGeom>
          <a:noFill/>
        </p:spPr>
      </p:pic>
      <p:pic>
        <p:nvPicPr>
          <p:cNvPr id="16412" name="Picture 28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3124200"/>
            <a:ext cx="1343025" cy="838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9" grpId="0"/>
      <p:bldP spid="164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533400" y="1557338"/>
            <a:ext cx="7924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ratio can involve more than two numbers. For the rectangle, the ratio of the side lengths may be written as 3:7:3:7.</a:t>
            </a: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048000"/>
            <a:ext cx="34671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Example 2: Using Ratios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81000" y="1676400"/>
            <a:ext cx="8153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The ratio of the side lengths of a triangle is 4:7:5, and its perimeter is 96 cm. What is the length of the shortest side?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81000" y="3200400"/>
            <a:ext cx="8458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Let the side lengths be 4</a:t>
            </a:r>
            <a:r>
              <a:rPr lang="en-US" i="1" dirty="0"/>
              <a:t>x</a:t>
            </a:r>
            <a:r>
              <a:rPr lang="en-US" dirty="0"/>
              <a:t>, 7</a:t>
            </a:r>
            <a:r>
              <a:rPr lang="en-US" i="1" dirty="0"/>
              <a:t>x</a:t>
            </a:r>
            <a:r>
              <a:rPr lang="en-US" dirty="0"/>
              <a:t>, and 5</a:t>
            </a:r>
            <a:r>
              <a:rPr lang="en-US" i="1" dirty="0"/>
              <a:t>x</a:t>
            </a:r>
            <a:r>
              <a:rPr lang="en-US" dirty="0"/>
              <a:t>. </a:t>
            </a:r>
          </a:p>
          <a:p>
            <a:r>
              <a:rPr lang="en-US" dirty="0"/>
              <a:t>Then 4</a:t>
            </a:r>
            <a:r>
              <a:rPr lang="en-US" i="1" dirty="0"/>
              <a:t>x</a:t>
            </a:r>
            <a:r>
              <a:rPr lang="en-US" dirty="0"/>
              <a:t> + 7</a:t>
            </a:r>
            <a:r>
              <a:rPr lang="en-US" i="1" dirty="0"/>
              <a:t>x</a:t>
            </a:r>
            <a:r>
              <a:rPr lang="en-US" dirty="0"/>
              <a:t> + 5</a:t>
            </a:r>
            <a:r>
              <a:rPr lang="en-US" i="1" dirty="0"/>
              <a:t>x</a:t>
            </a:r>
            <a:r>
              <a:rPr lang="en-US" dirty="0"/>
              <a:t> = 96 . After like terms are combined, 16</a:t>
            </a:r>
            <a:r>
              <a:rPr lang="en-US" i="1" dirty="0"/>
              <a:t>x</a:t>
            </a:r>
            <a:r>
              <a:rPr lang="en-US" dirty="0"/>
              <a:t> = 96. So </a:t>
            </a:r>
            <a:r>
              <a:rPr lang="en-US" i="1" dirty="0"/>
              <a:t>x</a:t>
            </a:r>
            <a:r>
              <a:rPr lang="en-US" dirty="0"/>
              <a:t> = 6. The length of the shortest side is 4</a:t>
            </a:r>
            <a:r>
              <a:rPr lang="en-US" i="1" dirty="0"/>
              <a:t>x</a:t>
            </a:r>
            <a:r>
              <a:rPr lang="en-US" dirty="0"/>
              <a:t> = 4</a:t>
            </a:r>
            <a:r>
              <a:rPr lang="en-US" dirty="0">
                <a:solidFill>
                  <a:srgbClr val="FF0000"/>
                </a:solidFill>
              </a:rPr>
              <a:t>(6)</a:t>
            </a:r>
            <a:r>
              <a:rPr lang="en-US" dirty="0"/>
              <a:t> = 24 cm.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2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447800"/>
            <a:ext cx="822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The ratio of the angle measures in a triangle is 1:6:13. What is the measure of each angle?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600200" y="23622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  <a:r>
              <a:rPr lang="en-US"/>
              <a:t> + </a:t>
            </a:r>
            <a:r>
              <a:rPr lang="en-US" i="1"/>
              <a:t>y</a:t>
            </a:r>
            <a:r>
              <a:rPr lang="en-US"/>
              <a:t> + </a:t>
            </a:r>
            <a:r>
              <a:rPr lang="en-US" i="1"/>
              <a:t>z</a:t>
            </a:r>
            <a:r>
              <a:rPr lang="en-US"/>
              <a:t> = 180°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990600" y="28194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  <a:r>
              <a:rPr lang="en-US"/>
              <a:t> + 6</a:t>
            </a:r>
            <a:r>
              <a:rPr lang="en-US" i="1"/>
              <a:t>x</a:t>
            </a:r>
            <a:r>
              <a:rPr lang="en-US"/>
              <a:t> + 13</a:t>
            </a:r>
            <a:r>
              <a:rPr lang="en-US" i="1"/>
              <a:t>x</a:t>
            </a:r>
            <a:r>
              <a:rPr lang="en-US"/>
              <a:t> = 180°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2514600" y="32766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</a:t>
            </a:r>
            <a:r>
              <a:rPr lang="en-US" i="1"/>
              <a:t>x</a:t>
            </a:r>
            <a:r>
              <a:rPr lang="en-US"/>
              <a:t> = 180°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2895600" y="37338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  <a:r>
              <a:rPr lang="en-US"/>
              <a:t> = 9°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914400" y="43434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  <a:r>
              <a:rPr lang="en-US"/>
              <a:t> = 6</a:t>
            </a:r>
            <a:r>
              <a:rPr lang="en-US" i="1"/>
              <a:t>x</a:t>
            </a:r>
            <a:endParaRPr lang="en-US"/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914400" y="48768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  <a:r>
              <a:rPr lang="en-US"/>
              <a:t> = 6</a:t>
            </a:r>
            <a:r>
              <a:rPr lang="en-US">
                <a:solidFill>
                  <a:srgbClr val="FF0000"/>
                </a:solidFill>
              </a:rPr>
              <a:t>(9°)</a:t>
            </a: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914400" y="54864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  <a:r>
              <a:rPr lang="en-US"/>
              <a:t> = 54°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4495800" y="43434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z</a:t>
            </a:r>
            <a:r>
              <a:rPr lang="en-US"/>
              <a:t> = 13</a:t>
            </a:r>
            <a:r>
              <a:rPr lang="en-US" i="1"/>
              <a:t>x</a:t>
            </a:r>
            <a:endParaRPr lang="en-US"/>
          </a:p>
        </p:txBody>
      </p:sp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4495800" y="48768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z</a:t>
            </a:r>
            <a:r>
              <a:rPr lang="en-US"/>
              <a:t> = 13</a:t>
            </a:r>
            <a:r>
              <a:rPr lang="en-US">
                <a:solidFill>
                  <a:srgbClr val="FF0000"/>
                </a:solidFill>
              </a:rPr>
              <a:t>(9°)</a:t>
            </a:r>
          </a:p>
        </p:txBody>
      </p:sp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4495800" y="5486400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z</a:t>
            </a:r>
            <a:r>
              <a:rPr lang="en-US"/>
              <a:t> = 117°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4" grpId="0"/>
      <p:bldP spid="33805" grpId="0"/>
      <p:bldP spid="33806" grpId="0"/>
      <p:bldP spid="33807" grpId="0"/>
      <p:bldP spid="33808" grpId="0"/>
      <p:bldP spid="33809" grpId="0"/>
      <p:bldP spid="33810" grpId="0"/>
      <p:bldP spid="33811" grpId="0"/>
      <p:bldP spid="33812" grpId="0"/>
      <p:bldP spid="338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304800" y="1752600"/>
            <a:ext cx="8610600" cy="3195638"/>
            <a:chOff x="192" y="1104"/>
            <a:chExt cx="5424" cy="2013"/>
          </a:xfrm>
        </p:grpSpPr>
        <p:sp>
          <p:nvSpPr>
            <p:cNvPr id="39938" name="Rectangle 2"/>
            <p:cNvSpPr>
              <a:spLocks noChangeArrowheads="1"/>
            </p:cNvSpPr>
            <p:nvPr/>
          </p:nvSpPr>
          <p:spPr bwMode="auto">
            <a:xfrm>
              <a:off x="192" y="1104"/>
              <a:ext cx="5424" cy="2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 </a:t>
              </a:r>
              <a:r>
                <a:rPr lang="en-US" b="1" u="sng"/>
                <a:t>proportion</a:t>
              </a:r>
              <a:r>
                <a:rPr lang="en-US"/>
                <a:t> is an equation stating that two ratios </a:t>
              </a:r>
            </a:p>
            <a:p>
              <a:pPr>
                <a:spcBef>
                  <a:spcPct val="50000"/>
                </a:spcBef>
              </a:pPr>
              <a:r>
                <a:rPr lang="en-US"/>
                <a:t>are equal. In the proportion        , the values</a:t>
              </a:r>
            </a:p>
            <a:p>
              <a:pPr>
                <a:spcBef>
                  <a:spcPct val="50000"/>
                </a:spcBef>
              </a:pPr>
              <a:r>
                <a:rPr lang="en-US" i="1">
                  <a:solidFill>
                    <a:srgbClr val="FF0000"/>
                  </a:solidFill>
                </a:rPr>
                <a:t>a</a:t>
              </a:r>
              <a:r>
                <a:rPr lang="en-US"/>
                <a:t> and </a:t>
              </a:r>
              <a:r>
                <a:rPr lang="en-US" i="1">
                  <a:solidFill>
                    <a:srgbClr val="FF0000"/>
                  </a:solidFill>
                </a:rPr>
                <a:t>d</a:t>
              </a:r>
              <a:r>
                <a:rPr lang="en-US"/>
                <a:t> are the </a:t>
              </a:r>
              <a:r>
                <a:rPr lang="en-US" b="1" u="sng"/>
                <a:t>extremes</a:t>
              </a:r>
              <a:r>
                <a:rPr lang="en-US"/>
                <a:t>. The values </a:t>
              </a:r>
              <a:r>
                <a:rPr lang="en-US" i="1">
                  <a:solidFill>
                    <a:srgbClr val="3333FF"/>
                  </a:solidFill>
                </a:rPr>
                <a:t>b</a:t>
              </a:r>
              <a:r>
                <a:rPr lang="en-US"/>
                <a:t> and </a:t>
              </a:r>
              <a:r>
                <a:rPr lang="en-US" i="1">
                  <a:solidFill>
                    <a:srgbClr val="3333FF"/>
                  </a:solidFill>
                </a:rPr>
                <a:t>c</a:t>
              </a:r>
              <a:r>
                <a:rPr lang="en-US" i="1"/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en-US"/>
                <a:t>are the </a:t>
              </a:r>
              <a:r>
                <a:rPr lang="en-US" b="1" u="sng"/>
                <a:t>means</a:t>
              </a:r>
              <a:r>
                <a:rPr lang="en-US"/>
                <a:t>. When the proportion is written as </a:t>
              </a:r>
            </a:p>
            <a:p>
              <a:pPr>
                <a:spcBef>
                  <a:spcPct val="50000"/>
                </a:spcBef>
              </a:pPr>
              <a:r>
                <a:rPr lang="en-US" i="1">
                  <a:solidFill>
                    <a:srgbClr val="FF0000"/>
                  </a:solidFill>
                </a:rPr>
                <a:t>a</a:t>
              </a:r>
              <a:r>
                <a:rPr lang="en-US"/>
                <a:t>:</a:t>
              </a:r>
              <a:r>
                <a:rPr lang="en-US" i="1">
                  <a:solidFill>
                    <a:srgbClr val="3333FF"/>
                  </a:solidFill>
                </a:rPr>
                <a:t>b</a:t>
              </a:r>
              <a:r>
                <a:rPr lang="en-US"/>
                <a:t> = </a:t>
              </a:r>
              <a:r>
                <a:rPr lang="en-US" i="1">
                  <a:solidFill>
                    <a:srgbClr val="3333FF"/>
                  </a:solidFill>
                </a:rPr>
                <a:t>c</a:t>
              </a:r>
              <a:r>
                <a:rPr lang="en-US"/>
                <a:t>:</a:t>
              </a:r>
              <a:r>
                <a:rPr lang="en-US" i="1">
                  <a:solidFill>
                    <a:srgbClr val="FF0000"/>
                  </a:solidFill>
                </a:rPr>
                <a:t>d</a:t>
              </a:r>
              <a:r>
                <a:rPr lang="en-US"/>
                <a:t>, the extremes are in the first and last</a:t>
              </a:r>
            </a:p>
            <a:p>
              <a:pPr>
                <a:spcBef>
                  <a:spcPct val="50000"/>
                </a:spcBef>
              </a:pPr>
              <a:r>
                <a:rPr lang="en-US"/>
                <a:t>positions. The means are in the two middle positions.</a:t>
              </a:r>
            </a:p>
          </p:txBody>
        </p:sp>
        <p:pic>
          <p:nvPicPr>
            <p:cNvPr id="39940" name="Picture 4" descr="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6" y="1344"/>
              <a:ext cx="516" cy="46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57200" y="914400"/>
            <a:ext cx="8153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In Algebra 1 you learned the Cross Products Property. The product of the extremes </a:t>
            </a:r>
            <a:r>
              <a:rPr lang="en-US" i="1" dirty="0">
                <a:solidFill>
                  <a:srgbClr val="FF0000"/>
                </a:solidFill>
              </a:rPr>
              <a:t>ad</a:t>
            </a:r>
            <a:r>
              <a:rPr lang="en-US" dirty="0"/>
              <a:t> and the product of the means </a:t>
            </a:r>
            <a:r>
              <a:rPr lang="en-US" i="1" dirty="0" err="1">
                <a:solidFill>
                  <a:srgbClr val="3333FF"/>
                </a:solidFill>
              </a:rPr>
              <a:t>bc</a:t>
            </a:r>
            <a:r>
              <a:rPr lang="en-US" dirty="0"/>
              <a:t> are called the </a:t>
            </a:r>
            <a:r>
              <a:rPr lang="en-US" b="1" u="sng" dirty="0"/>
              <a:t>cross products</a:t>
            </a:r>
            <a:r>
              <a:rPr lang="en-US" dirty="0"/>
              <a:t>.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7000"/>
            <a:ext cx="79248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457200" y="4724400"/>
            <a:ext cx="7896225" cy="1663700"/>
            <a:chOff x="210" y="1488"/>
            <a:chExt cx="4974" cy="1048"/>
          </a:xfrm>
        </p:grpSpPr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215" y="1776"/>
              <a:ext cx="4969" cy="760"/>
            </a:xfrm>
            <a:prstGeom prst="rect">
              <a:avLst/>
            </a:prstGeom>
            <a:noFill/>
            <a:ln w="19050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/>
                <a:t>The Cross Products Property can also be stated as, “In a proportion, the product of the extremes is equal to the product of the means.”</a:t>
              </a: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10" y="1488"/>
              <a:ext cx="1593" cy="288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en-US" b="1">
                  <a:solidFill>
                    <a:schemeClr val="bg1"/>
                  </a:solidFill>
                </a:rPr>
                <a:t>Reading Math</a:t>
              </a:r>
              <a:endParaRPr lang="en-US" altLang="en-US" b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Example 3A: Solving Proportions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04800" y="16002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978400" algn="l"/>
              </a:tabLst>
            </a:pPr>
            <a:r>
              <a:rPr lang="en-US" b="1"/>
              <a:t>Solve the proportion.</a:t>
            </a:r>
          </a:p>
        </p:txBody>
      </p:sp>
      <p:pic>
        <p:nvPicPr>
          <p:cNvPr id="37897" name="Picture 9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09800"/>
            <a:ext cx="971550" cy="723900"/>
          </a:xfrm>
          <a:prstGeom prst="rect">
            <a:avLst/>
          </a:prstGeom>
          <a:noFill/>
        </p:spPr>
      </p:pic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3200400" y="3352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Cross Products Property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3276600" y="3962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3276600" y="4572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Divide both sides by 56.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533400" y="33528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7(72) = </a:t>
            </a:r>
            <a:r>
              <a:rPr lang="en-US" i="1"/>
              <a:t>x</a:t>
            </a:r>
            <a:r>
              <a:rPr lang="en-US"/>
              <a:t>(56)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838200" y="3962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504 = 56</a:t>
            </a:r>
            <a:r>
              <a:rPr lang="en-US" i="1"/>
              <a:t>x</a:t>
            </a:r>
            <a:endParaRPr lang="en-US"/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1241425" y="45720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  <a:r>
              <a:rPr lang="en-US"/>
              <a:t> = 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/>
      <p:bldP spid="37899" grpId="0"/>
      <p:bldP spid="37900" grpId="0"/>
      <p:bldP spid="37901" grpId="0"/>
      <p:bldP spid="37902" grpId="0"/>
      <p:bldP spid="379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Example 3B: Solving Proportions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04800" y="16002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978400" algn="l"/>
              </a:tabLst>
            </a:pPr>
            <a:r>
              <a:rPr lang="en-US" b="1"/>
              <a:t>Solve the proportion.</a:t>
            </a:r>
          </a:p>
        </p:txBody>
      </p:sp>
      <p:pic>
        <p:nvPicPr>
          <p:cNvPr id="46088" name="Picture 8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09800"/>
            <a:ext cx="1695450" cy="733425"/>
          </a:xfrm>
          <a:prstGeom prst="rect">
            <a:avLst/>
          </a:prstGeom>
          <a:noFill/>
        </p:spPr>
      </p:pic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3352800" y="32766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Cross Products Property</a:t>
            </a:r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304800" y="3276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z</a:t>
            </a:r>
            <a:r>
              <a:rPr lang="en-US"/>
              <a:t> – 4)</a:t>
            </a:r>
            <a:r>
              <a:rPr lang="en-US" baseline="30000"/>
              <a:t>2</a:t>
            </a:r>
            <a:r>
              <a:rPr lang="en-US"/>
              <a:t> = 5(20)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3352800" y="38862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304800" y="3886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z</a:t>
            </a:r>
            <a:r>
              <a:rPr lang="en-US"/>
              <a:t> – 4)</a:t>
            </a:r>
            <a:r>
              <a:rPr lang="en-US" baseline="30000"/>
              <a:t>2</a:t>
            </a:r>
            <a:r>
              <a:rPr lang="en-US"/>
              <a:t> = 100</a:t>
            </a:r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3352800" y="4419600"/>
            <a:ext cx="579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Find the square root of both sides.</a:t>
            </a: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457200" y="4419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z</a:t>
            </a:r>
            <a:r>
              <a:rPr lang="en-US"/>
              <a:t> – 4) = </a:t>
            </a:r>
            <a:r>
              <a:rPr lang="en-US">
                <a:sym typeface="Symbol" pitchFamily="18" charset="2"/>
              </a:rPr>
              <a:t></a:t>
            </a:r>
            <a:r>
              <a:rPr lang="en-US"/>
              <a:t>10</a:t>
            </a:r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457200" y="50292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z</a:t>
            </a:r>
            <a:r>
              <a:rPr lang="en-US"/>
              <a:t> – 4) = 10 or (</a:t>
            </a:r>
            <a:r>
              <a:rPr lang="en-US" i="1"/>
              <a:t>z</a:t>
            </a:r>
            <a:r>
              <a:rPr lang="en-US"/>
              <a:t> – 4) = –10 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5105400" y="4953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Rewrite as two eqns.</a:t>
            </a: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457200" y="5730875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z</a:t>
            </a:r>
            <a:r>
              <a:rPr lang="en-US"/>
              <a:t> = 14 or </a:t>
            </a:r>
            <a:r>
              <a:rPr lang="en-US" i="1"/>
              <a:t>z</a:t>
            </a:r>
            <a:r>
              <a:rPr lang="en-US"/>
              <a:t> = –6 </a:t>
            </a:r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5105400" y="57150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Add 4 to both sides.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9" grpId="0"/>
      <p:bldP spid="46090" grpId="0"/>
      <p:bldP spid="46091" grpId="0"/>
      <p:bldP spid="46092" grpId="0"/>
      <p:bldP spid="46093" grpId="0"/>
      <p:bldP spid="46094" grpId="0"/>
      <p:bldP spid="46095" grpId="0"/>
      <p:bldP spid="46096" grpId="0"/>
      <p:bldP spid="46097" grpId="0"/>
      <p:bldP spid="460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3b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381000" y="1676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Solve the proportion.</a:t>
            </a:r>
          </a:p>
        </p:txBody>
      </p:sp>
      <p:pic>
        <p:nvPicPr>
          <p:cNvPr id="49160" name="Picture 8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1181100" cy="781050"/>
          </a:xfrm>
          <a:prstGeom prst="rect">
            <a:avLst/>
          </a:prstGeom>
          <a:noFill/>
        </p:spPr>
      </p:pic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200400" y="3352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Cross Products Property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3276600" y="3962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3276600" y="4572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Divide both sides by 8.</a:t>
            </a: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381000" y="33528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  <a:r>
              <a:rPr lang="en-US" i="1"/>
              <a:t>y</a:t>
            </a:r>
            <a:r>
              <a:rPr lang="en-US"/>
              <a:t>(4</a:t>
            </a:r>
            <a:r>
              <a:rPr lang="en-US" i="1"/>
              <a:t>y</a:t>
            </a:r>
            <a:r>
              <a:rPr lang="en-US"/>
              <a:t>) = 9(8)</a:t>
            </a: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838200" y="3962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  <a:r>
              <a:rPr lang="en-US" i="1"/>
              <a:t>y</a:t>
            </a:r>
            <a:r>
              <a:rPr lang="en-US" baseline="30000"/>
              <a:t>2</a:t>
            </a:r>
            <a:r>
              <a:rPr lang="en-US"/>
              <a:t> = 72</a:t>
            </a:r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1241425" y="45720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  <a:r>
              <a:rPr lang="en-US" baseline="30000"/>
              <a:t>2</a:t>
            </a:r>
            <a:r>
              <a:rPr lang="en-US"/>
              <a:t> = 9</a:t>
            </a:r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3352800" y="5165725"/>
            <a:ext cx="579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Find the square root of both sides.</a:t>
            </a: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1295400" y="51816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  <a:r>
              <a:rPr lang="en-US"/>
              <a:t> = </a:t>
            </a:r>
            <a:r>
              <a:rPr lang="en-US">
                <a:sym typeface="Symbol" pitchFamily="18" charset="2"/>
              </a:rPr>
              <a:t></a:t>
            </a:r>
            <a:r>
              <a:rPr lang="en-US"/>
              <a:t>3</a:t>
            </a:r>
          </a:p>
        </p:txBody>
      </p:sp>
      <p:sp>
        <p:nvSpPr>
          <p:cNvPr id="49170" name="Text Box 18"/>
          <p:cNvSpPr txBox="1">
            <a:spLocks noChangeArrowheads="1"/>
          </p:cNvSpPr>
          <p:nvPr/>
        </p:nvSpPr>
        <p:spPr bwMode="auto">
          <a:xfrm>
            <a:off x="3352800" y="5791200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Rewrite as two equations.</a:t>
            </a:r>
          </a:p>
        </p:txBody>
      </p:sp>
      <p:sp>
        <p:nvSpPr>
          <p:cNvPr id="49171" name="Text Box 19"/>
          <p:cNvSpPr txBox="1">
            <a:spLocks noChangeArrowheads="1"/>
          </p:cNvSpPr>
          <p:nvPr/>
        </p:nvSpPr>
        <p:spPr bwMode="auto">
          <a:xfrm>
            <a:off x="609600" y="57912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  <a:r>
              <a:rPr lang="en-US"/>
              <a:t> = 3 or </a:t>
            </a:r>
            <a:r>
              <a:rPr lang="en-US" i="1"/>
              <a:t>y</a:t>
            </a:r>
            <a:r>
              <a:rPr lang="en-US"/>
              <a:t> = –3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1" grpId="0"/>
      <p:bldP spid="49162" grpId="0"/>
      <p:bldP spid="49163" grpId="0"/>
      <p:bldP spid="49164" grpId="0"/>
      <p:bldP spid="49165" grpId="0"/>
      <p:bldP spid="49166" grpId="0"/>
      <p:bldP spid="49167" grpId="0"/>
      <p:bldP spid="49168" grpId="0"/>
      <p:bldP spid="49170" grpId="0"/>
      <p:bldP spid="491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3d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381000" y="1676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Solve the proportion.</a:t>
            </a:r>
          </a:p>
        </p:txBody>
      </p:sp>
      <p:pic>
        <p:nvPicPr>
          <p:cNvPr id="50188" name="Picture 1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286000"/>
            <a:ext cx="1724025" cy="733425"/>
          </a:xfrm>
          <a:prstGeom prst="rect">
            <a:avLst/>
          </a:prstGeom>
          <a:noFill/>
        </p:spPr>
      </p:pic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3352800" y="32766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Cross Products Property</a:t>
            </a:r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304800" y="3276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x</a:t>
            </a:r>
            <a:r>
              <a:rPr lang="en-US"/>
              <a:t> + 3)</a:t>
            </a:r>
            <a:r>
              <a:rPr lang="en-US" baseline="30000"/>
              <a:t>2</a:t>
            </a:r>
            <a:r>
              <a:rPr lang="en-US"/>
              <a:t> = 4(9)</a:t>
            </a:r>
          </a:p>
        </p:txBody>
      </p:sp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3352800" y="38862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304800" y="3886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x</a:t>
            </a:r>
            <a:r>
              <a:rPr lang="en-US"/>
              <a:t> + 3)</a:t>
            </a:r>
            <a:r>
              <a:rPr lang="en-US" baseline="30000"/>
              <a:t>2</a:t>
            </a:r>
            <a:r>
              <a:rPr lang="en-US"/>
              <a:t> = 36</a:t>
            </a:r>
          </a:p>
        </p:txBody>
      </p:sp>
      <p:sp>
        <p:nvSpPr>
          <p:cNvPr id="50193" name="Text Box 17"/>
          <p:cNvSpPr txBox="1">
            <a:spLocks noChangeArrowheads="1"/>
          </p:cNvSpPr>
          <p:nvPr/>
        </p:nvSpPr>
        <p:spPr bwMode="auto">
          <a:xfrm>
            <a:off x="3352800" y="4419600"/>
            <a:ext cx="579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Find the square root of both sides.</a:t>
            </a:r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457200" y="4419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x</a:t>
            </a:r>
            <a:r>
              <a:rPr lang="en-US"/>
              <a:t> + 3) = </a:t>
            </a:r>
            <a:r>
              <a:rPr lang="en-US">
                <a:sym typeface="Symbol" pitchFamily="18" charset="2"/>
              </a:rPr>
              <a:t></a:t>
            </a:r>
            <a:r>
              <a:rPr lang="en-US"/>
              <a:t>6</a:t>
            </a:r>
          </a:p>
        </p:txBody>
      </p: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457200" y="50292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x</a:t>
            </a:r>
            <a:r>
              <a:rPr lang="en-US"/>
              <a:t> + 3) = 6 or (</a:t>
            </a:r>
            <a:r>
              <a:rPr lang="en-US" i="1"/>
              <a:t>x</a:t>
            </a:r>
            <a:r>
              <a:rPr lang="en-US"/>
              <a:t> + 3) = –6 </a:t>
            </a:r>
          </a:p>
        </p:txBody>
      </p:sp>
      <p:sp>
        <p:nvSpPr>
          <p:cNvPr id="50196" name="Text Box 20"/>
          <p:cNvSpPr txBox="1">
            <a:spLocks noChangeArrowheads="1"/>
          </p:cNvSpPr>
          <p:nvPr/>
        </p:nvSpPr>
        <p:spPr bwMode="auto">
          <a:xfrm>
            <a:off x="5029200" y="50292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Rewrite as two eqns.</a:t>
            </a:r>
          </a:p>
        </p:txBody>
      </p: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609600" y="56388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  <a:r>
              <a:rPr lang="en-US"/>
              <a:t> = 3 or </a:t>
            </a:r>
            <a:r>
              <a:rPr lang="en-US" i="1"/>
              <a:t>x</a:t>
            </a:r>
            <a:r>
              <a:rPr lang="en-US"/>
              <a:t> = –9 </a:t>
            </a:r>
          </a:p>
        </p:txBody>
      </p:sp>
      <p:sp>
        <p:nvSpPr>
          <p:cNvPr id="50198" name="Text Box 22"/>
          <p:cNvSpPr txBox="1">
            <a:spLocks noChangeArrowheads="1"/>
          </p:cNvSpPr>
          <p:nvPr/>
        </p:nvSpPr>
        <p:spPr bwMode="auto">
          <a:xfrm>
            <a:off x="3886200" y="563880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Subtract 3 from both sides.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9" grpId="0"/>
      <p:bldP spid="50190" grpId="0"/>
      <p:bldP spid="50191" grpId="0"/>
      <p:bldP spid="50192" grpId="0"/>
      <p:bldP spid="50193" grpId="0"/>
      <p:bldP spid="50194" grpId="0"/>
      <p:bldP spid="50195" grpId="0"/>
      <p:bldP spid="50196" grpId="0"/>
      <p:bldP spid="50197" grpId="0"/>
      <p:bldP spid="501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533400" y="1295400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The following table shows equivalent forms of the Cross Products Property.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38400"/>
            <a:ext cx="78009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Example 4: Using Properties of Proportions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81000" y="1676400"/>
            <a:ext cx="830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Given that 18</a:t>
            </a:r>
            <a:r>
              <a:rPr lang="en-US" b="1" i="1"/>
              <a:t>c</a:t>
            </a:r>
            <a:r>
              <a:rPr lang="en-US" b="1"/>
              <a:t> = 24</a:t>
            </a:r>
            <a:r>
              <a:rPr lang="en-US" b="1" i="1"/>
              <a:t>d</a:t>
            </a:r>
            <a:r>
              <a:rPr lang="en-US" b="1"/>
              <a:t>, find the ratio of </a:t>
            </a:r>
            <a:r>
              <a:rPr lang="en-US" b="1" i="1"/>
              <a:t>d</a:t>
            </a:r>
            <a:r>
              <a:rPr lang="en-US" b="1"/>
              <a:t> to </a:t>
            </a:r>
            <a:r>
              <a:rPr lang="en-US" b="1" i="1"/>
              <a:t>c</a:t>
            </a:r>
            <a:r>
              <a:rPr lang="en-US" b="1"/>
              <a:t> in simplest form.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600200" y="28956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18</a:t>
            </a:r>
            <a:r>
              <a:rPr lang="en-US" i="1"/>
              <a:t>c</a:t>
            </a:r>
            <a:r>
              <a:rPr lang="en-US"/>
              <a:t> = 24</a:t>
            </a:r>
            <a:r>
              <a:rPr lang="en-US" i="1"/>
              <a:t>d</a:t>
            </a:r>
            <a:r>
              <a:rPr lang="en-US"/>
              <a:t> 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810000" y="365760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Divide both sides by 24c.</a:t>
            </a:r>
          </a:p>
        </p:txBody>
      </p:sp>
      <p:pic>
        <p:nvPicPr>
          <p:cNvPr id="40967" name="Picture 7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581400"/>
            <a:ext cx="990600" cy="733425"/>
          </a:xfrm>
          <a:prstGeom prst="rect">
            <a:avLst/>
          </a:prstGeom>
          <a:noFill/>
        </p:spPr>
      </p:pic>
      <p:pic>
        <p:nvPicPr>
          <p:cNvPr id="40968" name="Picture 8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572000"/>
            <a:ext cx="819150" cy="733425"/>
          </a:xfrm>
          <a:prstGeom prst="rect">
            <a:avLst/>
          </a:prstGeom>
          <a:noFill/>
        </p:spPr>
      </p:pic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3886200" y="472440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66" grpId="0"/>
      <p:bldP spid="409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4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28600" y="1600200"/>
            <a:ext cx="8528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Given that 16</a:t>
            </a:r>
            <a:r>
              <a:rPr lang="en-US" b="1" i="1"/>
              <a:t>s </a:t>
            </a:r>
            <a:r>
              <a:rPr lang="en-US" b="1"/>
              <a:t>= 20</a:t>
            </a:r>
            <a:r>
              <a:rPr lang="en-US" b="1" i="1"/>
              <a:t>t</a:t>
            </a:r>
            <a:r>
              <a:rPr lang="en-US" b="1"/>
              <a:t>, find the ratio </a:t>
            </a:r>
            <a:r>
              <a:rPr lang="en-US" b="1" i="1"/>
              <a:t>t</a:t>
            </a:r>
            <a:r>
              <a:rPr lang="en-US" b="1"/>
              <a:t>:</a:t>
            </a:r>
            <a:r>
              <a:rPr lang="en-US" b="1" i="1"/>
              <a:t>s </a:t>
            </a:r>
            <a:r>
              <a:rPr lang="en-US" b="1"/>
              <a:t>in simplest form.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600200" y="28956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  <a:r>
              <a:rPr lang="en-US" i="1"/>
              <a:t>s</a:t>
            </a:r>
            <a:r>
              <a:rPr lang="en-US"/>
              <a:t> = 20</a:t>
            </a:r>
            <a:r>
              <a:rPr lang="en-US" i="1"/>
              <a:t>t</a:t>
            </a:r>
            <a:r>
              <a:rPr lang="en-US"/>
              <a:t> 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810000" y="365760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Divide both sides by 20s.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3886200" y="472440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pic>
        <p:nvPicPr>
          <p:cNvPr id="41992" name="Picture 8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581400"/>
            <a:ext cx="952500" cy="733425"/>
          </a:xfrm>
          <a:prstGeom prst="rect">
            <a:avLst/>
          </a:prstGeom>
          <a:noFill/>
        </p:spPr>
      </p:pic>
      <p:pic>
        <p:nvPicPr>
          <p:cNvPr id="41993" name="Picture 9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600575"/>
            <a:ext cx="781050" cy="7334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  <p:bldP spid="419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dirty="0">
                <a:solidFill>
                  <a:srgbClr val="006699"/>
                </a:solidFill>
                <a:latin typeface="Arial Black" pitchFamily="34" charset="0"/>
              </a:rPr>
              <a:t>Example 5: Problem-Solving Application</a:t>
            </a:r>
          </a:p>
        </p:txBody>
      </p:sp>
      <p:grpSp>
        <p:nvGrpSpPr>
          <p:cNvPr id="51206" name="Group 6"/>
          <p:cNvGrpSpPr>
            <a:grpSpLocks/>
          </p:cNvGrpSpPr>
          <p:nvPr/>
        </p:nvGrpSpPr>
        <p:grpSpPr bwMode="auto">
          <a:xfrm>
            <a:off x="152400" y="4114800"/>
            <a:ext cx="5324475" cy="762000"/>
            <a:chOff x="180" y="2016"/>
            <a:chExt cx="3354" cy="480"/>
          </a:xfrm>
        </p:grpSpPr>
        <p:grpSp>
          <p:nvGrpSpPr>
            <p:cNvPr id="51207" name="Group 7"/>
            <p:cNvGrpSpPr>
              <a:grpSpLocks/>
            </p:cNvGrpSpPr>
            <p:nvPr/>
          </p:nvGrpSpPr>
          <p:grpSpPr bwMode="auto">
            <a:xfrm>
              <a:off x="341" y="2016"/>
              <a:ext cx="480" cy="480"/>
              <a:chOff x="432" y="528"/>
              <a:chExt cx="480" cy="480"/>
            </a:xfrm>
          </p:grpSpPr>
          <p:pic>
            <p:nvPicPr>
              <p:cNvPr id="51208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32" y="528"/>
                <a:ext cx="480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1209" name="Text Box 9"/>
              <p:cNvSpPr txBox="1">
                <a:spLocks noChangeArrowheads="1"/>
              </p:cNvSpPr>
              <p:nvPr/>
            </p:nvSpPr>
            <p:spPr bwMode="auto">
              <a:xfrm>
                <a:off x="494" y="540"/>
                <a:ext cx="25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  <a:endParaRPr lang="en-US"/>
              </a:p>
            </p:txBody>
          </p:sp>
        </p:grpSp>
        <p:sp>
          <p:nvSpPr>
            <p:cNvPr id="51210" name="Text Box 10"/>
            <p:cNvSpPr txBox="1">
              <a:spLocks noChangeArrowheads="1"/>
            </p:cNvSpPr>
            <p:nvPr/>
          </p:nvSpPr>
          <p:spPr bwMode="auto">
            <a:xfrm>
              <a:off x="180" y="2064"/>
              <a:ext cx="33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000" b="1"/>
                <a:t>           </a:t>
              </a:r>
              <a:r>
                <a:rPr lang="en-US" b="1"/>
                <a:t>Understand the Problem</a:t>
              </a:r>
              <a:endParaRPr lang="en-US"/>
            </a:p>
          </p:txBody>
        </p:sp>
      </p:grp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1066800" y="4800600"/>
            <a:ext cx="716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/>
              <a:t>The </a:t>
            </a:r>
            <a:r>
              <a:rPr lang="en-US" b="1"/>
              <a:t>answer</a:t>
            </a:r>
            <a:r>
              <a:rPr lang="en-US"/>
              <a:t> will be the length of the room on the scale drawing.</a:t>
            </a:r>
          </a:p>
        </p:txBody>
      </p:sp>
      <p:grpSp>
        <p:nvGrpSpPr>
          <p:cNvPr id="51213" name="Group 13"/>
          <p:cNvGrpSpPr>
            <a:grpSpLocks/>
          </p:cNvGrpSpPr>
          <p:nvPr/>
        </p:nvGrpSpPr>
        <p:grpSpPr bwMode="auto">
          <a:xfrm>
            <a:off x="304800" y="1676400"/>
            <a:ext cx="8077200" cy="2282825"/>
            <a:chOff x="192" y="1152"/>
            <a:chExt cx="5088" cy="1438"/>
          </a:xfrm>
        </p:grpSpPr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92" y="1152"/>
              <a:ext cx="5088" cy="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b="1"/>
                <a:t>Marta is making a scale drawing of her bedroom. Her rectangular room is 12   feet wide and 15 feet long. On the scale drawing, the width of her room is 5 inches. What is the length? </a:t>
              </a:r>
            </a:p>
          </p:txBody>
        </p:sp>
        <p:pic>
          <p:nvPicPr>
            <p:cNvPr id="51212" name="Picture 12" descr="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95" y="1447"/>
              <a:ext cx="114" cy="33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Example 5 Continued</a:t>
            </a:r>
          </a:p>
        </p:txBody>
      </p:sp>
      <p:grpSp>
        <p:nvGrpSpPr>
          <p:cNvPr id="55301" name="Group 5"/>
          <p:cNvGrpSpPr>
            <a:grpSpLocks/>
          </p:cNvGrpSpPr>
          <p:nvPr/>
        </p:nvGrpSpPr>
        <p:grpSpPr bwMode="auto">
          <a:xfrm>
            <a:off x="685800" y="1790700"/>
            <a:ext cx="2895600" cy="647700"/>
            <a:chOff x="384" y="1248"/>
            <a:chExt cx="1824" cy="408"/>
          </a:xfrm>
        </p:grpSpPr>
        <p:grpSp>
          <p:nvGrpSpPr>
            <p:cNvPr id="55302" name="Group 6"/>
            <p:cNvGrpSpPr>
              <a:grpSpLocks/>
            </p:cNvGrpSpPr>
            <p:nvPr/>
          </p:nvGrpSpPr>
          <p:grpSpPr bwMode="auto">
            <a:xfrm>
              <a:off x="384" y="1248"/>
              <a:ext cx="360" cy="408"/>
              <a:chOff x="3681" y="3579"/>
              <a:chExt cx="360" cy="408"/>
            </a:xfrm>
          </p:grpSpPr>
          <p:pic>
            <p:nvPicPr>
              <p:cNvPr id="55303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681" y="3579"/>
                <a:ext cx="360" cy="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5304" name="Text Box 8"/>
              <p:cNvSpPr txBox="1">
                <a:spLocks noChangeArrowheads="1"/>
              </p:cNvSpPr>
              <p:nvPr/>
            </p:nvSpPr>
            <p:spPr bwMode="auto">
              <a:xfrm>
                <a:off x="3744" y="3600"/>
                <a:ext cx="25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2</a:t>
                </a:r>
                <a:endParaRPr lang="en-US"/>
              </a:p>
            </p:txBody>
          </p:sp>
        </p:grpSp>
        <p:sp>
          <p:nvSpPr>
            <p:cNvPr id="55305" name="Text Box 9"/>
            <p:cNvSpPr txBox="1">
              <a:spLocks noChangeArrowheads="1"/>
            </p:cNvSpPr>
            <p:nvPr/>
          </p:nvSpPr>
          <p:spPr bwMode="auto">
            <a:xfrm>
              <a:off x="793" y="1278"/>
              <a:ext cx="14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/>
                <a:t>Make a Plan</a:t>
              </a:r>
              <a:endParaRPr lang="en-US"/>
            </a:p>
          </p:txBody>
        </p:sp>
      </p:grp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1371600" y="2393950"/>
            <a:ext cx="7086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Let </a:t>
            </a:r>
            <a:r>
              <a:rPr lang="en-US" i="1"/>
              <a:t>x</a:t>
            </a:r>
            <a:r>
              <a:rPr lang="en-US"/>
              <a:t> be the length of the room on the scale drawing. Write a proportion that compares the ratios of the width to the length.</a:t>
            </a:r>
          </a:p>
        </p:txBody>
      </p:sp>
      <p:pic>
        <p:nvPicPr>
          <p:cNvPr id="55308" name="Picture 12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86200"/>
            <a:ext cx="7858125" cy="781050"/>
          </a:xfrm>
          <a:prstGeom prst="rect">
            <a:avLst/>
          </a:prstGeom>
          <a:noFill/>
        </p:spPr>
      </p:pic>
      <p:pic>
        <p:nvPicPr>
          <p:cNvPr id="55309" name="Picture 13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4800600"/>
            <a:ext cx="1190625" cy="10763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30" name="Group 10"/>
          <p:cNvGrpSpPr>
            <a:grpSpLocks/>
          </p:cNvGrpSpPr>
          <p:nvPr/>
        </p:nvGrpSpPr>
        <p:grpSpPr bwMode="auto">
          <a:xfrm>
            <a:off x="581025" y="1676400"/>
            <a:ext cx="1857375" cy="704850"/>
            <a:chOff x="288" y="996"/>
            <a:chExt cx="1170" cy="444"/>
          </a:xfrm>
        </p:grpSpPr>
        <p:sp>
          <p:nvSpPr>
            <p:cNvPr id="56331" name="Text Box 11"/>
            <p:cNvSpPr txBox="1">
              <a:spLocks noChangeArrowheads="1"/>
            </p:cNvSpPr>
            <p:nvPr/>
          </p:nvSpPr>
          <p:spPr bwMode="auto">
            <a:xfrm>
              <a:off x="755" y="1074"/>
              <a:ext cx="7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/>
                <a:t>Solve</a:t>
              </a:r>
              <a:endParaRPr lang="en-US"/>
            </a:p>
          </p:txBody>
        </p:sp>
        <p:grpSp>
          <p:nvGrpSpPr>
            <p:cNvPr id="56332" name="Group 12"/>
            <p:cNvGrpSpPr>
              <a:grpSpLocks/>
            </p:cNvGrpSpPr>
            <p:nvPr/>
          </p:nvGrpSpPr>
          <p:grpSpPr bwMode="auto">
            <a:xfrm>
              <a:off x="288" y="996"/>
              <a:ext cx="444" cy="444"/>
              <a:chOff x="2592" y="864"/>
              <a:chExt cx="444" cy="444"/>
            </a:xfrm>
          </p:grpSpPr>
          <p:pic>
            <p:nvPicPr>
              <p:cNvPr id="56333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592" y="864"/>
                <a:ext cx="444" cy="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6334" name="Text Box 14"/>
              <p:cNvSpPr txBox="1">
                <a:spLocks noChangeArrowheads="1"/>
              </p:cNvSpPr>
              <p:nvPr/>
            </p:nvSpPr>
            <p:spPr bwMode="auto">
              <a:xfrm>
                <a:off x="2706" y="939"/>
                <a:ext cx="25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3</a:t>
                </a:r>
              </a:p>
            </p:txBody>
          </p:sp>
        </p:grpSp>
      </p:grpSp>
      <p:sp>
        <p:nvSpPr>
          <p:cNvPr id="56339" name="Text Box 19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Example 5 Continued</a:t>
            </a:r>
          </a:p>
        </p:txBody>
      </p:sp>
      <p:pic>
        <p:nvPicPr>
          <p:cNvPr id="56341" name="Picture 21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514600"/>
            <a:ext cx="1200150" cy="733425"/>
          </a:xfrm>
          <a:prstGeom prst="rect">
            <a:avLst/>
          </a:prstGeom>
          <a:noFill/>
        </p:spPr>
      </p:pic>
      <p:sp>
        <p:nvSpPr>
          <p:cNvPr id="56342" name="Text Box 22"/>
          <p:cNvSpPr txBox="1">
            <a:spLocks noChangeArrowheads="1"/>
          </p:cNvSpPr>
          <p:nvPr/>
        </p:nvSpPr>
        <p:spPr bwMode="auto">
          <a:xfrm>
            <a:off x="3200400" y="3352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Cross Products Property</a:t>
            </a:r>
          </a:p>
        </p:txBody>
      </p:sp>
      <p:sp>
        <p:nvSpPr>
          <p:cNvPr id="56343" name="Text Box 23"/>
          <p:cNvSpPr txBox="1">
            <a:spLocks noChangeArrowheads="1"/>
          </p:cNvSpPr>
          <p:nvPr/>
        </p:nvSpPr>
        <p:spPr bwMode="auto">
          <a:xfrm>
            <a:off x="3276600" y="3962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sp>
        <p:nvSpPr>
          <p:cNvPr id="56344" name="Text Box 24"/>
          <p:cNvSpPr txBox="1">
            <a:spLocks noChangeArrowheads="1"/>
          </p:cNvSpPr>
          <p:nvPr/>
        </p:nvSpPr>
        <p:spPr bwMode="auto">
          <a:xfrm>
            <a:off x="3276600" y="4572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Divide both sides by 12.5.</a:t>
            </a:r>
          </a:p>
        </p:txBody>
      </p:sp>
      <p:sp>
        <p:nvSpPr>
          <p:cNvPr id="56345" name="Text Box 25"/>
          <p:cNvSpPr txBox="1">
            <a:spLocks noChangeArrowheads="1"/>
          </p:cNvSpPr>
          <p:nvPr/>
        </p:nvSpPr>
        <p:spPr bwMode="auto">
          <a:xfrm>
            <a:off x="533400" y="33528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5(15) = </a:t>
            </a:r>
            <a:r>
              <a:rPr lang="en-US" i="1"/>
              <a:t>x</a:t>
            </a:r>
            <a:r>
              <a:rPr lang="en-US"/>
              <a:t>(12.5)</a:t>
            </a:r>
          </a:p>
        </p:txBody>
      </p:sp>
      <p:sp>
        <p:nvSpPr>
          <p:cNvPr id="56346" name="Text Box 26"/>
          <p:cNvSpPr txBox="1">
            <a:spLocks noChangeArrowheads="1"/>
          </p:cNvSpPr>
          <p:nvPr/>
        </p:nvSpPr>
        <p:spPr bwMode="auto">
          <a:xfrm>
            <a:off x="838200" y="3962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75 = 12.5</a:t>
            </a:r>
            <a:r>
              <a:rPr lang="en-US" i="1"/>
              <a:t>x</a:t>
            </a:r>
            <a:endParaRPr lang="en-US"/>
          </a:p>
        </p:txBody>
      </p:sp>
      <p:sp>
        <p:nvSpPr>
          <p:cNvPr id="56347" name="Text Box 27"/>
          <p:cNvSpPr txBox="1">
            <a:spLocks noChangeArrowheads="1"/>
          </p:cNvSpPr>
          <p:nvPr/>
        </p:nvSpPr>
        <p:spPr bwMode="auto">
          <a:xfrm>
            <a:off x="1066800" y="45720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  <a:r>
              <a:rPr lang="en-US"/>
              <a:t> = 6</a:t>
            </a:r>
          </a:p>
        </p:txBody>
      </p:sp>
      <p:sp>
        <p:nvSpPr>
          <p:cNvPr id="56348" name="Text Box 28"/>
          <p:cNvSpPr txBox="1">
            <a:spLocks noChangeArrowheads="1"/>
          </p:cNvSpPr>
          <p:nvPr/>
        </p:nvSpPr>
        <p:spPr bwMode="auto">
          <a:xfrm>
            <a:off x="533400" y="5410200"/>
            <a:ext cx="7315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length of the room on the scale drawing is 6 inches.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42" grpId="0"/>
      <p:bldP spid="56343" grpId="0"/>
      <p:bldP spid="56344" grpId="0"/>
      <p:bldP spid="56345" grpId="0"/>
      <p:bldP spid="56346" grpId="0"/>
      <p:bldP spid="56347" grpId="0"/>
      <p:bldP spid="563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1371600" y="1828800"/>
            <a:ext cx="1925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Look Back</a:t>
            </a:r>
            <a:endParaRPr lang="en-US"/>
          </a:p>
        </p:txBody>
      </p:sp>
      <p:grpSp>
        <p:nvGrpSpPr>
          <p:cNvPr id="58382" name="Group 14"/>
          <p:cNvGrpSpPr>
            <a:grpSpLocks/>
          </p:cNvGrpSpPr>
          <p:nvPr/>
        </p:nvGrpSpPr>
        <p:grpSpPr bwMode="auto">
          <a:xfrm>
            <a:off x="609600" y="1676400"/>
            <a:ext cx="838200" cy="676275"/>
            <a:chOff x="1758" y="3408"/>
            <a:chExt cx="528" cy="426"/>
          </a:xfrm>
        </p:grpSpPr>
        <p:pic>
          <p:nvPicPr>
            <p:cNvPr id="58383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4" y="3408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384" name="Text Box 16"/>
            <p:cNvSpPr txBox="1">
              <a:spLocks noChangeArrowheads="1"/>
            </p:cNvSpPr>
            <p:nvPr/>
          </p:nvSpPr>
          <p:spPr bwMode="auto">
            <a:xfrm>
              <a:off x="1758" y="3504"/>
              <a:ext cx="5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</a:t>
              </a:r>
            </a:p>
          </p:txBody>
        </p:sp>
      </p:grpSp>
      <p:sp>
        <p:nvSpPr>
          <p:cNvPr id="58387" name="Text Box 19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Example 5 Continued</a:t>
            </a:r>
          </a:p>
        </p:txBody>
      </p:sp>
      <p:grpSp>
        <p:nvGrpSpPr>
          <p:cNvPr id="58389" name="Group 21"/>
          <p:cNvGrpSpPr>
            <a:grpSpLocks/>
          </p:cNvGrpSpPr>
          <p:nvPr/>
        </p:nvGrpSpPr>
        <p:grpSpPr bwMode="auto">
          <a:xfrm>
            <a:off x="1371600" y="2346325"/>
            <a:ext cx="7620000" cy="2835275"/>
            <a:chOff x="720" y="1536"/>
            <a:chExt cx="4800" cy="1786"/>
          </a:xfrm>
        </p:grpSpPr>
        <p:sp>
          <p:nvSpPr>
            <p:cNvPr id="58385" name="Rectangle 17"/>
            <p:cNvSpPr>
              <a:spLocks noChangeArrowheads="1"/>
            </p:cNvSpPr>
            <p:nvPr/>
          </p:nvSpPr>
          <p:spPr bwMode="auto">
            <a:xfrm>
              <a:off x="720" y="1536"/>
              <a:ext cx="4800" cy="1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/>
                <a:t>Check the answer in the original problem. The ratio of the width to the length of the actual room is 12  :15, or 5:6. The ratio of the width to the length in the scale drawing is also 5:6. So the ratios are equal, and the answer is correct.</a:t>
              </a:r>
            </a:p>
          </p:txBody>
        </p:sp>
        <p:pic>
          <p:nvPicPr>
            <p:cNvPr id="58388" name="Picture 20" descr="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4" y="2111"/>
              <a:ext cx="131" cy="38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5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33400" y="1752600"/>
            <a:ext cx="8077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What if...?</a:t>
            </a:r>
            <a:r>
              <a:rPr lang="en-US"/>
              <a:t> </a:t>
            </a:r>
            <a:r>
              <a:rPr lang="en-US" b="1">
                <a:solidFill>
                  <a:schemeClr val="tx2"/>
                </a:solidFill>
              </a:rPr>
              <a:t>Suppose the special-effects team made a different model with a height of 9.2 m and a width of 6 m. What is the height of the actual tower?</a:t>
            </a:r>
          </a:p>
        </p:txBody>
      </p:sp>
      <p:grpSp>
        <p:nvGrpSpPr>
          <p:cNvPr id="52229" name="Group 5"/>
          <p:cNvGrpSpPr>
            <a:grpSpLocks/>
          </p:cNvGrpSpPr>
          <p:nvPr/>
        </p:nvGrpSpPr>
        <p:grpSpPr bwMode="auto">
          <a:xfrm>
            <a:off x="381000" y="3657600"/>
            <a:ext cx="5324475" cy="762000"/>
            <a:chOff x="180" y="2016"/>
            <a:chExt cx="3354" cy="480"/>
          </a:xfrm>
        </p:grpSpPr>
        <p:grpSp>
          <p:nvGrpSpPr>
            <p:cNvPr id="52230" name="Group 6"/>
            <p:cNvGrpSpPr>
              <a:grpSpLocks/>
            </p:cNvGrpSpPr>
            <p:nvPr/>
          </p:nvGrpSpPr>
          <p:grpSpPr bwMode="auto">
            <a:xfrm>
              <a:off x="341" y="2016"/>
              <a:ext cx="480" cy="480"/>
              <a:chOff x="432" y="528"/>
              <a:chExt cx="480" cy="480"/>
            </a:xfrm>
          </p:grpSpPr>
          <p:pic>
            <p:nvPicPr>
              <p:cNvPr id="52231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32" y="528"/>
                <a:ext cx="480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2232" name="Text Box 8"/>
              <p:cNvSpPr txBox="1">
                <a:spLocks noChangeArrowheads="1"/>
              </p:cNvSpPr>
              <p:nvPr/>
            </p:nvSpPr>
            <p:spPr bwMode="auto">
              <a:xfrm>
                <a:off x="494" y="540"/>
                <a:ext cx="25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  <a:endParaRPr lang="en-US"/>
              </a:p>
            </p:txBody>
          </p:sp>
        </p:grpSp>
        <p:sp>
          <p:nvSpPr>
            <p:cNvPr id="52233" name="Text Box 9"/>
            <p:cNvSpPr txBox="1">
              <a:spLocks noChangeArrowheads="1"/>
            </p:cNvSpPr>
            <p:nvPr/>
          </p:nvSpPr>
          <p:spPr bwMode="auto">
            <a:xfrm>
              <a:off x="180" y="2064"/>
              <a:ext cx="33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000" b="1"/>
                <a:t>           </a:t>
              </a:r>
              <a:r>
                <a:rPr lang="en-US" b="1"/>
                <a:t>Understand the Problem</a:t>
              </a:r>
              <a:endParaRPr lang="en-US"/>
            </a:p>
          </p:txBody>
        </p:sp>
      </p:grp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1295400" y="43434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The </a:t>
            </a:r>
            <a:r>
              <a:rPr lang="en-US" b="1"/>
              <a:t>answer </a:t>
            </a:r>
            <a:r>
              <a:rPr lang="en-US"/>
              <a:t>will be the height of the tower.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5 Continued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grpSp>
        <p:nvGrpSpPr>
          <p:cNvPr id="59398" name="Group 6"/>
          <p:cNvGrpSpPr>
            <a:grpSpLocks/>
          </p:cNvGrpSpPr>
          <p:nvPr/>
        </p:nvGrpSpPr>
        <p:grpSpPr bwMode="auto">
          <a:xfrm>
            <a:off x="685800" y="1752600"/>
            <a:ext cx="2895600" cy="647700"/>
            <a:chOff x="384" y="1248"/>
            <a:chExt cx="1824" cy="408"/>
          </a:xfrm>
        </p:grpSpPr>
        <p:grpSp>
          <p:nvGrpSpPr>
            <p:cNvPr id="59399" name="Group 7"/>
            <p:cNvGrpSpPr>
              <a:grpSpLocks/>
            </p:cNvGrpSpPr>
            <p:nvPr/>
          </p:nvGrpSpPr>
          <p:grpSpPr bwMode="auto">
            <a:xfrm>
              <a:off x="384" y="1248"/>
              <a:ext cx="360" cy="408"/>
              <a:chOff x="3681" y="3579"/>
              <a:chExt cx="360" cy="408"/>
            </a:xfrm>
          </p:grpSpPr>
          <p:pic>
            <p:nvPicPr>
              <p:cNvPr id="59400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681" y="3579"/>
                <a:ext cx="360" cy="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9401" name="Text Box 9"/>
              <p:cNvSpPr txBox="1">
                <a:spLocks noChangeArrowheads="1"/>
              </p:cNvSpPr>
              <p:nvPr/>
            </p:nvSpPr>
            <p:spPr bwMode="auto">
              <a:xfrm>
                <a:off x="3744" y="3600"/>
                <a:ext cx="25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2</a:t>
                </a:r>
                <a:endParaRPr lang="en-US"/>
              </a:p>
            </p:txBody>
          </p:sp>
        </p:grpSp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793" y="1278"/>
              <a:ext cx="14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/>
                <a:t>Make a Plan</a:t>
              </a:r>
              <a:endParaRPr lang="en-US"/>
            </a:p>
          </p:txBody>
        </p:sp>
      </p:grp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1371600" y="2362200"/>
            <a:ext cx="7086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Let </a:t>
            </a:r>
            <a:r>
              <a:rPr lang="en-US" i="1"/>
              <a:t>x </a:t>
            </a:r>
            <a:r>
              <a:rPr lang="en-US"/>
              <a:t>be the height of the tower. Write a proportion that compares the ratios of the height to the width.</a:t>
            </a:r>
          </a:p>
        </p:txBody>
      </p:sp>
      <p:pic>
        <p:nvPicPr>
          <p:cNvPr id="59405" name="Picture 13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810000"/>
            <a:ext cx="6553200" cy="733425"/>
          </a:xfrm>
          <a:prstGeom prst="rect">
            <a:avLst/>
          </a:prstGeom>
          <a:noFill/>
        </p:spPr>
      </p:pic>
      <p:pic>
        <p:nvPicPr>
          <p:cNvPr id="59406" name="Picture 14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876800"/>
            <a:ext cx="1371600" cy="7334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27" name="Group 11"/>
          <p:cNvGrpSpPr>
            <a:grpSpLocks/>
          </p:cNvGrpSpPr>
          <p:nvPr/>
        </p:nvGrpSpPr>
        <p:grpSpPr bwMode="auto">
          <a:xfrm>
            <a:off x="657225" y="1752600"/>
            <a:ext cx="1857375" cy="704850"/>
            <a:chOff x="288" y="996"/>
            <a:chExt cx="1170" cy="444"/>
          </a:xfrm>
        </p:grpSpPr>
        <p:sp>
          <p:nvSpPr>
            <p:cNvPr id="60428" name="Text Box 12"/>
            <p:cNvSpPr txBox="1">
              <a:spLocks noChangeArrowheads="1"/>
            </p:cNvSpPr>
            <p:nvPr/>
          </p:nvSpPr>
          <p:spPr bwMode="auto">
            <a:xfrm>
              <a:off x="755" y="1074"/>
              <a:ext cx="7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/>
                <a:t>Solve</a:t>
              </a:r>
              <a:endParaRPr lang="en-US"/>
            </a:p>
          </p:txBody>
        </p:sp>
        <p:grpSp>
          <p:nvGrpSpPr>
            <p:cNvPr id="60429" name="Group 13"/>
            <p:cNvGrpSpPr>
              <a:grpSpLocks/>
            </p:cNvGrpSpPr>
            <p:nvPr/>
          </p:nvGrpSpPr>
          <p:grpSpPr bwMode="auto">
            <a:xfrm>
              <a:off x="288" y="996"/>
              <a:ext cx="444" cy="444"/>
              <a:chOff x="2592" y="864"/>
              <a:chExt cx="444" cy="444"/>
            </a:xfrm>
          </p:grpSpPr>
          <p:pic>
            <p:nvPicPr>
              <p:cNvPr id="60430" name="Picture 1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592" y="864"/>
                <a:ext cx="444" cy="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0431" name="Text Box 15"/>
              <p:cNvSpPr txBox="1">
                <a:spLocks noChangeArrowheads="1"/>
              </p:cNvSpPr>
              <p:nvPr/>
            </p:nvSpPr>
            <p:spPr bwMode="auto">
              <a:xfrm>
                <a:off x="2706" y="939"/>
                <a:ext cx="25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3</a:t>
                </a:r>
              </a:p>
            </p:txBody>
          </p:sp>
        </p:grpSp>
      </p:grpSp>
      <p:sp>
        <p:nvSpPr>
          <p:cNvPr id="60438" name="Text Box 2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5 Continued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60439" name="Text Box 23"/>
          <p:cNvSpPr txBox="1">
            <a:spLocks noChangeArrowheads="1"/>
          </p:cNvSpPr>
          <p:nvPr/>
        </p:nvSpPr>
        <p:spPr bwMode="auto">
          <a:xfrm>
            <a:off x="3581400" y="33528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Cross Products Property</a:t>
            </a:r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3657600" y="3962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Simplify.</a:t>
            </a:r>
          </a:p>
        </p:txBody>
      </p:sp>
      <p:sp>
        <p:nvSpPr>
          <p:cNvPr id="60441" name="Text Box 25"/>
          <p:cNvSpPr txBox="1">
            <a:spLocks noChangeArrowheads="1"/>
          </p:cNvSpPr>
          <p:nvPr/>
        </p:nvSpPr>
        <p:spPr bwMode="auto">
          <a:xfrm>
            <a:off x="3657600" y="4572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03225" algn="l"/>
              </a:tabLst>
            </a:pPr>
            <a:r>
              <a:rPr lang="en-US" i="1">
                <a:solidFill>
                  <a:srgbClr val="3333FF"/>
                </a:solidFill>
                <a:cs typeface="Arial" charset="0"/>
              </a:rPr>
              <a:t>Divide both sides by 6.</a:t>
            </a:r>
          </a:p>
        </p:txBody>
      </p: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533400" y="33528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9.2(996) = 6(</a:t>
            </a:r>
            <a:r>
              <a:rPr lang="en-US" i="1"/>
              <a:t>x</a:t>
            </a:r>
            <a:r>
              <a:rPr lang="en-US"/>
              <a:t>)</a:t>
            </a:r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838200" y="3962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9163.2 = 6</a:t>
            </a:r>
            <a:r>
              <a:rPr lang="en-US" i="1"/>
              <a:t>x</a:t>
            </a:r>
            <a:endParaRPr lang="en-US"/>
          </a:p>
        </p:txBody>
      </p:sp>
      <p:sp>
        <p:nvSpPr>
          <p:cNvPr id="60444" name="Text Box 28"/>
          <p:cNvSpPr txBox="1">
            <a:spLocks noChangeArrowheads="1"/>
          </p:cNvSpPr>
          <p:nvPr/>
        </p:nvSpPr>
        <p:spPr bwMode="auto">
          <a:xfrm>
            <a:off x="838200" y="45720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1527.2 = </a:t>
            </a:r>
            <a:r>
              <a:rPr lang="en-US" i="1"/>
              <a:t>x</a:t>
            </a:r>
            <a:endParaRPr lang="en-US"/>
          </a:p>
        </p:txBody>
      </p:sp>
      <p:pic>
        <p:nvPicPr>
          <p:cNvPr id="60445" name="Picture 29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590800"/>
            <a:ext cx="1371600" cy="733425"/>
          </a:xfrm>
          <a:prstGeom prst="rect">
            <a:avLst/>
          </a:prstGeom>
          <a:noFill/>
        </p:spPr>
      </p:pic>
      <p:sp>
        <p:nvSpPr>
          <p:cNvPr id="60446" name="Text Box 30"/>
          <p:cNvSpPr txBox="1">
            <a:spLocks noChangeArrowheads="1"/>
          </p:cNvSpPr>
          <p:nvPr/>
        </p:nvSpPr>
        <p:spPr bwMode="auto">
          <a:xfrm>
            <a:off x="533400" y="5257800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height of the actual tower is 1527.2 feet.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9" grpId="0"/>
      <p:bldP spid="60440" grpId="0"/>
      <p:bldP spid="60441" grpId="0"/>
      <p:bldP spid="60442" grpId="0"/>
      <p:bldP spid="60443" grpId="0"/>
      <p:bldP spid="60444" grpId="0"/>
      <p:bldP spid="604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1371600" y="2057400"/>
            <a:ext cx="1925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Look Back</a:t>
            </a:r>
            <a:endParaRPr lang="en-US"/>
          </a:p>
        </p:txBody>
      </p:sp>
      <p:grpSp>
        <p:nvGrpSpPr>
          <p:cNvPr id="61451" name="Group 11"/>
          <p:cNvGrpSpPr>
            <a:grpSpLocks/>
          </p:cNvGrpSpPr>
          <p:nvPr/>
        </p:nvGrpSpPr>
        <p:grpSpPr bwMode="auto">
          <a:xfrm>
            <a:off x="609600" y="1905000"/>
            <a:ext cx="838200" cy="676275"/>
            <a:chOff x="1758" y="3408"/>
            <a:chExt cx="528" cy="426"/>
          </a:xfrm>
        </p:grpSpPr>
        <p:pic>
          <p:nvPicPr>
            <p:cNvPr id="61452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4" y="3408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1453" name="Text Box 13"/>
            <p:cNvSpPr txBox="1">
              <a:spLocks noChangeArrowheads="1"/>
            </p:cNvSpPr>
            <p:nvPr/>
          </p:nvSpPr>
          <p:spPr bwMode="auto">
            <a:xfrm>
              <a:off x="1758" y="3504"/>
              <a:ext cx="5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</a:t>
              </a:r>
            </a:p>
          </p:txBody>
        </p:sp>
      </p:grpSp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1371600" y="2590800"/>
            <a:ext cx="7239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Check the answer in the original problem. The ratio of the height to the width of the model is 9.2:6. The ratio of the height to the width of the tower is 1527.2:996, or 9.2:6. So the ratios are equal, and the answer is correct.</a:t>
            </a:r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>
                <a:solidFill>
                  <a:srgbClr val="006699"/>
                </a:solidFill>
                <a:latin typeface="Arial Black" pitchFamily="34" charset="0"/>
              </a:rPr>
              <a:t> Example 5 Continued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1108</Words>
  <Application>Microsoft Office PowerPoint</Application>
  <PresentationFormat>On-screen Show (4:3)</PresentationFormat>
  <Paragraphs>142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Verdana</vt:lpstr>
      <vt:lpstr>Times New Roman</vt:lpstr>
      <vt:lpstr>Arial Black</vt:lpstr>
      <vt:lpstr>Symbol</vt:lpstr>
      <vt:lpstr>Script MT Bold</vt:lpstr>
      <vt:lpstr>Arial MT Bl</vt:lpstr>
      <vt:lpstr>Times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Holt, Rinehart and Winston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HRW</dc:creator>
  <cp:lastModifiedBy>Default</cp:lastModifiedBy>
  <cp:revision>114</cp:revision>
  <dcterms:created xsi:type="dcterms:W3CDTF">2002-10-14T18:20:28Z</dcterms:created>
  <dcterms:modified xsi:type="dcterms:W3CDTF">2014-02-27T17:09:47Z</dcterms:modified>
</cp:coreProperties>
</file>