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2" r:id="rId9"/>
    <p:sldId id="263" r:id="rId10"/>
    <p:sldId id="264" r:id="rId11"/>
    <p:sldId id="265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8/31/2015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8/31/2015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8/31/2015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8/31/2015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645" y="2404534"/>
            <a:ext cx="7960358" cy="1646302"/>
          </a:xfrm>
        </p:spPr>
        <p:txBody>
          <a:bodyPr/>
          <a:lstStyle/>
          <a:p>
            <a:r>
              <a:rPr lang="en-US" smtClean="0"/>
              <a:t>1-2: Points</a:t>
            </a:r>
            <a:r>
              <a:rPr lang="en-US" dirty="0" smtClean="0"/>
              <a:t>, Lines, and Planes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Basic Geometry Terms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704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Undefined Terms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Definition of words</a:t>
            </a:r>
          </a:p>
          <a:p>
            <a:pPr lvl="1"/>
            <a:r>
              <a:rPr lang="en-US" dirty="0" smtClean="0"/>
              <a:t>Consist of other words</a:t>
            </a:r>
          </a:p>
          <a:p>
            <a:pPr lvl="1"/>
            <a:r>
              <a:rPr lang="en-US" dirty="0" smtClean="0"/>
              <a:t>How do you define the first word?</a:t>
            </a:r>
          </a:p>
          <a:p>
            <a:pPr lvl="1"/>
            <a:endParaRPr lang="en-US" dirty="0"/>
          </a:p>
          <a:p>
            <a:r>
              <a:rPr lang="en-US" dirty="0" smtClean="0"/>
              <a:t>Philosophy Class?</a:t>
            </a:r>
          </a:p>
          <a:p>
            <a:pPr lvl="1"/>
            <a:r>
              <a:rPr lang="en-US" dirty="0" smtClean="0"/>
              <a:t>Every end has a start</a:t>
            </a:r>
          </a:p>
          <a:p>
            <a:pPr lvl="1"/>
            <a:r>
              <a:rPr lang="en-US" dirty="0" smtClean="0"/>
              <a:t>Every effect has a cause</a:t>
            </a:r>
          </a:p>
          <a:p>
            <a:pPr lvl="1"/>
            <a:endParaRPr lang="en-US" dirty="0"/>
          </a:p>
          <a:p>
            <a:r>
              <a:rPr lang="en-US" dirty="0" smtClean="0"/>
              <a:t>Geometry undefined terms</a:t>
            </a:r>
          </a:p>
          <a:p>
            <a:pPr lvl="1"/>
            <a:r>
              <a:rPr lang="en-US" b="1" dirty="0" smtClean="0"/>
              <a:t>Point, line, and plane</a:t>
            </a:r>
          </a:p>
          <a:p>
            <a:pPr lvl="1"/>
            <a:r>
              <a:rPr lang="en-US" dirty="0" smtClean="0"/>
              <a:t>Used to build the definitions of other figures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1012" y="2996075"/>
            <a:ext cx="1981200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092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Undefined Terms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71223"/>
            <a:ext cx="5388615" cy="5138670"/>
          </a:xfrm>
        </p:spPr>
        <p:txBody>
          <a:bodyPr>
            <a:normAutofit/>
          </a:bodyPr>
          <a:lstStyle/>
          <a:p>
            <a:r>
              <a:rPr lang="en-US" dirty="0" smtClean="0"/>
              <a:t>Point – indicates a location and has no size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Line – represented by a straight path that extends in two opposite directions without end and has no thickness.  A line contains infinitely many points.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Plane – represented by a flat surface that extends without end and has no thickness.  A plane contains infinitely many lines.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065949" y="1378037"/>
            <a:ext cx="4056845" cy="47909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169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Undefined Terms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356121"/>
          </a:xfrm>
        </p:spPr>
        <p:txBody>
          <a:bodyPr/>
          <a:lstStyle/>
          <a:p>
            <a:r>
              <a:rPr lang="en-US" dirty="0" smtClean="0"/>
              <a:t>Collinear Points – points that lie on the same line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Coplanar – when points and/or lines lie on the same plane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6846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Defined Terms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77285"/>
            <a:ext cx="8596668" cy="4971245"/>
          </a:xfrm>
        </p:spPr>
        <p:txBody>
          <a:bodyPr/>
          <a:lstStyle/>
          <a:p>
            <a:r>
              <a:rPr lang="en-US" dirty="0" smtClean="0"/>
              <a:t>Segment – part of a line that consists of two endpoints and all points between them.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Ray – part of a line that consists of one endpoint and all the points of the line on one side of the endpoint</a:t>
            </a:r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Opposite rays – two rays that share the same endpoint and form a 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657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55313"/>
            <a:ext cx="8596668" cy="4919729"/>
          </a:xfrm>
        </p:spPr>
        <p:txBody>
          <a:bodyPr>
            <a:normAutofit/>
          </a:bodyPr>
          <a:lstStyle/>
          <a:p>
            <a:r>
              <a:rPr lang="en-US" dirty="0" smtClean="0"/>
              <a:t>Use the diagram to answer each question.</a:t>
            </a:r>
          </a:p>
          <a:p>
            <a:endParaRPr lang="en-US" dirty="0"/>
          </a:p>
          <a:p>
            <a:pPr>
              <a:buFontTx/>
              <a:buChar char="-"/>
            </a:pPr>
            <a:r>
              <a:rPr lang="en-US" dirty="0" smtClean="0"/>
              <a:t>Name two coplanar lines.</a:t>
            </a:r>
          </a:p>
          <a:p>
            <a:pPr>
              <a:buFontTx/>
              <a:buChar char="-"/>
            </a:pPr>
            <a:endParaRPr lang="en-US" dirty="0"/>
          </a:p>
          <a:p>
            <a:pPr>
              <a:buFontTx/>
              <a:buChar char="-"/>
            </a:pPr>
            <a:endParaRPr lang="en-US" dirty="0" smtClean="0"/>
          </a:p>
          <a:p>
            <a:pPr>
              <a:buFontTx/>
              <a:buChar char="-"/>
            </a:pPr>
            <a:r>
              <a:rPr lang="en-US" dirty="0"/>
              <a:t>N</a:t>
            </a:r>
            <a:r>
              <a:rPr lang="en-US" dirty="0" smtClean="0"/>
              <a:t>ame </a:t>
            </a:r>
            <a:r>
              <a:rPr lang="en-US" dirty="0" smtClean="0"/>
              <a:t>three non-collinear </a:t>
            </a:r>
            <a:r>
              <a:rPr lang="en-US" dirty="0" smtClean="0"/>
              <a:t>points. </a:t>
            </a:r>
          </a:p>
          <a:p>
            <a:pPr>
              <a:buFontTx/>
              <a:buChar char="-"/>
            </a:pPr>
            <a:endParaRPr lang="en-US" dirty="0"/>
          </a:p>
          <a:p>
            <a:pPr>
              <a:buFontTx/>
              <a:buChar char="-"/>
            </a:pP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Name the plane two different ways.</a:t>
            </a:r>
          </a:p>
          <a:p>
            <a:pPr>
              <a:buFontTx/>
              <a:buChar char="-"/>
            </a:pPr>
            <a:endParaRPr lang="en-US" dirty="0"/>
          </a:p>
          <a:p>
            <a:pPr>
              <a:buFontTx/>
              <a:buChar char="-"/>
            </a:pP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Name a pair of opposite rays.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6098207" y="1129694"/>
            <a:ext cx="3285350" cy="4603774"/>
            <a:chOff x="6098207" y="1129694"/>
            <a:chExt cx="3285350" cy="4603774"/>
          </a:xfrm>
        </p:grpSpPr>
        <p:grpSp>
          <p:nvGrpSpPr>
            <p:cNvPr id="23" name="Group 22"/>
            <p:cNvGrpSpPr/>
            <p:nvPr/>
          </p:nvGrpSpPr>
          <p:grpSpPr>
            <a:xfrm>
              <a:off x="6098207" y="1129694"/>
              <a:ext cx="3285350" cy="4603774"/>
              <a:chOff x="6033813" y="949390"/>
              <a:chExt cx="3285350" cy="4603774"/>
            </a:xfrm>
          </p:grpSpPr>
          <p:sp>
            <p:nvSpPr>
              <p:cNvPr id="4" name="Parallelogram 3"/>
              <p:cNvSpPr/>
              <p:nvPr/>
            </p:nvSpPr>
            <p:spPr>
              <a:xfrm rot="887751">
                <a:off x="6033813" y="1996145"/>
                <a:ext cx="3285350" cy="3557019"/>
              </a:xfrm>
              <a:prstGeom prst="parallelogram">
                <a:avLst>
                  <a:gd name="adj" fmla="val 35045"/>
                </a:avLst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2700000" scaled="1"/>
                <a:tileRect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" name="Straight Arrow Connector 5"/>
              <p:cNvCxnSpPr/>
              <p:nvPr/>
            </p:nvCxnSpPr>
            <p:spPr>
              <a:xfrm flipV="1">
                <a:off x="6259132" y="2956417"/>
                <a:ext cx="2859110" cy="1576946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" name="Straight Arrow Connector 8"/>
              <p:cNvCxnSpPr/>
              <p:nvPr/>
            </p:nvCxnSpPr>
            <p:spPr>
              <a:xfrm>
                <a:off x="7688687" y="2472744"/>
                <a:ext cx="186368" cy="1903614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4" name="Oval 13"/>
              <p:cNvSpPr/>
              <p:nvPr/>
            </p:nvSpPr>
            <p:spPr>
              <a:xfrm>
                <a:off x="6542468" y="4224270"/>
                <a:ext cx="231819" cy="152088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7688687" y="3592802"/>
                <a:ext cx="231819" cy="152088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7617478" y="2804329"/>
                <a:ext cx="231819" cy="152088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Oval 16"/>
              <p:cNvSpPr/>
              <p:nvPr/>
            </p:nvSpPr>
            <p:spPr>
              <a:xfrm>
                <a:off x="8485031" y="1322185"/>
                <a:ext cx="231819" cy="152088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6510270" y="4412532"/>
                <a:ext cx="52803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W</a:t>
                </a:r>
                <a:endParaRPr lang="en-US" dirty="0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7920506" y="3668846"/>
                <a:ext cx="52803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X</a:t>
                </a:r>
                <a:endParaRPr lang="en-US" dirty="0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7804596" y="2591447"/>
                <a:ext cx="52803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Z</a:t>
                </a: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8497910" y="949390"/>
                <a:ext cx="52803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Y</a:t>
                </a:r>
                <a:endParaRPr lang="en-US" dirty="0"/>
              </a:p>
            </p:txBody>
          </p:sp>
        </p:grpSp>
        <p:sp>
          <p:nvSpPr>
            <p:cNvPr id="24" name="Oval 23"/>
            <p:cNvSpPr/>
            <p:nvPr/>
          </p:nvSpPr>
          <p:spPr>
            <a:xfrm>
              <a:off x="8536502" y="3359216"/>
              <a:ext cx="231819" cy="15208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8710740" y="3496856"/>
              <a:ext cx="5280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V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287671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Take Home Message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Undefined terms are used as building blocks of Geometry (and Math)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Geometry will have a lot of vocabulary words</a:t>
            </a:r>
          </a:p>
          <a:p>
            <a:pPr lvl="1"/>
            <a:r>
              <a:rPr lang="en-US" dirty="0" smtClean="0"/>
              <a:t>The concepts will give us algebraic equations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Geometry will enhance our artistic abilities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81260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1.2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812858"/>
            <a:ext cx="8596668" cy="4858397"/>
          </a:xfrm>
        </p:spPr>
        <p:txBody>
          <a:bodyPr/>
          <a:lstStyle/>
          <a:p>
            <a:r>
              <a:rPr lang="en-US" dirty="0" smtClean="0"/>
              <a:t>Postulate – accepted statement of fact</a:t>
            </a:r>
          </a:p>
          <a:p>
            <a:pPr lvl="1"/>
            <a:r>
              <a:rPr lang="en-US" dirty="0" smtClean="0"/>
              <a:t>Like undefined terms, used as building blocks of the logical system in geometry</a:t>
            </a:r>
          </a:p>
          <a:p>
            <a:pPr lvl="1"/>
            <a:r>
              <a:rPr lang="en-US" dirty="0" smtClean="0"/>
              <a:t>Also known as axioms</a:t>
            </a:r>
          </a:p>
          <a:p>
            <a:pPr lvl="1"/>
            <a:endParaRPr lang="en-US" dirty="0"/>
          </a:p>
          <a:p>
            <a:r>
              <a:rPr lang="en-US" b="1" dirty="0" smtClean="0"/>
              <a:t>Postulate 1.1</a:t>
            </a:r>
            <a:r>
              <a:rPr lang="en-US" dirty="0"/>
              <a:t>-</a:t>
            </a:r>
            <a:r>
              <a:rPr lang="en-US" dirty="0" smtClean="0"/>
              <a:t> through any two points, there is exactly one line</a:t>
            </a:r>
          </a:p>
          <a:p>
            <a:endParaRPr lang="en-US" b="1" dirty="0"/>
          </a:p>
          <a:p>
            <a:endParaRPr lang="en-US" b="1" dirty="0" smtClean="0"/>
          </a:p>
          <a:p>
            <a:endParaRPr lang="en-US" b="1" dirty="0"/>
          </a:p>
          <a:p>
            <a:r>
              <a:rPr lang="en-US" b="1" dirty="0" smtClean="0"/>
              <a:t>Postulate 1.2-  </a:t>
            </a:r>
            <a:r>
              <a:rPr lang="en-US" dirty="0" smtClean="0"/>
              <a:t>if two distinct lines intersect, then they intersect in exactly one point.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453370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1.2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Postulate 1.3- </a:t>
            </a:r>
            <a:r>
              <a:rPr lang="en-US" dirty="0" smtClean="0"/>
              <a:t>if two distinct planes intersect, then they intersect in exactly one line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8392901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1.2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Postulate 1.4 – </a:t>
            </a:r>
            <a:r>
              <a:rPr lang="en-US" dirty="0" smtClean="0"/>
              <a:t>through any three </a:t>
            </a:r>
            <a:r>
              <a:rPr lang="en-US" dirty="0" err="1" smtClean="0"/>
              <a:t>noncollinear</a:t>
            </a:r>
            <a:r>
              <a:rPr lang="en-US" dirty="0" smtClean="0"/>
              <a:t> points, there is exactly one plane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7360956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0"/>
          <p:cNvSpPr txBox="1">
            <a:spLocks noGrp="1"/>
          </p:cNvSpPr>
          <p:nvPr>
            <p:ph idx="1"/>
          </p:nvPr>
        </p:nvSpPr>
        <p:spPr>
          <a:xfrm>
            <a:off x="677334" y="2160589"/>
            <a:ext cx="8596668" cy="4826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Where does Plane ABCD intersect</a:t>
            </a:r>
          </a:p>
          <a:p>
            <a:pPr marL="0" indent="0">
              <a:buNone/>
            </a:pPr>
            <a:r>
              <a:rPr lang="en-US" dirty="0" smtClean="0"/>
              <a:t>     Plane ACEG?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What plane contains the points</a:t>
            </a:r>
          </a:p>
          <a:p>
            <a:pPr marL="0" indent="0">
              <a:buNone/>
            </a:pPr>
            <a:r>
              <a:rPr lang="en-US" dirty="0" smtClean="0"/>
              <a:t>       C, D, and B?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What plane contains the points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E, F, and C?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pSp>
        <p:nvGrpSpPr>
          <p:cNvPr id="23" name="Group 22"/>
          <p:cNvGrpSpPr/>
          <p:nvPr/>
        </p:nvGrpSpPr>
        <p:grpSpPr>
          <a:xfrm>
            <a:off x="5428446" y="1622738"/>
            <a:ext cx="4061277" cy="3437075"/>
            <a:chOff x="5428446" y="1622738"/>
            <a:chExt cx="4061277" cy="3437075"/>
          </a:xfrm>
        </p:grpSpPr>
        <p:sp>
          <p:nvSpPr>
            <p:cNvPr id="4" name="Rectangle 3"/>
            <p:cNvSpPr/>
            <p:nvPr/>
          </p:nvSpPr>
          <p:spPr>
            <a:xfrm>
              <a:off x="5743977" y="2923504"/>
              <a:ext cx="2987899" cy="1751527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6141076" y="2047740"/>
              <a:ext cx="2987899" cy="1751527"/>
            </a:xfrm>
            <a:prstGeom prst="rect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/>
            <p:nvPr/>
          </p:nvCxnSpPr>
          <p:spPr>
            <a:xfrm flipH="1">
              <a:off x="5743977" y="2060620"/>
              <a:ext cx="399246" cy="86288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flipH="1">
              <a:off x="5743977" y="3812146"/>
              <a:ext cx="399246" cy="86288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8729729" y="3797121"/>
              <a:ext cx="399246" cy="86288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8745501" y="2060620"/>
              <a:ext cx="383474" cy="859306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5943600" y="1622738"/>
              <a:ext cx="4314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</a:t>
              </a:r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428446" y="2689538"/>
              <a:ext cx="4314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C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9058281" y="1642266"/>
              <a:ext cx="4314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B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080835" y="3779401"/>
              <a:ext cx="4314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E</a:t>
              </a:r>
              <a:endParaRPr 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502873" y="4615201"/>
              <a:ext cx="4314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G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9058281" y="3714570"/>
              <a:ext cx="4314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F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618112" y="4690481"/>
              <a:ext cx="4314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H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8402391" y="2536101"/>
              <a:ext cx="4314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D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0096915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Take Home Message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Postulates are assumed to be true</a:t>
            </a:r>
          </a:p>
          <a:p>
            <a:pPr lvl="1"/>
            <a:r>
              <a:rPr lang="en-US" dirty="0" smtClean="0"/>
              <a:t>No formal proof</a:t>
            </a:r>
          </a:p>
          <a:p>
            <a:pPr lvl="1"/>
            <a:endParaRPr lang="en-US" dirty="0"/>
          </a:p>
          <a:p>
            <a:endParaRPr lang="en-US" dirty="0" smtClean="0"/>
          </a:p>
          <a:p>
            <a:r>
              <a:rPr lang="en-US" dirty="0" smtClean="0"/>
              <a:t>Relationship between dimensions</a:t>
            </a:r>
          </a:p>
          <a:p>
            <a:pPr lvl="1"/>
            <a:r>
              <a:rPr lang="en-US" dirty="0" smtClean="0"/>
              <a:t>A point is the intersection of two lines</a:t>
            </a:r>
          </a:p>
          <a:p>
            <a:pPr lvl="1"/>
            <a:r>
              <a:rPr lang="en-US" dirty="0" smtClean="0"/>
              <a:t>A line is the intersection of two planes</a:t>
            </a:r>
          </a:p>
          <a:p>
            <a:pPr lvl="1"/>
            <a:r>
              <a:rPr lang="en-US" dirty="0" smtClean="0"/>
              <a:t>A plane is the intersection of 3D figures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9419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141</TotalTime>
  <Words>444</Words>
  <Application>Microsoft Office PowerPoint</Application>
  <PresentationFormat>Widescreen</PresentationFormat>
  <Paragraphs>110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Trebuchet MS</vt:lpstr>
      <vt:lpstr>Wingdings 3</vt:lpstr>
      <vt:lpstr>Facet</vt:lpstr>
      <vt:lpstr>1-2: Points, Lines, and Planes</vt:lpstr>
      <vt:lpstr>Undefined Terms</vt:lpstr>
      <vt:lpstr>Undefined Terms</vt:lpstr>
      <vt:lpstr>Undefined Terms</vt:lpstr>
      <vt:lpstr>Defined Terms</vt:lpstr>
      <vt:lpstr>Example</vt:lpstr>
      <vt:lpstr>Take Home Message</vt:lpstr>
      <vt:lpstr>1.2 Continued</vt:lpstr>
      <vt:lpstr>1.2 Continued</vt:lpstr>
      <vt:lpstr>1.2 Continued</vt:lpstr>
      <vt:lpstr>Example</vt:lpstr>
      <vt:lpstr>Take Home Message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Points, Lines, and Planes</dc:title>
  <dc:creator>Sean Veights</dc:creator>
  <cp:lastModifiedBy>Veights, Sean</cp:lastModifiedBy>
  <cp:revision>11</cp:revision>
  <dcterms:created xsi:type="dcterms:W3CDTF">2015-08-21T13:08:45Z</dcterms:created>
  <dcterms:modified xsi:type="dcterms:W3CDTF">2015-08-31T14:11:33Z</dcterms:modified>
</cp:coreProperties>
</file>