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5143500" type="screen16x9"/>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04" y="1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116F80A-0C3B-4F39-9B1C-A25D3080E2D8}" type="datetimeFigureOut">
              <a:rPr lang="en-US" smtClean="0"/>
              <a:t>9/11/2016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6BE1984-2D26-4AF4-9C39-348EF666D59A}" type="slidenum">
              <a:rPr lang="en-US" smtClean="0"/>
              <a:t>‹#›</a:t>
            </a:fld>
            <a:endParaRPr lang="en-US"/>
          </a:p>
        </p:txBody>
      </p:sp>
    </p:spTree>
    <p:extLst>
      <p:ext uri="{BB962C8B-B14F-4D97-AF65-F5344CB8AC3E}">
        <p14:creationId xmlns:p14="http://schemas.microsoft.com/office/powerpoint/2010/main" val="94570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406400" y="696913"/>
            <a:ext cx="6199188"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01041" y="4415790"/>
            <a:ext cx="5608319" cy="4183380"/>
          </a:xfrm>
          <a:prstGeom prst="rect">
            <a:avLst/>
          </a:prstGeom>
          <a:noFill/>
          <a:ln>
            <a:noFill/>
          </a:ln>
        </p:spPr>
        <p:txBody>
          <a:bodyPr lIns="93162" tIns="93162" rIns="93162" bIns="93162"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10707959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599" cy="2052599"/>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599"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599"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599"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199"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199"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099"/>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599"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599"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mailto:mrs.hardy@assumptionbvmwestgrove.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www.abvmschoolwg.u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8" y="744575"/>
            <a:ext cx="8520599" cy="2052599"/>
          </a:xfrm>
          <a:prstGeom prst="rect">
            <a:avLst/>
          </a:prstGeom>
        </p:spPr>
        <p:txBody>
          <a:bodyPr lIns="91425" tIns="91425" rIns="91425" bIns="91425" anchor="b" anchorCtr="0">
            <a:noAutofit/>
          </a:bodyPr>
          <a:lstStyle/>
          <a:p>
            <a:pPr lvl="0">
              <a:spcBef>
                <a:spcPts val="0"/>
              </a:spcBef>
              <a:buNone/>
            </a:pPr>
            <a:endParaRPr/>
          </a:p>
        </p:txBody>
      </p:sp>
      <p:sp>
        <p:nvSpPr>
          <p:cNvPr id="55" name="Shape 55"/>
          <p:cNvSpPr txBox="1">
            <a:spLocks noGrp="1"/>
          </p:cNvSpPr>
          <p:nvPr>
            <p:ph type="subTitle" idx="1"/>
          </p:nvPr>
        </p:nvSpPr>
        <p:spPr>
          <a:xfrm>
            <a:off x="311700" y="2834125"/>
            <a:ext cx="8520599" cy="792600"/>
          </a:xfrm>
          <a:prstGeom prst="rect">
            <a:avLst/>
          </a:prstGeom>
        </p:spPr>
        <p:txBody>
          <a:bodyPr lIns="91425" tIns="91425" rIns="91425" bIns="91425" anchor="t" anchorCtr="0">
            <a:noAutofit/>
          </a:bodyPr>
          <a:lstStyle/>
          <a:p>
            <a:pPr lvl="0">
              <a:spcBef>
                <a:spcPts val="0"/>
              </a:spcBef>
              <a:buNone/>
            </a:pPr>
            <a:endParaRPr/>
          </a:p>
        </p:txBody>
      </p:sp>
      <p:pic>
        <p:nvPicPr>
          <p:cNvPr id="56" name="Shape 56" descr="ABVM School Logo with tagline.jpg"/>
          <p:cNvPicPr preferRelativeResize="0"/>
          <p:nvPr/>
        </p:nvPicPr>
        <p:blipFill>
          <a:blip r:embed="rId3">
            <a:alphaModFix/>
          </a:blip>
          <a:stretch>
            <a:fillRect/>
          </a:stretch>
        </p:blipFill>
        <p:spPr>
          <a:xfrm>
            <a:off x="124650" y="599514"/>
            <a:ext cx="9144000" cy="394445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304800" y="438150"/>
            <a:ext cx="8520599" cy="572699"/>
          </a:xfrm>
          <a:prstGeom prst="rect">
            <a:avLst/>
          </a:prstGeom>
          <a:solidFill>
            <a:srgbClr val="D9EAD3"/>
          </a:solidFill>
          <a:ln w="9525" cap="flat" cmpd="sng">
            <a:solidFill>
              <a:srgbClr val="FFF2CC"/>
            </a:solidFill>
            <a:prstDash val="solid"/>
            <a:round/>
            <a:headEnd type="none" w="med" len="med"/>
            <a:tailEnd type="none" w="med" len="med"/>
          </a:ln>
        </p:spPr>
        <p:txBody>
          <a:bodyPr lIns="91425" tIns="91425" rIns="91425" bIns="91425" anchor="t" anchorCtr="0">
            <a:noAutofit/>
          </a:bodyPr>
          <a:lstStyle/>
          <a:p>
            <a:pPr lvl="0" algn="ctr">
              <a:spcBef>
                <a:spcPts val="0"/>
              </a:spcBef>
              <a:buNone/>
            </a:pPr>
            <a:r>
              <a:rPr lang="en" dirty="0"/>
              <a:t>WELCOME TO </a:t>
            </a:r>
            <a:r>
              <a:rPr lang="en" dirty="0" smtClean="0"/>
              <a:t>KINDERGARTEN</a:t>
            </a:r>
            <a:endParaRPr lang="en" dirty="0"/>
          </a:p>
        </p:txBody>
      </p:sp>
      <p:sp>
        <p:nvSpPr>
          <p:cNvPr id="62" name="Shape 62"/>
          <p:cNvSpPr txBox="1">
            <a:spLocks noGrp="1"/>
          </p:cNvSpPr>
          <p:nvPr>
            <p:ph type="body" idx="1"/>
          </p:nvPr>
        </p:nvSpPr>
        <p:spPr>
          <a:xfrm>
            <a:off x="311700" y="1152475"/>
            <a:ext cx="8520599" cy="3416400"/>
          </a:xfrm>
          <a:prstGeom prst="rect">
            <a:avLst/>
          </a:prstGeom>
          <a:solidFill>
            <a:srgbClr val="B6D7A8"/>
          </a:solidFill>
        </p:spPr>
        <p:txBody>
          <a:bodyPr lIns="91425" tIns="91425" rIns="91425" bIns="91425" anchor="t" anchorCtr="0">
            <a:noAutofit/>
          </a:bodyPr>
          <a:lstStyle/>
          <a:p>
            <a:r>
              <a:rPr lang="en-US" sz="2400" b="1" dirty="0">
                <a:solidFill>
                  <a:schemeClr val="tx1"/>
                </a:solidFill>
              </a:rPr>
              <a:t>Kindergarten provides your child:</a:t>
            </a:r>
          </a:p>
          <a:p>
            <a:pPr marL="1828800" lvl="3" indent="-45720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w</a:t>
            </a:r>
            <a:r>
              <a:rPr lang="en-US" sz="1600" dirty="0" smtClean="0">
                <a:solidFill>
                  <a:schemeClr val="tx1"/>
                </a:solidFill>
                <a:latin typeface="Times New Roman" panose="02020603050405020304" pitchFamily="18" charset="0"/>
                <a:cs typeface="Times New Roman" panose="02020603050405020304" pitchFamily="18" charset="0"/>
              </a:rPr>
              <a:t>ith an </a:t>
            </a:r>
            <a:r>
              <a:rPr lang="en-US" sz="1600" dirty="0">
                <a:solidFill>
                  <a:schemeClr val="tx1"/>
                </a:solidFill>
                <a:latin typeface="Times New Roman" panose="02020603050405020304" pitchFamily="18" charset="0"/>
                <a:cs typeface="Times New Roman" panose="02020603050405020304" pitchFamily="18" charset="0"/>
              </a:rPr>
              <a:t>opportunity to learn and practice essential social, emotional, </a:t>
            </a:r>
            <a:r>
              <a:rPr lang="en-US" sz="1600" dirty="0" smtClean="0">
                <a:solidFill>
                  <a:schemeClr val="tx1"/>
                </a:solidFill>
                <a:latin typeface="Times New Roman" panose="02020603050405020304" pitchFamily="18" charset="0"/>
                <a:cs typeface="Times New Roman" panose="02020603050405020304" pitchFamily="18" charset="0"/>
              </a:rPr>
              <a:t>problem-solving skills</a:t>
            </a:r>
            <a:endParaRPr lang="en-US" sz="1600" dirty="0">
              <a:solidFill>
                <a:schemeClr val="tx1"/>
              </a:solidFill>
              <a:latin typeface="Times New Roman" panose="02020603050405020304" pitchFamily="18" charset="0"/>
              <a:cs typeface="Times New Roman" panose="02020603050405020304" pitchFamily="18" charset="0"/>
            </a:endParaRPr>
          </a:p>
          <a:p>
            <a:pPr marL="1828800" lvl="3" indent="-45720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study skills that she/he will use throughout their </a:t>
            </a:r>
            <a:r>
              <a:rPr lang="en-US" sz="1600" dirty="0" smtClean="0">
                <a:solidFill>
                  <a:schemeClr val="tx1"/>
                </a:solidFill>
                <a:latin typeface="Times New Roman" panose="02020603050405020304" pitchFamily="18" charset="0"/>
                <a:cs typeface="Times New Roman" panose="02020603050405020304" pitchFamily="18" charset="0"/>
              </a:rPr>
              <a:t>schooling</a:t>
            </a:r>
          </a:p>
          <a:p>
            <a:pPr marL="1828800" lvl="3" indent="-45720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w</a:t>
            </a:r>
            <a:r>
              <a:rPr lang="en-US" sz="1600" dirty="0" smtClean="0">
                <a:solidFill>
                  <a:schemeClr val="tx1"/>
                </a:solidFill>
                <a:latin typeface="Times New Roman" panose="02020603050405020304" pitchFamily="18" charset="0"/>
                <a:cs typeface="Times New Roman" panose="02020603050405020304" pitchFamily="18" charset="0"/>
              </a:rPr>
              <a:t>ith </a:t>
            </a:r>
            <a:r>
              <a:rPr lang="en-US" sz="1600" dirty="0">
                <a:solidFill>
                  <a:schemeClr val="tx1"/>
                </a:solidFill>
                <a:latin typeface="Times New Roman" panose="02020603050405020304" pitchFamily="18" charset="0"/>
                <a:cs typeface="Times New Roman" panose="02020603050405020304" pitchFamily="18" charset="0"/>
              </a:rPr>
              <a:t>the </a:t>
            </a:r>
            <a:r>
              <a:rPr lang="en-US" sz="1600" dirty="0" smtClean="0">
                <a:solidFill>
                  <a:schemeClr val="tx1"/>
                </a:solidFill>
                <a:latin typeface="Times New Roman" panose="02020603050405020304" pitchFamily="18" charset="0"/>
                <a:cs typeface="Times New Roman" panose="02020603050405020304" pitchFamily="18" charset="0"/>
              </a:rPr>
              <a:t>opportunity to </a:t>
            </a:r>
            <a:r>
              <a:rPr lang="en-US" sz="1600" dirty="0">
                <a:solidFill>
                  <a:schemeClr val="tx1"/>
                </a:solidFill>
                <a:latin typeface="Times New Roman" panose="02020603050405020304" pitchFamily="18" charset="0"/>
                <a:cs typeface="Times New Roman" panose="02020603050405020304" pitchFamily="18" charset="0"/>
              </a:rPr>
              <a:t>learn </a:t>
            </a:r>
            <a:r>
              <a:rPr lang="en-US" sz="1600" dirty="0" smtClean="0">
                <a:solidFill>
                  <a:schemeClr val="tx1"/>
                </a:solidFill>
                <a:latin typeface="Times New Roman" panose="02020603050405020304" pitchFamily="18" charset="0"/>
                <a:cs typeface="Times New Roman" panose="02020603050405020304" pitchFamily="18" charset="0"/>
              </a:rPr>
              <a:t>patience</a:t>
            </a:r>
          </a:p>
          <a:p>
            <a:pPr marL="1828800" lvl="3" indent="-45720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o</a:t>
            </a:r>
            <a:r>
              <a:rPr lang="en-US" sz="1600" dirty="0" smtClean="0">
                <a:solidFill>
                  <a:schemeClr val="tx1"/>
                </a:solidFill>
                <a:latin typeface="Times New Roman" panose="02020603050405020304" pitchFamily="18" charset="0"/>
                <a:cs typeface="Times New Roman" panose="02020603050405020304" pitchFamily="18" charset="0"/>
              </a:rPr>
              <a:t>pportunities to direct </a:t>
            </a:r>
            <a:r>
              <a:rPr lang="en-US" sz="1600" dirty="0">
                <a:solidFill>
                  <a:schemeClr val="tx1"/>
                </a:solidFill>
                <a:latin typeface="Times New Roman" panose="02020603050405020304" pitchFamily="18" charset="0"/>
                <a:cs typeface="Times New Roman" panose="02020603050405020304" pitchFamily="18" charset="0"/>
              </a:rPr>
              <a:t>your child's curiosity and natural love for </a:t>
            </a:r>
            <a:r>
              <a:rPr lang="en-US" sz="1600" dirty="0" smtClean="0">
                <a:solidFill>
                  <a:schemeClr val="tx1"/>
                </a:solidFill>
                <a:latin typeface="Times New Roman" panose="02020603050405020304" pitchFamily="18" charset="0"/>
                <a:cs typeface="Times New Roman" panose="02020603050405020304" pitchFamily="18" charset="0"/>
              </a:rPr>
              <a:t>learning</a:t>
            </a:r>
            <a:endParaRPr lang="en-US" sz="1600" dirty="0">
              <a:solidFill>
                <a:schemeClr val="tx1"/>
              </a:solidFill>
              <a:latin typeface="Times New Roman" panose="02020603050405020304" pitchFamily="18" charset="0"/>
              <a:cs typeface="Times New Roman" panose="02020603050405020304" pitchFamily="18" charset="0"/>
            </a:endParaRPr>
          </a:p>
          <a:p>
            <a:pPr marL="1828800" lvl="3" indent="-45720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a</a:t>
            </a:r>
            <a:r>
              <a:rPr lang="en-US" sz="1600" dirty="0" smtClean="0">
                <a:solidFill>
                  <a:schemeClr val="tx1"/>
                </a:solidFill>
                <a:latin typeface="Times New Roman" panose="02020603050405020304" pitchFamily="18" charset="0"/>
                <a:cs typeface="Times New Roman" panose="02020603050405020304" pitchFamily="18" charset="0"/>
              </a:rPr>
              <a:t>bility to express themselves</a:t>
            </a:r>
          </a:p>
          <a:p>
            <a:pPr marL="1371600" lvl="3"/>
            <a:endParaRPr lang="en-US" sz="1200" b="1" dirty="0" smtClean="0">
              <a:solidFill>
                <a:schemeClr val="tx1"/>
              </a:solidFill>
              <a:latin typeface="Times New Roman" panose="02020603050405020304" pitchFamily="18" charset="0"/>
              <a:cs typeface="Times New Roman" panose="02020603050405020304" pitchFamily="18" charset="0"/>
            </a:endParaRPr>
          </a:p>
          <a:p>
            <a:pPr marL="1828800" lvl="3" indent="-457200">
              <a:buFont typeface="Arial" panose="020B0604020202020204" pitchFamily="34" charset="0"/>
              <a:buChar char="•"/>
            </a:pPr>
            <a:endParaRPr lang="en-US" b="1" dirty="0">
              <a:solidFill>
                <a:srgbClr val="00B05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11700" y="445025"/>
            <a:ext cx="8520599" cy="572699"/>
          </a:xfrm>
          <a:prstGeom prst="rect">
            <a:avLst/>
          </a:prstGeom>
          <a:solidFill>
            <a:srgbClr val="D9D2E9"/>
          </a:solidFill>
        </p:spPr>
        <p:txBody>
          <a:bodyPr lIns="91425" tIns="91425" rIns="91425" bIns="91425" anchor="t" anchorCtr="0">
            <a:noAutofit/>
          </a:bodyPr>
          <a:lstStyle/>
          <a:p>
            <a:pPr lvl="0">
              <a:spcBef>
                <a:spcPts val="0"/>
              </a:spcBef>
              <a:buNone/>
            </a:pPr>
            <a:r>
              <a:rPr lang="en"/>
              <a:t>Curriculum Highlights</a:t>
            </a:r>
          </a:p>
        </p:txBody>
      </p:sp>
      <p:sp>
        <p:nvSpPr>
          <p:cNvPr id="68" name="Shape 68"/>
          <p:cNvSpPr txBox="1">
            <a:spLocks noGrp="1"/>
          </p:cNvSpPr>
          <p:nvPr>
            <p:ph type="body" idx="1"/>
          </p:nvPr>
        </p:nvSpPr>
        <p:spPr>
          <a:xfrm>
            <a:off x="311700" y="1152475"/>
            <a:ext cx="8520599" cy="3416400"/>
          </a:xfrm>
          <a:prstGeom prst="rect">
            <a:avLst/>
          </a:prstGeom>
          <a:solidFill>
            <a:srgbClr val="B4A7D6"/>
          </a:solidFill>
        </p:spPr>
        <p:txBody>
          <a:bodyPr lIns="91425" tIns="91425" rIns="91425" bIns="91425" anchor="t" anchorCtr="0">
            <a:noAutofit/>
          </a:bodyPr>
          <a:lstStyle/>
          <a:p>
            <a:r>
              <a:rPr lang="en-US" sz="1200" b="1" dirty="0" smtClean="0">
                <a:solidFill>
                  <a:schemeClr val="tx1">
                    <a:lumMod val="95000"/>
                    <a:lumOff val="5000"/>
                  </a:schemeClr>
                </a:solidFill>
                <a:latin typeface="Times New Roman" panose="02020603050405020304" pitchFamily="18" charset="0"/>
                <a:cs typeface="Times New Roman" panose="02020603050405020304" pitchFamily="18" charset="0"/>
              </a:rPr>
              <a:t>Religion-</a:t>
            </a:r>
            <a:r>
              <a:rPr lang="en-US" sz="1200" dirty="0" smtClean="0">
                <a:solidFill>
                  <a:schemeClr val="tx1">
                    <a:lumMod val="95000"/>
                    <a:lumOff val="5000"/>
                  </a:schemeClr>
                </a:solidFill>
                <a:latin typeface="Times New Roman" panose="02020603050405020304" pitchFamily="18" charset="0"/>
                <a:cs typeface="Times New Roman" panose="02020603050405020304" pitchFamily="18" charset="0"/>
              </a:rPr>
              <a:t> Prayers, The Bible, The Liturgical Year, Sacraments, The Holy Family, The Trinity, Easter Season, Ordinary Time</a:t>
            </a:r>
          </a:p>
          <a:p>
            <a:pPr lvl="0"/>
            <a:r>
              <a:rPr lang="en-US" sz="1200" b="1" dirty="0" smtClean="0">
                <a:solidFill>
                  <a:schemeClr val="tx1">
                    <a:lumMod val="95000"/>
                    <a:lumOff val="5000"/>
                  </a:schemeClr>
                </a:solidFill>
                <a:latin typeface="Times New Roman" panose="02020603050405020304" pitchFamily="18" charset="0"/>
                <a:cs typeface="Times New Roman" panose="02020603050405020304" pitchFamily="18" charset="0"/>
              </a:rPr>
              <a:t>Math-</a:t>
            </a:r>
            <a:r>
              <a:rPr lang="en-US" sz="1200" dirty="0" smtClean="0">
                <a:solidFill>
                  <a:schemeClr val="tx1">
                    <a:lumMod val="95000"/>
                    <a:lumOff val="5000"/>
                  </a:schemeClr>
                </a:solidFill>
                <a:latin typeface="Times New Roman" panose="02020603050405020304" pitchFamily="18" charset="0"/>
                <a:cs typeface="Times New Roman" panose="02020603050405020304" pitchFamily="18" charset="0"/>
              </a:rPr>
              <a:t>number names, counting objects, compare numbers, addition/subtraction, place value, </a:t>
            </a:r>
            <a:r>
              <a:rPr lang="en-US" sz="1200" dirty="0" err="1" smtClean="0">
                <a:solidFill>
                  <a:schemeClr val="tx1">
                    <a:lumMod val="95000"/>
                    <a:lumOff val="5000"/>
                  </a:schemeClr>
                </a:solidFill>
                <a:latin typeface="Times New Roman" panose="02020603050405020304" pitchFamily="18" charset="0"/>
                <a:cs typeface="Times New Roman" panose="02020603050405020304" pitchFamily="18" charset="0"/>
              </a:rPr>
              <a:t>desrcibe</a:t>
            </a:r>
            <a:r>
              <a:rPr lang="en-US" sz="1200" dirty="0" smtClean="0">
                <a:solidFill>
                  <a:schemeClr val="tx1">
                    <a:lumMod val="95000"/>
                    <a:lumOff val="5000"/>
                  </a:schemeClr>
                </a:solidFill>
                <a:latin typeface="Times New Roman" panose="02020603050405020304" pitchFamily="18" charset="0"/>
                <a:cs typeface="Times New Roman" panose="02020603050405020304" pitchFamily="18" charset="0"/>
              </a:rPr>
              <a:t> and compare measurable attributes, classify objects, identify and describe shapes and analyze, compare and create shapes</a:t>
            </a:r>
            <a:endParaRPr lang="en-US" sz="1200" b="1" dirty="0">
              <a:solidFill>
                <a:srgbClr val="00B050"/>
              </a:solidFill>
            </a:endParaRPr>
          </a:p>
          <a:p>
            <a:pPr lvl="0"/>
            <a:r>
              <a:rPr lang="en-US" sz="1200" b="1" dirty="0" smtClean="0">
                <a:solidFill>
                  <a:schemeClr val="tx1">
                    <a:lumMod val="95000"/>
                    <a:lumOff val="5000"/>
                  </a:schemeClr>
                </a:solidFill>
                <a:latin typeface="Times New Roman" panose="02020603050405020304" pitchFamily="18" charset="0"/>
                <a:cs typeface="Times New Roman" panose="02020603050405020304" pitchFamily="18" charset="0"/>
              </a:rPr>
              <a:t>ELA- </a:t>
            </a:r>
            <a:r>
              <a:rPr lang="en-US" sz="1200" dirty="0" smtClean="0">
                <a:solidFill>
                  <a:schemeClr val="tx1">
                    <a:lumMod val="95000"/>
                    <a:lumOff val="5000"/>
                  </a:schemeClr>
                </a:solidFill>
                <a:latin typeface="Times New Roman" panose="02020603050405020304" pitchFamily="18" charset="0"/>
                <a:cs typeface="Times New Roman" panose="02020603050405020304" pitchFamily="18" charset="0"/>
              </a:rPr>
              <a:t>Read one syllable words, recognize common and color words by sight, use pictures clues to read, make predictions, identify characters, setting and main idea of a story, understand the structures of stories, retell story with details</a:t>
            </a:r>
          </a:p>
          <a:p>
            <a:pPr lvl="0"/>
            <a:r>
              <a:rPr lang="en-US" sz="1200" b="1" dirty="0" smtClean="0">
                <a:solidFill>
                  <a:schemeClr val="tx1">
                    <a:lumMod val="95000"/>
                    <a:lumOff val="5000"/>
                  </a:schemeClr>
                </a:solidFill>
                <a:latin typeface="Times New Roman" panose="02020603050405020304" pitchFamily="18" charset="0"/>
                <a:cs typeface="Times New Roman" panose="02020603050405020304" pitchFamily="18" charset="0"/>
              </a:rPr>
              <a:t>Writing-</a:t>
            </a:r>
            <a:r>
              <a:rPr lang="en-US" sz="1200" dirty="0" smtClean="0">
                <a:solidFill>
                  <a:schemeClr val="tx1">
                    <a:lumMod val="95000"/>
                    <a:lumOff val="5000"/>
                  </a:schemeClr>
                </a:solidFill>
                <a:latin typeface="Times New Roman" panose="02020603050405020304" pitchFamily="18" charset="0"/>
                <a:cs typeface="Times New Roman" panose="02020603050405020304" pitchFamily="18" charset="0"/>
              </a:rPr>
              <a:t>Write all of the letters in both upper and lowercase, write first and last name, write and correctly spelling simple consonant vowel words, write words phonetically, write from left to right and from top to bottom, use writing (letters, pictures, and words) to express own meaning, write simple sentences, showing the spacing between words</a:t>
            </a:r>
          </a:p>
          <a:p>
            <a:pPr lvl="0"/>
            <a:r>
              <a:rPr lang="en-US" sz="1200" b="1" dirty="0" smtClean="0">
                <a:solidFill>
                  <a:schemeClr val="tx1">
                    <a:lumMod val="95000"/>
                    <a:lumOff val="5000"/>
                  </a:schemeClr>
                </a:solidFill>
                <a:latin typeface="Times New Roman" panose="02020603050405020304" pitchFamily="18" charset="0"/>
                <a:cs typeface="Times New Roman" panose="02020603050405020304" pitchFamily="18" charset="0"/>
              </a:rPr>
              <a:t>Science-</a:t>
            </a:r>
            <a:r>
              <a:rPr lang="en-US" sz="1200" b="1" dirty="0" smtClean="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Scientific method, living things, matter, weather and seasons, types of earth, caring for the earth</a:t>
            </a:r>
          </a:p>
          <a:p>
            <a:pPr lvl="0"/>
            <a:r>
              <a:rPr lang="en-US" sz="1200" b="1" dirty="0" smtClean="0">
                <a:solidFill>
                  <a:schemeClr val="tx1"/>
                </a:solidFill>
                <a:latin typeface="Times New Roman" panose="02020603050405020304" pitchFamily="18" charset="0"/>
                <a:cs typeface="Times New Roman" panose="02020603050405020304" pitchFamily="18" charset="0"/>
              </a:rPr>
              <a:t>Social Studies</a:t>
            </a:r>
            <a:r>
              <a:rPr lang="en-US" sz="1200" dirty="0" smtClean="0">
                <a:solidFill>
                  <a:schemeClr val="tx1"/>
                </a:solidFill>
                <a:latin typeface="Times New Roman" panose="02020603050405020304" pitchFamily="18" charset="0"/>
                <a:cs typeface="Times New Roman" panose="02020603050405020304" pitchFamily="18" charset="0"/>
              </a:rPr>
              <a:t>-Citizenship, community, geography</a:t>
            </a:r>
          </a:p>
          <a:p>
            <a:pPr lvl="0"/>
            <a:endParaRPr lang="en-US" sz="1200" dirty="0">
              <a:solidFill>
                <a:srgbClr val="00B050"/>
              </a:solidFill>
            </a:endParaRPr>
          </a:p>
          <a:p>
            <a:pPr lvl="0"/>
            <a:endParaRPr lang="en-US" sz="1200" b="1" dirty="0" smtClean="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en-US" sz="1200" dirty="0" smtClean="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en-US" sz="1200" b="1" dirty="0">
              <a:solidFill>
                <a:srgbClr val="00B050"/>
              </a:solidFill>
            </a:endParaRPr>
          </a:p>
          <a:p>
            <a:endParaRPr lang="en-US" sz="1600" b="1" dirty="0">
              <a:solidFill>
                <a:schemeClr val="tx1">
                  <a:lumMod val="95000"/>
                  <a:lumOff val="5000"/>
                </a:schemeClr>
              </a:solidFill>
              <a:latin typeface="Times New Roman" panose="02020603050405020304" pitchFamily="18" charset="0"/>
              <a:cs typeface="Times New Roman" panose="02020603050405020304" pitchFamily="18" charset="0"/>
            </a:endParaRPr>
          </a:p>
          <a:p>
            <a:pPr marL="228600" lvl="0">
              <a:spcBef>
                <a:spcPts val="0"/>
              </a:spcBef>
            </a:pPr>
            <a:r>
              <a:rPr lang="en-US" dirty="0" smtClean="0"/>
              <a:t>		</a:t>
            </a:r>
            <a:endParaRP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311700" y="445025"/>
            <a:ext cx="8520599" cy="572699"/>
          </a:xfrm>
          <a:prstGeom prst="rect">
            <a:avLst/>
          </a:prstGeom>
          <a:solidFill>
            <a:srgbClr val="F9CB9C"/>
          </a:solidFill>
        </p:spPr>
        <p:txBody>
          <a:bodyPr lIns="91425" tIns="91425" rIns="91425" bIns="91425" anchor="t" anchorCtr="0">
            <a:noAutofit/>
          </a:bodyPr>
          <a:lstStyle/>
          <a:p>
            <a:pPr lvl="0">
              <a:spcBef>
                <a:spcPts val="0"/>
              </a:spcBef>
              <a:buNone/>
            </a:pPr>
            <a:r>
              <a:rPr lang="en"/>
              <a:t>Class Highlights</a:t>
            </a:r>
          </a:p>
        </p:txBody>
      </p:sp>
      <p:sp>
        <p:nvSpPr>
          <p:cNvPr id="74" name="Shape 74"/>
          <p:cNvSpPr txBox="1">
            <a:spLocks noGrp="1"/>
          </p:cNvSpPr>
          <p:nvPr>
            <p:ph type="body" idx="1"/>
          </p:nvPr>
        </p:nvSpPr>
        <p:spPr>
          <a:xfrm>
            <a:off x="311700" y="1152475"/>
            <a:ext cx="8520599" cy="3416400"/>
          </a:xfrm>
          <a:prstGeom prst="rect">
            <a:avLst/>
          </a:prstGeom>
          <a:solidFill>
            <a:srgbClr val="F6B26B"/>
          </a:solidFill>
        </p:spPr>
        <p:txBody>
          <a:bodyPr lIns="91425" tIns="91425" rIns="91425" bIns="91425" anchor="t" anchorCtr="0">
            <a:noAutofit/>
          </a:bodyPr>
          <a:lstStyle/>
          <a:p>
            <a:pPr lvl="0">
              <a:spcBef>
                <a:spcPts val="0"/>
              </a:spcBef>
              <a:buNone/>
            </a:pPr>
            <a:r>
              <a:rPr lang="en-US" dirty="0" smtClean="0"/>
              <a:t>8</a:t>
            </a:r>
            <a:r>
              <a:rPr lang="en-US" baseline="30000" dirty="0" smtClean="0"/>
              <a:t>th</a:t>
            </a:r>
            <a:r>
              <a:rPr lang="en-US" dirty="0" smtClean="0"/>
              <a:t> Grade Prayer Partners- reading together, Polar Express Day, participating in class Mass and different activities throughout the year.</a:t>
            </a:r>
          </a:p>
          <a:p>
            <a:pPr lvl="0">
              <a:spcBef>
                <a:spcPts val="0"/>
              </a:spcBef>
              <a:buNone/>
            </a:pPr>
            <a:r>
              <a:rPr lang="en-US" dirty="0" smtClean="0"/>
              <a:t>Vocabulary Parade</a:t>
            </a:r>
          </a:p>
          <a:p>
            <a:pPr lvl="0">
              <a:spcBef>
                <a:spcPts val="0"/>
              </a:spcBef>
              <a:buNone/>
            </a:pPr>
            <a:r>
              <a:rPr lang="en-US" dirty="0" smtClean="0"/>
              <a:t>Family Projects (few times a year)</a:t>
            </a:r>
          </a:p>
          <a:p>
            <a:pPr lvl="0">
              <a:spcBef>
                <a:spcPts val="0"/>
              </a:spcBef>
              <a:buNone/>
            </a:pPr>
            <a:r>
              <a:rPr lang="en-US" dirty="0" smtClean="0"/>
              <a:t>Mindful Movements-breathing and movement activities</a:t>
            </a:r>
          </a:p>
          <a:p>
            <a:pPr lvl="0">
              <a:spcBef>
                <a:spcPts val="0"/>
              </a:spcBef>
              <a:buNone/>
            </a:pPr>
            <a:r>
              <a:rPr lang="en-US" dirty="0" smtClean="0"/>
              <a:t>Hands on learning </a:t>
            </a:r>
            <a:endParaRPr lang="en-US" dirty="0"/>
          </a:p>
          <a:p>
            <a:pPr lvl="0">
              <a:spcBef>
                <a:spcPts val="0"/>
              </a:spcBef>
              <a:buNone/>
            </a:pPr>
            <a:r>
              <a:rPr lang="en-US" dirty="0" smtClean="0"/>
              <a:t>Differentiated learning (centers, small groups and individualized support)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11700" y="445025"/>
            <a:ext cx="8520599" cy="572699"/>
          </a:xfrm>
          <a:prstGeom prst="rect">
            <a:avLst/>
          </a:prstGeom>
          <a:solidFill>
            <a:srgbClr val="D0E0E3"/>
          </a:solidFill>
        </p:spPr>
        <p:txBody>
          <a:bodyPr lIns="91425" tIns="91425" rIns="91425" bIns="91425" anchor="t" anchorCtr="0">
            <a:noAutofit/>
          </a:bodyPr>
          <a:lstStyle/>
          <a:p>
            <a:pPr lvl="0">
              <a:spcBef>
                <a:spcPts val="0"/>
              </a:spcBef>
              <a:buNone/>
            </a:pPr>
            <a:r>
              <a:rPr lang="en"/>
              <a:t>Communication</a:t>
            </a:r>
          </a:p>
        </p:txBody>
      </p:sp>
      <p:sp>
        <p:nvSpPr>
          <p:cNvPr id="80" name="Shape 80"/>
          <p:cNvSpPr txBox="1">
            <a:spLocks noGrp="1"/>
          </p:cNvSpPr>
          <p:nvPr>
            <p:ph type="body" idx="1"/>
          </p:nvPr>
        </p:nvSpPr>
        <p:spPr>
          <a:xfrm>
            <a:off x="311700" y="1152474"/>
            <a:ext cx="8520599" cy="3705275"/>
          </a:xfrm>
          <a:prstGeom prst="rect">
            <a:avLst/>
          </a:prstGeom>
          <a:solidFill>
            <a:srgbClr val="A2C4C9"/>
          </a:solidFill>
        </p:spPr>
        <p:txBody>
          <a:bodyPr lIns="91425" tIns="91425" rIns="91425" bIns="91425" anchor="t" anchorCtr="0">
            <a:noAutofit/>
          </a:bodyPr>
          <a:lstStyle/>
          <a:p>
            <a:pPr lvl="0">
              <a:spcBef>
                <a:spcPts val="0"/>
              </a:spcBef>
              <a:buNone/>
            </a:pPr>
            <a:r>
              <a:rPr lang="en-US" dirty="0" smtClean="0"/>
              <a:t>Email- </a:t>
            </a:r>
            <a:r>
              <a:rPr lang="en-US" dirty="0" smtClean="0">
                <a:hlinkClick r:id="rId3"/>
              </a:rPr>
              <a:t>mrs.hardy@assumptionbvmwestgrove.org</a:t>
            </a:r>
            <a:r>
              <a:rPr lang="en-US" dirty="0" smtClean="0"/>
              <a:t> </a:t>
            </a:r>
          </a:p>
          <a:p>
            <a:pPr lvl="0">
              <a:spcBef>
                <a:spcPts val="0"/>
              </a:spcBef>
              <a:buNone/>
            </a:pPr>
            <a:r>
              <a:rPr lang="en-US" dirty="0" smtClean="0"/>
              <a:t>Website- </a:t>
            </a:r>
            <a:r>
              <a:rPr lang="en-US" dirty="0" smtClean="0">
                <a:hlinkClick r:id="rId4"/>
              </a:rPr>
              <a:t>www.abvmschoolwg.us</a:t>
            </a:r>
            <a:r>
              <a:rPr lang="en-US" dirty="0" smtClean="0"/>
              <a:t>  (click on classrooms and kindergarten)</a:t>
            </a:r>
          </a:p>
          <a:p>
            <a:pPr lvl="0">
              <a:spcBef>
                <a:spcPts val="0"/>
              </a:spcBef>
              <a:buNone/>
            </a:pPr>
            <a:r>
              <a:rPr lang="en-US" dirty="0" smtClean="0"/>
              <a:t>Weekly Newsletter</a:t>
            </a:r>
          </a:p>
          <a:p>
            <a:pPr lvl="0">
              <a:spcBef>
                <a:spcPts val="0"/>
              </a:spcBef>
              <a:buNone/>
            </a:pPr>
            <a:r>
              <a:rPr lang="en-US" dirty="0" smtClean="0"/>
              <a:t>The best way to contact me is via email or by phone (610-869-9576).  Most days I can’t check my email until after dismissal, so </a:t>
            </a:r>
            <a:r>
              <a:rPr lang="en-US" dirty="0"/>
              <a:t>i</a:t>
            </a:r>
            <a:r>
              <a:rPr lang="en-US" dirty="0" smtClean="0"/>
              <a:t>f there is a change in dismissal please call the office directly and they will relay the message to me.   </a:t>
            </a:r>
            <a:endParaRPr lang="e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445025"/>
            <a:ext cx="8520599" cy="572699"/>
          </a:xfrm>
          <a:prstGeom prst="rect">
            <a:avLst/>
          </a:prstGeom>
          <a:solidFill>
            <a:srgbClr val="EAD1DC"/>
          </a:solidFill>
        </p:spPr>
        <p:txBody>
          <a:bodyPr lIns="91425" tIns="91425" rIns="91425" bIns="91425" anchor="t" anchorCtr="0">
            <a:noAutofit/>
          </a:bodyPr>
          <a:lstStyle/>
          <a:p>
            <a:pPr lvl="0">
              <a:spcBef>
                <a:spcPts val="0"/>
              </a:spcBef>
              <a:buNone/>
            </a:pPr>
            <a:r>
              <a:rPr lang="en"/>
              <a:t>Student Expectations</a:t>
            </a:r>
          </a:p>
        </p:txBody>
      </p:sp>
      <p:sp>
        <p:nvSpPr>
          <p:cNvPr id="86" name="Shape 86"/>
          <p:cNvSpPr txBox="1">
            <a:spLocks noGrp="1"/>
          </p:cNvSpPr>
          <p:nvPr>
            <p:ph type="body" idx="1"/>
          </p:nvPr>
        </p:nvSpPr>
        <p:spPr>
          <a:xfrm>
            <a:off x="311700" y="1152475"/>
            <a:ext cx="8520599" cy="3416400"/>
          </a:xfrm>
          <a:prstGeom prst="rect">
            <a:avLst/>
          </a:prstGeom>
          <a:solidFill>
            <a:srgbClr val="D5A6BD"/>
          </a:solidFill>
        </p:spPr>
        <p:txBody>
          <a:bodyPr lIns="91425" tIns="91425" rIns="91425" bIns="91425" numCol="2" anchor="t" anchorCtr="0">
            <a:noAutofit/>
          </a:bodyPr>
          <a:lstStyle/>
          <a:p>
            <a:pPr algn="ctr">
              <a:lnSpc>
                <a:spcPct val="100000"/>
              </a:lnSpc>
            </a:pPr>
            <a:r>
              <a:rPr lang="en-US" sz="1200" b="1" dirty="0" smtClean="0">
                <a:solidFill>
                  <a:schemeClr val="tx1"/>
                </a:solidFill>
                <a:latin typeface="Times New Roman" panose="02020603050405020304" pitchFamily="18" charset="0"/>
                <a:cs typeface="Times New Roman" panose="02020603050405020304" pitchFamily="18" charset="0"/>
              </a:rPr>
              <a:t>Prayers and Morning Circle</a:t>
            </a:r>
          </a:p>
          <a:p>
            <a:pPr algn="ctr">
              <a:lnSpc>
                <a:spcPct val="100000"/>
              </a:lnSpc>
            </a:pPr>
            <a:r>
              <a:rPr lang="en-US" sz="1200" b="1" dirty="0" smtClean="0">
                <a:solidFill>
                  <a:schemeClr val="tx1"/>
                </a:solidFill>
                <a:latin typeface="Times New Roman" panose="02020603050405020304" pitchFamily="18" charset="0"/>
                <a:cs typeface="Times New Roman" panose="02020603050405020304" pitchFamily="18" charset="0"/>
              </a:rPr>
              <a:t>Religion</a:t>
            </a:r>
            <a:endParaRPr lang="en-US" sz="1200" b="1" dirty="0">
              <a:solidFill>
                <a:schemeClr val="tx1"/>
              </a:solidFill>
              <a:latin typeface="Times New Roman" panose="02020603050405020304" pitchFamily="18" charset="0"/>
              <a:cs typeface="Times New Roman" panose="02020603050405020304" pitchFamily="18" charset="0"/>
            </a:endParaRPr>
          </a:p>
          <a:p>
            <a:pPr algn="ctr"/>
            <a:r>
              <a:rPr lang="en-US" sz="1200" b="1" dirty="0">
                <a:solidFill>
                  <a:schemeClr val="tx1"/>
                </a:solidFill>
                <a:latin typeface="Times New Roman" panose="02020603050405020304" pitchFamily="18" charset="0"/>
                <a:cs typeface="Times New Roman" panose="02020603050405020304" pitchFamily="18" charset="0"/>
              </a:rPr>
              <a:t>Math</a:t>
            </a:r>
          </a:p>
          <a:p>
            <a:pPr algn="ctr"/>
            <a:r>
              <a:rPr lang="en-US" sz="1200" b="1" dirty="0">
                <a:solidFill>
                  <a:schemeClr val="tx1"/>
                </a:solidFill>
                <a:latin typeface="Times New Roman" panose="02020603050405020304" pitchFamily="18" charset="0"/>
                <a:cs typeface="Times New Roman" panose="02020603050405020304" pitchFamily="18" charset="0"/>
              </a:rPr>
              <a:t>Movement Activities</a:t>
            </a:r>
          </a:p>
          <a:p>
            <a:pPr algn="ctr"/>
            <a:r>
              <a:rPr lang="en-US" sz="1200" b="1" dirty="0">
                <a:solidFill>
                  <a:schemeClr val="tx1"/>
                </a:solidFill>
                <a:latin typeface="Times New Roman" panose="02020603050405020304" pitchFamily="18" charset="0"/>
                <a:cs typeface="Times New Roman" panose="02020603050405020304" pitchFamily="18" charset="0"/>
              </a:rPr>
              <a:t>Centers</a:t>
            </a:r>
          </a:p>
          <a:p>
            <a:pPr algn="ctr"/>
            <a:r>
              <a:rPr lang="en-US" sz="1200" b="1" dirty="0">
                <a:solidFill>
                  <a:schemeClr val="tx1"/>
                </a:solidFill>
                <a:latin typeface="Times New Roman" panose="02020603050405020304" pitchFamily="18" charset="0"/>
                <a:cs typeface="Times New Roman" panose="02020603050405020304" pitchFamily="18" charset="0"/>
              </a:rPr>
              <a:t>Snack/bathroom/Recess</a:t>
            </a:r>
          </a:p>
          <a:p>
            <a:pPr algn="ctr"/>
            <a:r>
              <a:rPr lang="en-US" sz="1200" b="1" dirty="0">
                <a:solidFill>
                  <a:schemeClr val="tx1"/>
                </a:solidFill>
                <a:latin typeface="Times New Roman" panose="02020603050405020304" pitchFamily="18" charset="0"/>
                <a:cs typeface="Times New Roman" panose="02020603050405020304" pitchFamily="18" charset="0"/>
              </a:rPr>
              <a:t>ELA (Reading, Writing and Listening)</a:t>
            </a:r>
          </a:p>
          <a:p>
            <a:pPr algn="ctr"/>
            <a:r>
              <a:rPr lang="en-US" sz="1200" b="1" dirty="0">
                <a:solidFill>
                  <a:schemeClr val="tx1"/>
                </a:solidFill>
                <a:latin typeface="Times New Roman" panose="02020603050405020304" pitchFamily="18" charset="0"/>
                <a:cs typeface="Times New Roman" panose="02020603050405020304" pitchFamily="18" charset="0"/>
              </a:rPr>
              <a:t>Small Group Instruction</a:t>
            </a:r>
          </a:p>
          <a:p>
            <a:pPr algn="ctr"/>
            <a:endParaRPr lang="en-US" sz="1200" b="1" dirty="0" smtClean="0">
              <a:solidFill>
                <a:schemeClr val="tx1"/>
              </a:solidFill>
              <a:latin typeface="Times New Roman" panose="02020603050405020304" pitchFamily="18" charset="0"/>
              <a:cs typeface="Times New Roman" panose="02020603050405020304" pitchFamily="18" charset="0"/>
            </a:endParaRPr>
          </a:p>
          <a:p>
            <a:pPr algn="ctr"/>
            <a:r>
              <a:rPr lang="en-US" sz="1200" b="1" dirty="0" smtClean="0">
                <a:solidFill>
                  <a:schemeClr val="tx1"/>
                </a:solidFill>
                <a:latin typeface="Times New Roman" panose="02020603050405020304" pitchFamily="18" charset="0"/>
                <a:cs typeface="Times New Roman" panose="02020603050405020304" pitchFamily="18" charset="0"/>
              </a:rPr>
              <a:t>Science/Social </a:t>
            </a:r>
            <a:r>
              <a:rPr lang="en-US" sz="1200" b="1" dirty="0">
                <a:solidFill>
                  <a:schemeClr val="tx1"/>
                </a:solidFill>
                <a:latin typeface="Times New Roman" panose="02020603050405020304" pitchFamily="18" charset="0"/>
                <a:cs typeface="Times New Roman" panose="02020603050405020304" pitchFamily="18" charset="0"/>
              </a:rPr>
              <a:t>Studies</a:t>
            </a:r>
          </a:p>
          <a:p>
            <a:pPr algn="ctr"/>
            <a:r>
              <a:rPr lang="en-US" sz="1200" b="1" dirty="0">
                <a:solidFill>
                  <a:schemeClr val="tx1"/>
                </a:solidFill>
                <a:latin typeface="Times New Roman" panose="02020603050405020304" pitchFamily="18" charset="0"/>
                <a:cs typeface="Times New Roman" panose="02020603050405020304" pitchFamily="18" charset="0"/>
              </a:rPr>
              <a:t>Writing Workshop </a:t>
            </a:r>
          </a:p>
          <a:p>
            <a:pPr algn="ctr"/>
            <a:r>
              <a:rPr lang="en-US" sz="1200" b="1" dirty="0">
                <a:solidFill>
                  <a:schemeClr val="tx1"/>
                </a:solidFill>
                <a:latin typeface="Times New Roman" panose="02020603050405020304" pitchFamily="18" charset="0"/>
                <a:cs typeface="Times New Roman" panose="02020603050405020304" pitchFamily="18" charset="0"/>
              </a:rPr>
              <a:t>Lunch/Recess</a:t>
            </a:r>
          </a:p>
          <a:p>
            <a:pPr algn="ctr"/>
            <a:r>
              <a:rPr lang="en-US" sz="1200" b="1" dirty="0">
                <a:solidFill>
                  <a:schemeClr val="tx1"/>
                </a:solidFill>
                <a:latin typeface="Times New Roman" panose="02020603050405020304" pitchFamily="18" charset="0"/>
                <a:cs typeface="Times New Roman" panose="02020603050405020304" pitchFamily="18" charset="0"/>
              </a:rPr>
              <a:t>Quiet Reading</a:t>
            </a:r>
          </a:p>
          <a:p>
            <a:pPr algn="ctr"/>
            <a:r>
              <a:rPr lang="en-US" sz="1200" b="1" dirty="0">
                <a:solidFill>
                  <a:schemeClr val="tx1"/>
                </a:solidFill>
                <a:latin typeface="Times New Roman" panose="02020603050405020304" pitchFamily="18" charset="0"/>
                <a:cs typeface="Times New Roman" panose="02020603050405020304" pitchFamily="18" charset="0"/>
              </a:rPr>
              <a:t>Learning Centers</a:t>
            </a:r>
          </a:p>
          <a:p>
            <a:pPr algn="ctr"/>
            <a:r>
              <a:rPr lang="en-US" sz="1200" b="1" dirty="0">
                <a:solidFill>
                  <a:schemeClr val="tx1"/>
                </a:solidFill>
                <a:latin typeface="Times New Roman" panose="02020603050405020304" pitchFamily="18" charset="0"/>
                <a:cs typeface="Times New Roman" panose="02020603050405020304" pitchFamily="18" charset="0"/>
              </a:rPr>
              <a:t>Free Activities </a:t>
            </a:r>
          </a:p>
          <a:p>
            <a:pPr algn="ctr"/>
            <a:r>
              <a:rPr lang="en-US" sz="1200" b="1" dirty="0">
                <a:solidFill>
                  <a:schemeClr val="tx1"/>
                </a:solidFill>
                <a:latin typeface="Times New Roman" panose="02020603050405020304" pitchFamily="18" charset="0"/>
                <a:cs typeface="Times New Roman" panose="02020603050405020304" pitchFamily="18" charset="0"/>
              </a:rPr>
              <a:t>Afternoon Circle</a:t>
            </a:r>
          </a:p>
          <a:p>
            <a:pPr algn="ctr"/>
            <a:r>
              <a:rPr lang="en-US" sz="1200" b="1" dirty="0">
                <a:solidFill>
                  <a:schemeClr val="tx1"/>
                </a:solidFill>
                <a:latin typeface="Times New Roman" panose="02020603050405020304" pitchFamily="18" charset="0"/>
                <a:cs typeface="Times New Roman" panose="02020603050405020304" pitchFamily="18" charset="0"/>
              </a:rPr>
              <a:t>Pack up and Prayers</a:t>
            </a:r>
          </a:p>
          <a:p>
            <a:pPr marL="457200" lvl="0" indent="-228600" rtl="0">
              <a:spcBef>
                <a:spcPts val="0"/>
              </a:spcBef>
              <a:buChar char="●"/>
            </a:pPr>
            <a:endParaRPr lang="en"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445025"/>
            <a:ext cx="8520599" cy="572699"/>
          </a:xfrm>
          <a:prstGeom prst="rect">
            <a:avLst/>
          </a:prstGeom>
          <a:solidFill>
            <a:srgbClr val="E6B8AF"/>
          </a:solidFill>
        </p:spPr>
        <p:txBody>
          <a:bodyPr lIns="91425" tIns="91425" rIns="91425" bIns="91425" anchor="t" anchorCtr="0">
            <a:noAutofit/>
          </a:bodyPr>
          <a:lstStyle/>
          <a:p>
            <a:pPr lvl="0">
              <a:spcBef>
                <a:spcPts val="0"/>
              </a:spcBef>
              <a:buNone/>
            </a:pPr>
            <a:r>
              <a:rPr lang="en"/>
              <a:t>Class Celebrations</a:t>
            </a:r>
          </a:p>
        </p:txBody>
      </p:sp>
      <p:sp>
        <p:nvSpPr>
          <p:cNvPr id="92" name="Shape 92"/>
          <p:cNvSpPr txBox="1">
            <a:spLocks noGrp="1"/>
          </p:cNvSpPr>
          <p:nvPr>
            <p:ph type="body" idx="1"/>
          </p:nvPr>
        </p:nvSpPr>
        <p:spPr>
          <a:xfrm>
            <a:off x="311700" y="1152475"/>
            <a:ext cx="8520599" cy="3416400"/>
          </a:xfrm>
          <a:prstGeom prst="rect">
            <a:avLst/>
          </a:prstGeom>
          <a:solidFill>
            <a:srgbClr val="DD7E6B"/>
          </a:solidFill>
        </p:spPr>
        <p:txBody>
          <a:bodyPr lIns="91425" tIns="91425" rIns="91425" bIns="91425" anchor="t" anchorCtr="0">
            <a:noAutofit/>
          </a:bodyPr>
          <a:lstStyle/>
          <a:p>
            <a:pPr marL="457200" lvl="0" indent="-228600" rtl="0">
              <a:spcBef>
                <a:spcPts val="0"/>
              </a:spcBef>
              <a:buChar char="●"/>
            </a:pPr>
            <a:r>
              <a:rPr lang="en" dirty="0" smtClean="0">
                <a:solidFill>
                  <a:schemeClr val="tx1"/>
                </a:solidFill>
                <a:latin typeface="Times New Roman" panose="02020603050405020304" pitchFamily="18" charset="0"/>
                <a:cs typeface="Times New Roman" panose="02020603050405020304" pitchFamily="18" charset="0"/>
              </a:rPr>
              <a:t>Homeroom parent will coordinate all celebrations with the teacher via email or sign up genius</a:t>
            </a:r>
          </a:p>
          <a:p>
            <a:pPr marL="457200" lvl="0" indent="-228600" rtl="0">
              <a:spcBef>
                <a:spcPts val="0"/>
              </a:spcBef>
              <a:buChar char="●"/>
            </a:pPr>
            <a:r>
              <a:rPr lang="en" dirty="0" smtClean="0">
                <a:solidFill>
                  <a:schemeClr val="tx1"/>
                </a:solidFill>
                <a:latin typeface="Times New Roman" panose="02020603050405020304" pitchFamily="18" charset="0"/>
                <a:cs typeface="Times New Roman" panose="02020603050405020304" pitchFamily="18" charset="0"/>
              </a:rPr>
              <a:t>We will celebrate- Halloween, Christmas and Easter</a:t>
            </a:r>
          </a:p>
          <a:p>
            <a:pPr marL="457200" lvl="0" indent="-228600" rtl="0">
              <a:spcBef>
                <a:spcPts val="0"/>
              </a:spcBef>
              <a:buChar char="●"/>
            </a:pPr>
            <a:r>
              <a:rPr lang="en" dirty="0" smtClean="0">
                <a:solidFill>
                  <a:schemeClr val="tx1"/>
                </a:solidFill>
                <a:latin typeface="Times New Roman" panose="02020603050405020304" pitchFamily="18" charset="0"/>
                <a:cs typeface="Times New Roman" panose="02020603050405020304" pitchFamily="18" charset="0"/>
              </a:rPr>
              <a:t>I will provide different activities for the “smaller” holidays (Saint Patrick’s Day and Valentine’s Day)</a:t>
            </a:r>
          </a:p>
          <a:p>
            <a:pPr marL="457200" lvl="0" indent="-228600" rtl="0">
              <a:spcBef>
                <a:spcPts val="0"/>
              </a:spcBef>
              <a:buChar char="●"/>
            </a:pPr>
            <a:r>
              <a:rPr lang="en" dirty="0" smtClean="0">
                <a:solidFill>
                  <a:schemeClr val="tx1"/>
                </a:solidFill>
                <a:latin typeface="Times New Roman" panose="02020603050405020304" pitchFamily="18" charset="0"/>
                <a:cs typeface="Times New Roman" panose="02020603050405020304" pitchFamily="18" charset="0"/>
              </a:rPr>
              <a:t>Kindergarten Closing</a:t>
            </a:r>
          </a:p>
          <a:p>
            <a:pPr marL="457200" lvl="0" indent="-228600" rtl="0">
              <a:spcBef>
                <a:spcPts val="0"/>
              </a:spcBef>
              <a:buChar char="●"/>
            </a:pPr>
            <a:r>
              <a:rPr lang="en" b="1" dirty="0" smtClean="0">
                <a:solidFill>
                  <a:schemeClr val="tx1"/>
                </a:solidFill>
                <a:latin typeface="Times New Roman" panose="02020603050405020304" pitchFamily="18" charset="0"/>
                <a:cs typeface="Times New Roman" panose="02020603050405020304" pitchFamily="18" charset="0"/>
              </a:rPr>
              <a:t>Treats need to be store purchased and labeled because of allergeries</a:t>
            </a:r>
            <a:endParaRPr lang="en" b="1"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11700" y="445025"/>
            <a:ext cx="8520599" cy="572699"/>
          </a:xfrm>
          <a:prstGeom prst="rect">
            <a:avLst/>
          </a:prstGeom>
          <a:solidFill>
            <a:srgbClr val="A4C2F4"/>
          </a:solidFill>
        </p:spPr>
        <p:txBody>
          <a:bodyPr lIns="91425" tIns="91425" rIns="91425" bIns="91425" anchor="t" anchorCtr="0">
            <a:noAutofit/>
          </a:bodyPr>
          <a:lstStyle/>
          <a:p>
            <a:pPr lvl="0">
              <a:spcBef>
                <a:spcPts val="0"/>
              </a:spcBef>
              <a:buNone/>
            </a:pPr>
            <a:r>
              <a:rPr lang="en"/>
              <a:t>Teacher/Student/Parent Partnership</a:t>
            </a:r>
          </a:p>
        </p:txBody>
      </p:sp>
      <p:sp>
        <p:nvSpPr>
          <p:cNvPr id="98" name="Shape 98"/>
          <p:cNvSpPr txBox="1">
            <a:spLocks noGrp="1"/>
          </p:cNvSpPr>
          <p:nvPr>
            <p:ph type="body" idx="1"/>
          </p:nvPr>
        </p:nvSpPr>
        <p:spPr>
          <a:xfrm>
            <a:off x="311701" y="1152475"/>
            <a:ext cx="5174700" cy="3416400"/>
          </a:xfrm>
          <a:prstGeom prst="rect">
            <a:avLst/>
          </a:prstGeom>
          <a:solidFill>
            <a:srgbClr val="6FA8DC"/>
          </a:solidFill>
        </p:spPr>
        <p:txBody>
          <a:bodyPr lIns="91425" tIns="91425" rIns="91425" bIns="91425" anchor="t" anchorCtr="0">
            <a:noAutofit/>
          </a:bodyPr>
          <a:lstStyle/>
          <a:p>
            <a:pPr marL="457200" lvl="0" indent="-228600" rtl="0">
              <a:spcBef>
                <a:spcPts val="0"/>
              </a:spcBef>
              <a:buChar char="●"/>
            </a:pPr>
            <a:r>
              <a:rPr lang="en" dirty="0" smtClean="0"/>
              <a:t> </a:t>
            </a:r>
            <a:r>
              <a:rPr lang="en" b="1" dirty="0" smtClean="0"/>
              <a:t>Tutoring Day- </a:t>
            </a:r>
            <a:r>
              <a:rPr lang="en" dirty="0" smtClean="0"/>
              <a:t>Tuesdays from 2:15-2:45 if your child needs additional support or guidance on </a:t>
            </a:r>
            <a:r>
              <a:rPr lang="en" smtClean="0"/>
              <a:t>a </a:t>
            </a:r>
            <a:r>
              <a:rPr lang="en" smtClean="0"/>
              <a:t>skill </a:t>
            </a:r>
            <a:r>
              <a:rPr lang="en" dirty="0" smtClean="0"/>
              <a:t>or concept.  Must provide a written note by Monday afternoon.  </a:t>
            </a:r>
          </a:p>
          <a:p>
            <a:pPr marL="457200" lvl="0" indent="-228600" rtl="0">
              <a:spcBef>
                <a:spcPts val="0"/>
              </a:spcBef>
              <a:buChar char="●"/>
            </a:pPr>
            <a:r>
              <a:rPr lang="en" dirty="0" smtClean="0"/>
              <a:t>Open commuication between teacher and parent is vital for student success. Please contact me if there are ever any concerns or questions.  I am here to support you and your child.</a:t>
            </a:r>
          </a:p>
          <a:p>
            <a:pPr marL="457200" indent="-228600">
              <a:buFontTx/>
              <a:buChar char="●"/>
            </a:pPr>
            <a:endParaRPr lang="en-US" dirty="0"/>
          </a:p>
          <a:p>
            <a:pPr marL="457200" lvl="0" indent="-228600" rtl="0">
              <a:spcBef>
                <a:spcPts val="0"/>
              </a:spcBef>
              <a:buChar char="●"/>
            </a:pPr>
            <a:endParaRPr lang="en" dirty="0" smtClean="0"/>
          </a:p>
          <a:p>
            <a:pPr marL="228600"/>
            <a:endParaRPr lang="en-US" dirty="0"/>
          </a:p>
          <a:p>
            <a:pPr marL="228600" lvl="0" rtl="0">
              <a:spcBef>
                <a:spcPts val="0"/>
              </a:spcBef>
            </a:pPr>
            <a:endParaRPr lang="en" dirty="0"/>
          </a:p>
          <a:p>
            <a:pPr marL="457200" lvl="0" indent="-228600">
              <a:spcBef>
                <a:spcPts val="0"/>
              </a:spcBef>
              <a:buChar char="●"/>
            </a:pP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399" y="1171575"/>
            <a:ext cx="3352801" cy="335280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11700" y="445025"/>
            <a:ext cx="8520599" cy="572699"/>
          </a:xfrm>
          <a:prstGeom prst="rect">
            <a:avLst/>
          </a:prstGeom>
          <a:solidFill>
            <a:srgbClr val="A4C2F4"/>
          </a:solidFill>
        </p:spPr>
        <p:txBody>
          <a:bodyPr lIns="91425" tIns="91425" rIns="91425" bIns="91425" anchor="t" anchorCtr="0">
            <a:noAutofit/>
          </a:bodyPr>
          <a:lstStyle/>
          <a:p>
            <a:pPr lvl="0">
              <a:spcBef>
                <a:spcPts val="0"/>
              </a:spcBef>
              <a:buNone/>
            </a:pPr>
            <a:r>
              <a:rPr lang="en" dirty="0" smtClean="0"/>
              <a:t>Academic Resources</a:t>
            </a:r>
            <a:endParaRPr lang="en" dirty="0"/>
          </a:p>
        </p:txBody>
      </p:sp>
      <p:sp>
        <p:nvSpPr>
          <p:cNvPr id="98" name="Shape 98"/>
          <p:cNvSpPr txBox="1">
            <a:spLocks noGrp="1"/>
          </p:cNvSpPr>
          <p:nvPr>
            <p:ph type="body" idx="1"/>
          </p:nvPr>
        </p:nvSpPr>
        <p:spPr>
          <a:xfrm>
            <a:off x="330750" y="1095324"/>
            <a:ext cx="8508449" cy="3838625"/>
          </a:xfrm>
          <a:prstGeom prst="rect">
            <a:avLst/>
          </a:prstGeom>
          <a:solidFill>
            <a:srgbClr val="6FA8DC"/>
          </a:solidFill>
        </p:spPr>
        <p:txBody>
          <a:bodyPr lIns="91425" tIns="91425" rIns="91425" bIns="91425" anchor="t" anchorCtr="0">
            <a:noAutofit/>
          </a:bodyPr>
          <a:lstStyle/>
          <a:p>
            <a:r>
              <a:rPr lang="en-US" b="1" dirty="0">
                <a:latin typeface="Arial Black" panose="020B0A04020102020204" pitchFamily="34" charset="0"/>
                <a:ea typeface="BatangChe" panose="02030609000101010101" pitchFamily="49" charset="-127"/>
              </a:rPr>
              <a:t>Assumption BVM School employs two Resource Teachers who provide help to students in need of additional academic support</a:t>
            </a:r>
            <a:r>
              <a:rPr lang="en-US" b="1" dirty="0" smtClean="0">
                <a:latin typeface="Arial Black" panose="020B0A04020102020204" pitchFamily="34" charset="0"/>
                <a:ea typeface="BatangChe" panose="02030609000101010101" pitchFamily="49" charset="-127"/>
              </a:rPr>
              <a:t>.</a:t>
            </a:r>
            <a:endParaRPr lang="en-US" b="1" dirty="0">
              <a:latin typeface="Arial Black" panose="020B0A04020102020204" pitchFamily="34" charset="0"/>
              <a:ea typeface="BatangChe" panose="02030609000101010101" pitchFamily="49" charset="-127"/>
            </a:endParaRPr>
          </a:p>
          <a:p>
            <a:r>
              <a:rPr lang="en-US" sz="2000" b="1" u="sng" dirty="0">
                <a:latin typeface="Arial Black" panose="020B0A04020102020204" pitchFamily="34" charset="0"/>
                <a:ea typeface="BatangChe" panose="02030609000101010101" pitchFamily="49" charset="-127"/>
              </a:rPr>
              <a:t>ABVM Resource </a:t>
            </a:r>
            <a:r>
              <a:rPr lang="en-US" sz="2000" b="1" u="sng" dirty="0" smtClean="0">
                <a:latin typeface="Arial Black" panose="020B0A04020102020204" pitchFamily="34" charset="0"/>
                <a:ea typeface="BatangChe" panose="02030609000101010101" pitchFamily="49" charset="-127"/>
              </a:rPr>
              <a:t>Teachers</a:t>
            </a:r>
            <a:r>
              <a:rPr lang="en-US" sz="2000" b="1" dirty="0">
                <a:latin typeface="Arial Black" panose="020B0A04020102020204" pitchFamily="34" charset="0"/>
                <a:ea typeface="BatangChe" panose="02030609000101010101" pitchFamily="49" charset="-127"/>
              </a:rPr>
              <a:t/>
            </a:r>
            <a:br>
              <a:rPr lang="en-US" sz="2000" b="1" dirty="0">
                <a:latin typeface="Arial Black" panose="020B0A04020102020204" pitchFamily="34" charset="0"/>
                <a:ea typeface="BatangChe" panose="02030609000101010101" pitchFamily="49" charset="-127"/>
              </a:rPr>
            </a:br>
            <a:r>
              <a:rPr lang="en-US" b="1" dirty="0">
                <a:latin typeface="Arial Black" panose="020B0A04020102020204" pitchFamily="34" charset="0"/>
                <a:ea typeface="BatangChe" panose="02030609000101010101" pitchFamily="49" charset="-127"/>
              </a:rPr>
              <a:t>Mrs. Kristen Lee </a:t>
            </a:r>
            <a:r>
              <a:rPr lang="en-US" b="1" dirty="0" err="1">
                <a:latin typeface="Arial Black" panose="020B0A04020102020204" pitchFamily="34" charset="0"/>
                <a:ea typeface="BatangChe" panose="02030609000101010101" pitchFamily="49" charset="-127"/>
              </a:rPr>
              <a:t>Neuser</a:t>
            </a:r>
            <a:r>
              <a:rPr lang="en-US" b="1" dirty="0">
                <a:latin typeface="Arial Black" panose="020B0A04020102020204" pitchFamily="34" charset="0"/>
                <a:ea typeface="BatangChe" panose="02030609000101010101" pitchFamily="49" charset="-127"/>
              </a:rPr>
              <a:t/>
            </a:r>
            <a:br>
              <a:rPr lang="en-US" b="1" dirty="0">
                <a:latin typeface="Arial Black" panose="020B0A04020102020204" pitchFamily="34" charset="0"/>
                <a:ea typeface="BatangChe" panose="02030609000101010101" pitchFamily="49" charset="-127"/>
              </a:rPr>
            </a:br>
            <a:r>
              <a:rPr lang="en-US" b="1" dirty="0">
                <a:latin typeface="Arial Black" panose="020B0A04020102020204" pitchFamily="34" charset="0"/>
                <a:ea typeface="BatangChe" panose="02030609000101010101" pitchFamily="49" charset="-127"/>
              </a:rPr>
              <a:t>mrs.neuser@assumptionbvmwestgrove.org</a:t>
            </a:r>
            <a:br>
              <a:rPr lang="en-US" b="1" dirty="0">
                <a:latin typeface="Arial Black" panose="020B0A04020102020204" pitchFamily="34" charset="0"/>
                <a:ea typeface="BatangChe" panose="02030609000101010101" pitchFamily="49" charset="-127"/>
              </a:rPr>
            </a:br>
            <a:r>
              <a:rPr lang="en-US" b="1" dirty="0">
                <a:latin typeface="Arial Black" panose="020B0A04020102020204" pitchFamily="34" charset="0"/>
                <a:ea typeface="BatangChe" panose="02030609000101010101" pitchFamily="49" charset="-127"/>
              </a:rPr>
              <a:t/>
            </a:r>
            <a:br>
              <a:rPr lang="en-US" b="1" dirty="0">
                <a:latin typeface="Arial Black" panose="020B0A04020102020204" pitchFamily="34" charset="0"/>
                <a:ea typeface="BatangChe" panose="02030609000101010101" pitchFamily="49" charset="-127"/>
              </a:rPr>
            </a:br>
            <a:r>
              <a:rPr lang="en-US" b="1" dirty="0">
                <a:latin typeface="Arial Black" panose="020B0A04020102020204" pitchFamily="34" charset="0"/>
                <a:ea typeface="BatangChe" panose="02030609000101010101" pitchFamily="49" charset="-127"/>
              </a:rPr>
              <a:t>Ms. </a:t>
            </a:r>
            <a:r>
              <a:rPr lang="en-US" b="1" dirty="0" err="1">
                <a:latin typeface="Arial Black" panose="020B0A04020102020204" pitchFamily="34" charset="0"/>
                <a:ea typeface="BatangChe" panose="02030609000101010101" pitchFamily="49" charset="-127"/>
              </a:rPr>
              <a:t>Cristin</a:t>
            </a:r>
            <a:r>
              <a:rPr lang="en-US" b="1" dirty="0">
                <a:latin typeface="Arial Black" panose="020B0A04020102020204" pitchFamily="34" charset="0"/>
                <a:ea typeface="BatangChe" panose="02030609000101010101" pitchFamily="49" charset="-127"/>
              </a:rPr>
              <a:t> Schultz</a:t>
            </a:r>
          </a:p>
          <a:p>
            <a:r>
              <a:rPr lang="en-US" b="1" dirty="0">
                <a:latin typeface="Arial Black" panose="020B0A04020102020204" pitchFamily="34" charset="0"/>
                <a:ea typeface="BatangChe" panose="02030609000101010101" pitchFamily="49" charset="-127"/>
              </a:rPr>
              <a:t>Mrs.schultz@assumptionbvmwestgrove.org</a:t>
            </a:r>
          </a:p>
          <a:p>
            <a:pPr marL="228600" lvl="0" rtl="0">
              <a:spcBef>
                <a:spcPts val="0"/>
              </a:spcBef>
            </a:pPr>
            <a:endParaRPr lang="en-US" dirty="0"/>
          </a:p>
          <a:p>
            <a:pPr marL="457200" lvl="0" indent="-228600" rtl="0">
              <a:spcBef>
                <a:spcPts val="0"/>
              </a:spcBef>
              <a:buChar char="●"/>
            </a:pPr>
            <a:endParaRPr lang="en" dirty="0" smtClean="0"/>
          </a:p>
          <a:p>
            <a:pPr marL="228600"/>
            <a:endParaRPr lang="en-US" dirty="0"/>
          </a:p>
          <a:p>
            <a:pPr marL="228600" lvl="0" rtl="0">
              <a:spcBef>
                <a:spcPts val="0"/>
              </a:spcBef>
            </a:pPr>
            <a:endParaRPr lang="en" dirty="0"/>
          </a:p>
          <a:p>
            <a:pPr marL="457200" lvl="0" indent="-228600">
              <a:spcBef>
                <a:spcPts val="0"/>
              </a:spcBef>
              <a:buChar char="●"/>
            </a:pPr>
            <a:endParaRPr dirty="0"/>
          </a:p>
        </p:txBody>
      </p:sp>
    </p:spTree>
    <p:extLst>
      <p:ext uri="{BB962C8B-B14F-4D97-AF65-F5344CB8AC3E}">
        <p14:creationId xmlns:p14="http://schemas.microsoft.com/office/powerpoint/2010/main" val="4173189997"/>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3418</TotalTime>
  <Words>549</Words>
  <Application>Microsoft Office PowerPoint</Application>
  <PresentationFormat>On-screen Show (16:9)</PresentationFormat>
  <Paragraphs>69</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simple-light-2</vt:lpstr>
      <vt:lpstr>PowerPoint Presentation</vt:lpstr>
      <vt:lpstr>WELCOME TO KINDERGARTEN</vt:lpstr>
      <vt:lpstr>Curriculum Highlights</vt:lpstr>
      <vt:lpstr>Class Highlights</vt:lpstr>
      <vt:lpstr>Communication</vt:lpstr>
      <vt:lpstr>Student Expectations</vt:lpstr>
      <vt:lpstr>Class Celebrations</vt:lpstr>
      <vt:lpstr>Teacher/Student/Parent Partnership</vt:lpstr>
      <vt:lpstr>Academic 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Hardy</dc:creator>
  <cp:lastModifiedBy>Megan Hardy</cp:lastModifiedBy>
  <cp:revision>17</cp:revision>
  <cp:lastPrinted>2016-09-07T19:03:11Z</cp:lastPrinted>
  <dcterms:modified xsi:type="dcterms:W3CDTF">2016-09-11T13:00:06Z</dcterms:modified>
</cp:coreProperties>
</file>