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862" r:id="rId2"/>
  </p:sldMasterIdLst>
  <p:notesMasterIdLst>
    <p:notesMasterId r:id="rId12"/>
  </p:notesMasterIdLst>
  <p:handoutMasterIdLst>
    <p:handoutMasterId r:id="rId13"/>
  </p:handoutMasterIdLst>
  <p:sldIdLst>
    <p:sldId id="366" r:id="rId3"/>
    <p:sldId id="441" r:id="rId4"/>
    <p:sldId id="444" r:id="rId5"/>
    <p:sldId id="440" r:id="rId6"/>
    <p:sldId id="442" r:id="rId7"/>
    <p:sldId id="443" r:id="rId8"/>
    <p:sldId id="446" r:id="rId9"/>
    <p:sldId id="445" r:id="rId10"/>
    <p:sldId id="376" r:id="rId1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6600"/>
    <a:srgbClr val="254E6E"/>
    <a:srgbClr val="003E1C"/>
    <a:srgbClr val="235370"/>
    <a:srgbClr val="000036"/>
    <a:srgbClr val="0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90" autoAdjust="0"/>
    <p:restoredTop sz="96177" autoAdjust="0"/>
  </p:normalViewPr>
  <p:slideViewPr>
    <p:cSldViewPr>
      <p:cViewPr>
        <p:scale>
          <a:sx n="72" d="100"/>
          <a:sy n="72" d="100"/>
        </p:scale>
        <p:origin x="-125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0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solidFill>
                  <a:schemeClr val="bg1"/>
                </a:solidFill>
              </a:defRPr>
            </a:pPr>
            <a:r>
              <a:rPr lang="en-US" sz="1600" dirty="0" smtClean="0">
                <a:solidFill>
                  <a:schemeClr val="bg1"/>
                </a:solidFill>
              </a:rPr>
              <a:t>How well are transportation</a:t>
            </a:r>
            <a:r>
              <a:rPr lang="en-US" sz="1600" baseline="0" dirty="0" smtClean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needs </a:t>
            </a:r>
            <a:r>
              <a:rPr lang="en-US" sz="1600" dirty="0">
                <a:solidFill>
                  <a:schemeClr val="bg1"/>
                </a:solidFill>
              </a:rPr>
              <a:t>funded in </a:t>
            </a:r>
            <a:r>
              <a:rPr lang="en-US" sz="1600" dirty="0" smtClean="0">
                <a:solidFill>
                  <a:schemeClr val="bg1"/>
                </a:solidFill>
              </a:rPr>
              <a:t>Minnesota today?</a:t>
            </a:r>
            <a:endParaRPr lang="en-US" sz="1600" dirty="0">
              <a:solidFill>
                <a:schemeClr val="bg1"/>
              </a:solidFill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How well are transporation needs funded in Minnesota</c:v>
                </c:pt>
              </c:strCache>
            </c:strRef>
          </c:tx>
          <c:spPr>
            <a:solidFill>
              <a:srgbClr val="00B050"/>
            </a:solidFill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Sheet1!$A$2:$A$4</c:f>
              <c:strCache>
                <c:ptCount val="3"/>
                <c:pt idx="0">
                  <c:v>Adequately funded</c:v>
                </c:pt>
                <c:pt idx="1">
                  <c:v>Not adequately funded</c:v>
                </c:pt>
                <c:pt idx="2">
                  <c:v>I don't know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19.8</c:v>
                </c:pt>
                <c:pt idx="1">
                  <c:v>40.1</c:v>
                </c:pt>
                <c:pt idx="2">
                  <c:v>40.1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axId val="172659840"/>
        <c:axId val="172661376"/>
      </c:barChart>
      <c:catAx>
        <c:axId val="172659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endParaRPr lang="en-US"/>
          </a:p>
        </c:txPr>
        <c:crossAx val="172661376"/>
        <c:crosses val="autoZero"/>
        <c:auto val="1"/>
        <c:lblAlgn val="ctr"/>
        <c:lblOffset val="100"/>
        <c:noMultiLvlLbl val="0"/>
      </c:catAx>
      <c:valAx>
        <c:axId val="1726613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72659840"/>
        <c:crosses val="autoZero"/>
        <c:crossBetween val="between"/>
      </c:valAx>
      <c:spPr>
        <a:noFill/>
        <a:ln w="25391">
          <a:noFill/>
        </a:ln>
      </c:spPr>
    </c:plotArea>
    <c:plotVisOnly val="1"/>
    <c:dispBlanksAs val="gap"/>
    <c:showDLblsOverMax val="0"/>
  </c:chart>
  <c:spPr>
    <a:noFill/>
    <a:ln>
      <a:solidFill>
        <a:srgbClr val="078E00"/>
      </a:solidFill>
    </a:ln>
  </c:spPr>
  <c:txPr>
    <a:bodyPr/>
    <a:lstStyle/>
    <a:p>
      <a:pPr>
        <a:defRPr sz="1799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en-US" sz="1600" dirty="0">
                <a:solidFill>
                  <a:schemeClr val="bg1"/>
                </a:solidFill>
              </a:rPr>
              <a:t>How familiar are you with Minnesota's current funding options for its roads and highways?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How familiar are you with Minnesota's current funding options for its roads and highways?</c:v>
                </c:pt>
              </c:strCache>
            </c:strRef>
          </c:tx>
          <c:spPr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409232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5CC14B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Sheet1!$A$2:$A$5</c:f>
              <c:strCache>
                <c:ptCount val="4"/>
                <c:pt idx="0">
                  <c:v>Very familiar</c:v>
                </c:pt>
                <c:pt idx="1">
                  <c:v>Somewhat familiar</c:v>
                </c:pt>
                <c:pt idx="2">
                  <c:v>Not very familiar</c:v>
                </c:pt>
                <c:pt idx="3">
                  <c:v>Not at all familiar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1">
                  <c:v>22.9</c:v>
                </c:pt>
                <c:pt idx="2">
                  <c:v>58</c:v>
                </c:pt>
                <c:pt idx="3">
                  <c:v>15.6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legend>
      <c:legendPos val="r"/>
      <c:layout/>
      <c:overlay val="0"/>
      <c:txPr>
        <a:bodyPr/>
        <a:lstStyle/>
        <a:p>
          <a:pPr>
            <a:defRPr sz="1399"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zero"/>
    <c:showDLblsOverMax val="0"/>
  </c:chart>
  <c:spPr>
    <a:ln>
      <a:solidFill>
        <a:srgbClr val="078E00"/>
      </a:solidFill>
    </a:ln>
  </c:spPr>
  <c:txPr>
    <a:bodyPr/>
    <a:lstStyle/>
    <a:p>
      <a:pPr>
        <a:defRPr sz="1799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en-US" sz="1533" dirty="0">
                <a:solidFill>
                  <a:schemeClr val="bg1"/>
                </a:solidFill>
              </a:rPr>
              <a:t>How confident are you Minnesota's</a:t>
            </a:r>
            <a:r>
              <a:rPr lang="en-US" sz="1533" baseline="0" dirty="0">
                <a:solidFill>
                  <a:schemeClr val="bg1"/>
                </a:solidFill>
              </a:rPr>
              <a:t> transportation needs will be adequately funded 20 years from now?</a:t>
            </a:r>
            <a:endParaRPr lang="en-US" sz="1400" dirty="0">
              <a:solidFill>
                <a:schemeClr val="bg1"/>
              </a:solidFill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00B05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Sheet1!$A$2:$A$6</c:f>
              <c:strCache>
                <c:ptCount val="5"/>
                <c:pt idx="0">
                  <c:v>Very confident</c:v>
                </c:pt>
                <c:pt idx="1">
                  <c:v>Somewhat confident</c:v>
                </c:pt>
                <c:pt idx="2">
                  <c:v>Not very confident</c:v>
                </c:pt>
                <c:pt idx="3">
                  <c:v>Not at all confident</c:v>
                </c:pt>
                <c:pt idx="4">
                  <c:v>I don't know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6.6</c:v>
                </c:pt>
                <c:pt idx="1">
                  <c:v>41.3</c:v>
                </c:pt>
                <c:pt idx="2">
                  <c:v>29.9</c:v>
                </c:pt>
                <c:pt idx="3">
                  <c:v>6.6</c:v>
                </c:pt>
                <c:pt idx="4">
                  <c:v>15.6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883200"/>
        <c:axId val="88884736"/>
      </c:barChart>
      <c:catAx>
        <c:axId val="88883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33">
                <a:solidFill>
                  <a:schemeClr val="bg1"/>
                </a:solidFill>
              </a:defRPr>
            </a:pPr>
            <a:endParaRPr lang="en-US"/>
          </a:p>
        </c:txPr>
        <c:crossAx val="88884736"/>
        <c:crosses val="autoZero"/>
        <c:auto val="1"/>
        <c:lblAlgn val="ctr"/>
        <c:lblOffset val="100"/>
        <c:noMultiLvlLbl val="0"/>
      </c:catAx>
      <c:valAx>
        <c:axId val="888847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8883200"/>
        <c:crosses val="autoZero"/>
        <c:crossBetween val="between"/>
      </c:valAx>
      <c:spPr>
        <a:noFill/>
        <a:ln w="27811">
          <a:noFill/>
        </a:ln>
      </c:spPr>
    </c:plotArea>
    <c:plotVisOnly val="1"/>
    <c:dispBlanksAs val="gap"/>
    <c:showDLblsOverMax val="0"/>
  </c:chart>
  <c:spPr>
    <a:ln>
      <a:solidFill>
        <a:srgbClr val="078E00"/>
      </a:solidFill>
    </a:ln>
  </c:spPr>
  <c:txPr>
    <a:bodyPr/>
    <a:lstStyle/>
    <a:p>
      <a:pPr>
        <a:defRPr sz="1971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33616082080649E-2"/>
          <c:y val="0.2097125875794453"/>
          <c:w val="0.71977731981686843"/>
          <c:h val="0.458525411596277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Very concerned</c:v>
                </c:pt>
              </c:strCache>
            </c:strRef>
          </c:tx>
          <c:spPr>
            <a:solidFill>
              <a:srgbClr val="2C762E"/>
            </a:solidFill>
          </c:spPr>
          <c:invertIfNegative val="0"/>
          <c:cat>
            <c:strRef>
              <c:f>Sheet1!$A$2:$A$9</c:f>
              <c:strCache>
                <c:ptCount val="8"/>
                <c:pt idx="0">
                  <c:v>Education</c:v>
                </c:pt>
                <c:pt idx="1">
                  <c:v>Health</c:v>
                </c:pt>
                <c:pt idx="2">
                  <c:v>Employment</c:v>
                </c:pt>
                <c:pt idx="3">
                  <c:v>Energy</c:v>
                </c:pt>
                <c:pt idx="4">
                  <c:v>Environment</c:v>
                </c:pt>
                <c:pt idx="5">
                  <c:v>Transportation</c:v>
                </c:pt>
                <c:pt idx="6">
                  <c:v>Housing</c:v>
                </c:pt>
                <c:pt idx="7">
                  <c:v>Agriculture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49.4</c:v>
                </c:pt>
                <c:pt idx="1">
                  <c:v>44.6</c:v>
                </c:pt>
                <c:pt idx="2">
                  <c:v>41.1</c:v>
                </c:pt>
                <c:pt idx="3">
                  <c:v>25.6</c:v>
                </c:pt>
                <c:pt idx="4">
                  <c:v>23.8</c:v>
                </c:pt>
                <c:pt idx="5">
                  <c:v>22</c:v>
                </c:pt>
                <c:pt idx="6">
                  <c:v>18.5</c:v>
                </c:pt>
                <c:pt idx="7">
                  <c:v>7.7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Moderately concerned</c:v>
                </c:pt>
              </c:strCache>
            </c:strRef>
          </c:tx>
          <c:spPr>
            <a:solidFill>
              <a:srgbClr val="7EC234"/>
            </a:solidFill>
          </c:spPr>
          <c:invertIfNegative val="0"/>
          <c:cat>
            <c:strRef>
              <c:f>Sheet1!$A$2:$A$9</c:f>
              <c:strCache>
                <c:ptCount val="8"/>
                <c:pt idx="0">
                  <c:v>Education</c:v>
                </c:pt>
                <c:pt idx="1">
                  <c:v>Health</c:v>
                </c:pt>
                <c:pt idx="2">
                  <c:v>Employment</c:v>
                </c:pt>
                <c:pt idx="3">
                  <c:v>Energy</c:v>
                </c:pt>
                <c:pt idx="4">
                  <c:v>Environment</c:v>
                </c:pt>
                <c:pt idx="5">
                  <c:v>Transportation</c:v>
                </c:pt>
                <c:pt idx="6">
                  <c:v>Housing</c:v>
                </c:pt>
                <c:pt idx="7">
                  <c:v>Agriculture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39.300000000000004</c:v>
                </c:pt>
                <c:pt idx="1">
                  <c:v>45.2</c:v>
                </c:pt>
                <c:pt idx="2">
                  <c:v>47.6</c:v>
                </c:pt>
                <c:pt idx="3">
                  <c:v>54.2</c:v>
                </c:pt>
                <c:pt idx="4">
                  <c:v>55.4</c:v>
                </c:pt>
                <c:pt idx="5">
                  <c:v>61.9</c:v>
                </c:pt>
                <c:pt idx="6">
                  <c:v>58.9</c:v>
                </c:pt>
                <c:pt idx="7">
                  <c:v>54.8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concerned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Sheet1!$A$2:$A$9</c:f>
              <c:strCache>
                <c:ptCount val="8"/>
                <c:pt idx="0">
                  <c:v>Education</c:v>
                </c:pt>
                <c:pt idx="1">
                  <c:v>Health</c:v>
                </c:pt>
                <c:pt idx="2">
                  <c:v>Employment</c:v>
                </c:pt>
                <c:pt idx="3">
                  <c:v>Energy</c:v>
                </c:pt>
                <c:pt idx="4">
                  <c:v>Environment</c:v>
                </c:pt>
                <c:pt idx="5">
                  <c:v>Transportation</c:v>
                </c:pt>
                <c:pt idx="6">
                  <c:v>Housing</c:v>
                </c:pt>
                <c:pt idx="7">
                  <c:v>Agriculture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11.3</c:v>
                </c:pt>
                <c:pt idx="1">
                  <c:v>10.1</c:v>
                </c:pt>
                <c:pt idx="2">
                  <c:v>11.3</c:v>
                </c:pt>
                <c:pt idx="3">
                  <c:v>20.2</c:v>
                </c:pt>
                <c:pt idx="4">
                  <c:v>20.8</c:v>
                </c:pt>
                <c:pt idx="5">
                  <c:v>16.100000000000001</c:v>
                </c:pt>
                <c:pt idx="6">
                  <c:v>22.6</c:v>
                </c:pt>
                <c:pt idx="7">
                  <c:v>37.5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9269760"/>
        <c:axId val="89271296"/>
      </c:barChart>
      <c:catAx>
        <c:axId val="89269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9">
                <a:solidFill>
                  <a:schemeClr val="bg1"/>
                </a:solidFill>
              </a:defRPr>
            </a:pPr>
            <a:endParaRPr lang="en-US"/>
          </a:p>
        </c:txPr>
        <c:crossAx val="89271296"/>
        <c:crosses val="autoZero"/>
        <c:auto val="1"/>
        <c:lblAlgn val="ctr"/>
        <c:lblOffset val="100"/>
        <c:noMultiLvlLbl val="0"/>
      </c:catAx>
      <c:valAx>
        <c:axId val="892712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9269760"/>
        <c:crosses val="autoZero"/>
        <c:crossBetween val="between"/>
      </c:valAx>
      <c:spPr>
        <a:noFill/>
        <a:ln w="25379">
          <a:noFill/>
        </a:ln>
      </c:spPr>
    </c:plotArea>
    <c:legend>
      <c:legendPos val="r"/>
      <c:layout>
        <c:manualLayout>
          <c:xMode val="edge"/>
          <c:yMode val="edge"/>
          <c:x val="0.78209289663260173"/>
          <c:y val="0.40103386614779385"/>
          <c:w val="0.21790710336739844"/>
          <c:h val="0.16801852424336089"/>
        </c:manualLayout>
      </c:layout>
      <c:overlay val="0"/>
      <c:txPr>
        <a:bodyPr/>
        <a:lstStyle/>
        <a:p>
          <a:pPr>
            <a:defRPr sz="1099"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ln>
      <a:solidFill>
        <a:srgbClr val="078E00"/>
      </a:solidFill>
    </a:ln>
  </c:spPr>
  <c:txPr>
    <a:bodyPr/>
    <a:lstStyle/>
    <a:p>
      <a:pPr>
        <a:defRPr sz="1798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0.49667</cdr:x>
      <cdr:y>0.2</cdr:y>
    </cdr:from>
    <cdr:to>
      <cdr:x>0.56991</cdr:x>
      <cdr:y>0.72023</cdr:y>
    </cdr:to>
    <cdr:sp macro="" textlink="">
      <cdr:nvSpPr>
        <cdr:cNvPr id="2" name="Oval 1"/>
        <cdr:cNvSpPr/>
      </cdr:nvSpPr>
      <cdr:spPr bwMode="auto">
        <a:xfrm xmlns:a="http://schemas.openxmlformats.org/drawingml/2006/main">
          <a:off x="3552817" y="823912"/>
          <a:ext cx="523883" cy="214312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B6E1A3C-2B23-4160-8401-DDEC469F273F}" type="datetimeFigureOut">
              <a:rPr lang="en-US"/>
              <a:pPr/>
              <a:t>10/17/2012</a:t>
            </a:fld>
            <a:endParaRPr lang="en-US" dirty="0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303784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9200"/>
            <a:ext cx="303784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5659C4A-788F-424B-B605-3C7475716A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796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6426"/>
            <a:ext cx="514096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fld id="{21101111-A8A1-490A-8991-3FEC6430D6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175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6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6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6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6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6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9pPr>
          </a:lstStyle>
          <a:p>
            <a:fld id="{46D6ADD7-AA24-445D-B75D-36D2857BC281}" type="slidenum">
              <a:rPr lang="en-US" sz="1200" smtClean="0"/>
              <a:pPr/>
              <a:t>1</a:t>
            </a:fld>
            <a:endParaRPr lang="en-US" sz="1200" dirty="0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58B999-C6FA-4F28-A17A-8F81D1F03952}" type="slidenum">
              <a:rPr lang="en-US" smtClean="0">
                <a:latin typeface="Arial" pitchFamily="34" charset="0"/>
                <a:ea typeface="ＭＳ Ｐゴシック" pitchFamily="34" charset="-128"/>
              </a:rPr>
              <a:pPr/>
              <a:t>3</a:t>
            </a:fld>
            <a:endParaRPr lang="en-US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54CC17-6AA3-4D7D-B474-861F23307B34}" type="slidenum">
              <a:rPr lang="en-US" smtClean="0">
                <a:latin typeface="Arial" pitchFamily="34" charset="0"/>
                <a:ea typeface="ＭＳ Ｐゴシック" pitchFamily="34" charset="-128"/>
              </a:rPr>
              <a:pPr/>
              <a:t>4</a:t>
            </a:fld>
            <a:endParaRPr lang="en-US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BBE450-F327-497A-8153-998F514B4443}" type="slidenum">
              <a:rPr lang="en-US" smtClean="0">
                <a:latin typeface="Arial" pitchFamily="34" charset="0"/>
                <a:ea typeface="ＭＳ Ｐゴシック" pitchFamily="34" charset="-128"/>
              </a:rPr>
              <a:pPr/>
              <a:t>5</a:t>
            </a:fld>
            <a:endParaRPr lang="en-US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101111-A8A1-490A-8991-3FEC6430D68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F6F92C-E9B8-4F3D-BB09-B72707CAE426}" type="slidenum">
              <a:rPr lang="en-US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pPr/>
              <a:t>7</a:t>
            </a:fld>
            <a:endParaRPr lang="en-US" dirty="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ea typeface="ＭＳ Ｐゴシック" pitchFamily="1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63224E-CA5A-47D7-91A2-8915C40C5DA2}" type="slidenum">
              <a:rPr lang="en-US" smtClean="0">
                <a:solidFill>
                  <a:prstClr val="black"/>
                </a:solidFill>
                <a:ea typeface="ＭＳ Ｐゴシック" pitchFamily="1" charset="-128"/>
              </a:rPr>
              <a:pPr/>
              <a:t>9</a:t>
            </a:fld>
            <a:endParaRPr lang="en-US" dirty="0" smtClean="0">
              <a:solidFill>
                <a:prstClr val="black"/>
              </a:solidFill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43400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b="0"/>
            </a:lvl1pPr>
            <a:lvl2pPr>
              <a:buFont typeface="Wingdings 3" pitchFamily="18" charset="2"/>
              <a:buChar char=""/>
              <a:defRPr b="0"/>
            </a:lvl2pPr>
            <a:lvl3pPr>
              <a:buFont typeface="Wingdings" pitchFamily="2" charset="2"/>
              <a:buChar char="§"/>
              <a:defRPr b="0"/>
            </a:lvl3pPr>
            <a:lvl4pPr>
              <a:defRPr b="0"/>
            </a:lvl4pPr>
            <a:lvl5pPr>
              <a:buFontTx/>
              <a:buNone/>
              <a:defRPr b="0" i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0"/>
          </p:nvPr>
        </p:nvSpPr>
        <p:spPr>
          <a:xfrm>
            <a:off x="457200" y="914400"/>
            <a:ext cx="822960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54162"/>
            <a:ext cx="4040188" cy="446563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1440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54162"/>
            <a:ext cx="4041775" cy="446563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fld id="{C28B54D5-45F9-4EB8-A2A5-E5187DC7ACE8}" type="datetimeFigureOut">
              <a:rPr lang="en-US"/>
              <a:pPr>
                <a:defRPr/>
              </a:pPr>
              <a:t>10/17/2012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70C22-A735-44FD-8BD0-CB74157391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524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43400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b="0"/>
            </a:lvl1pPr>
            <a:lvl2pPr>
              <a:buFont typeface="Wingdings 3" pitchFamily="18" charset="2"/>
              <a:buChar char=""/>
              <a:defRPr b="0"/>
            </a:lvl2pPr>
            <a:lvl3pPr>
              <a:buFont typeface="Wingdings" pitchFamily="2" charset="2"/>
              <a:buChar char="§"/>
              <a:defRPr b="0"/>
            </a:lvl3pPr>
            <a:lvl4pPr>
              <a:defRPr b="0"/>
            </a:lvl4pPr>
            <a:lvl5pPr>
              <a:buFontTx/>
              <a:buNone/>
              <a:defRPr b="0" i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0"/>
          </p:nvPr>
        </p:nvSpPr>
        <p:spPr>
          <a:xfrm>
            <a:off x="457200" y="914400"/>
            <a:ext cx="822960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7492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54162"/>
            <a:ext cx="4040188" cy="446563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1440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54162"/>
            <a:ext cx="4041775" cy="446563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93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29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262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fld id="{C7A30B28-B8CD-40E9-AD06-FA034076D4F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776891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7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4E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 descr="pp banner new to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3765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3" descr="O YDOP bo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0" y="6273800"/>
            <a:ext cx="9137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305800" y="635635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bg1"/>
                </a:solidFill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fld id="{3B0B7354-1047-4630-90CF-98FD0EC1C9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pitchFamily="66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pitchFamily="66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pitchFamily="66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pitchFamily="66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bg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bg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bg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bg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4E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p banner new top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9137650" cy="782638"/>
          </a:xfrm>
          <a:prstGeom prst="rect">
            <a:avLst/>
          </a:prstGeom>
          <a:noFill/>
        </p:spPr>
      </p:pic>
      <p:pic>
        <p:nvPicPr>
          <p:cNvPr id="1037" name="Picture 13" descr="O YDOP bot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50" y="6273800"/>
            <a:ext cx="9137650" cy="584200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305800" y="635635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eaLnBrk="0" hangingPunct="0"/>
            <a:fld id="{E94C2712-DFC4-4727-9266-A36BD45590D8}" type="slidenum">
              <a:rPr lang="en-US" smtClean="0">
                <a:solidFill>
                  <a:srgbClr val="FFFFFF"/>
                </a:solidFill>
              </a:rPr>
              <a:pPr eaLnBrk="0" hangingPunct="0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135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1">
          <a:solidFill>
            <a:schemeClr val="bg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b="1">
          <a:solidFill>
            <a:schemeClr val="bg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b="1">
          <a:solidFill>
            <a:schemeClr val="bg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762000"/>
            <a:ext cx="9144000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 b="0" dirty="0" smtClean="0">
                <a:cs typeface="Arial" pitchFamily="34" charset="0"/>
              </a:rPr>
              <a:t/>
            </a:r>
            <a:br>
              <a:rPr lang="en-US" sz="3600" b="0" dirty="0" smtClean="0">
                <a:cs typeface="Arial" pitchFamily="34" charset="0"/>
              </a:rPr>
            </a:br>
            <a:r>
              <a:rPr lang="en-US" sz="3200" b="0" dirty="0" smtClean="0">
                <a:cs typeface="Arial" pitchFamily="34" charset="0"/>
              </a:rPr>
              <a:t>Public Input: Online Community</a:t>
            </a:r>
            <a:r>
              <a:rPr lang="en-US" sz="3200" dirty="0" smtClean="0">
                <a:cs typeface="Arial" pitchFamily="34" charset="0"/>
              </a:rPr>
              <a:t/>
            </a:r>
            <a:br>
              <a:rPr lang="en-US" sz="3200" dirty="0" smtClean="0">
                <a:cs typeface="Arial" pitchFamily="34" charset="0"/>
              </a:rPr>
            </a:br>
            <a:r>
              <a:rPr lang="en-US" sz="3200" b="0" dirty="0" smtClean="0">
                <a:cs typeface="Arial" pitchFamily="34" charset="0"/>
              </a:rPr>
              <a:t>Funding Options &amp; Perceptions Survey</a:t>
            </a:r>
            <a:br>
              <a:rPr lang="en-US" sz="3200" b="0" dirty="0" smtClean="0">
                <a:cs typeface="Arial" pitchFamily="34" charset="0"/>
              </a:rPr>
            </a:br>
            <a:r>
              <a:rPr lang="en-US" sz="3200" b="0" dirty="0" smtClean="0">
                <a:cs typeface="Arial" pitchFamily="34" charset="0"/>
              </a:rPr>
              <a:t> </a:t>
            </a:r>
            <a:br>
              <a:rPr lang="en-US" sz="3200" b="0" dirty="0" smtClean="0">
                <a:cs typeface="Arial" pitchFamily="34" charset="0"/>
              </a:rPr>
            </a:br>
            <a:r>
              <a:rPr lang="en-US" sz="3200" dirty="0" smtClean="0">
                <a:cs typeface="Arial" pitchFamily="34" charset="0"/>
              </a:rPr>
              <a:t/>
            </a:r>
            <a:br>
              <a:rPr lang="en-US" sz="3200" dirty="0" smtClean="0">
                <a:cs typeface="Arial" pitchFamily="34" charset="0"/>
              </a:rPr>
            </a:br>
            <a:r>
              <a:rPr lang="en-US" sz="3200" dirty="0" smtClean="0">
                <a:cs typeface="Arial" pitchFamily="34" charset="0"/>
              </a:rPr>
              <a:t>TFAC</a:t>
            </a:r>
            <a:r>
              <a:rPr lang="en-US" sz="2800" b="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b="0" dirty="0" smtClean="0">
                <a:latin typeface="Arial" pitchFamily="34" charset="0"/>
                <a:cs typeface="Arial" pitchFamily="34" charset="0"/>
              </a:rPr>
            </a:br>
            <a:r>
              <a:rPr lang="en-US" sz="2800" b="0" dirty="0" smtClean="0">
                <a:latin typeface="Arial" pitchFamily="34" charset="0"/>
                <a:cs typeface="Arial" pitchFamily="34" charset="0"/>
              </a:rPr>
              <a:t>10.15.12</a:t>
            </a:r>
            <a:br>
              <a:rPr lang="en-US" sz="2800" b="0" dirty="0" smtClean="0">
                <a:latin typeface="Arial" pitchFamily="34" charset="0"/>
                <a:cs typeface="Arial" pitchFamily="34" charset="0"/>
              </a:rPr>
            </a:br>
            <a:r>
              <a:rPr lang="en-US" sz="2800" b="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b="0" dirty="0" smtClean="0">
                <a:latin typeface="Arial" pitchFamily="34" charset="0"/>
                <a:cs typeface="Arial" pitchFamily="34" charset="0"/>
              </a:rPr>
            </a:br>
            <a:r>
              <a:rPr lang="en-US" sz="2800" b="0" dirty="0" smtClean="0">
                <a:latin typeface="Arial" pitchFamily="34" charset="0"/>
                <a:cs typeface="Arial" pitchFamily="34" charset="0"/>
              </a:rPr>
              <a:t>Minnesota Department of Transportation</a:t>
            </a:r>
            <a:r>
              <a:rPr lang="en-US" sz="2800" dirty="0" smtClean="0">
                <a:latin typeface="Arial Narrow" pitchFamily="34" charset="0"/>
              </a:rPr>
              <a:t/>
            </a:r>
            <a:br>
              <a:rPr lang="en-US" sz="2800" dirty="0" smtClean="0">
                <a:latin typeface="Arial Narrow" pitchFamily="34" charset="0"/>
              </a:rPr>
            </a:br>
            <a:r>
              <a:rPr lang="en-US" sz="2800" dirty="0" smtClean="0">
                <a:latin typeface="Arial Narrow" pitchFamily="34" charset="0"/>
              </a:rPr>
              <a:t/>
            </a:r>
            <a:br>
              <a:rPr lang="en-US" sz="2800" dirty="0" smtClean="0">
                <a:latin typeface="Arial Narrow" pitchFamily="34" charset="0"/>
              </a:rPr>
            </a:br>
            <a:r>
              <a:rPr lang="en-US" dirty="0" smtClean="0">
                <a:latin typeface="Arial Narrow" pitchFamily="34" charset="0"/>
              </a:rPr>
              <a:t/>
            </a:r>
            <a:br>
              <a:rPr lang="en-US" dirty="0" smtClean="0">
                <a:latin typeface="Arial Narrow" pitchFamily="34" charset="0"/>
              </a:rPr>
            </a:br>
            <a:endParaRPr lang="en-US" dirty="0" smtClean="0"/>
          </a:p>
        </p:txBody>
      </p:sp>
      <p:pic>
        <p:nvPicPr>
          <p:cNvPr id="9219" name="Picture 7" descr="pp banner new bott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5691188"/>
            <a:ext cx="9145588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92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MnDOT Online Customer Community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828800"/>
            <a:ext cx="89916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/>
                </a:solidFill>
              </a:rPr>
              <a:t>400 Residents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/>
                </a:solidFill>
              </a:rPr>
              <a:t>Census alignment (age, income, geography, education, etc)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/>
                </a:solidFill>
              </a:rPr>
              <a:t>Surveys or Discussions sent out weekly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/>
                </a:solidFill>
              </a:rPr>
              <a:t>Online Interactions 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/>
                </a:solidFill>
              </a:rPr>
              <a:t>Timely, nimble feedback not expected to be precise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/>
                </a:solidFill>
              </a:rPr>
              <a:t>Provides useful, directional feedback  </a:t>
            </a:r>
          </a:p>
          <a:p>
            <a:pPr>
              <a:buFont typeface="Wingdings" pitchFamily="2" charset="2"/>
              <a:buChar char="§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/>
                </a:solidFill>
              </a:rPr>
              <a:t>Two surveys, in three weeks to help inform TFAC (~200)</a:t>
            </a:r>
          </a:p>
          <a:p>
            <a:pPr lvl="1">
              <a:buFont typeface="Courier New" pitchFamily="49" charset="0"/>
              <a:buChar char="o"/>
            </a:pPr>
            <a:r>
              <a:rPr lang="en-US" sz="2000" dirty="0" smtClean="0">
                <a:solidFill>
                  <a:schemeClr val="bg1"/>
                </a:solidFill>
              </a:rPr>
              <a:t> Perceptions of future funding needs</a:t>
            </a:r>
          </a:p>
          <a:p>
            <a:pPr lvl="1">
              <a:buFont typeface="Courier New" pitchFamily="49" charset="0"/>
              <a:buChar char="o"/>
            </a:pPr>
            <a:r>
              <a:rPr lang="en-US" sz="2000" dirty="0" smtClean="0">
                <a:solidFill>
                  <a:schemeClr val="bg1"/>
                </a:solidFill>
              </a:rPr>
              <a:t> Reaction to 10 potential funding options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53425" cy="617537"/>
          </a:xfrm>
        </p:spPr>
        <p:txBody>
          <a:bodyPr/>
          <a:lstStyle/>
          <a:p>
            <a:pPr lvl="1"/>
            <a:r>
              <a:rPr lang="en-US" sz="2000" b="1" dirty="0" smtClean="0">
                <a:solidFill>
                  <a:schemeClr val="bg1"/>
                </a:solidFill>
                <a:ea typeface="ＭＳ Ｐゴシック" pitchFamily="34" charset="-128"/>
              </a:rPr>
              <a:t>Nearly equal numbers believe there isn’t adequate funding (today) as are unsure.  About a quarter believe</a:t>
            </a:r>
            <a:r>
              <a:rPr lang="en-US" sz="2000" b="1" dirty="0" smtClean="0">
                <a:solidFill>
                  <a:schemeClr val="bg1"/>
                </a:solidFill>
              </a:rPr>
              <a:t> the state does have sufficient transportation funding.</a:t>
            </a: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sz="1800" dirty="0" smtClean="0">
                <a:ea typeface="ＭＳ Ｐゴシック" pitchFamily="34" charset="-128"/>
              </a:rPr>
              <a:t> </a:t>
            </a:r>
          </a:p>
        </p:txBody>
      </p:sp>
      <p:graphicFrame>
        <p:nvGraphicFramePr>
          <p:cNvPr id="7" name="Chart 9"/>
          <p:cNvGraphicFramePr>
            <a:graphicFrameLocks/>
          </p:cNvGraphicFramePr>
          <p:nvPr/>
        </p:nvGraphicFramePr>
        <p:xfrm>
          <a:off x="1219200" y="1524000"/>
          <a:ext cx="69342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4" name="TextBox 3"/>
          <p:cNvSpPr txBox="1">
            <a:spLocks noChangeArrowheads="1"/>
          </p:cNvSpPr>
          <p:nvPr/>
        </p:nvSpPr>
        <p:spPr bwMode="auto">
          <a:xfrm>
            <a:off x="942975" y="5562362"/>
            <a:ext cx="729615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srgbClr val="FFFF99"/>
                </a:solidFill>
              </a:rPr>
              <a:t>Reasons </a:t>
            </a:r>
            <a:r>
              <a:rPr lang="en-US" sz="1400" dirty="0" smtClean="0">
                <a:solidFill>
                  <a:srgbClr val="FFFF99"/>
                </a:solidFill>
              </a:rPr>
              <a:t>believe there’s inadequate </a:t>
            </a:r>
            <a:r>
              <a:rPr lang="en-US" sz="1400" dirty="0">
                <a:solidFill>
                  <a:srgbClr val="FFFF99"/>
                </a:solidFill>
              </a:rPr>
              <a:t>transportation funding:</a:t>
            </a:r>
          </a:p>
          <a:p>
            <a:pPr marL="742950" lvl="2" indent="-285750">
              <a:buClr>
                <a:srgbClr val="FF0000"/>
              </a:buClr>
              <a:buFont typeface="Arial" pitchFamily="34" charset="0"/>
              <a:buChar char="–"/>
            </a:pPr>
            <a:r>
              <a:rPr lang="en-US" sz="1400" dirty="0">
                <a:solidFill>
                  <a:srgbClr val="FFFF99"/>
                </a:solidFill>
              </a:rPr>
              <a:t>Roads and bridges are in need or repair/maintenance </a:t>
            </a:r>
          </a:p>
          <a:p>
            <a:pPr marL="742950" lvl="2" indent="-285750">
              <a:buClr>
                <a:srgbClr val="FF0000"/>
              </a:buClr>
              <a:buFont typeface="Arial" pitchFamily="34" charset="0"/>
              <a:buChar char="–"/>
            </a:pPr>
            <a:r>
              <a:rPr lang="en-US" sz="1400" dirty="0">
                <a:solidFill>
                  <a:srgbClr val="FFFF99"/>
                </a:solidFill>
              </a:rPr>
              <a:t>Lack </a:t>
            </a:r>
            <a:r>
              <a:rPr lang="en-US" sz="1400" dirty="0" smtClean="0">
                <a:solidFill>
                  <a:srgbClr val="FFFF99"/>
                </a:solidFill>
              </a:rPr>
              <a:t>/slow expansion </a:t>
            </a:r>
            <a:r>
              <a:rPr lang="en-US" sz="1400" dirty="0">
                <a:solidFill>
                  <a:srgbClr val="FFFF99"/>
                </a:solidFill>
              </a:rPr>
              <a:t>of light rail/other forms of public transportation </a:t>
            </a:r>
          </a:p>
          <a:p>
            <a:pPr marL="742950" lvl="2" indent="-285750">
              <a:buClr>
                <a:srgbClr val="FF0000"/>
              </a:buClr>
              <a:buFont typeface="Arial" pitchFamily="34" charset="0"/>
              <a:buChar char="–"/>
            </a:pPr>
            <a:r>
              <a:rPr lang="en-US" sz="1400" dirty="0" smtClean="0">
                <a:solidFill>
                  <a:srgbClr val="FFFF99"/>
                </a:solidFill>
              </a:rPr>
              <a:t>Seen projects postponed</a:t>
            </a:r>
          </a:p>
          <a:p>
            <a:pPr marL="742950" lvl="2" indent="-285750">
              <a:buClr>
                <a:srgbClr val="FF0000"/>
              </a:buClr>
              <a:buFont typeface="Arial" pitchFamily="34" charset="0"/>
              <a:buChar char="–"/>
            </a:pPr>
            <a:r>
              <a:rPr lang="en-US" sz="1400" dirty="0" smtClean="0">
                <a:solidFill>
                  <a:srgbClr val="FFFF99"/>
                </a:solidFill>
              </a:rPr>
              <a:t>Unsure where all funding being allocated </a:t>
            </a:r>
            <a:endParaRPr lang="en-US" sz="1400" dirty="0">
              <a:solidFill>
                <a:srgbClr val="FFFF99"/>
              </a:solidFill>
            </a:endParaRPr>
          </a:p>
          <a:p>
            <a:pPr marL="742950" lvl="2" indent="-285750">
              <a:buClr>
                <a:srgbClr val="FF0000"/>
              </a:buClr>
              <a:buFont typeface="Arial" pitchFamily="34" charset="0"/>
              <a:buChar char="–"/>
            </a:pPr>
            <a:endParaRPr lang="en-US" sz="1100" dirty="0"/>
          </a:p>
          <a:p>
            <a:pPr marL="742950" lvl="1" indent="-285750">
              <a:buClr>
                <a:srgbClr val="FF0000"/>
              </a:buClr>
              <a:buFont typeface="Arial" pitchFamily="34" charset="0"/>
              <a:buChar char="•"/>
            </a:pP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12"/>
          <p:cNvGraphicFramePr>
            <a:graphicFrameLocks/>
          </p:cNvGraphicFramePr>
          <p:nvPr/>
        </p:nvGraphicFramePr>
        <p:xfrm>
          <a:off x="1598612" y="1219200"/>
          <a:ext cx="6402387" cy="3757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258175" cy="617537"/>
          </a:xfrm>
        </p:spPr>
        <p:txBody>
          <a:bodyPr/>
          <a:lstStyle/>
          <a:p>
            <a:pPr>
              <a:defRPr/>
            </a:pPr>
            <a:r>
              <a:rPr lang="en-US" sz="1800" b="1" dirty="0" smtClean="0">
                <a:solidFill>
                  <a:schemeClr val="bg1"/>
                </a:solidFill>
                <a:cs typeface="+mj-cs"/>
              </a:rPr>
              <a:t>Three of four are not familiar </a:t>
            </a:r>
            <a:r>
              <a:rPr lang="en-US" sz="1800" b="1" dirty="0">
                <a:solidFill>
                  <a:schemeClr val="bg1"/>
                </a:solidFill>
                <a:cs typeface="+mj-cs"/>
              </a:rPr>
              <a:t>with </a:t>
            </a:r>
            <a:r>
              <a:rPr lang="en-US" sz="1800" b="1" dirty="0" smtClean="0">
                <a:solidFill>
                  <a:schemeClr val="bg1"/>
                </a:solidFill>
                <a:cs typeface="+mj-cs"/>
              </a:rPr>
              <a:t>the </a:t>
            </a:r>
            <a:r>
              <a:rPr lang="en-US" sz="1800" b="1" i="1" dirty="0" smtClean="0">
                <a:solidFill>
                  <a:schemeClr val="bg1"/>
                </a:solidFill>
                <a:cs typeface="+mj-cs"/>
              </a:rPr>
              <a:t>current</a:t>
            </a:r>
            <a:r>
              <a:rPr lang="en-US" sz="1800" b="1" dirty="0" smtClean="0">
                <a:solidFill>
                  <a:schemeClr val="bg1"/>
                </a:solidFill>
                <a:cs typeface="+mj-cs"/>
              </a:rPr>
              <a:t> </a:t>
            </a:r>
            <a:r>
              <a:rPr lang="en-US" sz="1800" b="1" dirty="0">
                <a:solidFill>
                  <a:schemeClr val="bg1"/>
                </a:solidFill>
                <a:cs typeface="+mj-cs"/>
              </a:rPr>
              <a:t>funding options for </a:t>
            </a:r>
            <a:r>
              <a:rPr lang="en-US" sz="1800" b="1" dirty="0" smtClean="0">
                <a:solidFill>
                  <a:schemeClr val="bg1"/>
                </a:solidFill>
                <a:cs typeface="+mj-cs"/>
              </a:rPr>
              <a:t>Minnesota’s transportation system.</a:t>
            </a:r>
          </a:p>
        </p:txBody>
      </p:sp>
      <p:sp>
        <p:nvSpPr>
          <p:cNvPr id="8197" name="Rounded Rectangle 2"/>
          <p:cNvSpPr>
            <a:spLocks noChangeArrowheads="1"/>
          </p:cNvSpPr>
          <p:nvPr/>
        </p:nvSpPr>
        <p:spPr bwMode="auto">
          <a:xfrm>
            <a:off x="1219200" y="5181600"/>
            <a:ext cx="6858000" cy="1676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600200" y="5257800"/>
            <a:ext cx="6172200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defRPr/>
            </a:pPr>
            <a:r>
              <a:rPr lang="en-US" sz="1400" b="1" dirty="0" smtClean="0">
                <a:solidFill>
                  <a:schemeClr val="tx1">
                    <a:lumMod val="75000"/>
                  </a:schemeClr>
                </a:solidFill>
                <a:ea typeface="ＭＳ Ｐゴシック" charset="-128"/>
              </a:rPr>
              <a:t>S</a:t>
            </a:r>
            <a:r>
              <a:rPr lang="en-US" sz="1400" b="1" dirty="0" smtClean="0">
                <a:solidFill>
                  <a:schemeClr val="tx1">
                    <a:lumMod val="75000"/>
                  </a:schemeClr>
                </a:solidFill>
                <a:latin typeface="Arial" charset="0"/>
                <a:ea typeface="ＭＳ Ｐゴシック" charset="-128"/>
              </a:rPr>
              <a:t>hown choices, funding options are correctly recalled: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 </a:t>
            </a:r>
            <a:endParaRPr lang="en-US" sz="14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marL="285750" indent="-2857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Gas Tax</a:t>
            </a:r>
          </a:p>
          <a:p>
            <a:pPr marL="285750" indent="-2857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Vehicle Sales tax</a:t>
            </a:r>
          </a:p>
          <a:p>
            <a:pPr marL="285750" indent="-2857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Federal </a:t>
            </a:r>
            <a:r>
              <a:rPr lang="en-US" sz="14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Funding</a:t>
            </a:r>
          </a:p>
          <a:p>
            <a:pPr marL="285750" indent="-2857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Local Tax</a:t>
            </a:r>
          </a:p>
          <a:p>
            <a:pPr marL="285750" indent="-2857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Registrations </a:t>
            </a: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Fees</a:t>
            </a:r>
          </a:p>
          <a:p>
            <a:pPr marL="285750" indent="-2857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ea typeface="ＭＳ Ｐゴシック" charset="-128"/>
              </a:rPr>
              <a:t>Fares (transit)</a:t>
            </a:r>
            <a:endParaRPr lang="en-US" sz="1400" b="1" dirty="0">
              <a:solidFill>
                <a:schemeClr val="tx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  <a:p>
            <a:pPr>
              <a:defRPr/>
            </a:pPr>
            <a:endParaRPr lang="en-US" dirty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8210550" cy="617537"/>
          </a:xfrm>
        </p:spPr>
        <p:txBody>
          <a:bodyPr/>
          <a:lstStyle/>
          <a:p>
            <a:r>
              <a:rPr lang="en-US" sz="2000" dirty="0" smtClean="0">
                <a:solidFill>
                  <a:schemeClr val="bg1"/>
                </a:solidFill>
                <a:ea typeface="ＭＳ Ｐゴシック" pitchFamily="34" charset="-128"/>
              </a:rPr>
              <a:t>Of the possible transportation funding options described  [to fund Minnesota’s MM transportation system into the next 20 years] a tiered response emerged</a:t>
            </a:r>
            <a:r>
              <a:rPr lang="en-US" sz="1800" dirty="0" smtClean="0">
                <a:solidFill>
                  <a:schemeClr val="bg1"/>
                </a:solidFill>
                <a:ea typeface="ＭＳ Ｐゴシック" pitchFamily="34" charset="-128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676275" y="2962275"/>
            <a:ext cx="8096250" cy="275272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12" name="Snip Same Side Corner Rectangle 11"/>
          <p:cNvSpPr/>
          <p:nvPr/>
        </p:nvSpPr>
        <p:spPr bwMode="auto">
          <a:xfrm>
            <a:off x="609600" y="1828800"/>
            <a:ext cx="8096250" cy="1000125"/>
          </a:xfrm>
          <a:prstGeom prst="snip2SameRect">
            <a:avLst>
              <a:gd name="adj1" fmla="val 39116"/>
              <a:gd name="adj2" fmla="val 0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-128"/>
            </a:endParaRPr>
          </a:p>
        </p:txBody>
      </p:sp>
      <p:cxnSp>
        <p:nvCxnSpPr>
          <p:cNvPr id="9223" name="Straight Connector 19"/>
          <p:cNvCxnSpPr>
            <a:cxnSpLocks noChangeShapeType="1"/>
          </p:cNvCxnSpPr>
          <p:nvPr/>
        </p:nvCxnSpPr>
        <p:spPr bwMode="auto">
          <a:xfrm>
            <a:off x="4700588" y="2971800"/>
            <a:ext cx="23812" cy="3009900"/>
          </a:xfrm>
          <a:prstGeom prst="line">
            <a:avLst/>
          </a:prstGeom>
          <a:noFill/>
          <a:ln w="19050" algn="ctr">
            <a:solidFill>
              <a:srgbClr val="078E00"/>
            </a:solidFill>
            <a:prstDash val="dash"/>
            <a:round/>
            <a:headEnd/>
            <a:tailEnd/>
          </a:ln>
        </p:spPr>
      </p:cxnSp>
      <p:sp>
        <p:nvSpPr>
          <p:cNvPr id="22" name="TextBox 21"/>
          <p:cNvSpPr txBox="1"/>
          <p:nvPr/>
        </p:nvSpPr>
        <p:spPr>
          <a:xfrm>
            <a:off x="609600" y="1981200"/>
            <a:ext cx="41148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78E00"/>
                </a:solidFill>
                <a:latin typeface="+mn-lt"/>
                <a:ea typeface="ＭＳ Ｐゴシック" charset="-128"/>
              </a:rPr>
              <a:t>Most favorably </a:t>
            </a:r>
            <a:r>
              <a:rPr lang="en-US" sz="2000" dirty="0">
                <a:latin typeface="+mn-lt"/>
                <a:ea typeface="ＭＳ Ｐゴシック" charset="-128"/>
              </a:rPr>
              <a:t>viewed funding options: (</a:t>
            </a:r>
            <a:r>
              <a:rPr lang="en-US" sz="2000" dirty="0" smtClean="0">
                <a:latin typeface="+mn-lt"/>
                <a:ea typeface="ＭＳ Ｐゴシック" charset="-128"/>
              </a:rPr>
              <a:t>Ranked: order most </a:t>
            </a:r>
            <a:r>
              <a:rPr lang="en-US" sz="2000" dirty="0">
                <a:latin typeface="+mn-lt"/>
                <a:ea typeface="ＭＳ Ｐゴシック" charset="-128"/>
              </a:rPr>
              <a:t>favorable)</a:t>
            </a:r>
            <a:endParaRPr lang="en-US" sz="2000" dirty="0">
              <a:latin typeface="+mn-lt"/>
              <a:ea typeface="Calibri"/>
              <a:cs typeface="Times New Roman"/>
            </a:endParaRPr>
          </a:p>
          <a:p>
            <a:pPr>
              <a:defRPr/>
            </a:pPr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2000" y="1970782"/>
            <a:ext cx="42671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FF0000"/>
                </a:solidFill>
                <a:latin typeface="+mn-lt"/>
                <a:ea typeface="ＭＳ Ｐゴシック" charset="-128"/>
              </a:rPr>
              <a:t>Least favorably </a:t>
            </a:r>
            <a:r>
              <a:rPr lang="en-US" sz="2000" dirty="0">
                <a:latin typeface="+mn-lt"/>
                <a:ea typeface="ＭＳ Ｐゴシック" charset="-128"/>
              </a:rPr>
              <a:t>viewed funding options: (</a:t>
            </a:r>
            <a:r>
              <a:rPr lang="en-US" sz="2000" dirty="0" smtClean="0">
                <a:latin typeface="+mn-lt"/>
                <a:ea typeface="ＭＳ Ｐゴシック" charset="-128"/>
              </a:rPr>
              <a:t>Ranked: order </a:t>
            </a:r>
            <a:r>
              <a:rPr lang="en-US" sz="2000" dirty="0">
                <a:latin typeface="+mn-lt"/>
                <a:ea typeface="ＭＳ Ｐゴシック" charset="-128"/>
              </a:rPr>
              <a:t>of </a:t>
            </a:r>
            <a:r>
              <a:rPr lang="en-US" sz="2000" dirty="0" smtClean="0">
                <a:latin typeface="+mn-lt"/>
                <a:ea typeface="ＭＳ Ｐゴシック" charset="-128"/>
              </a:rPr>
              <a:t>least favorable</a:t>
            </a:r>
            <a:r>
              <a:rPr lang="en-US" sz="2000" dirty="0">
                <a:latin typeface="+mn-lt"/>
                <a:ea typeface="ＭＳ Ｐゴシック" charset="-128"/>
              </a:rPr>
              <a:t>)</a:t>
            </a:r>
            <a:endParaRPr lang="en-US" sz="2000" dirty="0">
              <a:latin typeface="+mn-lt"/>
              <a:ea typeface="Calibri"/>
              <a:cs typeface="Times New Roman"/>
            </a:endParaRPr>
          </a:p>
          <a:p>
            <a:pPr>
              <a:defRPr/>
            </a:pPr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66850" y="3369540"/>
            <a:ext cx="2838450" cy="173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  <a:t>Vehicle Registration Fees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  <a:t>Motor Vehicle Sales Tax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  <a:t>Motor Fuel Tax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  <a:t>Sponsorships</a:t>
            </a:r>
            <a:endParaRPr lang="en-US" sz="1800" b="1" dirty="0">
              <a:solidFill>
                <a:schemeClr val="tx1">
                  <a:lumMod val="50000"/>
                </a:schemeClr>
              </a:solidFill>
              <a:latin typeface="+mn-lt"/>
              <a:ea typeface="Calibri"/>
              <a:cs typeface="Times New Roman"/>
            </a:endParaRPr>
          </a:p>
          <a:p>
            <a:pPr>
              <a:defRPr/>
            </a:pPr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72075" y="3356485"/>
            <a:ext cx="3048000" cy="23729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  <a:t>Mileage User Fee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  <a:t>General Sales Tax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  <a:t>Adding Toll Roads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  <a:t>Property Tax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 smtClean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  <a:t>Local/Regional Tax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 smtClean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  <a:t>Income Tax</a:t>
            </a:r>
            <a:endParaRPr lang="en-US" sz="1800" b="1" dirty="0" smtClean="0">
              <a:solidFill>
                <a:schemeClr val="tx1">
                  <a:lumMod val="50000"/>
                </a:schemeClr>
              </a:solidFill>
              <a:latin typeface="+mn-lt"/>
              <a:ea typeface="Calibri"/>
              <a:cs typeface="Times New Roman"/>
            </a:endParaRPr>
          </a:p>
          <a:p>
            <a:pPr>
              <a:defRPr/>
            </a:pPr>
            <a:endParaRPr lang="en-US" dirty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ounded Rectangle 5"/>
          <p:cNvSpPr>
            <a:spLocks noChangeArrowheads="1"/>
          </p:cNvSpPr>
          <p:nvPr/>
        </p:nvSpPr>
        <p:spPr bwMode="auto">
          <a:xfrm>
            <a:off x="381000" y="5029200"/>
            <a:ext cx="8115300" cy="14478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391525" cy="903287"/>
          </a:xfrm>
        </p:spPr>
        <p:txBody>
          <a:bodyPr/>
          <a:lstStyle/>
          <a:p>
            <a:r>
              <a:rPr lang="en-US" sz="1800" b="1" dirty="0" smtClean="0">
                <a:solidFill>
                  <a:schemeClr val="bg1"/>
                </a:solidFill>
                <a:ea typeface="ＭＳ Ｐゴシック" pitchFamily="34" charset="-128"/>
              </a:rPr>
              <a:t>Despite uncertainties over </a:t>
            </a:r>
            <a:r>
              <a:rPr lang="en-US" sz="1800" b="1" i="1" dirty="0" smtClean="0">
                <a:solidFill>
                  <a:schemeClr val="bg1"/>
                </a:solidFill>
                <a:ea typeface="ＭＳ Ｐゴシック" pitchFamily="34" charset="-128"/>
              </a:rPr>
              <a:t>current funding levels, </a:t>
            </a:r>
            <a:r>
              <a:rPr lang="en-US" sz="1800" b="1" dirty="0" smtClean="0">
                <a:solidFill>
                  <a:schemeClr val="bg1"/>
                </a:solidFill>
                <a:ea typeface="ＭＳ Ｐゴシック" pitchFamily="34" charset="-128"/>
              </a:rPr>
              <a:t>half are confident that Minnesota will have adequate funding for its transportation needs in the next 20 years.</a:t>
            </a:r>
          </a:p>
        </p:txBody>
      </p:sp>
      <p:sp>
        <p:nvSpPr>
          <p:cNvPr id="8" name="Content Placeholder 12"/>
          <p:cNvSpPr txBox="1">
            <a:spLocks/>
          </p:cNvSpPr>
          <p:nvPr/>
        </p:nvSpPr>
        <p:spPr bwMode="auto">
          <a:xfrm>
            <a:off x="381000" y="5105400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pPr marL="174625" indent="-174625" eaLnBrk="0" hangingPunct="0">
              <a:spcBef>
                <a:spcPct val="20000"/>
              </a:spcBef>
              <a:buClr>
                <a:schemeClr val="hlink"/>
              </a:buClr>
              <a:buFontTx/>
              <a:buChar char="•"/>
              <a:defRPr/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ＭＳ Ｐゴシック" charset="-128"/>
              </a:rPr>
              <a:t>Optimism stems from the perception that MnDOT is being proactive with future planning and innovation and the volume of work witnessed. Others point out that Minnesota is a highly taxed state and should therefore have all the necessary funding.</a:t>
            </a:r>
            <a:r>
              <a:rPr lang="en-US" sz="2000" dirty="0" smtClean="0">
                <a:solidFill>
                  <a:srgbClr val="FFFF99"/>
                </a:solidFill>
                <a:latin typeface="+mn-lt"/>
                <a:ea typeface="ＭＳ Ｐゴシック" charset="-128"/>
              </a:rPr>
              <a:t/>
            </a:r>
            <a:br>
              <a:rPr lang="en-US" sz="2000" dirty="0" smtClean="0">
                <a:solidFill>
                  <a:srgbClr val="FFFF99"/>
                </a:solidFill>
                <a:latin typeface="+mn-lt"/>
                <a:ea typeface="ＭＳ Ｐゴシック" charset="-128"/>
              </a:rPr>
            </a:br>
            <a:endParaRPr lang="en-US" sz="2000" kern="0" dirty="0" smtClean="0">
              <a:solidFill>
                <a:srgbClr val="FFFF99"/>
              </a:solidFill>
              <a:latin typeface="+mn-lt"/>
              <a:ea typeface="ＭＳ Ｐゴシック" charset="-128"/>
            </a:endParaRPr>
          </a:p>
          <a:p>
            <a:pPr marL="628650" lvl="1" indent="-171450">
              <a:buClr>
                <a:srgbClr val="FF0000"/>
              </a:buClr>
              <a:defRPr/>
            </a:pPr>
            <a:endParaRPr lang="en-US" sz="2000" i="1" kern="0" dirty="0">
              <a:latin typeface="+mn-lt"/>
              <a:ea typeface="ＭＳ Ｐゴシック" charset="-128"/>
            </a:endParaRP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sz="2000" kern="0" dirty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  <a:t/>
            </a:r>
            <a:br>
              <a:rPr lang="en-US" sz="2000" kern="0" dirty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</a:br>
            <a:r>
              <a:rPr lang="en-US" sz="2000" kern="0" dirty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  <a:t/>
            </a:r>
            <a:br>
              <a:rPr lang="en-US" sz="2000" kern="0" dirty="0">
                <a:solidFill>
                  <a:schemeClr val="tx1">
                    <a:lumMod val="50000"/>
                  </a:schemeClr>
                </a:solidFill>
                <a:latin typeface="+mn-lt"/>
                <a:ea typeface="ＭＳ Ｐゴシック" charset="-128"/>
              </a:rPr>
            </a:br>
            <a:endParaRPr lang="en-US" sz="2000" kern="0" dirty="0">
              <a:solidFill>
                <a:schemeClr val="tx1">
                  <a:lumMod val="50000"/>
                </a:schemeClr>
              </a:solidFill>
              <a:latin typeface="+mn-lt"/>
              <a:ea typeface="ＭＳ Ｐゴシック" charset="-128"/>
            </a:endParaRPr>
          </a:p>
        </p:txBody>
      </p:sp>
      <p:graphicFrame>
        <p:nvGraphicFramePr>
          <p:cNvPr id="9" name="Chart 10"/>
          <p:cNvGraphicFramePr>
            <a:graphicFrameLocks/>
          </p:cNvGraphicFramePr>
          <p:nvPr/>
        </p:nvGraphicFramePr>
        <p:xfrm>
          <a:off x="1651000" y="1376362"/>
          <a:ext cx="5992812" cy="3221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1"/>
          <p:cNvSpPr>
            <a:spLocks noGrp="1"/>
          </p:cNvSpPr>
          <p:nvPr>
            <p:ph type="title"/>
          </p:nvPr>
        </p:nvSpPr>
        <p:spPr>
          <a:xfrm>
            <a:off x="685800" y="639763"/>
            <a:ext cx="7772400" cy="617537"/>
          </a:xfrm>
        </p:spPr>
        <p:txBody>
          <a:bodyPr/>
          <a:lstStyle/>
          <a:p>
            <a:r>
              <a:rPr lang="en-US" sz="1800" b="1" dirty="0" smtClean="0">
                <a:solidFill>
                  <a:schemeClr val="bg1"/>
                </a:solidFill>
                <a:ea typeface="ＭＳ Ｐゴシック" pitchFamily="34" charset="-128"/>
              </a:rPr>
              <a:t>There is more concern about the future of education, employment, and health in the next 20 years than transportation.</a:t>
            </a:r>
          </a:p>
        </p:txBody>
      </p:sp>
      <p:graphicFrame>
        <p:nvGraphicFramePr>
          <p:cNvPr id="6" name="Chart 9"/>
          <p:cNvGraphicFramePr>
            <a:graphicFrameLocks/>
          </p:cNvGraphicFramePr>
          <p:nvPr/>
        </p:nvGraphicFramePr>
        <p:xfrm>
          <a:off x="1143000" y="1905000"/>
          <a:ext cx="74676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Left Brace 9"/>
          <p:cNvSpPr/>
          <p:nvPr/>
        </p:nvSpPr>
        <p:spPr bwMode="auto">
          <a:xfrm rot="5400000">
            <a:off x="2133600" y="1828800"/>
            <a:ext cx="457200" cy="18288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auto">
          <a:xfrm>
            <a:off x="762000" y="762000"/>
            <a:ext cx="8077200" cy="838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6" charset="-128"/>
            </a:endParaRPr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742950" y="220663"/>
            <a:ext cx="8248650" cy="989012"/>
          </a:xfrm>
        </p:spPr>
        <p:txBody>
          <a:bodyPr/>
          <a:lstStyle/>
          <a:p>
            <a:r>
              <a:rPr lang="en-US" sz="1600" b="1" dirty="0" smtClean="0">
                <a:solidFill>
                  <a:schemeClr val="bg1"/>
                </a:solidFill>
                <a:ea typeface="ＭＳ Ｐゴシック" pitchFamily="34" charset="-128"/>
              </a:rPr>
              <a:t>Minnesotans’ describe an end state with and without adequate funding.</a:t>
            </a:r>
            <a:endParaRPr lang="en-US" sz="1800" b="1" dirty="0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13316" name="TextBox 5"/>
          <p:cNvSpPr txBox="1">
            <a:spLocks noChangeArrowheads="1"/>
          </p:cNvSpPr>
          <p:nvPr/>
        </p:nvSpPr>
        <p:spPr bwMode="auto">
          <a:xfrm>
            <a:off x="723900" y="838200"/>
            <a:ext cx="7953375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Clr>
                <a:srgbClr val="FF0000"/>
              </a:buClr>
            </a:pPr>
            <a:r>
              <a:rPr lang="en-US" sz="1100" b="1" dirty="0" smtClean="0"/>
              <a:t>If transportation is </a:t>
            </a:r>
            <a:r>
              <a:rPr lang="en-US" sz="1100" b="1" u="sng" dirty="0"/>
              <a:t>adequately funded</a:t>
            </a:r>
            <a:r>
              <a:rPr lang="en-US" sz="1100" b="1" dirty="0"/>
              <a:t> over the next 20 years, </a:t>
            </a:r>
            <a:r>
              <a:rPr lang="en-US" sz="1100" b="1" dirty="0" smtClean="0"/>
              <a:t>as </a:t>
            </a:r>
            <a:r>
              <a:rPr lang="en-US" sz="1100" b="1" dirty="0"/>
              <a:t>a whole will be safer, roads </a:t>
            </a:r>
            <a:r>
              <a:rPr lang="en-US" sz="1100" b="1" dirty="0" smtClean="0"/>
              <a:t>and bridges will </a:t>
            </a:r>
            <a:r>
              <a:rPr lang="en-US" sz="1100" b="1" dirty="0"/>
              <a:t>be properly maintained, there will be more transportation </a:t>
            </a:r>
            <a:r>
              <a:rPr lang="en-US" sz="1100" b="1" dirty="0" smtClean="0"/>
              <a:t>choices , traffic </a:t>
            </a:r>
            <a:r>
              <a:rPr lang="en-US" sz="1100" b="1" dirty="0"/>
              <a:t>congestion will be </a:t>
            </a:r>
            <a:r>
              <a:rPr lang="en-US" sz="1100" b="1" dirty="0" smtClean="0"/>
              <a:t>reduced and this </a:t>
            </a:r>
            <a:r>
              <a:rPr lang="en-US" sz="1100" b="1" dirty="0"/>
              <a:t>state </a:t>
            </a:r>
            <a:r>
              <a:rPr lang="en-US" sz="1100" b="1" dirty="0" smtClean="0"/>
              <a:t>will  be prepared for and able to support  growth in commerce and population.</a:t>
            </a:r>
            <a:endParaRPr lang="en-US" sz="11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925513" y="2124075"/>
            <a:ext cx="3776662" cy="4638675"/>
          </a:xfrm>
          <a:prstGeom prst="roundRect">
            <a:avLst>
              <a:gd name="adj" fmla="val 5159"/>
            </a:avLst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3318" name="Picture 9" descr="thumbsup_thumbsdown.png"/>
          <p:cNvPicPr>
            <a:picLocks noChangeAspect="1"/>
          </p:cNvPicPr>
          <p:nvPr/>
        </p:nvPicPr>
        <p:blipFill>
          <a:blip r:embed="rId2" cstate="print"/>
          <a:srcRect b="10220"/>
          <a:stretch>
            <a:fillRect/>
          </a:stretch>
        </p:blipFill>
        <p:spPr bwMode="auto">
          <a:xfrm>
            <a:off x="635000" y="2025650"/>
            <a:ext cx="56991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ed Rectangle 11"/>
          <p:cNvSpPr/>
          <p:nvPr/>
        </p:nvSpPr>
        <p:spPr>
          <a:xfrm>
            <a:off x="5003800" y="2124075"/>
            <a:ext cx="3776663" cy="4638675"/>
          </a:xfrm>
          <a:prstGeom prst="roundRect">
            <a:avLst>
              <a:gd name="adj" fmla="val 5159"/>
            </a:avLst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3320" name="Picture 12" descr="thumbsup_thumbsdown.png"/>
          <p:cNvPicPr>
            <a:picLocks noChangeAspect="1"/>
          </p:cNvPicPr>
          <p:nvPr/>
        </p:nvPicPr>
        <p:blipFill>
          <a:blip r:embed="rId3" cstate="print"/>
          <a:srcRect t="7162"/>
          <a:stretch>
            <a:fillRect/>
          </a:stretch>
        </p:blipFill>
        <p:spPr bwMode="auto">
          <a:xfrm>
            <a:off x="8493125" y="2025650"/>
            <a:ext cx="5715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85850" y="2589213"/>
            <a:ext cx="3457575" cy="40318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 smtClean="0">
                <a:solidFill>
                  <a:srgbClr val="006600"/>
                </a:solidFill>
                <a:latin typeface="Arial" charset="0"/>
                <a:ea typeface="ＭＳ Ｐゴシック" charset="-128"/>
              </a:rPr>
              <a:t>Safe </a:t>
            </a:r>
            <a:r>
              <a:rPr lang="en-US" sz="1000" b="1" dirty="0" smtClean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transportation </a:t>
            </a:r>
            <a:endParaRPr lang="en-US" sz="900" b="1" dirty="0">
              <a:solidFill>
                <a:schemeClr val="tx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  <a:p>
            <a:pPr marL="628650" lvl="1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Roads appropriately maintained</a:t>
            </a:r>
            <a:endParaRPr lang="en-US" sz="900" b="1" dirty="0">
              <a:solidFill>
                <a:schemeClr val="tx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  <a:p>
            <a:pPr marL="628650" lvl="1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Safe/well maintained bridges and other infrastructures </a:t>
            </a:r>
            <a:b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</a:br>
            <a:endParaRPr lang="en-US" sz="900" b="1" dirty="0">
              <a:solidFill>
                <a:srgbClr val="006600"/>
              </a:solidFill>
              <a:latin typeface="Arial" charset="0"/>
              <a:ea typeface="ＭＳ Ｐゴシック" charset="-128"/>
            </a:endParaRPr>
          </a:p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>
                <a:solidFill>
                  <a:srgbClr val="006600"/>
                </a:solidFill>
                <a:latin typeface="Arial" charset="0"/>
                <a:ea typeface="ＭＳ Ｐゴシック" charset="-128"/>
              </a:rPr>
              <a:t>Additional </a:t>
            </a:r>
            <a:r>
              <a:rPr lang="en-US" sz="1000" b="1" dirty="0" smtClean="0">
                <a:solidFill>
                  <a:srgbClr val="006600"/>
                </a:solidFill>
                <a:latin typeface="Arial" charset="0"/>
                <a:ea typeface="ＭＳ Ｐゴシック" charset="-128"/>
              </a:rPr>
              <a:t>options/choices </a:t>
            </a:r>
            <a:r>
              <a:rPr lang="en-US" sz="1000" b="1" dirty="0" smtClean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for </a:t>
            </a: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transportation</a:t>
            </a:r>
            <a:endParaRPr lang="en-US" sz="900" b="1" dirty="0">
              <a:solidFill>
                <a:schemeClr val="tx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  <a:p>
            <a:pPr marL="628650" lvl="1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Increase in light rail</a:t>
            </a:r>
            <a:endParaRPr lang="en-US" sz="900" b="1" dirty="0">
              <a:solidFill>
                <a:schemeClr val="tx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  <a:p>
            <a:pPr marL="628650" lvl="1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Suitable public transportation for senior </a:t>
            </a:r>
            <a:r>
              <a:rPr lang="en-US" sz="1000" b="1" dirty="0" smtClean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citizens, and residents  in general</a:t>
            </a:r>
            <a:endParaRPr lang="en-US" sz="1000" b="1" dirty="0">
              <a:solidFill>
                <a:schemeClr val="tx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  <a:p>
            <a:pPr>
              <a:buClr>
                <a:srgbClr val="FF0000"/>
              </a:buClr>
              <a:defRPr/>
            </a:pPr>
            <a:endParaRPr lang="en-US" sz="900" b="1" dirty="0">
              <a:solidFill>
                <a:srgbClr val="006600"/>
              </a:solidFill>
              <a:latin typeface="Arial" charset="0"/>
              <a:ea typeface="ＭＳ Ｐゴシック" charset="-128"/>
            </a:endParaRPr>
          </a:p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>
                <a:solidFill>
                  <a:srgbClr val="006600"/>
                </a:solidFill>
                <a:latin typeface="Arial" charset="0"/>
                <a:ea typeface="ＭＳ Ｐゴシック" charset="-128"/>
              </a:rPr>
              <a:t>Reduced traffic congestion</a:t>
            </a: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/>
            </a:r>
            <a:b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</a:br>
            <a:endParaRPr lang="en-US" sz="1000" b="1" dirty="0">
              <a:solidFill>
                <a:schemeClr val="tx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Minnesota will attract more people and </a:t>
            </a:r>
            <a:r>
              <a:rPr lang="en-US" sz="1000" b="1" dirty="0" smtClean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business </a:t>
            </a: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– further </a:t>
            </a:r>
            <a:r>
              <a:rPr lang="en-US" sz="1000" b="1" dirty="0">
                <a:solidFill>
                  <a:srgbClr val="006600"/>
                </a:solidFill>
                <a:latin typeface="Arial" charset="0"/>
                <a:ea typeface="ＭＳ Ｐゴシック" charset="-128"/>
              </a:rPr>
              <a:t>boosting the state economy</a:t>
            </a:r>
          </a:p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US" sz="900" b="1" dirty="0">
              <a:latin typeface="Arial" charset="0"/>
              <a:ea typeface="ＭＳ Ｐゴシック" charset="-128"/>
            </a:endParaRPr>
          </a:p>
          <a:p>
            <a:pPr>
              <a:defRPr/>
            </a:pPr>
            <a:r>
              <a:rPr lang="en-US" sz="900" i="1" dirty="0">
                <a:latin typeface="Arial" charset="0"/>
                <a:ea typeface="ＭＳ Ｐゴシック" charset="-128"/>
              </a:rPr>
              <a:t/>
            </a:r>
            <a:br>
              <a:rPr lang="en-US" sz="900" i="1" dirty="0">
                <a:latin typeface="Arial" charset="0"/>
                <a:ea typeface="ＭＳ Ｐゴシック" charset="-128"/>
              </a:rPr>
            </a:br>
            <a:r>
              <a:rPr lang="en-US" sz="900" i="1" dirty="0">
                <a:latin typeface="Arial" charset="0"/>
                <a:ea typeface="ＭＳ Ｐゴシック" charset="-128"/>
              </a:rPr>
              <a:t>“We could feel safe on ALL our roads whether driving, biking or walking. Bridges, roadways and rail tracks would be properly maintained.”</a:t>
            </a:r>
            <a:br>
              <a:rPr lang="en-US" sz="900" i="1" dirty="0">
                <a:latin typeface="Arial" charset="0"/>
                <a:ea typeface="ＭＳ Ｐゴシック" charset="-128"/>
              </a:rPr>
            </a:br>
            <a:endParaRPr lang="en-US" sz="900" dirty="0">
              <a:latin typeface="Arial" charset="0"/>
              <a:ea typeface="ＭＳ Ｐゴシック" charset="-128"/>
            </a:endParaRPr>
          </a:p>
          <a:p>
            <a:pPr>
              <a:defRPr/>
            </a:pPr>
            <a:r>
              <a:rPr lang="en-US" sz="900" i="1" dirty="0">
                <a:latin typeface="Arial" charset="0"/>
                <a:ea typeface="ＭＳ Ｐゴシック" charset="-128"/>
              </a:rPr>
              <a:t>“We would be able to choose our preferred mode of transportation at any given </a:t>
            </a:r>
            <a:r>
              <a:rPr lang="en-US" sz="900" i="1" dirty="0" smtClean="0">
                <a:latin typeface="Arial" charset="0"/>
                <a:ea typeface="ＭＳ Ｐゴシック" charset="-128"/>
              </a:rPr>
              <a:t>time</a:t>
            </a:r>
            <a:r>
              <a:rPr lang="en-US" sz="900" i="1" dirty="0" smtClean="0">
                <a:ea typeface="ＭＳ Ｐゴシック" charset="-128"/>
              </a:rPr>
              <a:t>.”</a:t>
            </a:r>
            <a:r>
              <a:rPr lang="en-US" sz="900" i="1" dirty="0">
                <a:latin typeface="Arial" charset="0"/>
                <a:ea typeface="ＭＳ Ｐゴシック" charset="-128"/>
              </a:rPr>
              <a:t/>
            </a:r>
            <a:br>
              <a:rPr lang="en-US" sz="900" i="1" dirty="0">
                <a:latin typeface="Arial" charset="0"/>
                <a:ea typeface="ＭＳ Ｐゴシック" charset="-128"/>
              </a:rPr>
            </a:br>
            <a:endParaRPr lang="en-US" sz="900" dirty="0">
              <a:latin typeface="Arial" charset="0"/>
              <a:ea typeface="ＭＳ Ｐゴシック" charset="-128"/>
            </a:endParaRPr>
          </a:p>
          <a:p>
            <a:pPr>
              <a:defRPr/>
            </a:pPr>
            <a:r>
              <a:rPr lang="en-US" sz="900" i="1" dirty="0">
                <a:latin typeface="Arial" charset="0"/>
                <a:ea typeface="ＭＳ Ｐゴシック" charset="-128"/>
              </a:rPr>
              <a:t>“I think that more people would be drawn to Minnesota, more business, etc. When roads are well maintained, it creates a positive feel of the state.”</a:t>
            </a:r>
            <a:endParaRPr lang="en-US" sz="900" dirty="0">
              <a:latin typeface="Arial" charset="0"/>
              <a:ea typeface="ＭＳ Ｐゴシック" charset="-128"/>
            </a:endParaRPr>
          </a:p>
          <a:p>
            <a:pPr>
              <a:buClr>
                <a:srgbClr val="FF0000"/>
              </a:buClr>
              <a:defRPr/>
            </a:pPr>
            <a:endParaRPr lang="en-US" sz="1000" dirty="0">
              <a:latin typeface="Arial" charset="0"/>
              <a:ea typeface="ＭＳ Ｐゴシック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62550" y="2641600"/>
            <a:ext cx="3457575" cy="39395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>
                <a:solidFill>
                  <a:srgbClr val="C00000"/>
                </a:solidFill>
                <a:latin typeface="Arial" charset="0"/>
                <a:ea typeface="ＭＳ Ｐゴシック" charset="-128"/>
              </a:rPr>
              <a:t>Safety </a:t>
            </a: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conditions will </a:t>
            </a:r>
            <a:r>
              <a:rPr lang="en-US" sz="1000" b="1" dirty="0" smtClean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 be </a:t>
            </a:r>
            <a:r>
              <a:rPr lang="en-US" sz="1000" b="1" dirty="0" smtClean="0">
                <a:solidFill>
                  <a:srgbClr val="C00000"/>
                </a:solidFill>
                <a:latin typeface="Arial" charset="0"/>
                <a:ea typeface="ＭＳ Ｐゴシック" charset="-128"/>
              </a:rPr>
              <a:t>diminished</a:t>
            </a: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/>
            </a:r>
            <a:b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</a:br>
            <a:endParaRPr lang="en-US" sz="1000" b="1" dirty="0">
              <a:solidFill>
                <a:schemeClr val="tx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Bridges and other infrastructure </a:t>
            </a:r>
            <a:r>
              <a:rPr lang="en-US" sz="1000" b="1" dirty="0" smtClean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not </a:t>
            </a: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be properly </a:t>
            </a:r>
            <a:r>
              <a:rPr lang="en-US" sz="1000" b="1" dirty="0" smtClean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maintained  </a:t>
            </a:r>
            <a:r>
              <a:rPr lang="en-US" sz="1000" b="1" dirty="0" smtClean="0">
                <a:solidFill>
                  <a:srgbClr val="C00000"/>
                </a:solidFill>
                <a:latin typeface="Arial" charset="0"/>
                <a:ea typeface="ＭＳ Ｐゴシック" charset="-128"/>
              </a:rPr>
              <a:t>(unsafe bridges, gravel roads)</a:t>
            </a: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/>
            </a:r>
            <a:b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</a:br>
            <a:endParaRPr lang="en-US" sz="1000" b="1" dirty="0">
              <a:solidFill>
                <a:schemeClr val="tx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>
                <a:solidFill>
                  <a:srgbClr val="C00000"/>
                </a:solidFill>
                <a:latin typeface="Arial" charset="0"/>
                <a:ea typeface="ＭＳ Ｐゴシック" charset="-128"/>
              </a:rPr>
              <a:t>Fewer </a:t>
            </a:r>
            <a:r>
              <a:rPr lang="en-US" sz="1000" b="1" dirty="0" smtClean="0">
                <a:solidFill>
                  <a:srgbClr val="C00000"/>
                </a:solidFill>
                <a:latin typeface="Arial" charset="0"/>
                <a:ea typeface="ＭＳ Ｐゴシック" charset="-128"/>
              </a:rPr>
              <a:t>options/choices </a:t>
            </a: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for public transit</a:t>
            </a:r>
            <a:b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</a:br>
            <a:endParaRPr lang="en-US" sz="1000" b="1" dirty="0">
              <a:solidFill>
                <a:schemeClr val="tx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Minnesota will </a:t>
            </a:r>
            <a:r>
              <a:rPr lang="en-US" sz="1000" b="1" dirty="0" smtClean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be </a:t>
            </a: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less </a:t>
            </a:r>
            <a:r>
              <a:rPr lang="en-US" sz="1000" b="1" dirty="0" smtClean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competitive in the region</a:t>
            </a: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/>
            </a:r>
            <a:b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</a:br>
            <a:endParaRPr lang="en-US" sz="1000" b="1" dirty="0">
              <a:solidFill>
                <a:schemeClr val="tx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Lack of innovation in </a:t>
            </a:r>
            <a:r>
              <a:rPr lang="en-US" sz="1000" b="1" dirty="0" smtClean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transportation </a:t>
            </a: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/>
            </a:r>
            <a:b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charset="0"/>
                <a:ea typeface="ＭＳ Ｐゴシック" charset="-128"/>
              </a:rPr>
            </a:br>
            <a:endParaRPr lang="en-US" sz="1000" b="1" dirty="0">
              <a:solidFill>
                <a:schemeClr val="tx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000" b="1" dirty="0">
                <a:solidFill>
                  <a:srgbClr val="C00000"/>
                </a:solidFill>
                <a:latin typeface="Arial" charset="0"/>
                <a:ea typeface="ＭＳ Ｐゴシック" charset="-128"/>
              </a:rPr>
              <a:t>Increased </a:t>
            </a:r>
            <a:r>
              <a:rPr lang="en-US" sz="1000" b="1" dirty="0" smtClean="0">
                <a:solidFill>
                  <a:srgbClr val="C00000"/>
                </a:solidFill>
                <a:ea typeface="ＭＳ Ｐゴシック" charset="-128"/>
              </a:rPr>
              <a:t> </a:t>
            </a:r>
            <a:r>
              <a:rPr lang="en-US" sz="1000" b="1" dirty="0" smtClean="0">
                <a:solidFill>
                  <a:srgbClr val="C00000"/>
                </a:solidFill>
                <a:latin typeface="Arial" charset="0"/>
                <a:ea typeface="ＭＳ Ｐゴシック" charset="-128"/>
              </a:rPr>
              <a:t>congestion</a:t>
            </a:r>
          </a:p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US" sz="1000" b="1" dirty="0">
              <a:solidFill>
                <a:schemeClr val="tx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US" sz="1000" b="1" dirty="0">
              <a:latin typeface="Arial" charset="0"/>
              <a:ea typeface="ＭＳ Ｐゴシック" charset="-128"/>
            </a:endParaRPr>
          </a:p>
          <a:p>
            <a:pPr marL="171450" indent="-171450"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US" sz="1000" b="1" dirty="0">
              <a:latin typeface="Arial" charset="0"/>
              <a:ea typeface="ＭＳ Ｐゴシック" charset="-128"/>
            </a:endParaRPr>
          </a:p>
          <a:p>
            <a:pPr>
              <a:defRPr/>
            </a:pPr>
            <a:r>
              <a:rPr lang="en-US" sz="1000" i="1" dirty="0">
                <a:latin typeface="Arial" charset="0"/>
                <a:ea typeface="ＭＳ Ｐゴシック" charset="-128"/>
              </a:rPr>
              <a:t>“All modes of transportation will be overcrowded, possibly unsafe, and will have lots of failures.”</a:t>
            </a:r>
            <a:br>
              <a:rPr lang="en-US" sz="1000" i="1" dirty="0">
                <a:latin typeface="Arial" charset="0"/>
                <a:ea typeface="ＭＳ Ｐゴシック" charset="-128"/>
              </a:rPr>
            </a:br>
            <a:endParaRPr lang="en-US" sz="1000" dirty="0">
              <a:latin typeface="Arial" charset="0"/>
              <a:ea typeface="ＭＳ Ｐゴシック" charset="-128"/>
            </a:endParaRPr>
          </a:p>
          <a:p>
            <a:pPr>
              <a:defRPr/>
            </a:pPr>
            <a:r>
              <a:rPr lang="en-US" sz="1000" i="1" dirty="0" smtClean="0">
                <a:ea typeface="ＭＳ Ｐゴシック" charset="-128"/>
              </a:rPr>
              <a:t>“Lack of transportation options compared to the population - aging roads may mean more accidents and incidents”</a:t>
            </a:r>
          </a:p>
          <a:p>
            <a:pPr>
              <a:defRPr/>
            </a:pPr>
            <a:endParaRPr lang="en-US" sz="1000" dirty="0" smtClean="0">
              <a:ea typeface="ＭＳ Ｐゴシック" charset="-128"/>
            </a:endParaRPr>
          </a:p>
          <a:p>
            <a:pPr>
              <a:defRPr/>
            </a:pPr>
            <a:r>
              <a:rPr lang="en-US" sz="1000" i="1" dirty="0" smtClean="0">
                <a:latin typeface="Arial" charset="0"/>
                <a:ea typeface="ＭＳ Ｐゴシック" charset="-128"/>
              </a:rPr>
              <a:t>“</a:t>
            </a:r>
            <a:r>
              <a:rPr lang="en-US" sz="1000" i="1" dirty="0">
                <a:latin typeface="Arial" charset="0"/>
                <a:ea typeface="ＭＳ Ｐゴシック" charset="-128"/>
              </a:rPr>
              <a:t>Bridge safety would concern me </a:t>
            </a:r>
            <a:r>
              <a:rPr lang="en-US" sz="1000" i="1" dirty="0" smtClean="0">
                <a:latin typeface="Arial" charset="0"/>
                <a:ea typeface="ＭＳ Ｐゴシック" charset="-128"/>
              </a:rPr>
              <a:t>most</a:t>
            </a:r>
            <a:r>
              <a:rPr lang="en-US" sz="1000" i="1" dirty="0">
                <a:latin typeface="Arial" charset="0"/>
                <a:ea typeface="ＭＳ Ｐゴシック" charset="-128"/>
              </a:rPr>
              <a:t>. I think we might miss some areas that are in need of repair and tragic things could happen.”</a:t>
            </a:r>
            <a:br>
              <a:rPr lang="en-US" sz="1000" i="1" dirty="0">
                <a:latin typeface="Arial" charset="0"/>
                <a:ea typeface="ＭＳ Ｐゴシック" charset="-128"/>
              </a:rPr>
            </a:br>
            <a:endParaRPr lang="en-US" sz="1000" dirty="0">
              <a:latin typeface="Arial" charset="0"/>
              <a:ea typeface="ＭＳ Ｐゴシック" charset="-128"/>
            </a:endParaRPr>
          </a:p>
        </p:txBody>
      </p:sp>
      <p:cxnSp>
        <p:nvCxnSpPr>
          <p:cNvPr id="13323" name="Straight Connector 16"/>
          <p:cNvCxnSpPr>
            <a:cxnSpLocks noChangeShapeType="1"/>
          </p:cNvCxnSpPr>
          <p:nvPr/>
        </p:nvCxnSpPr>
        <p:spPr bwMode="auto">
          <a:xfrm flipV="1">
            <a:off x="920750" y="4848225"/>
            <a:ext cx="3773488" cy="0"/>
          </a:xfrm>
          <a:prstGeom prst="line">
            <a:avLst/>
          </a:prstGeom>
          <a:noFill/>
          <a:ln w="15875" algn="ctr">
            <a:solidFill>
              <a:srgbClr val="078E00"/>
            </a:solidFill>
            <a:prstDash val="dash"/>
            <a:round/>
            <a:headEnd/>
            <a:tailEnd/>
          </a:ln>
        </p:spPr>
      </p:cxnSp>
      <p:cxnSp>
        <p:nvCxnSpPr>
          <p:cNvPr id="13324" name="Straight Connector 19"/>
          <p:cNvCxnSpPr>
            <a:cxnSpLocks noChangeShapeType="1"/>
          </p:cNvCxnSpPr>
          <p:nvPr/>
        </p:nvCxnSpPr>
        <p:spPr bwMode="auto">
          <a:xfrm flipV="1">
            <a:off x="5003800" y="4848225"/>
            <a:ext cx="3775075" cy="0"/>
          </a:xfrm>
          <a:prstGeom prst="line">
            <a:avLst/>
          </a:prstGeom>
          <a:noFill/>
          <a:ln w="15875" algn="ctr">
            <a:solidFill>
              <a:srgbClr val="FF4A50"/>
            </a:solidFill>
            <a:prstDash val="dash"/>
            <a:round/>
            <a:headEnd/>
            <a:tailEnd/>
          </a:ln>
        </p:spPr>
      </p:cxnSp>
      <p:sp>
        <p:nvSpPr>
          <p:cNvPr id="13325" name="TextBox 21"/>
          <p:cNvSpPr txBox="1">
            <a:spLocks noChangeArrowheads="1"/>
          </p:cNvSpPr>
          <p:nvPr/>
        </p:nvSpPr>
        <p:spPr bwMode="auto">
          <a:xfrm>
            <a:off x="1085850" y="2135188"/>
            <a:ext cx="36083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>
                <a:solidFill>
                  <a:srgbClr val="078E00"/>
                </a:solidFill>
              </a:rPr>
              <a:t>Adequate funding over the next 20 years </a:t>
            </a:r>
          </a:p>
        </p:txBody>
      </p:sp>
      <p:sp>
        <p:nvSpPr>
          <p:cNvPr id="13326" name="TextBox 22"/>
          <p:cNvSpPr txBox="1">
            <a:spLocks noChangeArrowheads="1"/>
          </p:cNvSpPr>
          <p:nvPr/>
        </p:nvSpPr>
        <p:spPr bwMode="auto">
          <a:xfrm>
            <a:off x="5003800" y="2124075"/>
            <a:ext cx="36083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Inadequate funding </a:t>
            </a:r>
            <a:r>
              <a:rPr lang="en-US" sz="1400" b="1" dirty="0" smtClean="0">
                <a:solidFill>
                  <a:srgbClr val="C00000"/>
                </a:solidFill>
              </a:rPr>
              <a:t>over </a:t>
            </a:r>
            <a:r>
              <a:rPr lang="en-US" sz="1400" b="1" dirty="0">
                <a:solidFill>
                  <a:srgbClr val="C00000"/>
                </a:solidFill>
              </a:rPr>
              <a:t>next 20 years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 bwMode="auto">
          <a:xfrm>
            <a:off x="30480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 dirty="0" smtClean="0">
                <a:solidFill>
                  <a:srgbClr val="FFFF99"/>
                </a:solidFill>
              </a:rPr>
              <a:t>Bottom 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773734"/>
            <a:ext cx="82296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99"/>
                </a:solidFill>
              </a:rPr>
              <a:t>There’s low familiarity and awareness about whether Minnesota’s transportation system is currently, adequately funded.</a:t>
            </a:r>
          </a:p>
          <a:p>
            <a:endParaRPr lang="en-US" sz="2000" dirty="0" smtClean="0">
              <a:solidFill>
                <a:srgbClr val="FFFF99"/>
              </a:solidFill>
            </a:endParaRPr>
          </a:p>
          <a:p>
            <a:r>
              <a:rPr lang="en-US" sz="2000" dirty="0" smtClean="0">
                <a:solidFill>
                  <a:srgbClr val="FFFF99"/>
                </a:solidFill>
              </a:rPr>
              <a:t>Long term transportation funding is not viewed as a significant concern.</a:t>
            </a:r>
          </a:p>
          <a:p>
            <a:endParaRPr lang="en-US" sz="2000" dirty="0" smtClean="0">
              <a:solidFill>
                <a:srgbClr val="FFFF99"/>
              </a:solidFill>
            </a:endParaRPr>
          </a:p>
          <a:p>
            <a:r>
              <a:rPr lang="en-US" sz="2000" dirty="0" smtClean="0">
                <a:solidFill>
                  <a:srgbClr val="FFFF99"/>
                </a:solidFill>
              </a:rPr>
              <a:t>Existing funding sources show higher acceptance -- for addressing the long term needs.  As more ideas are provided we’ll collect more public input.</a:t>
            </a:r>
          </a:p>
          <a:p>
            <a:endParaRPr lang="en-US" sz="2000" dirty="0" smtClean="0">
              <a:solidFill>
                <a:srgbClr val="FFFF99"/>
              </a:solidFill>
            </a:endParaRPr>
          </a:p>
          <a:p>
            <a:r>
              <a:rPr lang="en-US" sz="2000" dirty="0" smtClean="0">
                <a:solidFill>
                  <a:srgbClr val="FFFF99"/>
                </a:solidFill>
              </a:rPr>
              <a:t>It’s important to communicate the future transportation vision along with the proposed funding solutions.</a:t>
            </a:r>
          </a:p>
          <a:p>
            <a:r>
              <a:rPr lang="en-US" sz="1800" dirty="0" smtClean="0">
                <a:solidFill>
                  <a:srgbClr val="FFFF99"/>
                </a:solidFill>
              </a:rPr>
              <a:t>	- “sell the problem” as well as the funding options </a:t>
            </a:r>
          </a:p>
          <a:p>
            <a:endParaRPr lang="en-US" sz="2000" dirty="0" smtClean="0">
              <a:solidFill>
                <a:srgbClr val="FFFF99"/>
              </a:solidFill>
            </a:endParaRPr>
          </a:p>
          <a:p>
            <a:endParaRPr lang="en-US" dirty="0" smtClean="0">
              <a:solidFill>
                <a:srgbClr val="FFFF99"/>
              </a:solidFill>
            </a:endParaRPr>
          </a:p>
          <a:p>
            <a:endParaRPr lang="en-US" dirty="0" smtClean="0">
              <a:solidFill>
                <a:srgbClr val="FFFF99"/>
              </a:solidFill>
            </a:endParaRPr>
          </a:p>
          <a:p>
            <a:endParaRPr lang="en-US" dirty="0" smtClean="0">
              <a:solidFill>
                <a:srgbClr val="FFFF99"/>
              </a:solidFill>
            </a:endParaRPr>
          </a:p>
          <a:p>
            <a:endParaRPr lang="en-US" dirty="0" smtClean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8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4401</TotalTime>
  <Words>550</Words>
  <Application>Microsoft Office PowerPoint</Application>
  <PresentationFormat>On-screen Show (4:3)</PresentationFormat>
  <Paragraphs>96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Blank Presentation</vt:lpstr>
      <vt:lpstr>2_Blank Presentation</vt:lpstr>
      <vt:lpstr> Public Input: Online Community Funding Options &amp; Perceptions Survey    TFAC 10.15.12  Minnesota Department of Transportation   </vt:lpstr>
      <vt:lpstr>PowerPoint Presentation</vt:lpstr>
      <vt:lpstr>Nearly equal numbers believe there isn’t adequate funding (today) as are unsure.  About a quarter believe the state does have sufficient transportation funding.  </vt:lpstr>
      <vt:lpstr>Three of four are not familiar with the current funding options for Minnesota’s transportation system.</vt:lpstr>
      <vt:lpstr>Of the possible transportation funding options described  [to fund Minnesota’s MM transportation system into the next 20 years] a tiered response emerged.</vt:lpstr>
      <vt:lpstr>Despite uncertainties over current funding levels, half are confident that Minnesota will have adequate funding for its transportation needs in the next 20 years.</vt:lpstr>
      <vt:lpstr>There is more concern about the future of education, employment, and health in the next 20 years than transportation.</vt:lpstr>
      <vt:lpstr>Minnesotans’ describe an end state with and without adequate funding.</vt:lpstr>
      <vt:lpstr>Bottom Line</vt:lpstr>
    </vt:vector>
  </TitlesOfParts>
  <Company>Minnesota Department of Transportation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 Update  the Minnesota Department of Transportation</dc:title>
  <dc:creator>Paula Gustafson</dc:creator>
  <cp:lastModifiedBy>buck1ken</cp:lastModifiedBy>
  <cp:revision>331</cp:revision>
  <cp:lastPrinted>2012-08-24T15:28:17Z</cp:lastPrinted>
  <dcterms:created xsi:type="dcterms:W3CDTF">2009-12-08T09:32:39Z</dcterms:created>
  <dcterms:modified xsi:type="dcterms:W3CDTF">2012-10-17T13:34:58Z</dcterms:modified>
</cp:coreProperties>
</file>