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handoutMasterIdLst>
    <p:handoutMasterId r:id="rId12"/>
  </p:handoutMasterIdLst>
  <p:sldIdLst>
    <p:sldId id="308" r:id="rId2"/>
    <p:sldId id="295" r:id="rId3"/>
    <p:sldId id="298" r:id="rId4"/>
    <p:sldId id="296" r:id="rId5"/>
    <p:sldId id="299" r:id="rId6"/>
    <p:sldId id="300" r:id="rId7"/>
    <p:sldId id="301" r:id="rId8"/>
    <p:sldId id="303" r:id="rId9"/>
    <p:sldId id="309" r:id="rId10"/>
  </p:sldIdLst>
  <p:sldSz cx="12192000" cy="6858000"/>
  <p:notesSz cx="9283700" cy="6985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9FDF"/>
    <a:srgbClr val="723E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1489" autoAdjust="0"/>
  </p:normalViewPr>
  <p:slideViewPr>
    <p:cSldViewPr snapToGrid="0">
      <p:cViewPr varScale="1">
        <p:scale>
          <a:sx n="36" d="100"/>
          <a:sy n="36" d="100"/>
        </p:scale>
        <p:origin x="1176" y="3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7" d="100"/>
          <a:sy n="97" d="100"/>
        </p:scale>
        <p:origin x="974" y="8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4022937" cy="350463"/>
          </a:xfrm>
          <a:prstGeom prst="rect">
            <a:avLst/>
          </a:prstGeom>
        </p:spPr>
        <p:txBody>
          <a:bodyPr vert="horz" lIns="92948" tIns="46474" rIns="92948" bIns="46474" rtlCol="0"/>
          <a:lstStyle>
            <a:lvl1pPr algn="l">
              <a:defRPr sz="1200"/>
            </a:lvl1pPr>
          </a:lstStyle>
          <a:p>
            <a:endParaRPr lang="en-US"/>
          </a:p>
        </p:txBody>
      </p:sp>
      <p:sp>
        <p:nvSpPr>
          <p:cNvPr id="3" name="Date Placeholder 2"/>
          <p:cNvSpPr>
            <a:spLocks noGrp="1"/>
          </p:cNvSpPr>
          <p:nvPr>
            <p:ph type="dt" sz="quarter" idx="1"/>
          </p:nvPr>
        </p:nvSpPr>
        <p:spPr>
          <a:xfrm>
            <a:off x="5258615" y="2"/>
            <a:ext cx="4022937" cy="350463"/>
          </a:xfrm>
          <a:prstGeom prst="rect">
            <a:avLst/>
          </a:prstGeom>
        </p:spPr>
        <p:txBody>
          <a:bodyPr vert="horz" lIns="92948" tIns="46474" rIns="92948" bIns="46474" rtlCol="0"/>
          <a:lstStyle>
            <a:lvl1pPr algn="r">
              <a:defRPr sz="1200"/>
            </a:lvl1pPr>
          </a:lstStyle>
          <a:p>
            <a:fld id="{0A52EF58-4968-4AA8-AB58-8A5D269744EA}" type="datetimeFigureOut">
              <a:rPr lang="en-US" smtClean="0"/>
              <a:t>10/31/2018</a:t>
            </a:fld>
            <a:endParaRPr lang="en-US"/>
          </a:p>
        </p:txBody>
      </p:sp>
      <p:sp>
        <p:nvSpPr>
          <p:cNvPr id="4" name="Footer Placeholder 3"/>
          <p:cNvSpPr>
            <a:spLocks noGrp="1"/>
          </p:cNvSpPr>
          <p:nvPr>
            <p:ph type="ftr" sz="quarter" idx="2"/>
          </p:nvPr>
        </p:nvSpPr>
        <p:spPr>
          <a:xfrm>
            <a:off x="1" y="6634538"/>
            <a:ext cx="4022937" cy="350462"/>
          </a:xfrm>
          <a:prstGeom prst="rect">
            <a:avLst/>
          </a:prstGeom>
        </p:spPr>
        <p:txBody>
          <a:bodyPr vert="horz" lIns="92948" tIns="46474" rIns="92948" bIns="46474" rtlCol="0" anchor="b"/>
          <a:lstStyle>
            <a:lvl1pPr algn="l">
              <a:defRPr sz="1200"/>
            </a:lvl1pPr>
          </a:lstStyle>
          <a:p>
            <a:endParaRPr lang="en-US"/>
          </a:p>
        </p:txBody>
      </p:sp>
      <p:sp>
        <p:nvSpPr>
          <p:cNvPr id="5" name="Slide Number Placeholder 4"/>
          <p:cNvSpPr>
            <a:spLocks noGrp="1"/>
          </p:cNvSpPr>
          <p:nvPr>
            <p:ph type="sldNum" sz="quarter" idx="3"/>
          </p:nvPr>
        </p:nvSpPr>
        <p:spPr>
          <a:xfrm>
            <a:off x="5258615" y="6634538"/>
            <a:ext cx="4022937" cy="350462"/>
          </a:xfrm>
          <a:prstGeom prst="rect">
            <a:avLst/>
          </a:prstGeom>
        </p:spPr>
        <p:txBody>
          <a:bodyPr vert="horz" lIns="92948" tIns="46474" rIns="92948" bIns="46474" rtlCol="0" anchor="b"/>
          <a:lstStyle>
            <a:lvl1pPr algn="r">
              <a:defRPr sz="1200"/>
            </a:lvl1pPr>
          </a:lstStyle>
          <a:p>
            <a:fld id="{76E32240-307F-45AA-890A-7C793544B5D1}" type="slidenum">
              <a:rPr lang="en-US" smtClean="0"/>
              <a:t>‹#›</a:t>
            </a:fld>
            <a:endParaRPr lang="en-US"/>
          </a:p>
        </p:txBody>
      </p:sp>
    </p:spTree>
    <p:extLst>
      <p:ext uri="{BB962C8B-B14F-4D97-AF65-F5344CB8AC3E}">
        <p14:creationId xmlns:p14="http://schemas.microsoft.com/office/powerpoint/2010/main" val="95789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2725" cy="350838"/>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idx="1"/>
          </p:nvPr>
        </p:nvSpPr>
        <p:spPr>
          <a:xfrm>
            <a:off x="5259388" y="0"/>
            <a:ext cx="4022725" cy="350838"/>
          </a:xfrm>
          <a:prstGeom prst="rect">
            <a:avLst/>
          </a:prstGeom>
        </p:spPr>
        <p:txBody>
          <a:bodyPr vert="horz" lIns="91430" tIns="45715" rIns="91430" bIns="45715" rtlCol="0"/>
          <a:lstStyle>
            <a:lvl1pPr algn="r">
              <a:defRPr sz="1200"/>
            </a:lvl1pPr>
          </a:lstStyle>
          <a:p>
            <a:fld id="{16DA1977-CAD2-4B69-A81C-BC9ED02C4F67}" type="datetimeFigureOut">
              <a:rPr lang="en-US" smtClean="0"/>
              <a:t>10/31/2018</a:t>
            </a:fld>
            <a:endParaRPr lang="en-US"/>
          </a:p>
        </p:txBody>
      </p:sp>
      <p:sp>
        <p:nvSpPr>
          <p:cNvPr id="4" name="Slide Image Placeholder 3"/>
          <p:cNvSpPr>
            <a:spLocks noGrp="1" noRot="1" noChangeAspect="1"/>
          </p:cNvSpPr>
          <p:nvPr>
            <p:ph type="sldImg" idx="2"/>
          </p:nvPr>
        </p:nvSpPr>
        <p:spPr>
          <a:xfrm>
            <a:off x="2546350" y="873125"/>
            <a:ext cx="4191000" cy="2357438"/>
          </a:xfrm>
          <a:prstGeom prst="rect">
            <a:avLst/>
          </a:prstGeom>
          <a:noFill/>
          <a:ln w="12700">
            <a:solidFill>
              <a:prstClr val="black"/>
            </a:solidFill>
          </a:ln>
        </p:spPr>
        <p:txBody>
          <a:bodyPr vert="horz" lIns="91430" tIns="45715" rIns="91430" bIns="45715" rtlCol="0" anchor="ctr"/>
          <a:lstStyle/>
          <a:p>
            <a:endParaRPr lang="en-US"/>
          </a:p>
        </p:txBody>
      </p:sp>
      <p:sp>
        <p:nvSpPr>
          <p:cNvPr id="5" name="Notes Placeholder 4"/>
          <p:cNvSpPr>
            <a:spLocks noGrp="1"/>
          </p:cNvSpPr>
          <p:nvPr>
            <p:ph type="body" sz="quarter" idx="3"/>
          </p:nvPr>
        </p:nvSpPr>
        <p:spPr>
          <a:xfrm>
            <a:off x="928688" y="3362325"/>
            <a:ext cx="7426325" cy="2749550"/>
          </a:xfrm>
          <a:prstGeom prst="rect">
            <a:avLst/>
          </a:prstGeom>
        </p:spPr>
        <p:txBody>
          <a:bodyPr vert="horz" lIns="91430" tIns="45715" rIns="91430" bIns="457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634164"/>
            <a:ext cx="4022725" cy="350837"/>
          </a:xfrm>
          <a:prstGeom prst="rect">
            <a:avLst/>
          </a:prstGeom>
        </p:spPr>
        <p:txBody>
          <a:bodyPr vert="horz" lIns="91430" tIns="45715" rIns="91430"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5259388" y="6634164"/>
            <a:ext cx="4022725" cy="350837"/>
          </a:xfrm>
          <a:prstGeom prst="rect">
            <a:avLst/>
          </a:prstGeom>
        </p:spPr>
        <p:txBody>
          <a:bodyPr vert="horz" lIns="91430" tIns="45715" rIns="91430" bIns="45715" rtlCol="0" anchor="b"/>
          <a:lstStyle>
            <a:lvl1pPr algn="r">
              <a:defRPr sz="1200"/>
            </a:lvl1pPr>
          </a:lstStyle>
          <a:p>
            <a:fld id="{44A90482-6574-4839-A95C-427169655E7C}" type="slidenum">
              <a:rPr lang="en-US" smtClean="0"/>
              <a:t>‹#›</a:t>
            </a:fld>
            <a:endParaRPr lang="en-US"/>
          </a:p>
        </p:txBody>
      </p:sp>
    </p:spTree>
    <p:extLst>
      <p:ext uri="{BB962C8B-B14F-4D97-AF65-F5344CB8AC3E}">
        <p14:creationId xmlns:p14="http://schemas.microsoft.com/office/powerpoint/2010/main" val="433079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1</a:t>
            </a:fld>
            <a:endParaRPr lang="en-US"/>
          </a:p>
        </p:txBody>
      </p:sp>
    </p:spTree>
    <p:extLst>
      <p:ext uri="{BB962C8B-B14F-4D97-AF65-F5344CB8AC3E}">
        <p14:creationId xmlns:p14="http://schemas.microsoft.com/office/powerpoint/2010/main" val="3075982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2</a:t>
            </a:fld>
            <a:endParaRPr lang="en-US"/>
          </a:p>
        </p:txBody>
      </p:sp>
    </p:spTree>
    <p:extLst>
      <p:ext uri="{BB962C8B-B14F-4D97-AF65-F5344CB8AC3E}">
        <p14:creationId xmlns:p14="http://schemas.microsoft.com/office/powerpoint/2010/main" val="4149769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In the</a:t>
            </a:r>
            <a:r>
              <a:rPr lang="en-US" baseline="0" dirty="0" smtClean="0"/>
              <a:t> 2010 U.S. Census, one out of five households had children under the age of 18.  Yet suburban housing is largely focused on single family detached housing units on individual lots with three (or more) bedrooms.</a:t>
            </a:r>
          </a:p>
          <a:p>
            <a:pPr marL="228600" indent="-228600">
              <a:buAutoNum type="arabicPeriod"/>
            </a:pPr>
            <a:r>
              <a:rPr lang="en-US" baseline="0" dirty="0" smtClean="0"/>
              <a:t>The federal government has shifted to a policy of decentralizing impoverished households, and emphasizing mobility. These strategies rely on the availability of housing units able to accommodate dispersed households.</a:t>
            </a:r>
          </a:p>
          <a:p>
            <a:pPr marL="228600" indent="-228600">
              <a:buAutoNum type="arabicPeriod"/>
            </a:pPr>
            <a:r>
              <a:rPr lang="en-US" baseline="0" dirty="0" smtClean="0"/>
              <a:t>Job opportunities and employment base are mismatched, resulting in higher concentrations of poverty [and there may be implications for availability of workers for employers – KR]</a:t>
            </a:r>
          </a:p>
          <a:p>
            <a:pPr marL="228600" indent="-228600">
              <a:buAutoNum type="arabicPeriod"/>
            </a:pPr>
            <a:r>
              <a:rPr lang="en-US" baseline="0" dirty="0" smtClean="0"/>
              <a:t>Growth of jobs in suburban communities without a concordant increase in housing options or availability forces increased commutes and results in greater congestion.  This could negatively impact regional welfare and economic development.</a:t>
            </a:r>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3</a:t>
            </a:fld>
            <a:endParaRPr lang="en-US"/>
          </a:p>
        </p:txBody>
      </p:sp>
    </p:spTree>
    <p:extLst>
      <p:ext uri="{BB962C8B-B14F-4D97-AF65-F5344CB8AC3E}">
        <p14:creationId xmlns:p14="http://schemas.microsoft.com/office/powerpoint/2010/main" val="2912540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what? Why is this an issue?  “The validity of this criticism has become a major issue because, in comparison with inner cities, suburban communities are thought to offer lower-income households improved social and economic opportunities.” –</a:t>
            </a:r>
            <a:r>
              <a:rPr lang="en-US" baseline="0" dirty="0" err="1" smtClean="0"/>
              <a:t>Ihlandfeldt</a:t>
            </a:r>
            <a:endParaRPr lang="en-US" baseline="0" dirty="0" smtClean="0"/>
          </a:p>
          <a:p>
            <a:endParaRPr lang="en-US" baseline="0" dirty="0" smtClean="0"/>
          </a:p>
          <a:p>
            <a:r>
              <a:rPr lang="en-US" baseline="0" dirty="0" smtClean="0"/>
              <a:t>Note that lower income could be an absolute measure or a relative measure, i.e. as a relative measure, we could decide that lower income is defined as 80% of local median income or lower (in Waunakee this would be those households with incomes 80% of median ($74k) or lower; in Dane County those households with incomes of $52k or lower)</a:t>
            </a:r>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4</a:t>
            </a:fld>
            <a:endParaRPr lang="en-US"/>
          </a:p>
        </p:txBody>
      </p:sp>
    </p:spTree>
    <p:extLst>
      <p:ext uri="{BB962C8B-B14F-4D97-AF65-F5344CB8AC3E}">
        <p14:creationId xmlns:p14="http://schemas.microsoft.com/office/powerpoint/2010/main" val="3391794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Reductions</a:t>
            </a:r>
            <a:r>
              <a:rPr lang="en-US" baseline="0" dirty="0" smtClean="0"/>
              <a:t> in supply may come from three sources: 1) direct restrictions on housing supplies (caps placed on residential building permits), 2) direct increases in construction costs (i.e. building codes that require expensive components or subdivision regulations that specify wide streets w/sidewalks etc.), 3) Indirect increases in construction costs caused by delays resulting from a lengthy permitting process (</a:t>
            </a:r>
            <a:r>
              <a:rPr lang="en-US" baseline="0" dirty="0" err="1" smtClean="0"/>
              <a:t>pg</a:t>
            </a:r>
            <a:r>
              <a:rPr lang="en-US" baseline="0" dirty="0" smtClean="0"/>
              <a:t> 263)</a:t>
            </a:r>
          </a:p>
          <a:p>
            <a:endParaRPr lang="en-US" baseline="0" dirty="0" smtClean="0"/>
          </a:p>
          <a:p>
            <a:r>
              <a:rPr lang="en-US" baseline="0" dirty="0" smtClean="0"/>
              <a:t>With regards to 2: based on a longitudinal study of housing prices in Waukesha, published as peer reviewed (all work cited in this is peer reviewed)</a:t>
            </a:r>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5</a:t>
            </a:fld>
            <a:endParaRPr lang="en-US"/>
          </a:p>
        </p:txBody>
      </p:sp>
    </p:spTree>
    <p:extLst>
      <p:ext uri="{BB962C8B-B14F-4D97-AF65-F5344CB8AC3E}">
        <p14:creationId xmlns:p14="http://schemas.microsoft.com/office/powerpoint/2010/main" val="231372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there is variation.  A study in which regulations were not binding showed</a:t>
            </a:r>
            <a:r>
              <a:rPr lang="en-US" baseline="0" dirty="0" smtClean="0"/>
              <a:t> no significant effects on price (KR – in other words, municipalities in which regulations aren’t enforced or are ignored show not increases in price)</a:t>
            </a:r>
          </a:p>
          <a:p>
            <a:endParaRPr lang="en-US" baseline="0" dirty="0" smtClean="0"/>
          </a:p>
          <a:p>
            <a:r>
              <a:rPr lang="en-US" baseline="0" dirty="0" smtClean="0"/>
              <a:t>A survey of planners in 44 MSAs* (metropolitan statistical areas) from 1985 to 1996 indicates that a longer time for a subdivision to be approved is related to higher housing costs.  However, this same study did not find an association between impact or development fees and higher housing prices.</a:t>
            </a:r>
          </a:p>
          <a:p>
            <a:endParaRPr lang="en-US" baseline="0" dirty="0" smtClean="0"/>
          </a:p>
          <a:p>
            <a:r>
              <a:rPr lang="en-US" baseline="0" dirty="0" smtClean="0"/>
              <a:t>*A metropolitan statistical area is a city/suburb region around a major population center.  For example, the Madison MSA includes all of Dane County and parts of adjacent counties (Sauk, Columbia, Green etc.) MSA accounts for the fact that municipal boundaries are not always the best boundaries for judging what is happening in an area.</a:t>
            </a:r>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6</a:t>
            </a:fld>
            <a:endParaRPr lang="en-US"/>
          </a:p>
        </p:txBody>
      </p:sp>
    </p:spTree>
    <p:extLst>
      <p:ext uri="{BB962C8B-B14F-4D97-AF65-F5344CB8AC3E}">
        <p14:creationId xmlns:p14="http://schemas.microsoft.com/office/powerpoint/2010/main" val="3752406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there</a:t>
            </a:r>
            <a:r>
              <a:rPr lang="en-US" baseline="0" dirty="0" smtClean="0"/>
              <a:t> are a number of studies indicating that increased land use regulation decreases the proportion of the population identifying as African American.  It is important to note that these studies did not take into account changes in the overall racial composition of the region studied during the time period that was studied.  </a:t>
            </a:r>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7</a:t>
            </a:fld>
            <a:endParaRPr lang="en-US"/>
          </a:p>
        </p:txBody>
      </p:sp>
    </p:spTree>
    <p:extLst>
      <p:ext uri="{BB962C8B-B14F-4D97-AF65-F5344CB8AC3E}">
        <p14:creationId xmlns:p14="http://schemas.microsoft.com/office/powerpoint/2010/main" val="2754108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evidence</a:t>
            </a:r>
            <a:r>
              <a:rPr lang="en-US" baseline="0" dirty="0" smtClean="0"/>
              <a:t> of effects on middle to upper income workers – perhaps because this is not necessarily the focus of many studies.  OR it could also be that middle and upper income workers have the means to commute to work (which then triggers the excessive commuting discusses a few slides ago).</a:t>
            </a:r>
            <a:endParaRPr lang="en-US" dirty="0"/>
          </a:p>
        </p:txBody>
      </p:sp>
      <p:sp>
        <p:nvSpPr>
          <p:cNvPr id="4" name="Slide Number Placeholder 3"/>
          <p:cNvSpPr>
            <a:spLocks noGrp="1"/>
          </p:cNvSpPr>
          <p:nvPr>
            <p:ph type="sldNum" sz="quarter" idx="10"/>
          </p:nvPr>
        </p:nvSpPr>
        <p:spPr/>
        <p:txBody>
          <a:bodyPr/>
          <a:lstStyle/>
          <a:p>
            <a:fld id="{44A90482-6574-4839-A95C-427169655E7C}" type="slidenum">
              <a:rPr lang="en-US" smtClean="0"/>
              <a:t>8</a:t>
            </a:fld>
            <a:endParaRPr lang="en-US"/>
          </a:p>
        </p:txBody>
      </p:sp>
    </p:spTree>
    <p:extLst>
      <p:ext uri="{BB962C8B-B14F-4D97-AF65-F5344CB8AC3E}">
        <p14:creationId xmlns:p14="http://schemas.microsoft.com/office/powerpoint/2010/main" val="1202546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10/31/2018</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2CEF3B-A037-46D0-B02C-1428F07E9383}" type="datetimeFigureOut">
              <a:rPr lang="en-US" dirty="0"/>
              <a:t>10/31/2018</a:t>
            </a:fld>
            <a:endParaRPr lang="en-US" dirty="0"/>
          </a:p>
        </p:txBody>
      </p:sp>
      <p:sp>
        <p:nvSpPr>
          <p:cNvPr id="6" name="Slide Number Placeholder 5"/>
          <p:cNvSpPr>
            <a:spLocks noGrp="1"/>
          </p:cNvSpPr>
          <p:nvPr>
            <p:ph type="sldNum" sz="quarter" idx="12"/>
          </p:nvPr>
        </p:nvSpPr>
        <p:spPr/>
        <p:txBody>
          <a:bodyPr/>
          <a:lstStyle/>
          <a:p>
            <a:fld id="{4CE482DC-2269-4F26-9D2A-7E44B1A4CD85}" type="slidenum">
              <a:rPr lang="en-US" dirty="0"/>
              <a:t>‹#›</a:t>
            </a:fld>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66" y="6398323"/>
            <a:ext cx="1232189" cy="41278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10/31/2018</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66" y="6398323"/>
            <a:ext cx="1232189" cy="412783"/>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10/31/2018</a:t>
            </a:fld>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10/31/2018</a:t>
            </a:fld>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10/31/2018</a:t>
            </a:fld>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dirty="0"/>
              <a:pPr/>
              <a:t>10/31/2018</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66" y="6398323"/>
            <a:ext cx="1232189" cy="41278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dirty="0"/>
              <a:pPr/>
              <a:t>10/31/2018</a:t>
            </a:fld>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1568" y="6412127"/>
            <a:ext cx="1232189" cy="412783"/>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10/31/2018</a:t>
            </a:fld>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66" y="6398323"/>
            <a:ext cx="1232189" cy="412783"/>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10/31/2018</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10/31/2018</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66" y="6398323"/>
            <a:ext cx="1232189" cy="412783"/>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dirty="0"/>
              <a:pPr/>
              <a:t>10/31/2018</a:t>
            </a:fld>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479966" y="6398323"/>
            <a:ext cx="1232189" cy="41278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idx="1"/>
          </p:nvPr>
        </p:nvPicPr>
        <p:blipFill>
          <a:blip r:embed="rId3">
            <a:extLst>
              <a:ext uri="{28A0092B-C50C-407E-A947-70E740481C1C}">
                <a14:useLocalDpi xmlns:a14="http://schemas.microsoft.com/office/drawing/2010/main" val="0"/>
              </a:ext>
            </a:extLst>
          </a:blip>
          <a:srcRect t="19780" b="19780"/>
          <a:stretch>
            <a:fillRect/>
          </a:stretch>
        </p:blipFill>
        <p:spPr/>
      </p:pic>
      <p:sp>
        <p:nvSpPr>
          <p:cNvPr id="7" name="Text Placeholder 6"/>
          <p:cNvSpPr>
            <a:spLocks noGrp="1"/>
          </p:cNvSpPr>
          <p:nvPr>
            <p:ph type="body" sz="half" idx="2"/>
          </p:nvPr>
        </p:nvSpPr>
        <p:spPr/>
        <p:txBody>
          <a:bodyPr/>
          <a:lstStyle/>
          <a:p>
            <a:r>
              <a:rPr lang="en-US" dirty="0" smtClean="0"/>
              <a:t>November 8 Pre-Work</a:t>
            </a:r>
            <a:endParaRPr lang="en-US" dirty="0"/>
          </a:p>
        </p:txBody>
      </p:sp>
      <p:sp>
        <p:nvSpPr>
          <p:cNvPr id="8" name="Title 7"/>
          <p:cNvSpPr>
            <a:spLocks noGrp="1"/>
          </p:cNvSpPr>
          <p:nvPr>
            <p:ph type="title"/>
          </p:nvPr>
        </p:nvSpPr>
        <p:spPr>
          <a:xfrm>
            <a:off x="1097280" y="5097127"/>
            <a:ext cx="10113645" cy="822960"/>
          </a:xfrm>
        </p:spPr>
        <p:txBody>
          <a:bodyPr/>
          <a:lstStyle/>
          <a:p>
            <a:r>
              <a:rPr lang="en-US" dirty="0" smtClean="0"/>
              <a:t>Waunakee Housing Task Force</a:t>
            </a:r>
            <a:endParaRPr lang="en-US" dirty="0"/>
          </a:p>
        </p:txBody>
      </p:sp>
      <p:sp>
        <p:nvSpPr>
          <p:cNvPr id="2" name="Rectangle 1"/>
          <p:cNvSpPr/>
          <p:nvPr/>
        </p:nvSpPr>
        <p:spPr>
          <a:xfrm>
            <a:off x="8699826" y="4436152"/>
            <a:ext cx="3492174" cy="461665"/>
          </a:xfrm>
          <a:prstGeom prst="rect">
            <a:avLst/>
          </a:prstGeom>
        </p:spPr>
        <p:txBody>
          <a:bodyPr wrap="none">
            <a:spAutoFit/>
          </a:bodyPr>
          <a:lstStyle/>
          <a:p>
            <a:r>
              <a:rPr lang="en-US" sz="1200" dirty="0" smtClean="0">
                <a:solidFill>
                  <a:schemeClr val="bg1"/>
                </a:solidFill>
              </a:rPr>
              <a:t>Image by Paul Whitley, via Flickr</a:t>
            </a:r>
          </a:p>
          <a:p>
            <a:r>
              <a:rPr lang="en-US" sz="1200" dirty="0" smtClean="0">
                <a:solidFill>
                  <a:schemeClr val="bg1"/>
                </a:solidFill>
              </a:rPr>
              <a:t>https</a:t>
            </a:r>
            <a:r>
              <a:rPr lang="en-US" sz="1200" dirty="0">
                <a:solidFill>
                  <a:schemeClr val="bg1"/>
                </a:solidFill>
              </a:rPr>
              <a:t>://www.flickr.com/photos/nbsinyk/5154118365</a:t>
            </a:r>
          </a:p>
        </p:txBody>
      </p:sp>
    </p:spTree>
    <p:extLst>
      <p:ext uri="{BB962C8B-B14F-4D97-AF65-F5344CB8AC3E}">
        <p14:creationId xmlns:p14="http://schemas.microsoft.com/office/powerpoint/2010/main" val="2298766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“The Geography of Opportunity”</a:t>
            </a:r>
            <a:endParaRPr lang="en-US" dirty="0"/>
          </a:p>
        </p:txBody>
      </p:sp>
      <p:sp>
        <p:nvSpPr>
          <p:cNvPr id="6" name="Content Placeholder 5"/>
          <p:cNvSpPr>
            <a:spLocks noGrp="1"/>
          </p:cNvSpPr>
          <p:nvPr>
            <p:ph idx="1"/>
          </p:nvPr>
        </p:nvSpPr>
        <p:spPr>
          <a:xfrm>
            <a:off x="2119448" y="2253343"/>
            <a:ext cx="8014063" cy="2460171"/>
          </a:xfrm>
        </p:spPr>
        <p:txBody>
          <a:bodyPr>
            <a:normAutofit/>
          </a:bodyPr>
          <a:lstStyle/>
          <a:p>
            <a:r>
              <a:rPr lang="en-US" sz="2800" dirty="0" smtClean="0"/>
              <a:t>Housing unit diversity [or the lack of diversity] fundamentally shapes both the demographic structure of suburban communities, but also geographically structures opportunities for all metropolitan households.</a:t>
            </a:r>
          </a:p>
        </p:txBody>
      </p:sp>
      <p:sp>
        <p:nvSpPr>
          <p:cNvPr id="7" name="Rectangle 6"/>
          <p:cNvSpPr/>
          <p:nvPr/>
        </p:nvSpPr>
        <p:spPr>
          <a:xfrm>
            <a:off x="84907" y="6012320"/>
            <a:ext cx="8819607" cy="307777"/>
          </a:xfrm>
          <a:prstGeom prst="rect">
            <a:avLst/>
          </a:prstGeom>
        </p:spPr>
        <p:txBody>
          <a:bodyPr wrap="square">
            <a:spAutoFit/>
          </a:bodyPr>
          <a:lstStyle/>
          <a:p>
            <a:r>
              <a:rPr lang="en-US" sz="1400" dirty="0"/>
              <a:t>Paulsen, Kurt. (2012). The evolution of suburban relative housing unit-diversity. </a:t>
            </a:r>
            <a:r>
              <a:rPr lang="en-US" sz="1400" i="1" dirty="0"/>
              <a:t>Housing Policy Debate </a:t>
            </a:r>
            <a:r>
              <a:rPr lang="en-US" sz="1400" dirty="0"/>
              <a:t>22(3) 407-433</a:t>
            </a:r>
          </a:p>
        </p:txBody>
      </p:sp>
    </p:spTree>
    <p:extLst>
      <p:ext uri="{BB962C8B-B14F-4D97-AF65-F5344CB8AC3E}">
        <p14:creationId xmlns:p14="http://schemas.microsoft.com/office/powerpoint/2010/main" val="946942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Concerns:</a:t>
            </a:r>
            <a:br>
              <a:rPr lang="en-US" dirty="0" smtClean="0"/>
            </a:br>
            <a:r>
              <a:rPr lang="en-US" dirty="0" smtClean="0"/>
              <a:t>Housing Unit Diversity</a:t>
            </a:r>
            <a:endParaRPr lang="en-US" dirty="0"/>
          </a:p>
        </p:txBody>
      </p:sp>
      <p:sp>
        <p:nvSpPr>
          <p:cNvPr id="3" name="Content Placeholder 2"/>
          <p:cNvSpPr>
            <a:spLocks noGrp="1"/>
          </p:cNvSpPr>
          <p:nvPr>
            <p:ph idx="1"/>
          </p:nvPr>
        </p:nvSpPr>
        <p:spPr>
          <a:xfrm>
            <a:off x="4800600" y="1654628"/>
            <a:ext cx="6492240" cy="4855029"/>
          </a:xfrm>
        </p:spPr>
        <p:txBody>
          <a:bodyPr>
            <a:normAutofit/>
          </a:bodyPr>
          <a:lstStyle/>
          <a:p>
            <a:r>
              <a:rPr lang="en-US" sz="2800" dirty="0" smtClean="0"/>
              <a:t>1. Increasingly diverse household structures</a:t>
            </a:r>
          </a:p>
          <a:p>
            <a:pPr defTabSz="511175">
              <a:tabLst>
                <a:tab pos="457200" algn="l"/>
              </a:tabLst>
            </a:pPr>
            <a:r>
              <a:rPr lang="en-US" sz="2800" dirty="0" smtClean="0"/>
              <a:t>2. Shift in federal housing policy towards 	household mobility &amp; poverty 	decentralization</a:t>
            </a:r>
          </a:p>
          <a:p>
            <a:r>
              <a:rPr lang="en-US" sz="2800" dirty="0" smtClean="0"/>
              <a:t>3. Spatial </a:t>
            </a:r>
            <a:r>
              <a:rPr lang="en-US" sz="2800" dirty="0"/>
              <a:t>mismatch of employees and jobs</a:t>
            </a:r>
          </a:p>
          <a:p>
            <a:pPr defTabSz="457200"/>
            <a:r>
              <a:rPr lang="en-US" sz="2800" dirty="0" smtClean="0"/>
              <a:t>4. Increased/excess commuting and traffic 	congestion</a:t>
            </a:r>
            <a:endParaRPr lang="en-US" sz="2800" dirty="0"/>
          </a:p>
        </p:txBody>
      </p:sp>
      <p:sp>
        <p:nvSpPr>
          <p:cNvPr id="4" name="Rectangle 3"/>
          <p:cNvSpPr/>
          <p:nvPr/>
        </p:nvSpPr>
        <p:spPr>
          <a:xfrm>
            <a:off x="357050" y="5612261"/>
            <a:ext cx="3572693" cy="738664"/>
          </a:xfrm>
          <a:prstGeom prst="rect">
            <a:avLst/>
          </a:prstGeom>
        </p:spPr>
        <p:txBody>
          <a:bodyPr wrap="square">
            <a:spAutoFit/>
          </a:bodyPr>
          <a:lstStyle/>
          <a:p>
            <a:r>
              <a:rPr lang="en-US" sz="1400" dirty="0">
                <a:solidFill>
                  <a:schemeClr val="bg1"/>
                </a:solidFill>
              </a:rPr>
              <a:t>Paulsen, Kurt. (2012). The evolution of suburban relative housing unit-diversity. </a:t>
            </a:r>
            <a:r>
              <a:rPr lang="en-US" sz="1400" i="1" dirty="0">
                <a:solidFill>
                  <a:schemeClr val="bg1"/>
                </a:solidFill>
              </a:rPr>
              <a:t>Housing Policy Debate </a:t>
            </a:r>
            <a:r>
              <a:rPr lang="en-US" sz="1400" dirty="0">
                <a:solidFill>
                  <a:schemeClr val="bg1"/>
                </a:solidFill>
              </a:rPr>
              <a:t>22(3) 407-433</a:t>
            </a:r>
          </a:p>
        </p:txBody>
      </p:sp>
    </p:spTree>
    <p:extLst>
      <p:ext uri="{BB962C8B-B14F-4D97-AF65-F5344CB8AC3E}">
        <p14:creationId xmlns:p14="http://schemas.microsoft.com/office/powerpoint/2010/main" val="3664197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Exclusionary Land Use</a:t>
            </a:r>
            <a:endParaRPr lang="en-US" dirty="0"/>
          </a:p>
        </p:txBody>
      </p:sp>
      <p:sp>
        <p:nvSpPr>
          <p:cNvPr id="3" name="Content Placeholder 2"/>
          <p:cNvSpPr>
            <a:spLocks noGrp="1"/>
          </p:cNvSpPr>
          <p:nvPr>
            <p:ph idx="1"/>
          </p:nvPr>
        </p:nvSpPr>
        <p:spPr>
          <a:xfrm>
            <a:off x="2100943" y="2286000"/>
            <a:ext cx="8044544" cy="3583094"/>
          </a:xfrm>
        </p:spPr>
        <p:txBody>
          <a:bodyPr>
            <a:normAutofit/>
          </a:bodyPr>
          <a:lstStyle/>
          <a:p>
            <a:r>
              <a:rPr lang="en-US" sz="2800" dirty="0" smtClean="0"/>
              <a:t>“The severest criticism of local land-use regulations is that, by artificially inflating the cost of housing, they act to exclude lower-income households from suburban communities.”</a:t>
            </a:r>
            <a:endParaRPr lang="en-US" sz="2800" dirty="0"/>
          </a:p>
        </p:txBody>
      </p:sp>
      <p:sp>
        <p:nvSpPr>
          <p:cNvPr id="5" name="Rectangle 4"/>
          <p:cNvSpPr/>
          <p:nvPr/>
        </p:nvSpPr>
        <p:spPr>
          <a:xfrm>
            <a:off x="106679" y="5869094"/>
            <a:ext cx="8819607" cy="523220"/>
          </a:xfrm>
          <a:prstGeom prst="rect">
            <a:avLst/>
          </a:prstGeom>
        </p:spPr>
        <p:txBody>
          <a:bodyPr wrap="square">
            <a:spAutoFit/>
          </a:bodyPr>
          <a:lstStyle/>
          <a:p>
            <a:r>
              <a:rPr lang="en-US" sz="1400" dirty="0" err="1" smtClean="0"/>
              <a:t>Ihlanfeldt</a:t>
            </a:r>
            <a:r>
              <a:rPr lang="en-US" sz="1400" dirty="0" smtClean="0"/>
              <a:t>, Keith R. (2012). Exclusionary land-use regulations in suburban communities: A review of the evidence and policy prescriptions. </a:t>
            </a:r>
            <a:r>
              <a:rPr lang="en-US" sz="1400" i="1" dirty="0" smtClean="0"/>
              <a:t>Urban Studies</a:t>
            </a:r>
            <a:r>
              <a:rPr lang="en-US" sz="1400" dirty="0" smtClean="0"/>
              <a:t> 41(2) 261-283.</a:t>
            </a:r>
            <a:endParaRPr lang="en-US" sz="1400" dirty="0"/>
          </a:p>
        </p:txBody>
      </p:sp>
    </p:spTree>
    <p:extLst>
      <p:ext uri="{BB962C8B-B14F-4D97-AF65-F5344CB8AC3E}">
        <p14:creationId xmlns:p14="http://schemas.microsoft.com/office/powerpoint/2010/main" val="3358877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effect do local land-use regulations have on the cost of housing?</a:t>
            </a:r>
            <a:endParaRPr lang="en-US" dirty="0"/>
          </a:p>
        </p:txBody>
      </p:sp>
      <p:sp>
        <p:nvSpPr>
          <p:cNvPr id="3" name="Content Placeholder 2"/>
          <p:cNvSpPr>
            <a:spLocks noGrp="1"/>
          </p:cNvSpPr>
          <p:nvPr>
            <p:ph idx="1"/>
          </p:nvPr>
        </p:nvSpPr>
        <p:spPr>
          <a:xfrm>
            <a:off x="2100943" y="2286000"/>
            <a:ext cx="8044544" cy="3583094"/>
          </a:xfrm>
        </p:spPr>
        <p:txBody>
          <a:bodyPr>
            <a:normAutofit/>
          </a:bodyPr>
          <a:lstStyle/>
          <a:p>
            <a:r>
              <a:rPr lang="en-US" sz="2800" dirty="0" smtClean="0"/>
              <a:t>1. Growth controls and characteristics zoning act to increase price, although there are some exceptions.</a:t>
            </a:r>
          </a:p>
          <a:p>
            <a:r>
              <a:rPr lang="en-US" sz="2800" dirty="0" smtClean="0"/>
              <a:t>2. Subdivision restrictions are associated with higher price levels.</a:t>
            </a:r>
          </a:p>
        </p:txBody>
      </p:sp>
      <p:sp>
        <p:nvSpPr>
          <p:cNvPr id="5" name="Rectangle 4"/>
          <p:cNvSpPr/>
          <p:nvPr/>
        </p:nvSpPr>
        <p:spPr>
          <a:xfrm>
            <a:off x="106679" y="5869094"/>
            <a:ext cx="8819607" cy="523220"/>
          </a:xfrm>
          <a:prstGeom prst="rect">
            <a:avLst/>
          </a:prstGeom>
        </p:spPr>
        <p:txBody>
          <a:bodyPr wrap="square">
            <a:spAutoFit/>
          </a:bodyPr>
          <a:lstStyle/>
          <a:p>
            <a:r>
              <a:rPr lang="en-US" sz="1400" dirty="0" err="1" smtClean="0"/>
              <a:t>Ihlanfeldt</a:t>
            </a:r>
            <a:r>
              <a:rPr lang="en-US" sz="1400" dirty="0" smtClean="0"/>
              <a:t>, Keith R. (2012). Exclusionary land-use regulations in suburban communities: A review of the evidence and policy prescriptions. </a:t>
            </a:r>
            <a:r>
              <a:rPr lang="en-US" sz="1400" i="1" dirty="0" smtClean="0"/>
              <a:t>Urban Studies</a:t>
            </a:r>
            <a:r>
              <a:rPr lang="en-US" sz="1400" dirty="0" smtClean="0"/>
              <a:t> 41(2) 261-283.</a:t>
            </a:r>
            <a:endParaRPr lang="en-US" sz="1400" dirty="0"/>
          </a:p>
        </p:txBody>
      </p:sp>
    </p:spTree>
    <p:extLst>
      <p:ext uri="{BB962C8B-B14F-4D97-AF65-F5344CB8AC3E}">
        <p14:creationId xmlns:p14="http://schemas.microsoft.com/office/powerpoint/2010/main" val="457235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Are the higher housing prices that result from regulations caused by reductions in housing supply or increases in housing demand?</a:t>
            </a:r>
            <a:endParaRPr lang="en-US" sz="4000" dirty="0"/>
          </a:p>
        </p:txBody>
      </p:sp>
      <p:sp>
        <p:nvSpPr>
          <p:cNvPr id="3" name="Content Placeholder 2"/>
          <p:cNvSpPr>
            <a:spLocks noGrp="1"/>
          </p:cNvSpPr>
          <p:nvPr>
            <p:ph idx="1"/>
          </p:nvPr>
        </p:nvSpPr>
        <p:spPr>
          <a:xfrm>
            <a:off x="2100943" y="2286000"/>
            <a:ext cx="8044544" cy="3583094"/>
          </a:xfrm>
        </p:spPr>
        <p:txBody>
          <a:bodyPr>
            <a:normAutofit/>
          </a:bodyPr>
          <a:lstStyle/>
          <a:p>
            <a:r>
              <a:rPr lang="en-US" sz="2800" dirty="0" smtClean="0"/>
              <a:t>There is some evidence that more restrictive land use regulations results in a reduction of housing supply.</a:t>
            </a:r>
          </a:p>
          <a:p>
            <a:endParaRPr lang="en-US" sz="2800" dirty="0" smtClean="0"/>
          </a:p>
        </p:txBody>
      </p:sp>
      <p:sp>
        <p:nvSpPr>
          <p:cNvPr id="5" name="Rectangle 4"/>
          <p:cNvSpPr/>
          <p:nvPr/>
        </p:nvSpPr>
        <p:spPr>
          <a:xfrm>
            <a:off x="106679" y="5869094"/>
            <a:ext cx="8819607" cy="523220"/>
          </a:xfrm>
          <a:prstGeom prst="rect">
            <a:avLst/>
          </a:prstGeom>
        </p:spPr>
        <p:txBody>
          <a:bodyPr wrap="square">
            <a:spAutoFit/>
          </a:bodyPr>
          <a:lstStyle/>
          <a:p>
            <a:r>
              <a:rPr lang="en-US" sz="1400" dirty="0" err="1" smtClean="0"/>
              <a:t>Ihlanfeldt</a:t>
            </a:r>
            <a:r>
              <a:rPr lang="en-US" sz="1400" dirty="0" smtClean="0"/>
              <a:t>, Keith R. (2012). Exclusionary land-use regulations in suburban communities: A review of the evidence and policy prescriptions. </a:t>
            </a:r>
            <a:r>
              <a:rPr lang="en-US" sz="1400" i="1" dirty="0" smtClean="0"/>
              <a:t>Urban Studies</a:t>
            </a:r>
            <a:r>
              <a:rPr lang="en-US" sz="1400" dirty="0" smtClean="0"/>
              <a:t> 41(2) 261-283.</a:t>
            </a:r>
            <a:endParaRPr lang="en-US" sz="1400" dirty="0"/>
          </a:p>
        </p:txBody>
      </p:sp>
    </p:spTree>
    <p:extLst>
      <p:ext uri="{BB962C8B-B14F-4D97-AF65-F5344CB8AC3E}">
        <p14:creationId xmlns:p14="http://schemas.microsoft.com/office/powerpoint/2010/main" val="381213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Do local land use regulations contribute to income and racial segregation within metropolitan areas?</a:t>
            </a:r>
            <a:endParaRPr lang="en-US" sz="4000" dirty="0"/>
          </a:p>
        </p:txBody>
      </p:sp>
      <p:sp>
        <p:nvSpPr>
          <p:cNvPr id="3" name="Content Placeholder 2"/>
          <p:cNvSpPr>
            <a:spLocks noGrp="1"/>
          </p:cNvSpPr>
          <p:nvPr>
            <p:ph idx="1"/>
          </p:nvPr>
        </p:nvSpPr>
        <p:spPr>
          <a:xfrm>
            <a:off x="2100943" y="2286000"/>
            <a:ext cx="8044544" cy="3583094"/>
          </a:xfrm>
        </p:spPr>
        <p:txBody>
          <a:bodyPr>
            <a:normAutofit/>
          </a:bodyPr>
          <a:lstStyle/>
          <a:p>
            <a:r>
              <a:rPr lang="en-US" sz="2800" dirty="0" smtClean="0"/>
              <a:t>1. Cities whose land use policies favor single family housing experienced growth in non-Hispanic whites, and less growth among Asians and Hispanic residents.</a:t>
            </a:r>
          </a:p>
          <a:p>
            <a:r>
              <a:rPr lang="en-US" sz="2800" dirty="0" smtClean="0"/>
              <a:t>2. Growth in African American residents is also related to single family detached housing, but with less impact than on non-Hispanic white residents.</a:t>
            </a:r>
          </a:p>
          <a:p>
            <a:endParaRPr lang="en-US" sz="2800" dirty="0" smtClean="0"/>
          </a:p>
        </p:txBody>
      </p:sp>
      <p:sp>
        <p:nvSpPr>
          <p:cNvPr id="5" name="Rectangle 4"/>
          <p:cNvSpPr/>
          <p:nvPr/>
        </p:nvSpPr>
        <p:spPr>
          <a:xfrm>
            <a:off x="106679" y="5869094"/>
            <a:ext cx="8819607" cy="523220"/>
          </a:xfrm>
          <a:prstGeom prst="rect">
            <a:avLst/>
          </a:prstGeom>
        </p:spPr>
        <p:txBody>
          <a:bodyPr wrap="square">
            <a:spAutoFit/>
          </a:bodyPr>
          <a:lstStyle/>
          <a:p>
            <a:r>
              <a:rPr lang="en-US" sz="1400" dirty="0" err="1" smtClean="0"/>
              <a:t>Ihlanfeldt</a:t>
            </a:r>
            <a:r>
              <a:rPr lang="en-US" sz="1400" dirty="0" smtClean="0"/>
              <a:t>, Keith R. (2012). Exclusionary land-use regulations in suburban communities: A review of the evidence and policy prescriptions. </a:t>
            </a:r>
            <a:r>
              <a:rPr lang="en-US" sz="1400" i="1" dirty="0" smtClean="0"/>
              <a:t>Urban Studies</a:t>
            </a:r>
            <a:r>
              <a:rPr lang="en-US" sz="1400" dirty="0" smtClean="0"/>
              <a:t> 41(2) 261-283.</a:t>
            </a:r>
            <a:endParaRPr lang="en-US" sz="1400" dirty="0"/>
          </a:p>
        </p:txBody>
      </p:sp>
    </p:spTree>
    <p:extLst>
      <p:ext uri="{BB962C8B-B14F-4D97-AF65-F5344CB8AC3E}">
        <p14:creationId xmlns:p14="http://schemas.microsoft.com/office/powerpoint/2010/main" val="407759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Do local land use regulations contribute to spatial mismatch in the labor market among lower-skilled workers?</a:t>
            </a:r>
            <a:endParaRPr lang="en-US" sz="4000" dirty="0"/>
          </a:p>
        </p:txBody>
      </p:sp>
      <p:sp>
        <p:nvSpPr>
          <p:cNvPr id="3" name="Content Placeholder 2"/>
          <p:cNvSpPr>
            <a:spLocks noGrp="1"/>
          </p:cNvSpPr>
          <p:nvPr>
            <p:ph idx="1"/>
          </p:nvPr>
        </p:nvSpPr>
        <p:spPr>
          <a:xfrm>
            <a:off x="2100943" y="2286000"/>
            <a:ext cx="8044544" cy="3583094"/>
          </a:xfrm>
        </p:spPr>
        <p:txBody>
          <a:bodyPr>
            <a:normAutofit/>
          </a:bodyPr>
          <a:lstStyle/>
          <a:p>
            <a:r>
              <a:rPr lang="en-US" sz="2800" dirty="0" smtClean="0"/>
              <a:t>There is evidence that restrictive land use regulations may have effects on the intra-urban geography of economic opportunity among lower skilled workers</a:t>
            </a:r>
          </a:p>
        </p:txBody>
      </p:sp>
      <p:sp>
        <p:nvSpPr>
          <p:cNvPr id="5" name="Rectangle 4"/>
          <p:cNvSpPr/>
          <p:nvPr/>
        </p:nvSpPr>
        <p:spPr>
          <a:xfrm>
            <a:off x="106679" y="5869094"/>
            <a:ext cx="8819607" cy="523220"/>
          </a:xfrm>
          <a:prstGeom prst="rect">
            <a:avLst/>
          </a:prstGeom>
        </p:spPr>
        <p:txBody>
          <a:bodyPr wrap="square">
            <a:spAutoFit/>
          </a:bodyPr>
          <a:lstStyle/>
          <a:p>
            <a:r>
              <a:rPr lang="en-US" sz="1400" dirty="0" err="1" smtClean="0"/>
              <a:t>Ihlanfeldt</a:t>
            </a:r>
            <a:r>
              <a:rPr lang="en-US" sz="1400" dirty="0" smtClean="0"/>
              <a:t>, Keith R. (2012). Exclusionary land-use regulations in suburban communities: A review of the evidence and policy prescriptions. </a:t>
            </a:r>
            <a:r>
              <a:rPr lang="en-US" sz="1400" i="1" dirty="0" smtClean="0"/>
              <a:t>Urban Studies</a:t>
            </a:r>
            <a:r>
              <a:rPr lang="en-US" sz="1400" dirty="0" smtClean="0"/>
              <a:t> 41(2) 261-283.</a:t>
            </a:r>
            <a:endParaRPr lang="en-US" sz="1400" dirty="0"/>
          </a:p>
        </p:txBody>
      </p:sp>
    </p:spTree>
    <p:extLst>
      <p:ext uri="{BB962C8B-B14F-4D97-AF65-F5344CB8AC3E}">
        <p14:creationId xmlns:p14="http://schemas.microsoft.com/office/powerpoint/2010/main" val="2278171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a:xfrm>
            <a:off x="4800600" y="1743740"/>
            <a:ext cx="6492240" cy="4245580"/>
          </a:xfrm>
        </p:spPr>
        <p:txBody>
          <a:bodyPr>
            <a:normAutofit/>
          </a:bodyPr>
          <a:lstStyle/>
          <a:p>
            <a:pPr marL="0" indent="0" algn="ctr">
              <a:buNone/>
            </a:pPr>
            <a:r>
              <a:rPr lang="en-US" sz="2800" dirty="0" smtClean="0"/>
              <a:t>Are there previous decisions regarding land use in Waunakee that might be affecting affordability?</a:t>
            </a:r>
          </a:p>
          <a:p>
            <a:pPr marL="0" indent="0" algn="ctr">
              <a:buNone/>
            </a:pPr>
            <a:r>
              <a:rPr lang="en-US" sz="2800" dirty="0" smtClean="0"/>
              <a:t>If so, what are these decisions?</a:t>
            </a:r>
          </a:p>
        </p:txBody>
      </p:sp>
      <p:sp>
        <p:nvSpPr>
          <p:cNvPr id="6" name="Text Placeholder 5"/>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6012523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4612</TotalTime>
  <Words>1133</Words>
  <Application>Microsoft Office PowerPoint</Application>
  <PresentationFormat>Widescreen</PresentationFormat>
  <Paragraphs>57</Paragraphs>
  <Slides>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Calibri Light</vt:lpstr>
      <vt:lpstr>Retrospect</vt:lpstr>
      <vt:lpstr>Waunakee Housing Task Force</vt:lpstr>
      <vt:lpstr>“The Geography of Opportunity”</vt:lpstr>
      <vt:lpstr>Concerns: Housing Unit Diversity</vt:lpstr>
      <vt:lpstr>Exclusionary Land Use</vt:lpstr>
      <vt:lpstr>What effect do local land-use regulations have on the cost of housing?</vt:lpstr>
      <vt:lpstr>Are the higher housing prices that result from regulations caused by reductions in housing supply or increases in housing demand?</vt:lpstr>
      <vt:lpstr>Do local land use regulations contribute to income and racial segregation within metropolitan areas?</vt:lpstr>
      <vt:lpstr>Do local land use regulations contribute to spatial mismatch in the labor market among lower-skilled workers?</vt:lpstr>
      <vt:lpstr>PowerPoint Presentation</vt:lpstr>
    </vt:vector>
  </TitlesOfParts>
  <Company>UW Extension / UW Colleges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Millennials</dc:title>
  <dc:creator>Runge, Kristin</dc:creator>
  <cp:lastModifiedBy>Runge, Kristin</cp:lastModifiedBy>
  <cp:revision>140</cp:revision>
  <cp:lastPrinted>2015-10-29T15:59:57Z</cp:lastPrinted>
  <dcterms:created xsi:type="dcterms:W3CDTF">2015-10-28T18:50:05Z</dcterms:created>
  <dcterms:modified xsi:type="dcterms:W3CDTF">2018-10-31T14:15:44Z</dcterms:modified>
</cp:coreProperties>
</file>