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handoutMasterIdLst>
    <p:handoutMasterId r:id="rId12"/>
  </p:handoutMasterIdLst>
  <p:sldIdLst>
    <p:sldId id="279" r:id="rId2"/>
    <p:sldId id="277" r:id="rId3"/>
    <p:sldId id="294" r:id="rId4"/>
    <p:sldId id="295" r:id="rId5"/>
    <p:sldId id="296" r:id="rId6"/>
    <p:sldId id="289" r:id="rId7"/>
    <p:sldId id="298" r:id="rId8"/>
    <p:sldId id="297" r:id="rId9"/>
    <p:sldId id="299" r:id="rId1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0">
          <p15:clr>
            <a:srgbClr val="A4A3A4"/>
          </p15:clr>
        </p15:guide>
        <p15:guide id="2" orient="horz" pos="3960">
          <p15:clr>
            <a:srgbClr val="A4A3A4"/>
          </p15:clr>
        </p15:guide>
        <p15:guide id="3" orient="horz" pos="816">
          <p15:clr>
            <a:srgbClr val="A4A3A4"/>
          </p15:clr>
        </p15:guide>
        <p15:guide id="4" orient="horz" pos="2880">
          <p15:clr>
            <a:srgbClr val="A4A3A4"/>
          </p15:clr>
        </p15:guide>
        <p15:guide id="5" orient="horz" pos="1296">
          <p15:clr>
            <a:srgbClr val="A4A3A4"/>
          </p15:clr>
        </p15:guide>
        <p15:guide id="6" orient="horz" pos="1152">
          <p15:clr>
            <a:srgbClr val="A4A3A4"/>
          </p15:clr>
        </p15:guide>
        <p15:guide id="7" pos="5544">
          <p15:clr>
            <a:srgbClr val="A4A3A4"/>
          </p15:clr>
        </p15:guide>
        <p15:guide id="8" pos="216">
          <p15:clr>
            <a:srgbClr val="A4A3A4"/>
          </p15:clr>
        </p15:guide>
        <p15:guide id="9"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 Grace" initials="SG" lastIdx="1" clrIdx="0">
    <p:extLst>
      <p:ext uri="{19B8F6BF-5375-455C-9EA6-DF929625EA0E}">
        <p15:presenceInfo xmlns:p15="http://schemas.microsoft.com/office/powerpoint/2012/main" userId="S-1-5-21-3280006648-2325354317-2353224467-11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CC"/>
    <a:srgbClr val="003399"/>
    <a:srgbClr val="000066"/>
    <a:srgbClr val="000099"/>
    <a:srgbClr val="0033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83" autoAdjust="0"/>
    <p:restoredTop sz="99648" autoAdjust="0"/>
  </p:normalViewPr>
  <p:slideViewPr>
    <p:cSldViewPr>
      <p:cViewPr varScale="1">
        <p:scale>
          <a:sx n="111" d="100"/>
          <a:sy n="111" d="100"/>
        </p:scale>
        <p:origin x="1350" y="96"/>
      </p:cViewPr>
      <p:guideLst>
        <p:guide orient="horz" pos="1440"/>
        <p:guide orient="horz" pos="3960"/>
        <p:guide orient="horz" pos="816"/>
        <p:guide orient="horz" pos="2880"/>
        <p:guide orient="horz" pos="1296"/>
        <p:guide orient="horz" pos="1152"/>
        <p:guide pos="5544"/>
        <p:guide pos="216"/>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83" d="100"/>
          <a:sy n="83" d="100"/>
        </p:scale>
        <p:origin x="3810" y="90"/>
      </p:cViewPr>
      <p:guideLst>
        <p:guide orient="horz" pos="2928"/>
        <p:guide pos="2208"/>
      </p:guideLst>
    </p:cSldViewPr>
  </p:notesViewPr>
  <p:gridSpacing cx="114300" cy="1143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sbs\Share\Client\Regency\2016\LA%20Rebuttal\LA%20PL%20Project_082614a_071916.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bs\Share\Client\Regency\2016\LA%20Rebuttal\LA%20PL%20Project_082614a_071916.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Data</a:t>
            </a:r>
            <a:r>
              <a:rPr lang="en-US" baseline="0"/>
              <a:t> Point Distribution</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dLbls>
          <c:showLegendKey val="0"/>
          <c:showVal val="0"/>
          <c:showCatName val="0"/>
          <c:showSerName val="0"/>
          <c:showPercent val="0"/>
          <c:showBubbleSize val="0"/>
        </c:dLbls>
        <c:gapWidth val="182"/>
        <c:axId val="761038143"/>
        <c:axId val="761032735"/>
      </c:barChart>
      <c:catAx>
        <c:axId val="761038143"/>
        <c:scaling>
          <c:orientation val="minMax"/>
        </c:scaling>
        <c:delete val="0"/>
        <c:axPos val="l"/>
        <c:majorGridlines>
          <c:spPr>
            <a:ln w="9525" cap="flat" cmpd="sng" algn="ctr">
              <a:solidFill>
                <a:schemeClr val="tx1">
                  <a:lumMod val="15000"/>
                  <a:lumOff val="85000"/>
                </a:schemeClr>
              </a:solidFill>
              <a:round/>
            </a:ln>
            <a:effectLst/>
          </c:spPr>
        </c:majorGridlines>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1032735"/>
        <c:crosses val="autoZero"/>
        <c:auto val="1"/>
        <c:lblAlgn val="ctr"/>
        <c:lblOffset val="100"/>
        <c:noMultiLvlLbl val="0"/>
      </c:catAx>
      <c:valAx>
        <c:axId val="761032735"/>
        <c:scaling>
          <c:orientation val="minMax"/>
        </c:scaling>
        <c:delete val="0"/>
        <c:axPos val="b"/>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103814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Data</a:t>
            </a:r>
            <a:r>
              <a:rPr lang="en-US" baseline="0"/>
              <a:t> Point Distribution</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4845922037523091E-2"/>
          <c:y val="0.19864978902953587"/>
          <c:w val="0.82941333722173616"/>
          <c:h val="0.75493670886075948"/>
        </c:manualLayout>
      </c:layout>
      <c:barChart>
        <c:barDir val="bar"/>
        <c:grouping val="clustered"/>
        <c:varyColors val="0"/>
        <c:dLbls>
          <c:showLegendKey val="0"/>
          <c:showVal val="0"/>
          <c:showCatName val="0"/>
          <c:showSerName val="0"/>
          <c:showPercent val="0"/>
          <c:showBubbleSize val="0"/>
        </c:dLbls>
        <c:gapWidth val="182"/>
        <c:axId val="761038143"/>
        <c:axId val="761032735"/>
      </c:barChart>
      <c:catAx>
        <c:axId val="761038143"/>
        <c:scaling>
          <c:orientation val="maxMin"/>
        </c:scaling>
        <c:delete val="0"/>
        <c:axPos val="l"/>
        <c:majorGridlines>
          <c:spPr>
            <a:ln w="9525" cap="flat" cmpd="sng" algn="ctr">
              <a:solidFill>
                <a:schemeClr val="tx1">
                  <a:lumMod val="15000"/>
                  <a:lumOff val="85000"/>
                </a:schemeClr>
              </a:solidFill>
              <a:round/>
            </a:ln>
            <a:effectLst/>
          </c:spPr>
        </c:majorGridlines>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1032735"/>
        <c:crosses val="autoZero"/>
        <c:auto val="1"/>
        <c:lblAlgn val="ctr"/>
        <c:lblOffset val="100"/>
        <c:noMultiLvlLbl val="0"/>
      </c:catAx>
      <c:valAx>
        <c:axId val="761032735"/>
        <c:scaling>
          <c:orientation val="minMax"/>
        </c:scaling>
        <c:delete val="0"/>
        <c:axPos val="t"/>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103814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2" tIns="46586" rIns="93172" bIns="46586" rtlCol="0"/>
          <a:lstStyle>
            <a:lvl1pPr algn="r">
              <a:defRPr sz="1300"/>
            </a:lvl1pPr>
          </a:lstStyle>
          <a:p>
            <a:fld id="{F3C44497-5450-416E-A7D2-570392470917}" type="datetimeFigureOut">
              <a:rPr lang="en-US" smtClean="0"/>
              <a:pPr/>
              <a:t>8/8/2016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6" rIns="93172" bIns="46586" rtlCol="0" anchor="b"/>
          <a:lstStyle>
            <a:lvl1pPr algn="r">
              <a:defRPr sz="1300"/>
            </a:lvl1pPr>
          </a:lstStyle>
          <a:p>
            <a:fld id="{595969A7-4A2D-4422-92E5-F88C1F860D4F}" type="slidenum">
              <a:rPr lang="en-US" smtClean="0"/>
              <a:pPr/>
              <a:t>‹#›</a:t>
            </a:fld>
            <a:endParaRPr lang="en-US" dirty="0"/>
          </a:p>
        </p:txBody>
      </p:sp>
    </p:spTree>
    <p:extLst>
      <p:ext uri="{BB962C8B-B14F-4D97-AF65-F5344CB8AC3E}">
        <p14:creationId xmlns:p14="http://schemas.microsoft.com/office/powerpoint/2010/main" val="12715599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145" cy="464205"/>
          </a:xfrm>
          <a:prstGeom prst="rect">
            <a:avLst/>
          </a:prstGeom>
        </p:spPr>
        <p:txBody>
          <a:bodyPr vert="horz" lIns="88139" tIns="44070" rIns="88139" bIns="44070" rtlCol="0"/>
          <a:lstStyle>
            <a:lvl1pPr algn="l">
              <a:defRPr sz="1200"/>
            </a:lvl1pPr>
          </a:lstStyle>
          <a:p>
            <a:endParaRPr lang="en-US" dirty="0"/>
          </a:p>
        </p:txBody>
      </p:sp>
      <p:sp>
        <p:nvSpPr>
          <p:cNvPr id="3" name="Date Placeholder 2"/>
          <p:cNvSpPr>
            <a:spLocks noGrp="1"/>
          </p:cNvSpPr>
          <p:nvPr>
            <p:ph type="dt" idx="1"/>
          </p:nvPr>
        </p:nvSpPr>
        <p:spPr>
          <a:xfrm>
            <a:off x="3970734" y="1"/>
            <a:ext cx="3038145" cy="464205"/>
          </a:xfrm>
          <a:prstGeom prst="rect">
            <a:avLst/>
          </a:prstGeom>
        </p:spPr>
        <p:txBody>
          <a:bodyPr vert="horz" lIns="88139" tIns="44070" rIns="88139" bIns="44070" rtlCol="0"/>
          <a:lstStyle>
            <a:lvl1pPr algn="r">
              <a:defRPr sz="1200"/>
            </a:lvl1pPr>
          </a:lstStyle>
          <a:p>
            <a:fld id="{7104D8F6-7777-4E7D-A639-888D646E0F2A}" type="datetimeFigureOut">
              <a:rPr lang="en-US" smtClean="0"/>
              <a:pPr/>
              <a:t>8/8/2016</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88139" tIns="44070" rIns="88139" bIns="44070" rtlCol="0" anchor="ctr"/>
          <a:lstStyle/>
          <a:p>
            <a:endParaRPr lang="en-US" dirty="0"/>
          </a:p>
        </p:txBody>
      </p:sp>
      <p:sp>
        <p:nvSpPr>
          <p:cNvPr id="5" name="Notes Placeholder 4"/>
          <p:cNvSpPr>
            <a:spLocks noGrp="1"/>
          </p:cNvSpPr>
          <p:nvPr>
            <p:ph type="body" sz="quarter" idx="3"/>
          </p:nvPr>
        </p:nvSpPr>
        <p:spPr>
          <a:xfrm>
            <a:off x="701345" y="4416099"/>
            <a:ext cx="5607711" cy="4182457"/>
          </a:xfrm>
          <a:prstGeom prst="rect">
            <a:avLst/>
          </a:prstGeom>
        </p:spPr>
        <p:txBody>
          <a:bodyPr vert="horz" lIns="88139" tIns="44070" rIns="88139" bIns="4407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0659"/>
            <a:ext cx="3038145" cy="464205"/>
          </a:xfrm>
          <a:prstGeom prst="rect">
            <a:avLst/>
          </a:prstGeom>
        </p:spPr>
        <p:txBody>
          <a:bodyPr vert="horz" lIns="88139" tIns="44070" rIns="88139" bIns="4407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734" y="8830659"/>
            <a:ext cx="3038145" cy="464205"/>
          </a:xfrm>
          <a:prstGeom prst="rect">
            <a:avLst/>
          </a:prstGeom>
        </p:spPr>
        <p:txBody>
          <a:bodyPr vert="horz" lIns="88139" tIns="44070" rIns="88139" bIns="44070" rtlCol="0" anchor="b"/>
          <a:lstStyle>
            <a:lvl1pPr algn="r">
              <a:defRPr sz="1200"/>
            </a:lvl1pPr>
          </a:lstStyle>
          <a:p>
            <a:fld id="{18BF1672-6D67-45F7-8C25-B5C0191BE39F}" type="slidenum">
              <a:rPr lang="en-US" smtClean="0"/>
              <a:pPr/>
              <a:t>‹#›</a:t>
            </a:fld>
            <a:endParaRPr lang="en-US" dirty="0"/>
          </a:p>
        </p:txBody>
      </p:sp>
    </p:spTree>
    <p:extLst>
      <p:ext uri="{BB962C8B-B14F-4D97-AF65-F5344CB8AC3E}">
        <p14:creationId xmlns:p14="http://schemas.microsoft.com/office/powerpoint/2010/main" val="3597601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3" name="Rectangle 22"/>
          <p:cNvSpPr>
            <a:spLocks noChangeArrowheads="1"/>
          </p:cNvSpPr>
          <p:nvPr/>
        </p:nvSpPr>
        <p:spPr bwMode="ltGray">
          <a:xfrm>
            <a:off x="1588" y="-1588"/>
            <a:ext cx="9140825" cy="6856413"/>
          </a:xfrm>
          <a:prstGeom prst="rect">
            <a:avLst/>
          </a:prstGeom>
          <a:noFill/>
          <a:ln w="9525">
            <a:solidFill>
              <a:schemeClr val="bg1"/>
            </a:solidFill>
            <a:miter lim="800000"/>
            <a:headEnd/>
            <a:tailEnd/>
          </a:ln>
          <a:effectLst/>
        </p:spPr>
        <p:txBody>
          <a:bodyPr wrap="none" anchor="ctr"/>
          <a:lstStyle/>
          <a:p>
            <a:pPr>
              <a:defRPr/>
            </a:pPr>
            <a:endParaRPr lang="en-US" dirty="0">
              <a:latin typeface="Arial" pitchFamily="34" charset="0"/>
              <a:cs typeface="Arial" pitchFamily="34" charset="0"/>
            </a:endParaRPr>
          </a:p>
        </p:txBody>
      </p:sp>
      <p:pic>
        <p:nvPicPr>
          <p:cNvPr id="4" name="Picture 20" descr="KPMG_150_Blue"/>
          <p:cNvPicPr>
            <a:picLocks noChangeArrowheads="1"/>
          </p:cNvPicPr>
          <p:nvPr/>
        </p:nvPicPr>
        <p:blipFill>
          <a:blip r:embed="rId2" cstate="print"/>
          <a:srcRect/>
          <a:stretch>
            <a:fillRect/>
          </a:stretch>
        </p:blipFill>
        <p:spPr bwMode="auto">
          <a:xfrm>
            <a:off x="419100" y="419100"/>
            <a:ext cx="987425" cy="401638"/>
          </a:xfrm>
          <a:prstGeom prst="rect">
            <a:avLst/>
          </a:prstGeom>
          <a:noFill/>
          <a:ln w="9525">
            <a:noFill/>
            <a:miter lim="800000"/>
            <a:headEnd/>
            <a:tailEnd/>
          </a:ln>
        </p:spPr>
      </p:pic>
      <p:pic>
        <p:nvPicPr>
          <p:cNvPr id="6" name="Picture 10" descr="Living-Blue-2-Theme"/>
          <p:cNvPicPr>
            <a:picLocks noChangeAspect="1" noChangeArrowheads="1"/>
          </p:cNvPicPr>
          <p:nvPr/>
        </p:nvPicPr>
        <p:blipFill>
          <a:blip r:embed="rId3" cstate="print">
            <a:lum bright="-6000"/>
          </a:blip>
          <a:srcRect/>
          <a:stretch>
            <a:fillRect/>
          </a:stretch>
        </p:blipFill>
        <p:spPr bwMode="hidden">
          <a:xfrm>
            <a:off x="0" y="0"/>
            <a:ext cx="9144000" cy="6858000"/>
          </a:xfrm>
          <a:prstGeom prst="rect">
            <a:avLst/>
          </a:prstGeom>
          <a:noFill/>
          <a:ln w="9525">
            <a:noFill/>
            <a:miter lim="800000"/>
            <a:headEnd/>
            <a:tailEnd/>
          </a:ln>
        </p:spPr>
      </p:pic>
      <p:sp>
        <p:nvSpPr>
          <p:cNvPr id="4103" name="Rectangle 7"/>
          <p:cNvSpPr>
            <a:spLocks noGrp="1" noChangeArrowheads="1"/>
          </p:cNvSpPr>
          <p:nvPr>
            <p:ph type="ctrTitle"/>
          </p:nvPr>
        </p:nvSpPr>
        <p:spPr>
          <a:xfrm>
            <a:off x="190500" y="1881188"/>
            <a:ext cx="8763000" cy="3090862"/>
          </a:xfrm>
        </p:spPr>
        <p:txBody>
          <a:bodyPr/>
          <a:lstStyle>
            <a:lvl1pPr algn="ctr">
              <a:defRPr sz="4200"/>
            </a:lvl1pPr>
          </a:lstStyle>
          <a:p>
            <a:r>
              <a:rPr lang="en-US"/>
              <a:t>Click to edit Master title style</a:t>
            </a:r>
          </a:p>
        </p:txBody>
      </p:sp>
      <p:sp>
        <p:nvSpPr>
          <p:cNvPr id="8" name="Rectangle 13"/>
          <p:cNvSpPr>
            <a:spLocks noGrp="1" noChangeArrowheads="1"/>
          </p:cNvSpPr>
          <p:nvPr>
            <p:ph type="sldNum" sz="quarter" idx="10"/>
          </p:nvPr>
        </p:nvSpPr>
        <p:spPr/>
        <p:txBody>
          <a:bodyPr/>
          <a:lstStyle>
            <a:lvl1pPr>
              <a:defRPr/>
            </a:lvl1pPr>
          </a:lstStyle>
          <a:p>
            <a:fld id="{CF9158A5-A22C-46E0-AAC9-91B589BC496E}" type="slidenum">
              <a:rPr lang="en-US" smtClean="0"/>
              <a:pPr/>
              <a:t>‹#›</a:t>
            </a:fld>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79574" name="Picture 22" descr="PowerPoint-Graphics-3_US"/>
          <p:cNvPicPr>
            <a:picLocks noChangeAspect="1" noChangeArrowheads="1"/>
          </p:cNvPicPr>
          <p:nvPr/>
        </p:nvPicPr>
        <p:blipFill>
          <a:blip r:embed="rId2" cstate="print"/>
          <a:srcRect/>
          <a:stretch>
            <a:fillRect/>
          </a:stretch>
        </p:blipFill>
        <p:spPr bwMode="auto">
          <a:xfrm>
            <a:off x="0" y="0"/>
            <a:ext cx="4941888" cy="5403850"/>
          </a:xfrm>
          <a:prstGeom prst="rect">
            <a:avLst/>
          </a:prstGeom>
          <a:noFill/>
        </p:spPr>
      </p:pic>
      <p:sp>
        <p:nvSpPr>
          <p:cNvPr id="279558" name="Rectangle 2"/>
          <p:cNvSpPr>
            <a:spLocks noGrp="1" noChangeArrowheads="1"/>
          </p:cNvSpPr>
          <p:nvPr>
            <p:ph type="ctrTitle"/>
          </p:nvPr>
        </p:nvSpPr>
        <p:spPr>
          <a:xfrm>
            <a:off x="323850" y="1412875"/>
            <a:ext cx="3559175" cy="2159000"/>
          </a:xfrm>
        </p:spPr>
        <p:txBody>
          <a:bodyPr anchor="t"/>
          <a:lstStyle>
            <a:lvl1pPr>
              <a:defRPr sz="3000"/>
            </a:lvl1pPr>
          </a:lstStyle>
          <a:p>
            <a:r>
              <a:rPr lang="en-US"/>
              <a:t>Click to edit Master title style</a:t>
            </a:r>
          </a:p>
        </p:txBody>
      </p:sp>
      <p:sp>
        <p:nvSpPr>
          <p:cNvPr id="279559" name="Rectangle 3"/>
          <p:cNvSpPr>
            <a:spLocks noGrp="1" noChangeArrowheads="1"/>
          </p:cNvSpPr>
          <p:nvPr>
            <p:ph type="subTitle" idx="1"/>
          </p:nvPr>
        </p:nvSpPr>
        <p:spPr bwMode="gray">
          <a:xfrm>
            <a:off x="323850" y="3781425"/>
            <a:ext cx="3157538" cy="1079500"/>
          </a:xfrm>
        </p:spPr>
        <p:txBody>
          <a:bodyPr/>
          <a:lstStyle>
            <a:lvl1pPr>
              <a:defRPr sz="1200" b="0">
                <a:solidFill>
                  <a:schemeClr val="bg1"/>
                </a:solidFill>
              </a:defRPr>
            </a:lvl1pPr>
          </a:lstStyle>
          <a:p>
            <a:r>
              <a:rPr lang="en-US"/>
              <a:t>Click to edit Master subtitle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CF9158A5-A22C-46E0-AAC9-91B589BC496E}" type="slidenum">
              <a:rPr lang="en-US" smtClean="0"/>
              <a:pPr/>
              <a:t>‹#›</a:t>
            </a:fld>
            <a:endParaRPr lang="en-US" dirty="0"/>
          </a:p>
        </p:txBody>
      </p:sp>
      <p:sp>
        <p:nvSpPr>
          <p:cNvPr id="3" name="Content Placeholder 2"/>
          <p:cNvSpPr>
            <a:spLocks noGrp="1"/>
          </p:cNvSpPr>
          <p:nvPr>
            <p:ph idx="1"/>
          </p:nvPr>
        </p:nvSpPr>
        <p:spPr>
          <a:xfrm>
            <a:off x="323850" y="1316038"/>
            <a:ext cx="8545513" cy="4795837"/>
          </a:xfrm>
        </p:spPr>
        <p:txBody>
          <a:bodyPr/>
          <a:lstStyle>
            <a:lvl2pPr>
              <a:defRPr sz="1400"/>
            </a:lvl2pPr>
            <a:lvl3pPr>
              <a:buFont typeface="Wingdings" pitchFamily="2" charset="2"/>
              <a:buChar char="Ø"/>
              <a:defRPr/>
            </a:lvl3pPr>
            <a:lvl4pPr>
              <a:buFont typeface="Wingdings" pitchFamily="2" charset="2"/>
              <a:buChar char="q"/>
              <a:defRPr/>
            </a:lvl4pPr>
            <a:lvl5pPr>
              <a:defRPr/>
            </a:lvl5pPr>
          </a:lstStyle>
          <a:p>
            <a:pPr lvl="0"/>
            <a:r>
              <a:rPr lang="en-US" dirty="0"/>
              <a:t>Click to edit Master text styles</a:t>
            </a:r>
          </a:p>
          <a:p>
            <a:pPr lvl="2"/>
            <a:r>
              <a:rPr lang="en-US" dirty="0"/>
              <a:t>Third level</a:t>
            </a:r>
          </a:p>
          <a:p>
            <a:pPr lvl="3"/>
            <a:r>
              <a:rPr lang="en-US" dirty="0"/>
              <a:t>Fourth level</a:t>
            </a:r>
          </a:p>
          <a:p>
            <a:pPr lvl="4"/>
            <a:r>
              <a:rPr lang="en-US" dirty="0"/>
              <a:t>Fifth level</a:t>
            </a:r>
          </a:p>
          <a:p>
            <a:pPr lvl="4"/>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23850" y="1325563"/>
            <a:ext cx="4195763" cy="4775200"/>
          </a:xfrm>
        </p:spPr>
        <p:txBody>
          <a:bodyPr/>
          <a:lstStyle>
            <a:lvl1pPr>
              <a:defRPr sz="1400" baseline="0"/>
            </a:lvl1pPr>
            <a:lvl2pPr>
              <a:defRPr sz="1400" baseline="0"/>
            </a:lvl2pPr>
            <a:lvl3pPr>
              <a:buFont typeface="Wingdings" pitchFamily="2" charset="2"/>
              <a:buChar char="Ø"/>
              <a:defRPr sz="1400" baseline="0"/>
            </a:lvl3pPr>
            <a:lvl4pPr>
              <a:buFont typeface="Wingdings" pitchFamily="2" charset="2"/>
              <a:buChar char="q"/>
              <a:defRPr sz="1400" baseline="0"/>
            </a:lvl4pPr>
            <a:lvl5pPr>
              <a:defRPr sz="1400" baseline="0"/>
            </a:lvl5pPr>
            <a:lvl6pPr>
              <a:defRPr sz="1800"/>
            </a:lvl6pPr>
            <a:lvl7pPr>
              <a:defRPr sz="1800"/>
            </a:lvl7pPr>
            <a:lvl8pPr>
              <a:defRPr sz="1800"/>
            </a:lvl8pPr>
            <a:lvl9pPr>
              <a:defRPr sz="1800"/>
            </a:lvl9pPr>
          </a:lstStyle>
          <a:p>
            <a:pPr lvl="0"/>
            <a:r>
              <a:rPr lang="en-US" dirty="0"/>
              <a:t>Click to edit Master text styles</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013" y="1325563"/>
            <a:ext cx="4197350" cy="4775200"/>
          </a:xfrm>
        </p:spPr>
        <p:txBody>
          <a:bodyPr/>
          <a:lstStyle>
            <a:lvl1pPr>
              <a:defRPr sz="1400" baseline="0"/>
            </a:lvl1pPr>
            <a:lvl2pPr>
              <a:defRPr sz="1400" baseline="0"/>
            </a:lvl2pPr>
            <a:lvl3pPr>
              <a:buFont typeface="Wingdings" pitchFamily="2" charset="2"/>
              <a:buChar char="Ø"/>
              <a:defRPr sz="1400" baseline="0"/>
            </a:lvl3pPr>
            <a:lvl4pPr>
              <a:buFont typeface="Wingdings" pitchFamily="2" charset="2"/>
              <a:buChar char="q"/>
              <a:defRPr sz="1400" baseline="0"/>
            </a:lvl4pPr>
            <a:lvl5pPr>
              <a:defRPr sz="1400" baseline="0"/>
            </a:lvl5pPr>
            <a:lvl6pPr>
              <a:defRPr sz="1800"/>
            </a:lvl6pPr>
            <a:lvl7pPr>
              <a:defRPr sz="1800"/>
            </a:lvl7pPr>
            <a:lvl8pPr>
              <a:defRPr sz="1800"/>
            </a:lvl8pPr>
            <a:lvl9pPr>
              <a:defRPr sz="1800"/>
            </a:lvl9pPr>
          </a:lstStyle>
          <a:p>
            <a:pPr lvl="0"/>
            <a:r>
              <a:rPr lang="en-US" dirty="0"/>
              <a:t>Click to edit Master text styles</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CF9158A5-A22C-46E0-AAC9-91B589BC496E}"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CF9158A5-A22C-46E0-AAC9-91B589BC496E}"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8297863" y="6386513"/>
            <a:ext cx="658812" cy="279400"/>
          </a:xfrm>
        </p:spPr>
        <p:txBody>
          <a:bodyPr/>
          <a:lstStyle>
            <a:lvl1pPr>
              <a:defRPr/>
            </a:lvl1pPr>
          </a:lstStyle>
          <a:p>
            <a:fld id="{CF9158A5-A22C-46E0-AAC9-91B589BC496E}"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24944" name="Picture 16" descr="PowerPoint-Graphics-4_US"/>
          <p:cNvPicPr>
            <a:picLocks noChangeAspect="1" noChangeArrowheads="1"/>
          </p:cNvPicPr>
          <p:nvPr/>
        </p:nvPicPr>
        <p:blipFill>
          <a:blip r:embed="rId8" cstate="print"/>
          <a:srcRect/>
          <a:stretch>
            <a:fillRect/>
          </a:stretch>
        </p:blipFill>
        <p:spPr bwMode="auto">
          <a:xfrm>
            <a:off x="0" y="0"/>
            <a:ext cx="9140825" cy="1027113"/>
          </a:xfrm>
          <a:prstGeom prst="rect">
            <a:avLst/>
          </a:prstGeom>
          <a:noFill/>
        </p:spPr>
      </p:pic>
      <p:sp>
        <p:nvSpPr>
          <p:cNvPr id="8" name="Line 10"/>
          <p:cNvSpPr>
            <a:spLocks noChangeShapeType="1"/>
          </p:cNvSpPr>
          <p:nvPr/>
        </p:nvSpPr>
        <p:spPr bwMode="auto">
          <a:xfrm>
            <a:off x="323850" y="6373813"/>
            <a:ext cx="8540750" cy="0"/>
          </a:xfrm>
          <a:prstGeom prst="line">
            <a:avLst/>
          </a:prstGeom>
          <a:noFill/>
          <a:ln w="3175">
            <a:solidFill>
              <a:srgbClr val="000000"/>
            </a:solidFill>
            <a:round/>
            <a:headEnd/>
            <a:tailEnd/>
          </a:ln>
        </p:spPr>
        <p:txBody>
          <a:bodyPr/>
          <a:lstStyle/>
          <a:p>
            <a:endParaRPr lang="en-GB" dirty="0"/>
          </a:p>
        </p:txBody>
      </p:sp>
      <p:sp>
        <p:nvSpPr>
          <p:cNvPr id="124934" name="Rectangle 2"/>
          <p:cNvSpPr>
            <a:spLocks noGrp="1" noChangeArrowheads="1"/>
          </p:cNvSpPr>
          <p:nvPr>
            <p:ph type="title"/>
          </p:nvPr>
        </p:nvSpPr>
        <p:spPr bwMode="gray">
          <a:xfrm>
            <a:off x="323850" y="115888"/>
            <a:ext cx="8545513" cy="792162"/>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a:t>Click to edit Master title style</a:t>
            </a:r>
          </a:p>
        </p:txBody>
      </p:sp>
      <p:sp>
        <p:nvSpPr>
          <p:cNvPr id="124935" name="Rectangle 3"/>
          <p:cNvSpPr>
            <a:spLocks noGrp="1" noChangeArrowheads="1"/>
          </p:cNvSpPr>
          <p:nvPr>
            <p:ph type="body" idx="1"/>
          </p:nvPr>
        </p:nvSpPr>
        <p:spPr bwMode="auto">
          <a:xfrm>
            <a:off x="323850" y="1308100"/>
            <a:ext cx="8545513" cy="47926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Click to edit Master text styles</a:t>
            </a:r>
          </a:p>
          <a:p>
            <a:pPr lvl="2"/>
            <a:r>
              <a:rPr lang="en-US" dirty="0"/>
              <a:t>Third level</a:t>
            </a:r>
          </a:p>
          <a:p>
            <a:pPr lvl="3"/>
            <a:r>
              <a:rPr lang="en-US" dirty="0"/>
              <a:t>Fourth level</a:t>
            </a:r>
          </a:p>
          <a:p>
            <a:pPr lvl="4"/>
            <a:r>
              <a:rPr lang="en-US" dirty="0"/>
              <a:t>Fifth level</a:t>
            </a:r>
          </a:p>
        </p:txBody>
      </p:sp>
      <p:sp>
        <p:nvSpPr>
          <p:cNvPr id="12" name="Footer Placeholder 5"/>
          <p:cNvSpPr>
            <a:spLocks noGrp="1"/>
          </p:cNvSpPr>
          <p:nvPr>
            <p:ph type="ftr" sz="quarter" idx="3"/>
          </p:nvPr>
        </p:nvSpPr>
        <p:spPr bwMode="auto">
          <a:xfrm>
            <a:off x="4648200" y="6386513"/>
            <a:ext cx="3163888" cy="2794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spcBef>
                <a:spcPct val="40000"/>
              </a:spcBef>
              <a:defRPr sz="900">
                <a:solidFill>
                  <a:srgbClr val="00338D"/>
                </a:solidFill>
              </a:defRPr>
            </a:lvl1pPr>
          </a:lstStyle>
          <a:p>
            <a:endParaRPr lang="en-US" dirty="0"/>
          </a:p>
        </p:txBody>
      </p:sp>
      <p:sp>
        <p:nvSpPr>
          <p:cNvPr id="13" name="Slide Number Placeholder 6"/>
          <p:cNvSpPr>
            <a:spLocks noGrp="1"/>
          </p:cNvSpPr>
          <p:nvPr>
            <p:ph type="sldNum" sz="quarter" idx="4"/>
          </p:nvPr>
        </p:nvSpPr>
        <p:spPr bwMode="auto">
          <a:xfrm>
            <a:off x="8297863" y="6386513"/>
            <a:ext cx="658812" cy="2794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spcBef>
                <a:spcPct val="40000"/>
              </a:spcBef>
              <a:defRPr sz="900">
                <a:solidFill>
                  <a:srgbClr val="00338D"/>
                </a:solidFill>
              </a:defRPr>
            </a:lvl1pPr>
          </a:lstStyle>
          <a:p>
            <a:fld id="{CF9158A5-A22C-46E0-AAC9-91B589BC496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7" r:id="rId1"/>
    <p:sldLayoutId id="2147483661" r:id="rId2"/>
    <p:sldLayoutId id="2147483662" r:id="rId3"/>
    <p:sldLayoutId id="2147483663" r:id="rId4"/>
    <p:sldLayoutId id="2147483664" r:id="rId5"/>
    <p:sldLayoutId id="2147483665" r:id="rId6"/>
  </p:sldLayoutIdLst>
  <p:hf hdr="0" ftr="0" dt="0"/>
  <p:txStyles>
    <p:titleStyle>
      <a:lvl1pPr algn="l" rtl="0" eaLnBrk="1" fontAlgn="base" hangingPunct="1">
        <a:spcBef>
          <a:spcPct val="40000"/>
        </a:spcBef>
        <a:spcAft>
          <a:spcPct val="0"/>
        </a:spcAft>
        <a:defRPr b="1">
          <a:solidFill>
            <a:schemeClr val="bg1"/>
          </a:solidFill>
          <a:latin typeface="+mj-lt"/>
          <a:ea typeface="+mj-ea"/>
          <a:cs typeface="+mj-cs"/>
        </a:defRPr>
      </a:lvl1pPr>
      <a:lvl2pPr algn="l" rtl="0" eaLnBrk="1" fontAlgn="base" hangingPunct="1">
        <a:spcBef>
          <a:spcPct val="40000"/>
        </a:spcBef>
        <a:spcAft>
          <a:spcPct val="0"/>
        </a:spcAft>
        <a:defRPr b="1">
          <a:solidFill>
            <a:schemeClr val="bg1"/>
          </a:solidFill>
          <a:latin typeface="Arial" charset="0"/>
          <a:cs typeface="Arial" charset="0"/>
        </a:defRPr>
      </a:lvl2pPr>
      <a:lvl3pPr algn="l" rtl="0" eaLnBrk="1" fontAlgn="base" hangingPunct="1">
        <a:spcBef>
          <a:spcPct val="40000"/>
        </a:spcBef>
        <a:spcAft>
          <a:spcPct val="0"/>
        </a:spcAft>
        <a:defRPr b="1">
          <a:solidFill>
            <a:schemeClr val="bg1"/>
          </a:solidFill>
          <a:latin typeface="Arial" charset="0"/>
          <a:cs typeface="Arial" charset="0"/>
        </a:defRPr>
      </a:lvl3pPr>
      <a:lvl4pPr algn="l" rtl="0" eaLnBrk="1" fontAlgn="base" hangingPunct="1">
        <a:spcBef>
          <a:spcPct val="40000"/>
        </a:spcBef>
        <a:spcAft>
          <a:spcPct val="0"/>
        </a:spcAft>
        <a:defRPr b="1">
          <a:solidFill>
            <a:schemeClr val="bg1"/>
          </a:solidFill>
          <a:latin typeface="Arial" charset="0"/>
          <a:cs typeface="Arial" charset="0"/>
        </a:defRPr>
      </a:lvl4pPr>
      <a:lvl5pPr algn="l" rtl="0" eaLnBrk="1" fontAlgn="base" hangingPunct="1">
        <a:spcBef>
          <a:spcPct val="40000"/>
        </a:spcBef>
        <a:spcAft>
          <a:spcPct val="0"/>
        </a:spcAft>
        <a:defRPr b="1">
          <a:solidFill>
            <a:schemeClr val="bg1"/>
          </a:solidFill>
          <a:latin typeface="Arial" charset="0"/>
          <a:cs typeface="Arial" charset="0"/>
        </a:defRPr>
      </a:lvl5pPr>
      <a:lvl6pPr marL="457200" algn="l" rtl="0" eaLnBrk="1" fontAlgn="base" hangingPunct="1">
        <a:spcBef>
          <a:spcPct val="40000"/>
        </a:spcBef>
        <a:spcAft>
          <a:spcPct val="0"/>
        </a:spcAft>
        <a:defRPr b="1">
          <a:solidFill>
            <a:schemeClr val="bg1"/>
          </a:solidFill>
          <a:latin typeface="Arial" charset="0"/>
          <a:cs typeface="Arial" charset="0"/>
        </a:defRPr>
      </a:lvl6pPr>
      <a:lvl7pPr marL="914400" algn="l" rtl="0" eaLnBrk="1" fontAlgn="base" hangingPunct="1">
        <a:spcBef>
          <a:spcPct val="40000"/>
        </a:spcBef>
        <a:spcAft>
          <a:spcPct val="0"/>
        </a:spcAft>
        <a:defRPr b="1">
          <a:solidFill>
            <a:schemeClr val="bg1"/>
          </a:solidFill>
          <a:latin typeface="Arial" charset="0"/>
          <a:cs typeface="Arial" charset="0"/>
        </a:defRPr>
      </a:lvl7pPr>
      <a:lvl8pPr marL="1371600" algn="l" rtl="0" eaLnBrk="1" fontAlgn="base" hangingPunct="1">
        <a:spcBef>
          <a:spcPct val="40000"/>
        </a:spcBef>
        <a:spcAft>
          <a:spcPct val="0"/>
        </a:spcAft>
        <a:defRPr b="1">
          <a:solidFill>
            <a:schemeClr val="bg1"/>
          </a:solidFill>
          <a:latin typeface="Arial" charset="0"/>
          <a:cs typeface="Arial" charset="0"/>
        </a:defRPr>
      </a:lvl8pPr>
      <a:lvl9pPr marL="1828800" algn="l" rtl="0" eaLnBrk="1" fontAlgn="base" hangingPunct="1">
        <a:spcBef>
          <a:spcPct val="40000"/>
        </a:spcBef>
        <a:spcAft>
          <a:spcPct val="0"/>
        </a:spcAft>
        <a:defRPr b="1">
          <a:solidFill>
            <a:schemeClr val="bg1"/>
          </a:solidFill>
          <a:latin typeface="Arial" charset="0"/>
          <a:cs typeface="Arial" charset="0"/>
        </a:defRPr>
      </a:lvl9pPr>
    </p:titleStyle>
    <p:bodyStyle>
      <a:lvl1pPr algn="l" rtl="0" eaLnBrk="1" fontAlgn="base" hangingPunct="1">
        <a:spcBef>
          <a:spcPct val="40000"/>
        </a:spcBef>
        <a:spcAft>
          <a:spcPct val="0"/>
        </a:spcAft>
        <a:defRPr sz="1400" b="1">
          <a:solidFill>
            <a:schemeClr val="accent1"/>
          </a:solidFill>
          <a:latin typeface="+mn-lt"/>
          <a:ea typeface="+mn-ea"/>
          <a:cs typeface="+mn-cs"/>
        </a:defRPr>
      </a:lvl1pPr>
      <a:lvl2pPr marL="1588" algn="l" rtl="0" eaLnBrk="1" fontAlgn="base" hangingPunct="1">
        <a:spcBef>
          <a:spcPct val="40000"/>
        </a:spcBef>
        <a:spcAft>
          <a:spcPct val="0"/>
        </a:spcAft>
        <a:defRPr sz="1400">
          <a:solidFill>
            <a:schemeClr val="tx1"/>
          </a:solidFill>
          <a:latin typeface="+mn-lt"/>
          <a:cs typeface="+mn-cs"/>
        </a:defRPr>
      </a:lvl2pPr>
      <a:lvl3pPr marL="179388" indent="-176213" algn="l" rtl="0" eaLnBrk="1" fontAlgn="base" hangingPunct="1">
        <a:spcBef>
          <a:spcPct val="40000"/>
        </a:spcBef>
        <a:spcAft>
          <a:spcPct val="0"/>
        </a:spcAft>
        <a:buClr>
          <a:schemeClr val="accent1"/>
        </a:buClr>
        <a:buSzPct val="70000"/>
        <a:buFont typeface="Wingdings" pitchFamily="2" charset="2"/>
        <a:buChar char="Ø"/>
        <a:defRPr sz="1400">
          <a:solidFill>
            <a:schemeClr val="tx1"/>
          </a:solidFill>
          <a:latin typeface="+mn-lt"/>
          <a:cs typeface="+mn-cs"/>
        </a:defRPr>
      </a:lvl3pPr>
      <a:lvl4pPr marL="358775" indent="-177800" algn="l" rtl="0" eaLnBrk="1" fontAlgn="base" hangingPunct="1">
        <a:spcBef>
          <a:spcPct val="40000"/>
        </a:spcBef>
        <a:spcAft>
          <a:spcPct val="0"/>
        </a:spcAft>
        <a:buClr>
          <a:schemeClr val="accent1"/>
        </a:buClr>
        <a:buSzPct val="85000"/>
        <a:buFont typeface="Wingdings" pitchFamily="2" charset="2"/>
        <a:buChar char="q"/>
        <a:defRPr sz="1400">
          <a:solidFill>
            <a:schemeClr val="tx1"/>
          </a:solidFill>
          <a:latin typeface="+mn-lt"/>
          <a:cs typeface="+mn-cs"/>
        </a:defRPr>
      </a:lvl4pPr>
      <a:lvl5pPr marL="539750" indent="-179388" algn="l" rtl="0" eaLnBrk="1" fontAlgn="base" hangingPunct="1">
        <a:spcBef>
          <a:spcPct val="40000"/>
        </a:spcBef>
        <a:spcAft>
          <a:spcPct val="0"/>
        </a:spcAft>
        <a:buClr>
          <a:schemeClr val="accent1"/>
        </a:buClr>
        <a:buSzPct val="70000"/>
        <a:buFont typeface="Wingdings" pitchFamily="2" charset="2"/>
        <a:buChar char="l"/>
        <a:defRPr sz="1400">
          <a:solidFill>
            <a:schemeClr val="tx1"/>
          </a:solidFill>
          <a:latin typeface="+mn-lt"/>
          <a:cs typeface="+mn-cs"/>
        </a:defRPr>
      </a:lvl5pPr>
      <a:lvl6pPr marL="996950" indent="-179388" algn="l" rtl="0" eaLnBrk="1" fontAlgn="base" hangingPunct="1">
        <a:spcBef>
          <a:spcPct val="40000"/>
        </a:spcBef>
        <a:spcAft>
          <a:spcPct val="0"/>
        </a:spcAft>
        <a:buClr>
          <a:schemeClr val="accent1"/>
        </a:buClr>
        <a:buSzPct val="70000"/>
        <a:buFont typeface="Wingdings" pitchFamily="2" charset="2"/>
        <a:buChar char="l"/>
        <a:defRPr sz="1400">
          <a:solidFill>
            <a:schemeClr val="tx1"/>
          </a:solidFill>
          <a:latin typeface="+mn-lt"/>
          <a:cs typeface="+mn-cs"/>
        </a:defRPr>
      </a:lvl6pPr>
      <a:lvl7pPr marL="1454150" indent="-179388" algn="l" rtl="0" eaLnBrk="1" fontAlgn="base" hangingPunct="1">
        <a:spcBef>
          <a:spcPct val="40000"/>
        </a:spcBef>
        <a:spcAft>
          <a:spcPct val="0"/>
        </a:spcAft>
        <a:buClr>
          <a:schemeClr val="accent1"/>
        </a:buClr>
        <a:buSzPct val="70000"/>
        <a:buFont typeface="Wingdings" pitchFamily="2" charset="2"/>
        <a:buChar char="l"/>
        <a:defRPr sz="1400">
          <a:solidFill>
            <a:schemeClr val="tx1"/>
          </a:solidFill>
          <a:latin typeface="+mn-lt"/>
          <a:cs typeface="+mn-cs"/>
        </a:defRPr>
      </a:lvl7pPr>
      <a:lvl8pPr marL="1911350" indent="-179388" algn="l" rtl="0" eaLnBrk="1" fontAlgn="base" hangingPunct="1">
        <a:spcBef>
          <a:spcPct val="40000"/>
        </a:spcBef>
        <a:spcAft>
          <a:spcPct val="0"/>
        </a:spcAft>
        <a:buClr>
          <a:schemeClr val="accent1"/>
        </a:buClr>
        <a:buSzPct val="70000"/>
        <a:buFont typeface="Wingdings" pitchFamily="2" charset="2"/>
        <a:buChar char="l"/>
        <a:defRPr sz="1400">
          <a:solidFill>
            <a:schemeClr val="tx1"/>
          </a:solidFill>
          <a:latin typeface="+mn-lt"/>
          <a:cs typeface="+mn-cs"/>
        </a:defRPr>
      </a:lvl8pPr>
      <a:lvl9pPr marL="2368550" indent="-179388" algn="l" rtl="0" eaLnBrk="1" fontAlgn="base" hangingPunct="1">
        <a:spcBef>
          <a:spcPct val="40000"/>
        </a:spcBef>
        <a:spcAft>
          <a:spcPct val="0"/>
        </a:spcAft>
        <a:buClr>
          <a:schemeClr val="accent1"/>
        </a:buClr>
        <a:buSzPct val="70000"/>
        <a:buFont typeface="Wingdings" pitchFamily="2" charset="2"/>
        <a:buChar char="l"/>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oleObject" Target="../embeddings/oleObject1.bin"/><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8.emf"/><Relationship Id="rId5" Type="http://schemas.openxmlformats.org/officeDocument/2006/relationships/oleObject" Target="../embeddings/oleObject3.bin"/><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3.xml"/><Relationship Id="rId1" Type="http://schemas.openxmlformats.org/officeDocument/2006/relationships/vmlDrawing" Target="../drawings/vmlDrawing3.vml"/><Relationship Id="rId4"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7167" y="571500"/>
            <a:ext cx="6324600" cy="4194538"/>
          </a:xfrm>
        </p:spPr>
        <p:txBody>
          <a:bodyPr/>
          <a:lstStyle/>
          <a:p>
            <a:r>
              <a:rPr lang="en-US" dirty="0"/>
              <a:t>Louisiana Tax Commission</a:t>
            </a:r>
            <a:endParaRPr lang="en-US" sz="3600" dirty="0"/>
          </a:p>
        </p:txBody>
      </p:sp>
      <p:sp>
        <p:nvSpPr>
          <p:cNvPr id="3" name="Subtitle 2"/>
          <p:cNvSpPr>
            <a:spLocks noGrp="1"/>
          </p:cNvSpPr>
          <p:nvPr>
            <p:ph type="subTitle" idx="4294967295"/>
          </p:nvPr>
        </p:nvSpPr>
        <p:spPr>
          <a:xfrm>
            <a:off x="2057400" y="3657600"/>
            <a:ext cx="5029200" cy="1714500"/>
          </a:xfrm>
        </p:spPr>
        <p:txBody>
          <a:bodyPr/>
          <a:lstStyle/>
          <a:p>
            <a:pPr algn="ctr"/>
            <a:r>
              <a:rPr lang="en-US" sz="1800" dirty="0">
                <a:solidFill>
                  <a:schemeClr val="bg1"/>
                </a:solidFill>
              </a:rPr>
              <a:t>Submission </a:t>
            </a:r>
            <a:r>
              <a:rPr lang="en-US" sz="1800">
                <a:solidFill>
                  <a:schemeClr val="bg1"/>
                </a:solidFill>
              </a:rPr>
              <a:t>of Rebuttal for </a:t>
            </a:r>
            <a:r>
              <a:rPr lang="en-US" sz="1800" dirty="0">
                <a:solidFill>
                  <a:schemeClr val="bg1"/>
                </a:solidFill>
              </a:rPr>
              <a:t>Chapter 13 LTC Rules and Regulations</a:t>
            </a:r>
          </a:p>
          <a:p>
            <a:pPr algn="ctr"/>
            <a:endParaRPr lang="en-US" dirty="0">
              <a:solidFill>
                <a:schemeClr val="bg1"/>
              </a:solidFill>
            </a:endParaRPr>
          </a:p>
          <a:p>
            <a:pPr algn="ctr"/>
            <a:r>
              <a:rPr lang="en-US" dirty="0">
                <a:solidFill>
                  <a:schemeClr val="bg1"/>
                </a:solidFill>
              </a:rPr>
              <a:t>Tax Year 2017</a:t>
            </a:r>
          </a:p>
        </p:txBody>
      </p:sp>
      <p:sp>
        <p:nvSpPr>
          <p:cNvPr id="4" name="TextBox 3"/>
          <p:cNvSpPr txBox="1"/>
          <p:nvPr/>
        </p:nvSpPr>
        <p:spPr>
          <a:xfrm>
            <a:off x="300368" y="6400800"/>
            <a:ext cx="4800600" cy="369332"/>
          </a:xfrm>
          <a:prstGeom prst="rect">
            <a:avLst/>
          </a:prstGeom>
          <a:noFill/>
        </p:spPr>
        <p:txBody>
          <a:bodyPr wrap="square" rtlCol="0">
            <a:spAutoFit/>
          </a:bodyPr>
          <a:lstStyle/>
          <a:p>
            <a:r>
              <a:rPr lang="en-US" i="1" dirty="0">
                <a:solidFill>
                  <a:schemeClr val="bg1"/>
                </a:solidFill>
              </a:rPr>
              <a:t>Property Tax Partners</a:t>
            </a:r>
          </a:p>
        </p:txBody>
      </p:sp>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of new data points for 2017</a:t>
            </a:r>
          </a:p>
        </p:txBody>
      </p:sp>
      <p:sp>
        <p:nvSpPr>
          <p:cNvPr id="3" name="Slide Number Placeholder 2"/>
          <p:cNvSpPr>
            <a:spLocks noGrp="1"/>
          </p:cNvSpPr>
          <p:nvPr>
            <p:ph type="sldNum" sz="quarter" idx="12"/>
          </p:nvPr>
        </p:nvSpPr>
        <p:spPr/>
        <p:txBody>
          <a:bodyPr/>
          <a:lstStyle/>
          <a:p>
            <a:fld id="{CF9158A5-A22C-46E0-AAC9-91B589BC496E}" type="slidenum">
              <a:rPr lang="en-US" smtClean="0"/>
              <a:pPr/>
              <a:t>2</a:t>
            </a:fld>
            <a:endParaRPr lang="en-US" dirty="0"/>
          </a:p>
        </p:txBody>
      </p:sp>
      <p:sp>
        <p:nvSpPr>
          <p:cNvPr id="13" name="TextBox 12"/>
          <p:cNvSpPr txBox="1"/>
          <p:nvPr/>
        </p:nvSpPr>
        <p:spPr>
          <a:xfrm>
            <a:off x="191553" y="1171407"/>
            <a:ext cx="8517926" cy="1200329"/>
          </a:xfrm>
          <a:prstGeom prst="rect">
            <a:avLst/>
          </a:prstGeom>
          <a:noFill/>
        </p:spPr>
        <p:txBody>
          <a:bodyPr wrap="square" rtlCol="0">
            <a:spAutoFit/>
          </a:bodyPr>
          <a:lstStyle/>
          <a:p>
            <a:r>
              <a:rPr lang="en-US" dirty="0"/>
              <a:t>CAMERON ACCESS PROJECT</a:t>
            </a:r>
          </a:p>
          <a:p>
            <a:pPr marL="742950" lvl="1" indent="-285750">
              <a:buFont typeface="Arial" panose="020B0604020202020204" pitchFamily="34" charset="0"/>
              <a:buChar char="•"/>
            </a:pPr>
            <a:r>
              <a:rPr lang="en-US" dirty="0"/>
              <a:t>27.3 Miles of 36-in-diameter - Jefferson Davis, Cameron, and Calcasieu parishes</a:t>
            </a:r>
          </a:p>
          <a:p>
            <a:pPr marL="742950" lvl="1" indent="-285750">
              <a:buFont typeface="Arial" panose="020B0604020202020204" pitchFamily="34" charset="0"/>
              <a:buChar char="•"/>
            </a:pPr>
            <a:r>
              <a:rPr lang="en-US" dirty="0"/>
              <a:t>Project </a:t>
            </a:r>
            <a:r>
              <a:rPr lang="en-US" dirty="0">
                <a:solidFill>
                  <a:srgbClr val="FF0000"/>
                </a:solidFill>
              </a:rPr>
              <a:t>estimated cost </a:t>
            </a:r>
            <a:r>
              <a:rPr lang="en-US" dirty="0"/>
              <a:t>of</a:t>
            </a:r>
            <a:r>
              <a:rPr lang="en-US" dirty="0">
                <a:solidFill>
                  <a:srgbClr val="FF0000"/>
                </a:solidFill>
              </a:rPr>
              <a:t> </a:t>
            </a:r>
            <a:r>
              <a:rPr lang="en-US" dirty="0"/>
              <a:t>$90,234,146 or </a:t>
            </a:r>
            <a:r>
              <a:rPr lang="en-US" dirty="0">
                <a:highlight>
                  <a:srgbClr val="FFFF00"/>
                </a:highlight>
              </a:rPr>
              <a:t>$12,890,592 per mile</a:t>
            </a:r>
          </a:p>
        </p:txBody>
      </p:sp>
      <p:sp>
        <p:nvSpPr>
          <p:cNvPr id="14" name="TextBox 13"/>
          <p:cNvSpPr txBox="1"/>
          <p:nvPr/>
        </p:nvSpPr>
        <p:spPr>
          <a:xfrm>
            <a:off x="191553" y="2376748"/>
            <a:ext cx="8435716" cy="923330"/>
          </a:xfrm>
          <a:prstGeom prst="rect">
            <a:avLst/>
          </a:prstGeom>
          <a:noFill/>
        </p:spPr>
        <p:txBody>
          <a:bodyPr wrap="square" rtlCol="0">
            <a:spAutoFit/>
          </a:bodyPr>
          <a:lstStyle/>
          <a:p>
            <a:r>
              <a:rPr lang="en-US" dirty="0"/>
              <a:t>GULF TRACE EXPANSION</a:t>
            </a:r>
          </a:p>
          <a:p>
            <a:pPr marL="742950" lvl="1" indent="-285750">
              <a:buFont typeface="Arial" panose="020B0604020202020204" pitchFamily="34" charset="0"/>
              <a:buChar char="•"/>
            </a:pPr>
            <a:r>
              <a:rPr lang="en-US" dirty="0"/>
              <a:t>34.1 Miles of 36-in-diameter – Cameron parish</a:t>
            </a:r>
          </a:p>
          <a:p>
            <a:pPr marL="742950" lvl="1" indent="-285750">
              <a:buFont typeface="Arial" panose="020B0604020202020204" pitchFamily="34" charset="0"/>
              <a:buChar char="•"/>
            </a:pPr>
            <a:r>
              <a:rPr lang="en-US" dirty="0"/>
              <a:t>Project </a:t>
            </a:r>
            <a:r>
              <a:rPr lang="en-US" dirty="0">
                <a:solidFill>
                  <a:srgbClr val="FF0000"/>
                </a:solidFill>
              </a:rPr>
              <a:t>estimated cost</a:t>
            </a:r>
            <a:r>
              <a:rPr lang="en-US" dirty="0"/>
              <a:t> of $218,600,000 or </a:t>
            </a:r>
            <a:r>
              <a:rPr lang="en-US" dirty="0">
                <a:highlight>
                  <a:srgbClr val="FFFF00"/>
                </a:highlight>
              </a:rPr>
              <a:t>$6,410,557 per mile</a:t>
            </a:r>
          </a:p>
        </p:txBody>
      </p:sp>
      <p:sp>
        <p:nvSpPr>
          <p:cNvPr id="16" name="TextBox 15"/>
          <p:cNvSpPr txBox="1"/>
          <p:nvPr/>
        </p:nvSpPr>
        <p:spPr>
          <a:xfrm>
            <a:off x="300368" y="6400800"/>
            <a:ext cx="4800600" cy="369332"/>
          </a:xfrm>
          <a:prstGeom prst="rect">
            <a:avLst/>
          </a:prstGeom>
          <a:noFill/>
        </p:spPr>
        <p:txBody>
          <a:bodyPr wrap="square" rtlCol="0">
            <a:spAutoFit/>
          </a:bodyPr>
          <a:lstStyle/>
          <a:p>
            <a:r>
              <a:rPr lang="en-US" i="1" dirty="0"/>
              <a:t>Property Tax Partners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of Cameron Parish – Map provided by Google</a:t>
            </a:r>
          </a:p>
        </p:txBody>
      </p:sp>
      <p:sp>
        <p:nvSpPr>
          <p:cNvPr id="5" name="TextBox 4"/>
          <p:cNvSpPr txBox="1"/>
          <p:nvPr/>
        </p:nvSpPr>
        <p:spPr>
          <a:xfrm>
            <a:off x="300368" y="6400800"/>
            <a:ext cx="4800600" cy="369332"/>
          </a:xfrm>
          <a:prstGeom prst="rect">
            <a:avLst/>
          </a:prstGeom>
          <a:noFill/>
        </p:spPr>
        <p:txBody>
          <a:bodyPr wrap="square" rtlCol="0">
            <a:spAutoFit/>
          </a:bodyPr>
          <a:lstStyle/>
          <a:p>
            <a:r>
              <a:rPr lang="en-US" i="1" dirty="0"/>
              <a:t>Property Tax Partners</a:t>
            </a:r>
          </a:p>
        </p:txBody>
      </p:sp>
      <p:sp>
        <p:nvSpPr>
          <p:cNvPr id="14" name="Slide Number Placeholder 2"/>
          <p:cNvSpPr>
            <a:spLocks noGrp="1"/>
          </p:cNvSpPr>
          <p:nvPr>
            <p:ph type="sldNum" sz="quarter" idx="12"/>
          </p:nvPr>
        </p:nvSpPr>
        <p:spPr>
          <a:xfrm>
            <a:off x="8297863" y="6386513"/>
            <a:ext cx="658812" cy="279400"/>
          </a:xfrm>
        </p:spPr>
        <p:txBody>
          <a:bodyPr/>
          <a:lstStyle/>
          <a:p>
            <a:r>
              <a:rPr lang="en-US" dirty="0"/>
              <a:t>6</a:t>
            </a: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 y="1118933"/>
            <a:ext cx="8686801" cy="5222631"/>
          </a:xfrm>
          <a:prstGeom prst="rect">
            <a:avLst/>
          </a:prstGeom>
        </p:spPr>
      </p:pic>
    </p:spTree>
    <p:extLst>
      <p:ext uri="{BB962C8B-B14F-4D97-AF65-F5344CB8AC3E}">
        <p14:creationId xmlns:p14="http://schemas.microsoft.com/office/powerpoint/2010/main" val="1685772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of the Cameron Access/Gulf Trace Projects for 36” Pipeline costs</a:t>
            </a:r>
          </a:p>
        </p:txBody>
      </p:sp>
      <p:sp>
        <p:nvSpPr>
          <p:cNvPr id="3" name="Slide Number Placeholder 2"/>
          <p:cNvSpPr>
            <a:spLocks noGrp="1"/>
          </p:cNvSpPr>
          <p:nvPr>
            <p:ph type="sldNum" sz="quarter" idx="12"/>
          </p:nvPr>
        </p:nvSpPr>
        <p:spPr/>
        <p:txBody>
          <a:bodyPr/>
          <a:lstStyle/>
          <a:p>
            <a:fld id="{CF9158A5-A22C-46E0-AAC9-91B589BC496E}" type="slidenum">
              <a:rPr lang="en-US" smtClean="0"/>
              <a:pPr/>
              <a:t>4</a:t>
            </a:fld>
            <a:endParaRPr lang="en-US" dirty="0"/>
          </a:p>
        </p:txBody>
      </p:sp>
      <p:sp>
        <p:nvSpPr>
          <p:cNvPr id="14" name="TextBox 13"/>
          <p:cNvSpPr txBox="1"/>
          <p:nvPr/>
        </p:nvSpPr>
        <p:spPr>
          <a:xfrm>
            <a:off x="313766" y="6143625"/>
            <a:ext cx="3143809" cy="215444"/>
          </a:xfrm>
          <a:prstGeom prst="rect">
            <a:avLst/>
          </a:prstGeom>
          <a:noFill/>
        </p:spPr>
        <p:txBody>
          <a:bodyPr wrap="none" rtlCol="0">
            <a:spAutoFit/>
          </a:bodyPr>
          <a:lstStyle/>
          <a:p>
            <a:r>
              <a:rPr lang="en-US" sz="800" dirty="0"/>
              <a:t>*Source: Oil and Gas Journal (Annual Pipeline Economics Issue)</a:t>
            </a:r>
          </a:p>
        </p:txBody>
      </p:sp>
      <p:sp>
        <p:nvSpPr>
          <p:cNvPr id="18" name="TextBox 17"/>
          <p:cNvSpPr txBox="1"/>
          <p:nvPr/>
        </p:nvSpPr>
        <p:spPr>
          <a:xfrm>
            <a:off x="313766" y="6386514"/>
            <a:ext cx="3343834" cy="646331"/>
          </a:xfrm>
          <a:prstGeom prst="rect">
            <a:avLst/>
          </a:prstGeom>
          <a:noFill/>
        </p:spPr>
        <p:txBody>
          <a:bodyPr wrap="square" rtlCol="0">
            <a:spAutoFit/>
          </a:bodyPr>
          <a:lstStyle/>
          <a:p>
            <a:r>
              <a:rPr lang="en-US" i="1" dirty="0"/>
              <a:t>Property Tax Partners</a:t>
            </a:r>
          </a:p>
          <a:p>
            <a:endParaRPr lang="en-US" dirty="0"/>
          </a:p>
        </p:txBody>
      </p:sp>
      <p:graphicFrame>
        <p:nvGraphicFramePr>
          <p:cNvPr id="21" name="Chart 20"/>
          <p:cNvGraphicFramePr>
            <a:graphicFrameLocks/>
          </p:cNvGraphicFramePr>
          <p:nvPr>
            <p:extLst>
              <p:ext uri="{D42A27DB-BD31-4B8C-83A1-F6EECF244321}">
                <p14:modId xmlns:p14="http://schemas.microsoft.com/office/powerpoint/2010/main" val="476722018"/>
              </p:ext>
            </p:extLst>
          </p:nvPr>
        </p:nvGraphicFramePr>
        <p:xfrm>
          <a:off x="4800600" y="1740932"/>
          <a:ext cx="4156075" cy="3009900"/>
        </p:xfrm>
        <a:graphic>
          <a:graphicData uri="http://schemas.openxmlformats.org/drawingml/2006/chart">
            <c:chart xmlns:c="http://schemas.openxmlformats.org/drawingml/2006/chart" xmlns:r="http://schemas.openxmlformats.org/officeDocument/2006/relationships" r:id="rId3"/>
          </a:graphicData>
        </a:graphic>
      </p:graphicFrame>
      <p:sp>
        <p:nvSpPr>
          <p:cNvPr id="6" name="Callout: Double Bent Line with Border and Accent Bar 5"/>
          <p:cNvSpPr/>
          <p:nvPr/>
        </p:nvSpPr>
        <p:spPr bwMode="auto">
          <a:xfrm>
            <a:off x="7200900" y="3886200"/>
            <a:ext cx="914400" cy="612648"/>
          </a:xfrm>
          <a:prstGeom prst="accentBorderCallout3">
            <a:avLst>
              <a:gd name="adj1" fmla="val 18750"/>
              <a:gd name="adj2" fmla="val -8333"/>
              <a:gd name="adj3" fmla="val -254412"/>
              <a:gd name="adj4" fmla="val -60063"/>
              <a:gd name="adj5" fmla="val 100000"/>
              <a:gd name="adj6" fmla="val -16667"/>
              <a:gd name="adj7" fmla="val 112963"/>
              <a:gd name="adj8" fmla="val -8333"/>
            </a:avLst>
          </a:prstGeom>
          <a:no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1200" b="0" i="0" u="none" strike="noStrike" cap="none" normalizeH="0" baseline="0">
              <a:ln>
                <a:noFill/>
              </a:ln>
              <a:solidFill>
                <a:schemeClr val="tx1"/>
              </a:solidFill>
              <a:effectLst/>
              <a:latin typeface="Arial" charset="0"/>
              <a:cs typeface="Arial" charset="0"/>
            </a:endParaRPr>
          </a:p>
        </p:txBody>
      </p:sp>
      <p:sp>
        <p:nvSpPr>
          <p:cNvPr id="7" name="Callout: Double Bent Line 6"/>
          <p:cNvSpPr/>
          <p:nvPr/>
        </p:nvSpPr>
        <p:spPr bwMode="auto">
          <a:xfrm>
            <a:off x="6515100" y="1417766"/>
            <a:ext cx="914400" cy="612648"/>
          </a:xfrm>
          <a:prstGeom prst="borderCallout3">
            <a:avLst/>
          </a:prstGeom>
          <a:no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1200" b="0" i="0" u="none" strike="noStrike" cap="none" normalizeH="0" baseline="0">
              <a:ln>
                <a:noFill/>
              </a:ln>
              <a:solidFill>
                <a:schemeClr val="tx1"/>
              </a:solidFill>
              <a:effectLst/>
              <a:latin typeface="Arial" charset="0"/>
              <a:cs typeface="Arial" charset="0"/>
            </a:endParaRPr>
          </a:p>
        </p:txBody>
      </p:sp>
      <p:graphicFrame>
        <p:nvGraphicFramePr>
          <p:cNvPr id="11" name="Chart 10"/>
          <p:cNvGraphicFramePr>
            <a:graphicFrameLocks/>
          </p:cNvGraphicFramePr>
          <p:nvPr>
            <p:extLst>
              <p:ext uri="{D42A27DB-BD31-4B8C-83A1-F6EECF244321}">
                <p14:modId xmlns:p14="http://schemas.microsoft.com/office/powerpoint/2010/main" val="809887173"/>
              </p:ext>
            </p:extLst>
          </p:nvPr>
        </p:nvGraphicFramePr>
        <p:xfrm>
          <a:off x="4659264" y="1846853"/>
          <a:ext cx="4114800" cy="31167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770300676"/>
              </p:ext>
            </p:extLst>
          </p:nvPr>
        </p:nvGraphicFramePr>
        <p:xfrm>
          <a:off x="457200" y="1423988"/>
          <a:ext cx="8304213" cy="4081462"/>
        </p:xfrm>
        <a:graphic>
          <a:graphicData uri="http://schemas.openxmlformats.org/presentationml/2006/ole">
            <mc:AlternateContent xmlns:mc="http://schemas.openxmlformats.org/markup-compatibility/2006">
              <mc:Choice xmlns:v="urn:schemas-microsoft-com:vml" Requires="v">
                <p:oleObj spid="_x0000_s1075" name="Worksheet" r:id="rId5" imgW="6800869" imgH="3714648" progId="Excel.Sheet.12">
                  <p:embed/>
                </p:oleObj>
              </mc:Choice>
              <mc:Fallback>
                <p:oleObj name="Worksheet" r:id="rId5" imgW="6800869" imgH="3714648" progId="Excel.Sheet.12">
                  <p:embed/>
                  <p:pic>
                    <p:nvPicPr>
                      <p:cNvPr id="0" name=""/>
                      <p:cNvPicPr/>
                      <p:nvPr/>
                    </p:nvPicPr>
                    <p:blipFill>
                      <a:blip r:embed="rId6"/>
                      <a:stretch>
                        <a:fillRect/>
                      </a:stretch>
                    </p:blipFill>
                    <p:spPr>
                      <a:xfrm>
                        <a:off x="457200" y="1423988"/>
                        <a:ext cx="8304213" cy="4081462"/>
                      </a:xfrm>
                      <a:prstGeom prst="rect">
                        <a:avLst/>
                      </a:prstGeom>
                    </p:spPr>
                  </p:pic>
                </p:oleObj>
              </mc:Fallback>
            </mc:AlternateContent>
          </a:graphicData>
        </a:graphic>
      </p:graphicFrame>
    </p:spTree>
    <p:extLst>
      <p:ext uri="{BB962C8B-B14F-4D97-AF65-F5344CB8AC3E}">
        <p14:creationId xmlns:p14="http://schemas.microsoft.com/office/powerpoint/2010/main" val="2294487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42 Diameter Pipe - KMLP/Cameron/</a:t>
            </a:r>
            <a:r>
              <a:rPr lang="en-US" dirty="0" err="1"/>
              <a:t>Trunkline</a:t>
            </a:r>
            <a:endParaRPr lang="en-US" dirty="0"/>
          </a:p>
        </p:txBody>
      </p:sp>
      <p:sp>
        <p:nvSpPr>
          <p:cNvPr id="3" name="Slide Number Placeholder 2"/>
          <p:cNvSpPr>
            <a:spLocks noGrp="1"/>
          </p:cNvSpPr>
          <p:nvPr>
            <p:ph type="sldNum" sz="quarter" idx="12"/>
          </p:nvPr>
        </p:nvSpPr>
        <p:spPr/>
        <p:txBody>
          <a:bodyPr/>
          <a:lstStyle/>
          <a:p>
            <a:fld id="{CF9158A5-A22C-46E0-AAC9-91B589BC496E}" type="slidenum">
              <a:rPr lang="en-US" smtClean="0"/>
              <a:pPr/>
              <a:t>5</a:t>
            </a:fld>
            <a:endParaRPr lang="en-US" dirty="0"/>
          </a:p>
        </p:txBody>
      </p:sp>
      <p:sp>
        <p:nvSpPr>
          <p:cNvPr id="8" name="TextBox 7"/>
          <p:cNvSpPr txBox="1"/>
          <p:nvPr/>
        </p:nvSpPr>
        <p:spPr>
          <a:xfrm>
            <a:off x="228600" y="6171069"/>
            <a:ext cx="3143809" cy="215444"/>
          </a:xfrm>
          <a:prstGeom prst="rect">
            <a:avLst/>
          </a:prstGeom>
          <a:noFill/>
        </p:spPr>
        <p:txBody>
          <a:bodyPr wrap="none" rtlCol="0">
            <a:spAutoFit/>
          </a:bodyPr>
          <a:lstStyle/>
          <a:p>
            <a:r>
              <a:rPr lang="en-US" sz="800" dirty="0"/>
              <a:t>*Source: Oil and Gas Journal (Annual Pipeline Economics Issue)</a:t>
            </a:r>
          </a:p>
        </p:txBody>
      </p:sp>
      <p:sp>
        <p:nvSpPr>
          <p:cNvPr id="9" name="TextBox 8"/>
          <p:cNvSpPr txBox="1"/>
          <p:nvPr/>
        </p:nvSpPr>
        <p:spPr>
          <a:xfrm>
            <a:off x="228600" y="6386513"/>
            <a:ext cx="2420534" cy="646331"/>
          </a:xfrm>
          <a:prstGeom prst="rect">
            <a:avLst/>
          </a:prstGeom>
          <a:noFill/>
        </p:spPr>
        <p:txBody>
          <a:bodyPr wrap="none" rtlCol="0">
            <a:spAutoFit/>
          </a:bodyPr>
          <a:lstStyle/>
          <a:p>
            <a:r>
              <a:rPr lang="en-US" i="1" dirty="0"/>
              <a:t>Property Tax Partners</a:t>
            </a:r>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674007075"/>
              </p:ext>
            </p:extLst>
          </p:nvPr>
        </p:nvGraphicFramePr>
        <p:xfrm>
          <a:off x="4762499" y="4636294"/>
          <a:ext cx="2552701" cy="1733550"/>
        </p:xfrm>
        <a:graphic>
          <a:graphicData uri="http://schemas.openxmlformats.org/presentationml/2006/ole">
            <mc:AlternateContent xmlns:mc="http://schemas.openxmlformats.org/markup-compatibility/2006">
              <mc:Choice xmlns:v="urn:schemas-microsoft-com:vml" Requires="v">
                <p:oleObj spid="_x0000_s2110" name="Worksheet" r:id="rId3" imgW="2447896" imgH="1733482" progId="Excel.Sheet.12">
                  <p:embed/>
                </p:oleObj>
              </mc:Choice>
              <mc:Fallback>
                <p:oleObj name="Worksheet" r:id="rId3" imgW="2447896" imgH="1733482" progId="Excel.Sheet.12">
                  <p:embed/>
                  <p:pic>
                    <p:nvPicPr>
                      <p:cNvPr id="0" name=""/>
                      <p:cNvPicPr/>
                      <p:nvPr/>
                    </p:nvPicPr>
                    <p:blipFill>
                      <a:blip r:embed="rId4"/>
                      <a:stretch>
                        <a:fillRect/>
                      </a:stretch>
                    </p:blipFill>
                    <p:spPr>
                      <a:xfrm>
                        <a:off x="4762499" y="4636294"/>
                        <a:ext cx="2552701" cy="173355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565154829"/>
              </p:ext>
            </p:extLst>
          </p:nvPr>
        </p:nvGraphicFramePr>
        <p:xfrm>
          <a:off x="114300" y="1267222"/>
          <a:ext cx="9030393" cy="3369072"/>
        </p:xfrm>
        <a:graphic>
          <a:graphicData uri="http://schemas.openxmlformats.org/presentationml/2006/ole">
            <mc:AlternateContent xmlns:mc="http://schemas.openxmlformats.org/markup-compatibility/2006">
              <mc:Choice xmlns:v="urn:schemas-microsoft-com:vml" Requires="v">
                <p:oleObj spid="_x0000_s2111" name="Worksheet" r:id="rId5" imgW="8067551" imgH="3009866" progId="Excel.Sheet.12">
                  <p:embed/>
                </p:oleObj>
              </mc:Choice>
              <mc:Fallback>
                <p:oleObj name="Worksheet" r:id="rId5" imgW="8067551" imgH="3009866" progId="Excel.Sheet.12">
                  <p:embed/>
                  <p:pic>
                    <p:nvPicPr>
                      <p:cNvPr id="0" name=""/>
                      <p:cNvPicPr/>
                      <p:nvPr/>
                    </p:nvPicPr>
                    <p:blipFill>
                      <a:blip r:embed="rId6"/>
                      <a:stretch>
                        <a:fillRect/>
                      </a:stretch>
                    </p:blipFill>
                    <p:spPr>
                      <a:xfrm>
                        <a:off x="114300" y="1267222"/>
                        <a:ext cx="9030393" cy="3369072"/>
                      </a:xfrm>
                      <a:prstGeom prst="rect">
                        <a:avLst/>
                      </a:prstGeom>
                    </p:spPr>
                  </p:pic>
                </p:oleObj>
              </mc:Fallback>
            </mc:AlternateContent>
          </a:graphicData>
        </a:graphic>
      </p:graphicFrame>
    </p:spTree>
    <p:extLst>
      <p:ext uri="{BB962C8B-B14F-4D97-AF65-F5344CB8AC3E}">
        <p14:creationId xmlns:p14="http://schemas.microsoft.com/office/powerpoint/2010/main" val="183367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of 42-in diameter data points</a:t>
            </a:r>
          </a:p>
        </p:txBody>
      </p:sp>
      <p:sp>
        <p:nvSpPr>
          <p:cNvPr id="3" name="Slide Number Placeholder 2"/>
          <p:cNvSpPr>
            <a:spLocks noGrp="1"/>
          </p:cNvSpPr>
          <p:nvPr>
            <p:ph type="sldNum" sz="quarter" idx="12"/>
          </p:nvPr>
        </p:nvSpPr>
        <p:spPr/>
        <p:txBody>
          <a:bodyPr/>
          <a:lstStyle/>
          <a:p>
            <a:fld id="{CF9158A5-A22C-46E0-AAC9-91B589BC496E}" type="slidenum">
              <a:rPr lang="en-US" smtClean="0"/>
              <a:pPr/>
              <a:t>6</a:t>
            </a:fld>
            <a:endParaRPr lang="en-US" dirty="0"/>
          </a:p>
        </p:txBody>
      </p:sp>
      <p:sp>
        <p:nvSpPr>
          <p:cNvPr id="5" name="TextBox 4"/>
          <p:cNvSpPr txBox="1"/>
          <p:nvPr/>
        </p:nvSpPr>
        <p:spPr>
          <a:xfrm>
            <a:off x="300368" y="6400800"/>
            <a:ext cx="4800600" cy="369332"/>
          </a:xfrm>
          <a:prstGeom prst="rect">
            <a:avLst/>
          </a:prstGeom>
          <a:noFill/>
        </p:spPr>
        <p:txBody>
          <a:bodyPr wrap="square" rtlCol="0">
            <a:spAutoFit/>
          </a:bodyPr>
          <a:lstStyle/>
          <a:p>
            <a:r>
              <a:rPr lang="en-US" i="1" dirty="0"/>
              <a:t>Property Tax Partners</a:t>
            </a:r>
          </a:p>
        </p:txBody>
      </p:sp>
      <p:sp>
        <p:nvSpPr>
          <p:cNvPr id="6" name="TextBox 5"/>
          <p:cNvSpPr txBox="1"/>
          <p:nvPr/>
        </p:nvSpPr>
        <p:spPr>
          <a:xfrm>
            <a:off x="461053" y="1371600"/>
            <a:ext cx="6987810" cy="2031325"/>
          </a:xfrm>
          <a:prstGeom prst="rect">
            <a:avLst/>
          </a:prstGeom>
          <a:noFill/>
        </p:spPr>
        <p:txBody>
          <a:bodyPr wrap="none" rtlCol="0">
            <a:spAutoFit/>
          </a:bodyPr>
          <a:lstStyle/>
          <a:p>
            <a:r>
              <a:rPr lang="en-US" dirty="0"/>
              <a:t>Kinder Morgan Louisiana Pipeline</a:t>
            </a:r>
          </a:p>
          <a:p>
            <a:pPr marL="285750" indent="-285750">
              <a:buFont typeface="Arial" panose="020B0604020202020204" pitchFamily="34" charset="0"/>
              <a:buChar char="•"/>
            </a:pPr>
            <a:r>
              <a:rPr lang="en-US" dirty="0"/>
              <a:t>Original FERC filing to be built for $518,012,338 ($3.9M per mil)</a:t>
            </a:r>
          </a:p>
          <a:p>
            <a:pPr marL="285750" indent="-285750">
              <a:buFont typeface="Arial" panose="020B0604020202020204" pitchFamily="34" charset="0"/>
              <a:buChar char="•"/>
            </a:pPr>
            <a:r>
              <a:rPr lang="en-US" dirty="0"/>
              <a:t>Final estimated cost $1,000,000,000</a:t>
            </a:r>
          </a:p>
          <a:p>
            <a:pPr marL="285750" indent="-285750">
              <a:buFont typeface="Arial" panose="020B0604020202020204" pitchFamily="34" charset="0"/>
              <a:buChar char="•"/>
            </a:pPr>
            <a:r>
              <a:rPr lang="en-US" dirty="0"/>
              <a:t>Defective pipe</a:t>
            </a:r>
          </a:p>
          <a:p>
            <a:pPr marL="285750" indent="-285750">
              <a:buFont typeface="Arial" panose="020B0604020202020204" pitchFamily="34" charset="0"/>
              <a:buChar char="•"/>
            </a:pPr>
            <a:r>
              <a:rPr lang="en-US" dirty="0"/>
              <a:t>Problematic contractor cost</a:t>
            </a:r>
          </a:p>
          <a:p>
            <a:pPr marL="285750" indent="-285750">
              <a:buFont typeface="Arial" panose="020B0604020202020204" pitchFamily="34" charset="0"/>
              <a:buChar char="•"/>
            </a:pPr>
            <a:r>
              <a:rPr lang="en-US" dirty="0"/>
              <a:t>Hurricane delays</a:t>
            </a:r>
          </a:p>
          <a:p>
            <a:pPr marL="285750" indent="-285750">
              <a:buFont typeface="Arial" panose="020B0604020202020204" pitchFamily="34" charset="0"/>
              <a:buChar char="•"/>
            </a:pPr>
            <a:r>
              <a:rPr lang="en-US" dirty="0"/>
              <a:t>Cost overruns</a:t>
            </a:r>
          </a:p>
        </p:txBody>
      </p:sp>
      <p:sp>
        <p:nvSpPr>
          <p:cNvPr id="7" name="TextBox 6"/>
          <p:cNvSpPr txBox="1"/>
          <p:nvPr/>
        </p:nvSpPr>
        <p:spPr>
          <a:xfrm>
            <a:off x="461053" y="3516867"/>
            <a:ext cx="8353569" cy="1200329"/>
          </a:xfrm>
          <a:prstGeom prst="rect">
            <a:avLst/>
          </a:prstGeom>
          <a:noFill/>
        </p:spPr>
        <p:txBody>
          <a:bodyPr wrap="none" rtlCol="0">
            <a:spAutoFit/>
          </a:bodyPr>
          <a:lstStyle/>
          <a:p>
            <a:r>
              <a:rPr lang="en-US" dirty="0"/>
              <a:t>Cameron Interstate / </a:t>
            </a:r>
            <a:r>
              <a:rPr lang="en-US" dirty="0" err="1"/>
              <a:t>Trunkline</a:t>
            </a:r>
            <a:r>
              <a:rPr lang="en-US" dirty="0"/>
              <a:t> Project</a:t>
            </a:r>
          </a:p>
          <a:p>
            <a:pPr marL="285750" indent="-285750">
              <a:buFont typeface="Arial" panose="020B0604020202020204" pitchFamily="34" charset="0"/>
              <a:buChar char="•"/>
            </a:pPr>
            <a:r>
              <a:rPr lang="en-US" dirty="0"/>
              <a:t>Both projects involve construction in marshy geography with numerous river</a:t>
            </a:r>
          </a:p>
          <a:p>
            <a:r>
              <a:rPr lang="en-US" dirty="0"/>
              <a:t>     and canal crossings add considerable cost to pipeline construction projects</a:t>
            </a:r>
          </a:p>
          <a:p>
            <a:pPr marL="285750" indent="-285750">
              <a:buFont typeface="Arial" panose="020B0604020202020204" pitchFamily="34" charset="0"/>
              <a:buChar char="•"/>
            </a:pPr>
            <a:r>
              <a:rPr lang="en-US" dirty="0"/>
              <a:t>The project costs are estimated and not based on actuals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1307.  Pipeline Transportation Tables</a:t>
            </a:r>
          </a:p>
        </p:txBody>
      </p:sp>
      <p:sp>
        <p:nvSpPr>
          <p:cNvPr id="3" name="Slide Number Placeholder 2"/>
          <p:cNvSpPr>
            <a:spLocks noGrp="1"/>
          </p:cNvSpPr>
          <p:nvPr>
            <p:ph type="sldNum" sz="quarter" idx="12"/>
          </p:nvPr>
        </p:nvSpPr>
        <p:spPr/>
        <p:txBody>
          <a:bodyPr/>
          <a:lstStyle/>
          <a:p>
            <a:fld id="{CF9158A5-A22C-46E0-AAC9-91B589BC496E}" type="slidenum">
              <a:rPr lang="en-US" smtClean="0"/>
              <a:pPr/>
              <a:t>7</a:t>
            </a:fld>
            <a:endParaRPr lang="en-US" dirty="0"/>
          </a:p>
        </p:txBody>
      </p:sp>
      <p:sp>
        <p:nvSpPr>
          <p:cNvPr id="4" name="Content Placeholder 3"/>
          <p:cNvSpPr>
            <a:spLocks noGrp="1"/>
          </p:cNvSpPr>
          <p:nvPr>
            <p:ph idx="1"/>
          </p:nvPr>
        </p:nvSpPr>
        <p:spPr/>
        <p:txBody>
          <a:bodyPr/>
          <a:lstStyle/>
          <a:p>
            <a:endParaRPr lang="en-US" b="0" dirty="0"/>
          </a:p>
          <a:p>
            <a:pPr algn="ctr"/>
            <a:r>
              <a:rPr lang="en-US" sz="1800" b="0" dirty="0">
                <a:solidFill>
                  <a:schemeClr val="tx1"/>
                </a:solidFill>
              </a:rPr>
              <a:t>Table 1307.A</a:t>
            </a:r>
          </a:p>
          <a:p>
            <a:pPr algn="ctr"/>
            <a:r>
              <a:rPr lang="en-US" sz="1800" b="0" dirty="0">
                <a:solidFill>
                  <a:schemeClr val="tx1"/>
                </a:solidFill>
              </a:rPr>
              <a:t>Current Cost for Other Pipelines (Onshore)</a:t>
            </a:r>
          </a:p>
          <a:p>
            <a:r>
              <a:rPr lang="en-US" sz="1800" b="0" dirty="0">
                <a:solidFill>
                  <a:schemeClr val="tx1"/>
                </a:solidFill>
              </a:rPr>
              <a:t>Footnote:</a:t>
            </a:r>
          </a:p>
          <a:p>
            <a:r>
              <a:rPr lang="en-US" sz="1800" b="0" dirty="0">
                <a:solidFill>
                  <a:schemeClr val="tx1"/>
                </a:solidFill>
              </a:rPr>
              <a:t>NOTE: Excludes river and canal crossings. </a:t>
            </a:r>
            <a:r>
              <a:rPr lang="en-US" sz="1800" b="0" dirty="0">
                <a:solidFill>
                  <a:schemeClr val="tx1"/>
                </a:solidFill>
                <a:highlight>
                  <a:srgbClr val="FFFF00"/>
                </a:highlight>
              </a:rPr>
              <a:t>For river and canal crossings, apply a factor of 2.0 to Cost Per Mile figures in table above.</a:t>
            </a:r>
          </a:p>
          <a:p>
            <a:endParaRPr lang="en-US" dirty="0">
              <a:solidFill>
                <a:srgbClr val="FF0000"/>
              </a:solidFill>
            </a:endParaRPr>
          </a:p>
          <a:p>
            <a:r>
              <a:rPr lang="en-US" sz="1800" b="0" dirty="0">
                <a:solidFill>
                  <a:srgbClr val="FF0000"/>
                </a:solidFill>
              </a:rPr>
              <a:t>Property Tax Partners</a:t>
            </a:r>
          </a:p>
          <a:p>
            <a:pPr marL="285750" indent="-285750">
              <a:buFont typeface="Arial" panose="020B0604020202020204" pitchFamily="34" charset="0"/>
              <a:buChar char="•"/>
            </a:pPr>
            <a:r>
              <a:rPr lang="en-US" sz="1800" b="0" dirty="0">
                <a:solidFill>
                  <a:srgbClr val="FF0000"/>
                </a:solidFill>
              </a:rPr>
              <a:t>LAA suggested revision highlighted above</a:t>
            </a:r>
          </a:p>
          <a:p>
            <a:pPr marL="285750" indent="-285750">
              <a:buFont typeface="Arial" panose="020B0604020202020204" pitchFamily="34" charset="0"/>
              <a:buChar char="•"/>
            </a:pPr>
            <a:r>
              <a:rPr lang="en-US" sz="1800" b="0" dirty="0">
                <a:solidFill>
                  <a:srgbClr val="FF0000"/>
                </a:solidFill>
              </a:rPr>
              <a:t>Acknowledgement of high cost associated with river and canal crossings</a:t>
            </a:r>
          </a:p>
          <a:p>
            <a:pPr marL="285750" indent="-285750">
              <a:buFont typeface="Arial" panose="020B0604020202020204" pitchFamily="34" charset="0"/>
              <a:buChar char="•"/>
            </a:pPr>
            <a:r>
              <a:rPr lang="en-US" sz="1800" b="0" dirty="0">
                <a:solidFill>
                  <a:srgbClr val="FF0000"/>
                </a:solidFill>
              </a:rPr>
              <a:t>Our cost data points identified as outliers involve construction in marshy geography with numerous river and canal crossings (Except KMLP)</a:t>
            </a:r>
          </a:p>
          <a:p>
            <a:pPr marL="285750" indent="-285750">
              <a:buFont typeface="Arial" panose="020B0604020202020204" pitchFamily="34" charset="0"/>
              <a:buChar char="•"/>
            </a:pPr>
            <a:r>
              <a:rPr lang="en-US" sz="1800" b="0" dirty="0">
                <a:solidFill>
                  <a:srgbClr val="FF0000"/>
                </a:solidFill>
              </a:rPr>
              <a:t>Ample rational to exclude these data points from our sample</a:t>
            </a:r>
          </a:p>
        </p:txBody>
      </p:sp>
      <p:sp>
        <p:nvSpPr>
          <p:cNvPr id="5" name="Rectangle 4"/>
          <p:cNvSpPr/>
          <p:nvPr/>
        </p:nvSpPr>
        <p:spPr>
          <a:xfrm>
            <a:off x="228600" y="6386513"/>
            <a:ext cx="2420534" cy="369332"/>
          </a:xfrm>
          <a:prstGeom prst="rect">
            <a:avLst/>
          </a:prstGeom>
        </p:spPr>
        <p:txBody>
          <a:bodyPr wrap="none">
            <a:spAutoFit/>
          </a:bodyPr>
          <a:lstStyle/>
          <a:p>
            <a:r>
              <a:rPr lang="en-US" i="1" dirty="0"/>
              <a:t>Property Tax Partners</a:t>
            </a:r>
          </a:p>
        </p:txBody>
      </p:sp>
    </p:spTree>
    <p:extLst>
      <p:ext uri="{BB962C8B-B14F-4D97-AF65-F5344CB8AC3E}">
        <p14:creationId xmlns:p14="http://schemas.microsoft.com/office/powerpoint/2010/main" val="1111562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Obsolescence </a:t>
            </a:r>
          </a:p>
        </p:txBody>
      </p:sp>
      <p:sp>
        <p:nvSpPr>
          <p:cNvPr id="3" name="Slide Number Placeholder 2"/>
          <p:cNvSpPr>
            <a:spLocks noGrp="1"/>
          </p:cNvSpPr>
          <p:nvPr>
            <p:ph type="sldNum" sz="quarter" idx="12"/>
          </p:nvPr>
        </p:nvSpPr>
        <p:spPr/>
        <p:txBody>
          <a:bodyPr/>
          <a:lstStyle/>
          <a:p>
            <a:fld id="{CF9158A5-A22C-46E0-AAC9-91B589BC496E}" type="slidenum">
              <a:rPr lang="en-US" smtClean="0"/>
              <a:pPr/>
              <a:t>8</a:t>
            </a:fld>
            <a:endParaRPr lang="en-US" dirty="0"/>
          </a:p>
        </p:txBody>
      </p:sp>
      <p:sp>
        <p:nvSpPr>
          <p:cNvPr id="6" name="TextBox 5"/>
          <p:cNvSpPr txBox="1"/>
          <p:nvPr/>
        </p:nvSpPr>
        <p:spPr>
          <a:xfrm>
            <a:off x="228600" y="1257300"/>
            <a:ext cx="8640763" cy="6217087"/>
          </a:xfrm>
          <a:prstGeom prst="rect">
            <a:avLst/>
          </a:prstGeom>
          <a:noFill/>
        </p:spPr>
        <p:txBody>
          <a:bodyPr wrap="square" rtlCol="0">
            <a:spAutoFit/>
          </a:bodyPr>
          <a:lstStyle/>
          <a:p>
            <a:r>
              <a:rPr lang="en-US" dirty="0"/>
              <a:t> </a:t>
            </a:r>
          </a:p>
          <a:p>
            <a:r>
              <a:rPr lang="en-US" dirty="0"/>
              <a:t>F. Assessment will be based on fair market value. Functional and/or economic obsolescence shall be considered in the analysis of fair market value as substantiated by the taxpayer in writing. Consistent with Louisiana R.S. 47:1957, the assessor may request additional documentation.</a:t>
            </a:r>
          </a:p>
          <a:p>
            <a:r>
              <a:rPr lang="en-US" dirty="0"/>
              <a:t> </a:t>
            </a:r>
          </a:p>
          <a:p>
            <a:r>
              <a:rPr lang="en-US" dirty="0"/>
              <a:t>G. Pipeline sales, properly documented, should be considered by the assessor as the fair market value, provided the sale meets all tests relative to it being a valid sale.</a:t>
            </a:r>
          </a:p>
          <a:p>
            <a:endParaRPr lang="en-US" dirty="0"/>
          </a:p>
          <a:p>
            <a:r>
              <a:rPr lang="en-US" sz="1600" dirty="0">
                <a:solidFill>
                  <a:srgbClr val="FF0000"/>
                </a:solidFill>
              </a:rPr>
              <a:t>Property Tax Partners</a:t>
            </a:r>
          </a:p>
          <a:p>
            <a:pPr marL="285750" indent="-285750">
              <a:buFont typeface="Arial" panose="020B0604020202020204" pitchFamily="34" charset="0"/>
              <a:buChar char="•"/>
            </a:pPr>
            <a:r>
              <a:rPr lang="en-US" sz="1600" dirty="0">
                <a:solidFill>
                  <a:srgbClr val="FF0000"/>
                </a:solidFill>
              </a:rPr>
              <a:t>Few sales, often times between related parties</a:t>
            </a:r>
          </a:p>
          <a:p>
            <a:pPr marL="285750" indent="-285750">
              <a:buFont typeface="Arial" panose="020B0604020202020204" pitchFamily="34" charset="0"/>
              <a:buChar char="•"/>
            </a:pPr>
            <a:r>
              <a:rPr lang="en-US" sz="1600" dirty="0">
                <a:solidFill>
                  <a:srgbClr val="FF0000"/>
                </a:solidFill>
              </a:rPr>
              <a:t>Usually include other value considerations</a:t>
            </a:r>
          </a:p>
          <a:p>
            <a:pPr marL="742950" lvl="1" indent="-285750">
              <a:buFont typeface="Arial" panose="020B0604020202020204" pitchFamily="34" charset="0"/>
              <a:buChar char="•"/>
            </a:pPr>
            <a:r>
              <a:rPr lang="en-US" sz="1600" dirty="0">
                <a:solidFill>
                  <a:srgbClr val="FF0000"/>
                </a:solidFill>
              </a:rPr>
              <a:t>Upstream and/or downstream asset</a:t>
            </a:r>
          </a:p>
          <a:p>
            <a:pPr marL="742950" lvl="1" indent="-285750">
              <a:buFont typeface="Arial" panose="020B0604020202020204" pitchFamily="34" charset="0"/>
              <a:buChar char="•"/>
            </a:pPr>
            <a:r>
              <a:rPr lang="en-US" sz="1600" dirty="0">
                <a:solidFill>
                  <a:srgbClr val="FF0000"/>
                </a:solidFill>
              </a:rPr>
              <a:t>Compression, treating, processing, storage assets</a:t>
            </a:r>
          </a:p>
          <a:p>
            <a:pPr marL="742950" lvl="1" indent="-285750">
              <a:buFont typeface="Arial" panose="020B0604020202020204" pitchFamily="34" charset="0"/>
              <a:buChar char="•"/>
            </a:pPr>
            <a:r>
              <a:rPr lang="en-US" sz="1600" dirty="0">
                <a:solidFill>
                  <a:srgbClr val="FF0000"/>
                </a:solidFill>
              </a:rPr>
              <a:t>Contractual considerations</a:t>
            </a:r>
          </a:p>
          <a:p>
            <a:pPr marL="285750" indent="-285750">
              <a:buFont typeface="Arial" panose="020B0604020202020204" pitchFamily="34" charset="0"/>
              <a:buChar char="•"/>
            </a:pPr>
            <a:r>
              <a:rPr lang="en-US" sz="1600" dirty="0">
                <a:solidFill>
                  <a:srgbClr val="FF0000"/>
                </a:solidFill>
              </a:rPr>
              <a:t>Purchase price allocation studies used by industry to separate these values</a:t>
            </a:r>
          </a:p>
          <a:p>
            <a:pPr marL="285750" indent="-285750">
              <a:buFont typeface="Arial" panose="020B0604020202020204" pitchFamily="34" charset="0"/>
              <a:buChar char="•"/>
            </a:pPr>
            <a:r>
              <a:rPr lang="en-US" sz="1600" dirty="0">
                <a:solidFill>
                  <a:srgbClr val="FF0000"/>
                </a:solidFill>
              </a:rPr>
              <a:t>Allocation studies do not prove fair market value per Section 301</a:t>
            </a:r>
          </a:p>
          <a:p>
            <a:endParaRPr lang="en-US" dirty="0"/>
          </a:p>
          <a:p>
            <a:endParaRPr lang="en-US" dirty="0"/>
          </a:p>
          <a:p>
            <a:endParaRPr lang="en-US" dirty="0"/>
          </a:p>
          <a:p>
            <a:endParaRPr lang="en-US" dirty="0"/>
          </a:p>
          <a:p>
            <a:endParaRPr lang="en-US" dirty="0"/>
          </a:p>
        </p:txBody>
      </p:sp>
      <p:sp>
        <p:nvSpPr>
          <p:cNvPr id="4" name="Rectangle 3"/>
          <p:cNvSpPr/>
          <p:nvPr/>
        </p:nvSpPr>
        <p:spPr>
          <a:xfrm>
            <a:off x="228600" y="6352007"/>
            <a:ext cx="2420534" cy="369332"/>
          </a:xfrm>
          <a:prstGeom prst="rect">
            <a:avLst/>
          </a:prstGeom>
        </p:spPr>
        <p:txBody>
          <a:bodyPr wrap="none">
            <a:spAutoFit/>
          </a:bodyPr>
          <a:lstStyle/>
          <a:p>
            <a:r>
              <a:rPr lang="en-US" i="1" dirty="0"/>
              <a:t>Property Tax Partners</a:t>
            </a:r>
          </a:p>
        </p:txBody>
      </p:sp>
    </p:spTree>
    <p:extLst>
      <p:ext uri="{BB962C8B-B14F-4D97-AF65-F5344CB8AC3E}">
        <p14:creationId xmlns:p14="http://schemas.microsoft.com/office/powerpoint/2010/main" val="689238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Obsolescence (cont.)</a:t>
            </a:r>
          </a:p>
        </p:txBody>
      </p:sp>
      <p:sp>
        <p:nvSpPr>
          <p:cNvPr id="3" name="Slide Number Placeholder 2"/>
          <p:cNvSpPr>
            <a:spLocks noGrp="1"/>
          </p:cNvSpPr>
          <p:nvPr>
            <p:ph type="sldNum" sz="quarter" idx="12"/>
          </p:nvPr>
        </p:nvSpPr>
        <p:spPr/>
        <p:txBody>
          <a:bodyPr/>
          <a:lstStyle/>
          <a:p>
            <a:fld id="{CF9158A5-A22C-46E0-AAC9-91B589BC496E}" type="slidenum">
              <a:rPr lang="en-US" smtClean="0"/>
              <a:pPr/>
              <a:t>9</a:t>
            </a:fld>
            <a:endParaRPr lang="en-US" dirty="0"/>
          </a:p>
        </p:txBody>
      </p:sp>
      <p:sp>
        <p:nvSpPr>
          <p:cNvPr id="4" name="Content Placeholder 3"/>
          <p:cNvSpPr>
            <a:spLocks noGrp="1"/>
          </p:cNvSpPr>
          <p:nvPr>
            <p:ph idx="1"/>
          </p:nvPr>
        </p:nvSpPr>
        <p:spPr/>
        <p:txBody>
          <a:bodyPr/>
          <a:lstStyle/>
          <a:p>
            <a:r>
              <a:rPr lang="en-US" sz="1200" dirty="0">
                <a:solidFill>
                  <a:schemeClr val="tx1"/>
                </a:solidFill>
              </a:rPr>
              <a:t>Accordingly, we suggest the following addition (paragraph H) to §1305 Reporting Procedures within Chapter 13 </a:t>
            </a:r>
            <a:r>
              <a:rPr lang="en-US" sz="1200" i="1" dirty="0">
                <a:solidFill>
                  <a:schemeClr val="tx1"/>
                </a:solidFill>
              </a:rPr>
              <a:t>Guidelines for Ascertaining the Fair Value of Pipelines</a:t>
            </a:r>
            <a:r>
              <a:rPr lang="en-US" sz="1200" dirty="0">
                <a:solidFill>
                  <a:schemeClr val="tx1"/>
                </a:solidFill>
              </a:rPr>
              <a:t>.</a:t>
            </a:r>
            <a:endParaRPr lang="en-US" sz="1200" b="0" i="1" dirty="0">
              <a:solidFill>
                <a:schemeClr val="tx1"/>
              </a:solidFill>
            </a:endParaRPr>
          </a:p>
          <a:p>
            <a:pPr lvl="1"/>
            <a:r>
              <a:rPr lang="en-US" sz="1800" b="0" dirty="0">
                <a:solidFill>
                  <a:srgbClr val="FF0000"/>
                </a:solidFill>
              </a:rPr>
              <a:t>H. A throughput adjustment may be used to determine economic obsolescence.  Throughput and capacity must be reported on Company letterhead or email and signed by company official prepared to discuss basis for calculation.  The following table details the level of economic obsolescence for a range of throughputs</a:t>
            </a:r>
            <a:r>
              <a:rPr lang="en-US" b="0" dirty="0">
                <a:solidFill>
                  <a:srgbClr val="FF0000"/>
                </a:solidFill>
              </a:rPr>
              <a:t>.  </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521524925"/>
              </p:ext>
            </p:extLst>
          </p:nvPr>
        </p:nvGraphicFramePr>
        <p:xfrm>
          <a:off x="2743200" y="2971799"/>
          <a:ext cx="3314700" cy="3088317"/>
        </p:xfrm>
        <a:graphic>
          <a:graphicData uri="http://schemas.openxmlformats.org/presentationml/2006/ole">
            <mc:AlternateContent xmlns:mc="http://schemas.openxmlformats.org/markup-compatibility/2006">
              <mc:Choice xmlns:v="urn:schemas-microsoft-com:vml" Requires="v">
                <p:oleObj spid="_x0000_s4111" name="Worksheet" r:id="rId3" imgW="2457393" imgH="2685948" progId="Excel.Sheet.12">
                  <p:embed/>
                </p:oleObj>
              </mc:Choice>
              <mc:Fallback>
                <p:oleObj name="Worksheet" r:id="rId3" imgW="2457393" imgH="2685948" progId="Excel.Sheet.12">
                  <p:embed/>
                  <p:pic>
                    <p:nvPicPr>
                      <p:cNvPr id="5" name="Object 4"/>
                      <p:cNvPicPr/>
                      <p:nvPr/>
                    </p:nvPicPr>
                    <p:blipFill>
                      <a:blip r:embed="rId4"/>
                      <a:stretch>
                        <a:fillRect/>
                      </a:stretch>
                    </p:blipFill>
                    <p:spPr>
                      <a:xfrm>
                        <a:off x="2743200" y="2971799"/>
                        <a:ext cx="3314700" cy="3088317"/>
                      </a:xfrm>
                      <a:prstGeom prst="rect">
                        <a:avLst/>
                      </a:prstGeom>
                    </p:spPr>
                  </p:pic>
                </p:oleObj>
              </mc:Fallback>
            </mc:AlternateContent>
          </a:graphicData>
        </a:graphic>
      </p:graphicFrame>
      <p:sp>
        <p:nvSpPr>
          <p:cNvPr id="6" name="Rectangle 5"/>
          <p:cNvSpPr/>
          <p:nvPr/>
        </p:nvSpPr>
        <p:spPr>
          <a:xfrm>
            <a:off x="228600" y="6343381"/>
            <a:ext cx="2420534" cy="369332"/>
          </a:xfrm>
          <a:prstGeom prst="rect">
            <a:avLst/>
          </a:prstGeom>
        </p:spPr>
        <p:txBody>
          <a:bodyPr wrap="none">
            <a:spAutoFit/>
          </a:bodyPr>
          <a:lstStyle/>
          <a:p>
            <a:r>
              <a:rPr lang="en-US" i="1" dirty="0"/>
              <a:t>Property Tax Partners</a:t>
            </a:r>
          </a:p>
        </p:txBody>
      </p:sp>
    </p:spTree>
    <p:extLst>
      <p:ext uri="{BB962C8B-B14F-4D97-AF65-F5344CB8AC3E}">
        <p14:creationId xmlns:p14="http://schemas.microsoft.com/office/powerpoint/2010/main" val="2626153381"/>
      </p:ext>
    </p:extLst>
  </p:cSld>
  <p:clrMapOvr>
    <a:masterClrMapping/>
  </p:clrMapOvr>
</p:sld>
</file>

<file path=ppt/theme/theme1.xml><?xml version="1.0" encoding="utf-8"?>
<a:theme xmlns:a="http://schemas.openxmlformats.org/drawingml/2006/main" name="KPMG Slide-White">
  <a:themeElements>
    <a:clrScheme name="KPMG_CREATE_US_Template_2003 4">
      <a:dk1>
        <a:srgbClr val="000000"/>
      </a:dk1>
      <a:lt1>
        <a:srgbClr val="FFFFFF"/>
      </a:lt1>
      <a:dk2>
        <a:srgbClr val="000000"/>
      </a:dk2>
      <a:lt2>
        <a:srgbClr val="747678"/>
      </a:lt2>
      <a:accent1>
        <a:srgbClr val="00338D"/>
      </a:accent1>
      <a:accent2>
        <a:srgbClr val="6A7F10"/>
      </a:accent2>
      <a:accent3>
        <a:srgbClr val="FFFFFF"/>
      </a:accent3>
      <a:accent4>
        <a:srgbClr val="000000"/>
      </a:accent4>
      <a:accent5>
        <a:srgbClr val="AAADC5"/>
      </a:accent5>
      <a:accent6>
        <a:srgbClr val="5F720D"/>
      </a:accent6>
      <a:hlink>
        <a:srgbClr val="8E258D"/>
      </a:hlink>
      <a:folHlink>
        <a:srgbClr val="007C92"/>
      </a:folHlink>
    </a:clrScheme>
    <a:fontScheme name="KPMG_CREATE_US_Template_2003">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sz="1200" b="0" i="0" u="none" strike="noStrike" cap="none" normalizeH="0" baseline="0" smtClean="0">
            <a:ln>
              <a:noFill/>
            </a:ln>
            <a:solidFill>
              <a:schemeClr val="tx1"/>
            </a:solidFill>
            <a:effectLst/>
            <a:latin typeface="Arial" charset="0"/>
            <a:cs typeface="Arial" charset="0"/>
          </a:defRPr>
        </a:defPPr>
      </a:lstStyle>
    </a:spDef>
    <a:lnDef>
      <a:spPr bwMode="auto">
        <a:noFill/>
        <a:ln w="9525" cap="flat" cmpd="sng" algn="ctr">
          <a:solidFill>
            <a:schemeClr val="tx1"/>
          </a:solidFill>
          <a:prstDash val="solid"/>
          <a:round/>
          <a:headEnd type="none" w="med" len="med"/>
          <a:tailEnd type="none"/>
        </a:ln>
        <a:effectLst/>
      </a:spPr>
      <a:bodyPr/>
      <a:lstStyle/>
    </a:lnDef>
  </a:objectDefaults>
  <a:extraClrSchemeLst>
    <a:extraClrScheme>
      <a:clrScheme name="KPMG_CREATE_US_Template_2003 1">
        <a:dk1>
          <a:srgbClr val="00338D"/>
        </a:dk1>
        <a:lt1>
          <a:srgbClr val="FFFFFF"/>
        </a:lt1>
        <a:dk2>
          <a:srgbClr val="000000"/>
        </a:dk2>
        <a:lt2>
          <a:srgbClr val="BABBBC"/>
        </a:lt2>
        <a:accent1>
          <a:srgbClr val="007C92"/>
        </a:accent1>
        <a:accent2>
          <a:srgbClr val="409DAD"/>
        </a:accent2>
        <a:accent3>
          <a:srgbClr val="FFFFFF"/>
        </a:accent3>
        <a:accent4>
          <a:srgbClr val="002A78"/>
        </a:accent4>
        <a:accent5>
          <a:srgbClr val="AABFC7"/>
        </a:accent5>
        <a:accent6>
          <a:srgbClr val="398E9C"/>
        </a:accent6>
        <a:hlink>
          <a:srgbClr val="80BEC9"/>
        </a:hlink>
        <a:folHlink>
          <a:srgbClr val="BFDEE4"/>
        </a:folHlink>
      </a:clrScheme>
      <a:clrMap bg1="lt1" tx1="dk1" bg2="lt2" tx2="dk2" accent1="accent1" accent2="accent2" accent3="accent3" accent4="accent4" accent5="accent5" accent6="accent6" hlink="hlink" folHlink="folHlink"/>
    </a:extraClrScheme>
    <a:extraClrScheme>
      <a:clrScheme name="KPMG_CREATE_US_Template_2003 2">
        <a:dk1>
          <a:srgbClr val="00338D"/>
        </a:dk1>
        <a:lt1>
          <a:srgbClr val="FFFFFF"/>
        </a:lt1>
        <a:dk2>
          <a:srgbClr val="000000"/>
        </a:dk2>
        <a:lt2>
          <a:srgbClr val="BABBBC"/>
        </a:lt2>
        <a:accent1>
          <a:srgbClr val="8E258D"/>
        </a:accent1>
        <a:accent2>
          <a:srgbClr val="AA5CAA"/>
        </a:accent2>
        <a:accent3>
          <a:srgbClr val="FFFFFF"/>
        </a:accent3>
        <a:accent4>
          <a:srgbClr val="002A78"/>
        </a:accent4>
        <a:accent5>
          <a:srgbClr val="C6ACC5"/>
        </a:accent5>
        <a:accent6>
          <a:srgbClr val="9A539A"/>
        </a:accent6>
        <a:hlink>
          <a:srgbClr val="C792C6"/>
        </a:hlink>
        <a:folHlink>
          <a:srgbClr val="E3C9E3"/>
        </a:folHlink>
      </a:clrScheme>
      <a:clrMap bg1="lt1" tx1="dk1" bg2="lt2" tx2="dk2" accent1="accent1" accent2="accent2" accent3="accent3" accent4="accent4" accent5="accent5" accent6="accent6" hlink="hlink" folHlink="folHlink"/>
    </a:extraClrScheme>
    <a:extraClrScheme>
      <a:clrScheme name="KPMG_CREATE_US_Template_2003 3">
        <a:dk1>
          <a:srgbClr val="8E258D"/>
        </a:dk1>
        <a:lt1>
          <a:srgbClr val="FFFFFF"/>
        </a:lt1>
        <a:dk2>
          <a:srgbClr val="000000"/>
        </a:dk2>
        <a:lt2>
          <a:srgbClr val="BABBBC"/>
        </a:lt2>
        <a:accent1>
          <a:srgbClr val="00338D"/>
        </a:accent1>
        <a:accent2>
          <a:srgbClr val="AA5CAA"/>
        </a:accent2>
        <a:accent3>
          <a:srgbClr val="FFFFFF"/>
        </a:accent3>
        <a:accent4>
          <a:srgbClr val="781E78"/>
        </a:accent4>
        <a:accent5>
          <a:srgbClr val="AAADC5"/>
        </a:accent5>
        <a:accent6>
          <a:srgbClr val="9A539A"/>
        </a:accent6>
        <a:hlink>
          <a:srgbClr val="C792C6"/>
        </a:hlink>
        <a:folHlink>
          <a:srgbClr val="E3C9E3"/>
        </a:folHlink>
      </a:clrScheme>
      <a:clrMap bg1="lt1" tx1="dk1" bg2="lt2" tx2="dk2" accent1="accent1" accent2="accent2" accent3="accent3" accent4="accent4" accent5="accent5" accent6="accent6" hlink="hlink" folHlink="folHlink"/>
    </a:extraClrScheme>
    <a:extraClrScheme>
      <a:clrScheme name="KPMG_CREATE_US_Template_2003 4">
        <a:dk1>
          <a:srgbClr val="000000"/>
        </a:dk1>
        <a:lt1>
          <a:srgbClr val="FFFFFF"/>
        </a:lt1>
        <a:dk2>
          <a:srgbClr val="000000"/>
        </a:dk2>
        <a:lt2>
          <a:srgbClr val="747678"/>
        </a:lt2>
        <a:accent1>
          <a:srgbClr val="00338D"/>
        </a:accent1>
        <a:accent2>
          <a:srgbClr val="6A7F10"/>
        </a:accent2>
        <a:accent3>
          <a:srgbClr val="FFFFFF"/>
        </a:accent3>
        <a:accent4>
          <a:srgbClr val="000000"/>
        </a:accent4>
        <a:accent5>
          <a:srgbClr val="AAADC5"/>
        </a:accent5>
        <a:accent6>
          <a:srgbClr val="5F720D"/>
        </a:accent6>
        <a:hlink>
          <a:srgbClr val="8E258D"/>
        </a:hlink>
        <a:folHlink>
          <a:srgbClr val="007C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KPMG Slide-White</Template>
  <TotalTime>22316</TotalTime>
  <Words>419</Words>
  <Application>Microsoft Office PowerPoint</Application>
  <PresentationFormat>On-screen Show (4:3)</PresentationFormat>
  <Paragraphs>79</Paragraphs>
  <Slides>9</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4" baseType="lpstr">
      <vt:lpstr>Arial</vt:lpstr>
      <vt:lpstr>Calibri</vt:lpstr>
      <vt:lpstr>Wingdings</vt:lpstr>
      <vt:lpstr>KPMG Slide-White</vt:lpstr>
      <vt:lpstr>Worksheet</vt:lpstr>
      <vt:lpstr>Louisiana Tax Commission</vt:lpstr>
      <vt:lpstr>Discussion of new data points for 2017</vt:lpstr>
      <vt:lpstr>Overview of Cameron Parish – Map provided by Google</vt:lpstr>
      <vt:lpstr>Effects of the Cameron Access/Gulf Trace Projects for 36” Pipeline costs</vt:lpstr>
      <vt:lpstr>42 Diameter Pipe - KMLP/Cameron/Trunkline</vt:lpstr>
      <vt:lpstr>Discussion of 42-in diameter data points</vt:lpstr>
      <vt:lpstr>1307.  Pipeline Transportation Tables</vt:lpstr>
      <vt:lpstr>Economic Obsolescence </vt:lpstr>
      <vt:lpstr>Economic Obsolescence (cont.)</vt:lpstr>
    </vt:vector>
  </TitlesOfParts>
  <Company>KPMG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Accounting &amp; reporting [TITLE]</dc:title>
  <dc:creator>KPMG</dc:creator>
  <cp:lastModifiedBy>Steve Grace</cp:lastModifiedBy>
  <cp:revision>1407</cp:revision>
  <cp:lastPrinted>2016-08-08T20:17:29Z</cp:lastPrinted>
  <dcterms:created xsi:type="dcterms:W3CDTF">2011-12-02T17:58:32Z</dcterms:created>
  <dcterms:modified xsi:type="dcterms:W3CDTF">2016-08-08T21:02:04Z</dcterms:modified>
</cp:coreProperties>
</file>