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9"/>
  </p:notesMasterIdLst>
  <p:handoutMasterIdLst>
    <p:handoutMasterId r:id="rId10"/>
  </p:handoutMasterIdLst>
  <p:sldIdLst>
    <p:sldId id="256" r:id="rId2"/>
    <p:sldId id="263" r:id="rId3"/>
    <p:sldId id="257" r:id="rId4"/>
    <p:sldId id="258" r:id="rId5"/>
    <p:sldId id="260" r:id="rId6"/>
    <p:sldId id="261" r:id="rId7"/>
    <p:sldId id="264" r:id="rId8"/>
  </p:sldIdLst>
  <p:sldSz cx="9144000" cy="6858000" type="screen4x3"/>
  <p:notesSz cx="7053263" cy="93567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18" autoAdjust="0"/>
    <p:restoredTop sz="94660"/>
  </p:normalViewPr>
  <p:slideViewPr>
    <p:cSldViewPr>
      <p:cViewPr>
        <p:scale>
          <a:sx n="65" d="100"/>
          <a:sy n="65" d="100"/>
        </p:scale>
        <p:origin x="-104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/>
          <a:lstStyle>
            <a:lvl1pPr algn="r">
              <a:defRPr sz="1200"/>
            </a:lvl1pPr>
          </a:lstStyle>
          <a:p>
            <a:fld id="{34729FB7-B7A2-4516-8009-0075D47D43BE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87265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87265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 anchor="b"/>
          <a:lstStyle>
            <a:lvl1pPr algn="r">
              <a:defRPr sz="1200"/>
            </a:lvl1pPr>
          </a:lstStyle>
          <a:p>
            <a:fld id="{9EDAE67A-F4BB-4F77-A2F7-82E3828B4F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44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/>
          <a:lstStyle>
            <a:lvl1pPr algn="r">
              <a:defRPr sz="1200"/>
            </a:lvl1pPr>
          </a:lstStyle>
          <a:p>
            <a:fld id="{3BF68BB9-C1AF-4E11-A590-231C19E7A59A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701675"/>
            <a:ext cx="4676775" cy="3508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63" tIns="46881" rIns="93763" bIns="468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44445"/>
            <a:ext cx="5642610" cy="4210526"/>
          </a:xfrm>
          <a:prstGeom prst="rect">
            <a:avLst/>
          </a:prstGeom>
        </p:spPr>
        <p:txBody>
          <a:bodyPr vert="horz" lIns="93763" tIns="46881" rIns="93763" bIns="468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87265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87265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 anchor="b"/>
          <a:lstStyle>
            <a:lvl1pPr algn="r">
              <a:defRPr sz="1200"/>
            </a:lvl1pPr>
          </a:lstStyle>
          <a:p>
            <a:fld id="{029E48FA-4818-4D20-AB89-9813BFB7EE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4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12FE3AB-D468-4C31-86CB-FDF27D7F1D95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5355-DD57-422E-9EC1-360BA1D2F76E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DE5781A-6FE5-4E73-A699-F72F7BA59B21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FCEA-B0A1-41AE-8EE5-D94107000B6A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5F74-4052-4839-A6CB-A110BE08914B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5AB0-BEF2-4C0D-87C0-EC214F8B0419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37E0-FE21-4E7C-BC95-E3BE4BA28F64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733B2-C0EB-48BA-A792-6A4565F52357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BF66-593D-4505-9393-1E35EBBFD7FD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4E8A0-7A20-4F77-8130-6CD837C41FA2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F13-BB13-4BE9-AB55-BF8F58D3003B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749FE7F-D050-4290-9DE6-074045CA7B66}" type="datetime1">
              <a:rPr lang="en-US" smtClean="0"/>
              <a:pPr/>
              <a:t>3/11/2013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137107D-587C-4F20-9C2A-42B074DD33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diani.com/maps/maps_of_asia/maps_of_israel/detailed_satellite_map_of_israel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Geography of the </a:t>
            </a:r>
            <a:br>
              <a:rPr lang="en-US" dirty="0" smtClean="0"/>
            </a:br>
            <a:r>
              <a:rPr lang="en-US" dirty="0" smtClean="0"/>
              <a:t>Hebrews &amp; Phoenicians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Brainstart for today…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Answer the questions below using the picture to the right: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/>
              <a:t>What part of the world do you believe this is? Why?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/>
              <a:t>What geographic features do you see?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/>
              <a:t>What do you think the environment of this place looks like?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/>
              <a:t>What natural resources might be limited here? In high supply here?</a:t>
            </a:r>
          </a:p>
          <a:p>
            <a:endParaRPr lang="en-US" i="1" dirty="0" smtClean="0"/>
          </a:p>
        </p:txBody>
      </p:sp>
      <p:pic>
        <p:nvPicPr>
          <p:cNvPr id="8" name="Picture 4" descr="http://www.vidiani.com/maps/maps_of_asia/maps_of_israel/detailed_satellite_map_of_israel.jpg"/>
          <p:cNvPicPr>
            <a:picLocks noChangeAspect="1" noChangeArrowheads="1"/>
          </p:cNvPicPr>
          <p:nvPr/>
        </p:nvPicPr>
        <p:blipFill>
          <a:blip r:embed="rId2" cstate="print"/>
          <a:srcRect l="4084" r="46113" b="13044"/>
          <a:stretch>
            <a:fillRect/>
          </a:stretch>
        </p:blipFill>
        <p:spPr bwMode="auto">
          <a:xfrm>
            <a:off x="5638800" y="381000"/>
            <a:ext cx="2811780" cy="6248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15000" y="6629400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hlinkClick r:id="rId3"/>
              </a:rPr>
              <a:t>Source</a:t>
            </a:r>
            <a:endParaRPr lang="en-US" sz="14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i="1" dirty="0" smtClean="0"/>
              <a:t>Turn to the next page in your notebook…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4000" dirty="0" smtClean="0"/>
              <a:t>Title the page </a:t>
            </a:r>
            <a:r>
              <a:rPr lang="en-US" sz="4000" b="1" dirty="0" smtClean="0"/>
              <a:t>“Mapping the Ancient Hebrews”</a:t>
            </a:r>
          </a:p>
          <a:p>
            <a:endParaRPr lang="en-US" sz="4000" dirty="0"/>
          </a:p>
          <a:p>
            <a:r>
              <a:rPr lang="en-US" sz="4000" dirty="0" smtClean="0"/>
              <a:t>Locate </a:t>
            </a:r>
            <a:r>
              <a:rPr lang="en-US" sz="4000" b="1" dirty="0" smtClean="0"/>
              <a:t>map “A” </a:t>
            </a:r>
            <a:r>
              <a:rPr lang="en-US" sz="4000" dirty="0" smtClean="0"/>
              <a:t>at the top of page 14 in the atlas.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Mapping the Ancient Hebrews (Map A, p. 14)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numCol="1">
            <a:noAutofit/>
          </a:bodyPr>
          <a:lstStyle/>
          <a:p>
            <a:pPr>
              <a:buNone/>
            </a:pPr>
            <a:r>
              <a:rPr lang="en-US" sz="1800" b="1" i="1" dirty="0" smtClean="0"/>
              <a:t>In your notebook, draw the map. Be sure to label</a:t>
            </a:r>
            <a:endParaRPr lang="en-US" sz="1800" b="1" dirty="0" smtClean="0"/>
          </a:p>
          <a:p>
            <a:r>
              <a:rPr lang="en-US" sz="2000" dirty="0" smtClean="0"/>
              <a:t>Mediterranean Sea</a:t>
            </a:r>
          </a:p>
          <a:p>
            <a:r>
              <a:rPr lang="en-US" sz="2000" dirty="0" smtClean="0"/>
              <a:t>Egypt</a:t>
            </a:r>
          </a:p>
          <a:p>
            <a:r>
              <a:rPr lang="en-US" sz="2000" dirty="0" smtClean="0"/>
              <a:t>Red Sea</a:t>
            </a:r>
          </a:p>
          <a:p>
            <a:r>
              <a:rPr lang="en-US" sz="2000" dirty="0" smtClean="0"/>
              <a:t>Nile River</a:t>
            </a:r>
          </a:p>
          <a:p>
            <a:r>
              <a:rPr lang="en-US" sz="2000" dirty="0" smtClean="0"/>
              <a:t>Arabian Desert</a:t>
            </a:r>
          </a:p>
          <a:p>
            <a:r>
              <a:rPr lang="en-US" sz="2000" dirty="0" smtClean="0"/>
              <a:t>Syrian Desert</a:t>
            </a:r>
          </a:p>
          <a:p>
            <a:r>
              <a:rPr lang="en-US" sz="2000" dirty="0" smtClean="0"/>
              <a:t>Mount Sinai</a:t>
            </a:r>
          </a:p>
          <a:p>
            <a:r>
              <a:rPr lang="en-US" sz="2000" dirty="0" smtClean="0"/>
              <a:t>Persian Gulf</a:t>
            </a:r>
          </a:p>
          <a:p>
            <a:r>
              <a:rPr lang="en-US" sz="2000" dirty="0" smtClean="0"/>
              <a:t>Canaan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/>
              <a:t>On the map identify:</a:t>
            </a:r>
          </a:p>
          <a:p>
            <a:r>
              <a:rPr lang="en-US" sz="2400" dirty="0" smtClean="0"/>
              <a:t>Hebrew migration ( use a dark color, include arrows)</a:t>
            </a:r>
          </a:p>
          <a:p>
            <a:r>
              <a:rPr lang="en-US" sz="2400" dirty="0" smtClean="0"/>
              <a:t>Include a compass rose</a:t>
            </a:r>
          </a:p>
          <a:p>
            <a:r>
              <a:rPr lang="en-US" sz="2400" dirty="0" smtClean="0"/>
              <a:t>Use the map scale, estimate how far the Hebrews traveled during their migration. Include that number on the map.</a:t>
            </a:r>
          </a:p>
          <a:p>
            <a:r>
              <a:rPr lang="en-US" sz="2400" b="1" dirty="0" smtClean="0"/>
              <a:t>DON’T FORGET to COLOR your map (one color for land, another color for water)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  <p:bldP spid="4" grpId="1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Phoenician Trade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Title the next page in your notebook </a:t>
            </a:r>
            <a:r>
              <a:rPr lang="en-US" b="1" dirty="0" smtClean="0"/>
              <a:t>“Mapping the Phoenicians”</a:t>
            </a:r>
          </a:p>
          <a:p>
            <a:endParaRPr lang="en-US" dirty="0" smtClean="0"/>
          </a:p>
          <a:p>
            <a:r>
              <a:rPr lang="en-US" dirty="0" smtClean="0"/>
              <a:t>Recreate the map on page 15 in your notebook.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the Phoenicians (p. 15)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Label</a:t>
            </a:r>
          </a:p>
          <a:p>
            <a:pPr lvl="1"/>
            <a:r>
              <a:rPr lang="en-US" dirty="0" smtClean="0"/>
              <a:t>compass rose</a:t>
            </a:r>
          </a:p>
          <a:p>
            <a:pPr lvl="1"/>
            <a:r>
              <a:rPr lang="en-US" dirty="0" smtClean="0"/>
              <a:t>Spain		</a:t>
            </a:r>
          </a:p>
          <a:p>
            <a:pPr lvl="1"/>
            <a:r>
              <a:rPr lang="en-US" dirty="0" smtClean="0"/>
              <a:t>Italy</a:t>
            </a:r>
          </a:p>
          <a:p>
            <a:pPr lvl="1"/>
            <a:r>
              <a:rPr lang="en-US" dirty="0" smtClean="0"/>
              <a:t>Greece</a:t>
            </a:r>
          </a:p>
          <a:p>
            <a:pPr lvl="1"/>
            <a:r>
              <a:rPr lang="en-US" dirty="0" smtClean="0"/>
              <a:t>Atlantic Ocean</a:t>
            </a:r>
          </a:p>
          <a:p>
            <a:pPr lvl="1"/>
            <a:r>
              <a:rPr lang="en-US" dirty="0" smtClean="0"/>
              <a:t>Mediterranean Sea</a:t>
            </a:r>
          </a:p>
          <a:p>
            <a:pPr lvl="1"/>
            <a:r>
              <a:rPr lang="en-US" dirty="0" smtClean="0"/>
              <a:t>Phoenician settlement area (use a light color)</a:t>
            </a:r>
          </a:p>
          <a:p>
            <a:pPr lvl="1"/>
            <a:r>
              <a:rPr lang="en-US" dirty="0" smtClean="0"/>
              <a:t>Phoenician trade route</a:t>
            </a:r>
          </a:p>
          <a:p>
            <a:pPr lvl="1"/>
            <a:r>
              <a:rPr lang="en-US" dirty="0" smtClean="0"/>
              <a:t>Phoenician cities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b="1" dirty="0" smtClean="0"/>
              <a:t>    DON’T FORGET to COLOR your map (one color for land, another color for water)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724400" y="1143000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Identify</a:t>
            </a:r>
            <a:r>
              <a:rPr lang="en-US" dirty="0" smtClean="0"/>
              <a:t> the sources of trade &amp; location of each item on the map</a:t>
            </a:r>
          </a:p>
          <a:p>
            <a:pPr lvl="1"/>
            <a:r>
              <a:rPr lang="en-US" dirty="0" smtClean="0"/>
              <a:t>Silver			</a:t>
            </a:r>
          </a:p>
          <a:p>
            <a:pPr lvl="1"/>
            <a:r>
              <a:rPr lang="en-US" dirty="0" smtClean="0"/>
              <a:t>Oil</a:t>
            </a:r>
          </a:p>
          <a:p>
            <a:pPr lvl="1"/>
            <a:r>
              <a:rPr lang="en-US" dirty="0" smtClean="0"/>
              <a:t>Copper		</a:t>
            </a:r>
          </a:p>
          <a:p>
            <a:pPr lvl="1"/>
            <a:r>
              <a:rPr lang="en-US" dirty="0" smtClean="0"/>
              <a:t>Glass</a:t>
            </a:r>
          </a:p>
          <a:p>
            <a:pPr lvl="1"/>
            <a:r>
              <a:rPr lang="en-US" dirty="0" smtClean="0"/>
              <a:t>Gold		</a:t>
            </a:r>
          </a:p>
          <a:p>
            <a:pPr lvl="1"/>
            <a:r>
              <a:rPr lang="en-US" dirty="0" smtClean="0"/>
              <a:t>Dye</a:t>
            </a:r>
          </a:p>
          <a:p>
            <a:pPr lvl="1"/>
            <a:r>
              <a:rPr lang="en-US" dirty="0" smtClean="0"/>
              <a:t>Salt		</a:t>
            </a:r>
          </a:p>
          <a:p>
            <a:pPr lvl="1"/>
            <a:r>
              <a:rPr lang="en-US" dirty="0" smtClean="0"/>
              <a:t>Grain</a:t>
            </a:r>
          </a:p>
          <a:p>
            <a:pPr lvl="1"/>
            <a:r>
              <a:rPr lang="en-US" dirty="0" smtClean="0"/>
              <a:t>Ivory		</a:t>
            </a:r>
          </a:p>
          <a:p>
            <a:pPr lvl="1"/>
            <a:r>
              <a:rPr lang="en-US" dirty="0" smtClean="0"/>
              <a:t>Cedar</a:t>
            </a:r>
          </a:p>
          <a:p>
            <a:pPr lvl="1"/>
            <a:r>
              <a:rPr lang="en-US" dirty="0" smtClean="0"/>
              <a:t>Cloth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</a:t>
            </a:r>
            <a:r>
              <a:rPr lang="en-US" smtClean="0"/>
              <a:t>Reflection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 smtClean="0"/>
              <a:t>hypothesis</a:t>
            </a:r>
            <a:r>
              <a:rPr lang="en-US" sz="2400" dirty="0" smtClean="0"/>
              <a:t> – an educated guess;  a proposed or possible explanation for an observable phenomenon</a:t>
            </a:r>
          </a:p>
          <a:p>
            <a:endParaRPr lang="en-US" sz="2400" dirty="0" smtClean="0"/>
          </a:p>
          <a:p>
            <a:r>
              <a:rPr lang="en-US" sz="2400" dirty="0" smtClean="0"/>
              <a:t>Rewrite the question to </a:t>
            </a:r>
            <a:r>
              <a:rPr lang="en-US" sz="2400" smtClean="0"/>
              <a:t>the right in </a:t>
            </a:r>
            <a:r>
              <a:rPr lang="en-US" sz="2400" dirty="0" smtClean="0"/>
              <a:t>your notebook.</a:t>
            </a:r>
          </a:p>
          <a:p>
            <a:r>
              <a:rPr lang="en-US" sz="2400" dirty="0" smtClean="0"/>
              <a:t>Use the maps you created to help answer this question.</a:t>
            </a:r>
          </a:p>
          <a:p>
            <a:r>
              <a:rPr lang="en-US" sz="2400" dirty="0" smtClean="0"/>
              <a:t>Your answer should be in complete sentences.</a:t>
            </a:r>
          </a:p>
          <a:p>
            <a:r>
              <a:rPr lang="en-US" sz="2400" dirty="0" smtClean="0"/>
              <a:t>Your argument should be backed up by evidence.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pPr marL="514350" indent="-514350"/>
            <a:r>
              <a:rPr lang="en-US" sz="3000" i="1" dirty="0" smtClean="0"/>
              <a:t>Based on the maps you have created, what role do you hypothesize geography will play in the development of ancient Hebrew and Phoenician </a:t>
            </a:r>
            <a:r>
              <a:rPr lang="en-US" sz="3000" b="1" i="1" dirty="0" smtClean="0"/>
              <a:t>religion</a:t>
            </a:r>
            <a:r>
              <a:rPr lang="en-US" sz="3000" i="1" dirty="0" smtClean="0"/>
              <a:t>, </a:t>
            </a:r>
            <a:r>
              <a:rPr lang="en-US" sz="3000" b="1" i="1" dirty="0" smtClean="0"/>
              <a:t>politics</a:t>
            </a:r>
            <a:r>
              <a:rPr lang="en-US" sz="3000" i="1" dirty="0" smtClean="0"/>
              <a:t>, </a:t>
            </a:r>
            <a:r>
              <a:rPr lang="en-US" sz="3000" b="1" i="1" dirty="0" smtClean="0"/>
              <a:t>economics</a:t>
            </a:r>
            <a:r>
              <a:rPr lang="en-US" sz="3000" i="1" dirty="0" smtClean="0"/>
              <a:t>, and </a:t>
            </a:r>
            <a:r>
              <a:rPr lang="en-US" sz="3000" b="1" i="1" dirty="0" smtClean="0"/>
              <a:t>social structure</a:t>
            </a:r>
            <a:r>
              <a:rPr lang="en-US" sz="3000" i="1" dirty="0" smtClean="0"/>
              <a:t>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107D-587C-4F20-9C2A-42B074DD3357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1003</TotalTime>
  <Words>343</Words>
  <Application>Microsoft Office PowerPoint</Application>
  <PresentationFormat>On-screen Show (4:3)</PresentationFormat>
  <Paragraphs>72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Origin</vt:lpstr>
      <vt:lpstr>Geography of the  Hebrews &amp; Phoenicians</vt:lpstr>
      <vt:lpstr>Brainstart for today…</vt:lpstr>
      <vt:lpstr>Turn to the next page in your notebook…</vt:lpstr>
      <vt:lpstr>Mapping the Ancient Hebrews (Map A, p. 14)</vt:lpstr>
      <vt:lpstr>Phoenician Trade</vt:lpstr>
      <vt:lpstr>Mapping the Phoenicians (p. 15)</vt:lpstr>
      <vt:lpstr>Mapping Reflection Questions</vt:lpstr>
    </vt:vector>
  </TitlesOfParts>
  <Company>OCBE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Hebrew Geography</dc:title>
  <dc:creator>SBerry</dc:creator>
  <cp:lastModifiedBy>Roberts, Sandra</cp:lastModifiedBy>
  <cp:revision>20</cp:revision>
  <cp:lastPrinted>2013-01-16T17:58:40Z</cp:lastPrinted>
  <dcterms:created xsi:type="dcterms:W3CDTF">2012-01-02T19:59:01Z</dcterms:created>
  <dcterms:modified xsi:type="dcterms:W3CDTF">2013-03-11T16:54:39Z</dcterms:modified>
</cp:coreProperties>
</file>