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5"/>
  </p:notesMasterIdLst>
  <p:sldIdLst>
    <p:sldId id="256" r:id="rId2"/>
    <p:sldId id="258" r:id="rId3"/>
    <p:sldId id="280" r:id="rId4"/>
    <p:sldId id="257" r:id="rId5"/>
    <p:sldId id="259" r:id="rId6"/>
    <p:sldId id="262" r:id="rId7"/>
    <p:sldId id="263" r:id="rId8"/>
    <p:sldId id="260" r:id="rId9"/>
    <p:sldId id="261" r:id="rId10"/>
    <p:sldId id="277" r:id="rId11"/>
    <p:sldId id="283" r:id="rId12"/>
    <p:sldId id="284" r:id="rId13"/>
    <p:sldId id="264" r:id="rId14"/>
    <p:sldId id="281" r:id="rId15"/>
    <p:sldId id="275" r:id="rId16"/>
    <p:sldId id="265" r:id="rId17"/>
    <p:sldId id="266" r:id="rId18"/>
    <p:sldId id="267" r:id="rId19"/>
    <p:sldId id="268" r:id="rId20"/>
    <p:sldId id="269" r:id="rId21"/>
    <p:sldId id="278" r:id="rId22"/>
    <p:sldId id="285" r:id="rId23"/>
    <p:sldId id="270" r:id="rId24"/>
    <p:sldId id="282" r:id="rId25"/>
    <p:sldId id="276" r:id="rId26"/>
    <p:sldId id="271" r:id="rId27"/>
    <p:sldId id="272" r:id="rId28"/>
    <p:sldId id="273" r:id="rId29"/>
    <p:sldId id="274" r:id="rId30"/>
    <p:sldId id="279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3" autoAdjust="0"/>
  </p:normalViewPr>
  <p:slideViewPr>
    <p:cSldViewPr>
      <p:cViewPr>
        <p:scale>
          <a:sx n="60" d="100"/>
          <a:sy n="60" d="100"/>
        </p:scale>
        <p:origin x="-1656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7FF7B-F94B-4F52-8073-C0A40678CD50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32E47-DD9D-4DF6-BE12-62AFDCC54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7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Jacob is reading</a:t>
            </a:r>
            <a:r>
              <a:rPr lang="en-US" baseline="0" dirty="0" smtClean="0"/>
              <a:t>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95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 is reading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26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46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14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30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08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Braedon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47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85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54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42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12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Braedon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30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Braedon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13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03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84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36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44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47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97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78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05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32E47-DD9D-4DF6-BE12-62AFDCC54C5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18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6A96-D99E-42AB-9B88-CEF639B20816}" type="datetime1">
              <a:rPr lang="en-US" smtClean="0"/>
              <a:t>2/6/2014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8C7D-DF03-44A0-BF41-3D72F3E28855}" type="datetime1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CD90-8764-439E-94A4-29F88F44E8B0}" type="datetime1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2BD9-CC58-457D-B19D-D9319F701C21}" type="datetime1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61360-2C9B-4391-9111-D5A30751C3B2}" type="datetime1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8FC6-DD86-4410-8CDF-7AAA07B2526F}" type="datetime1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E2C4-76AE-40FD-90F9-2BD311109C7B}" type="datetime1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56E2-9335-47C8-9286-B17E62487A84}" type="datetime1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3929-2DAF-4A99-92B0-DAEEBBA14BE3}" type="datetime1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E1614-BA10-4DD2-A667-D9CD3E6C660E}" type="datetime1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1CF2A-8B55-4D46-8B0F-7D484F5D60D9}" type="datetime1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3DC115E-7E94-43AD-844A-9A1C01FAE096}" type="datetime1">
              <a:rPr lang="en-US" smtClean="0"/>
              <a:t>2/6/2014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904" y="1295400"/>
            <a:ext cx="6172199" cy="2251579"/>
          </a:xfrm>
        </p:spPr>
        <p:txBody>
          <a:bodyPr/>
          <a:lstStyle/>
          <a:p>
            <a:r>
              <a:rPr lang="en-US" dirty="0" smtClean="0"/>
              <a:t>Geography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5867400" y="2517775"/>
            <a:ext cx="3128963" cy="4111625"/>
            <a:chOff x="3696" y="1536"/>
            <a:chExt cx="1971" cy="2590"/>
          </a:xfrm>
          <a:scene3d>
            <a:camera prst="perspectiveFront"/>
            <a:lightRig rig="threePt" dir="t"/>
          </a:scene3d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3696" y="1536"/>
              <a:ext cx="1971" cy="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948" y="1537"/>
              <a:ext cx="1718" cy="2419"/>
            </a:xfrm>
            <a:custGeom>
              <a:avLst/>
              <a:gdLst>
                <a:gd name="T0" fmla="*/ 390 w 1718"/>
                <a:gd name="T1" fmla="*/ 30 h 2419"/>
                <a:gd name="T2" fmla="*/ 355 w 1718"/>
                <a:gd name="T3" fmla="*/ 3 h 2419"/>
                <a:gd name="T4" fmla="*/ 320 w 1718"/>
                <a:gd name="T5" fmla="*/ 22 h 2419"/>
                <a:gd name="T6" fmla="*/ 248 w 1718"/>
                <a:gd name="T7" fmla="*/ 41 h 2419"/>
                <a:gd name="T8" fmla="*/ 194 w 1718"/>
                <a:gd name="T9" fmla="*/ 101 h 2419"/>
                <a:gd name="T10" fmla="*/ 140 w 1718"/>
                <a:gd name="T11" fmla="*/ 204 h 2419"/>
                <a:gd name="T12" fmla="*/ 112 w 1718"/>
                <a:gd name="T13" fmla="*/ 361 h 2419"/>
                <a:gd name="T14" fmla="*/ 30 w 1718"/>
                <a:gd name="T15" fmla="*/ 443 h 2419"/>
                <a:gd name="T16" fmla="*/ 26 w 1718"/>
                <a:gd name="T17" fmla="*/ 580 h 2419"/>
                <a:gd name="T18" fmla="*/ 17 w 1718"/>
                <a:gd name="T19" fmla="*/ 680 h 2419"/>
                <a:gd name="T20" fmla="*/ 82 w 1718"/>
                <a:gd name="T21" fmla="*/ 737 h 2419"/>
                <a:gd name="T22" fmla="*/ 132 w 1718"/>
                <a:gd name="T23" fmla="*/ 829 h 2419"/>
                <a:gd name="T24" fmla="*/ 192 w 1718"/>
                <a:gd name="T25" fmla="*/ 917 h 2419"/>
                <a:gd name="T26" fmla="*/ 256 w 1718"/>
                <a:gd name="T27" fmla="*/ 998 h 2419"/>
                <a:gd name="T28" fmla="*/ 352 w 1718"/>
                <a:gd name="T29" fmla="*/ 1043 h 2419"/>
                <a:gd name="T30" fmla="*/ 414 w 1718"/>
                <a:gd name="T31" fmla="*/ 1098 h 2419"/>
                <a:gd name="T32" fmla="*/ 429 w 1718"/>
                <a:gd name="T33" fmla="*/ 1371 h 2419"/>
                <a:gd name="T34" fmla="*/ 393 w 1718"/>
                <a:gd name="T35" fmla="*/ 1808 h 2419"/>
                <a:gd name="T36" fmla="*/ 419 w 1718"/>
                <a:gd name="T37" fmla="*/ 2011 h 2419"/>
                <a:gd name="T38" fmla="*/ 408 w 1718"/>
                <a:gd name="T39" fmla="*/ 2150 h 2419"/>
                <a:gd name="T40" fmla="*/ 423 w 1718"/>
                <a:gd name="T41" fmla="*/ 2259 h 2419"/>
                <a:gd name="T42" fmla="*/ 492 w 1718"/>
                <a:gd name="T43" fmla="*/ 2354 h 2419"/>
                <a:gd name="T44" fmla="*/ 623 w 1718"/>
                <a:gd name="T45" fmla="*/ 2419 h 2419"/>
                <a:gd name="T46" fmla="*/ 688 w 1718"/>
                <a:gd name="T47" fmla="*/ 2391 h 2419"/>
                <a:gd name="T48" fmla="*/ 615 w 1718"/>
                <a:gd name="T49" fmla="*/ 2355 h 2419"/>
                <a:gd name="T50" fmla="*/ 606 w 1718"/>
                <a:gd name="T51" fmla="*/ 2233 h 2419"/>
                <a:gd name="T52" fmla="*/ 653 w 1718"/>
                <a:gd name="T53" fmla="*/ 2149 h 2419"/>
                <a:gd name="T54" fmla="*/ 651 w 1718"/>
                <a:gd name="T55" fmla="*/ 2034 h 2419"/>
                <a:gd name="T56" fmla="*/ 660 w 1718"/>
                <a:gd name="T57" fmla="*/ 1932 h 2419"/>
                <a:gd name="T58" fmla="*/ 723 w 1718"/>
                <a:gd name="T59" fmla="*/ 1904 h 2419"/>
                <a:gd name="T60" fmla="*/ 764 w 1718"/>
                <a:gd name="T61" fmla="*/ 1857 h 2419"/>
                <a:gd name="T62" fmla="*/ 861 w 1718"/>
                <a:gd name="T63" fmla="*/ 1824 h 2419"/>
                <a:gd name="T64" fmla="*/ 877 w 1718"/>
                <a:gd name="T65" fmla="*/ 1716 h 2419"/>
                <a:gd name="T66" fmla="*/ 946 w 1718"/>
                <a:gd name="T67" fmla="*/ 1707 h 2419"/>
                <a:gd name="T68" fmla="*/ 1032 w 1718"/>
                <a:gd name="T69" fmla="*/ 1624 h 2419"/>
                <a:gd name="T70" fmla="*/ 1119 w 1718"/>
                <a:gd name="T71" fmla="*/ 1541 h 2419"/>
                <a:gd name="T72" fmla="*/ 1158 w 1718"/>
                <a:gd name="T73" fmla="*/ 1492 h 2419"/>
                <a:gd name="T74" fmla="*/ 1190 w 1718"/>
                <a:gd name="T75" fmla="*/ 1380 h 2419"/>
                <a:gd name="T76" fmla="*/ 1346 w 1718"/>
                <a:gd name="T77" fmla="*/ 1289 h 2419"/>
                <a:gd name="T78" fmla="*/ 1457 w 1718"/>
                <a:gd name="T79" fmla="*/ 1250 h 2419"/>
                <a:gd name="T80" fmla="*/ 1552 w 1718"/>
                <a:gd name="T81" fmla="*/ 1075 h 2419"/>
                <a:gd name="T82" fmla="*/ 1634 w 1718"/>
                <a:gd name="T83" fmla="*/ 878 h 2419"/>
                <a:gd name="T84" fmla="*/ 1718 w 1718"/>
                <a:gd name="T85" fmla="*/ 756 h 2419"/>
                <a:gd name="T86" fmla="*/ 1688 w 1718"/>
                <a:gd name="T87" fmla="*/ 650 h 2419"/>
                <a:gd name="T88" fmla="*/ 1594 w 1718"/>
                <a:gd name="T89" fmla="*/ 580 h 2419"/>
                <a:gd name="T90" fmla="*/ 1484 w 1718"/>
                <a:gd name="T91" fmla="*/ 536 h 2419"/>
                <a:gd name="T92" fmla="*/ 1398 w 1718"/>
                <a:gd name="T93" fmla="*/ 515 h 2419"/>
                <a:gd name="T94" fmla="*/ 1347 w 1718"/>
                <a:gd name="T95" fmla="*/ 466 h 2419"/>
                <a:gd name="T96" fmla="*/ 1248 w 1718"/>
                <a:gd name="T97" fmla="*/ 436 h 2419"/>
                <a:gd name="T98" fmla="*/ 1180 w 1718"/>
                <a:gd name="T99" fmla="*/ 410 h 2419"/>
                <a:gd name="T100" fmla="*/ 1172 w 1718"/>
                <a:gd name="T101" fmla="*/ 344 h 2419"/>
                <a:gd name="T102" fmla="*/ 1119 w 1718"/>
                <a:gd name="T103" fmla="*/ 264 h 2419"/>
                <a:gd name="T104" fmla="*/ 1042 w 1718"/>
                <a:gd name="T105" fmla="*/ 210 h 2419"/>
                <a:gd name="T106" fmla="*/ 961 w 1718"/>
                <a:gd name="T107" fmla="*/ 194 h 2419"/>
                <a:gd name="T108" fmla="*/ 882 w 1718"/>
                <a:gd name="T109" fmla="*/ 165 h 2419"/>
                <a:gd name="T110" fmla="*/ 795 w 1718"/>
                <a:gd name="T111" fmla="*/ 100 h 2419"/>
                <a:gd name="T112" fmla="*/ 689 w 1718"/>
                <a:gd name="T113" fmla="*/ 30 h 2419"/>
                <a:gd name="T114" fmla="*/ 626 w 1718"/>
                <a:gd name="T115" fmla="*/ 45 h 2419"/>
                <a:gd name="T116" fmla="*/ 536 w 1718"/>
                <a:gd name="T117" fmla="*/ 36 h 2419"/>
                <a:gd name="T118" fmla="*/ 485 w 1718"/>
                <a:gd name="T119" fmla="*/ 32 h 2419"/>
                <a:gd name="T120" fmla="*/ 429 w 1718"/>
                <a:gd name="T121" fmla="*/ 0 h 2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18" h="2419">
                  <a:moveTo>
                    <a:pt x="427" y="0"/>
                  </a:moveTo>
                  <a:lnTo>
                    <a:pt x="419" y="2"/>
                  </a:lnTo>
                  <a:lnTo>
                    <a:pt x="414" y="6"/>
                  </a:lnTo>
                  <a:lnTo>
                    <a:pt x="410" y="11"/>
                  </a:lnTo>
                  <a:lnTo>
                    <a:pt x="405" y="16"/>
                  </a:lnTo>
                  <a:lnTo>
                    <a:pt x="401" y="21"/>
                  </a:lnTo>
                  <a:lnTo>
                    <a:pt x="397" y="26"/>
                  </a:lnTo>
                  <a:lnTo>
                    <a:pt x="390" y="30"/>
                  </a:lnTo>
                  <a:lnTo>
                    <a:pt x="382" y="32"/>
                  </a:lnTo>
                  <a:lnTo>
                    <a:pt x="378" y="32"/>
                  </a:lnTo>
                  <a:lnTo>
                    <a:pt x="368" y="32"/>
                  </a:lnTo>
                  <a:lnTo>
                    <a:pt x="360" y="28"/>
                  </a:lnTo>
                  <a:lnTo>
                    <a:pt x="360" y="19"/>
                  </a:lnTo>
                  <a:lnTo>
                    <a:pt x="363" y="12"/>
                  </a:lnTo>
                  <a:lnTo>
                    <a:pt x="360" y="6"/>
                  </a:lnTo>
                  <a:lnTo>
                    <a:pt x="355" y="3"/>
                  </a:lnTo>
                  <a:lnTo>
                    <a:pt x="347" y="2"/>
                  </a:lnTo>
                  <a:lnTo>
                    <a:pt x="343" y="3"/>
                  </a:lnTo>
                  <a:lnTo>
                    <a:pt x="339" y="4"/>
                  </a:lnTo>
                  <a:lnTo>
                    <a:pt x="334" y="7"/>
                  </a:lnTo>
                  <a:lnTo>
                    <a:pt x="330" y="9"/>
                  </a:lnTo>
                  <a:lnTo>
                    <a:pt x="326" y="15"/>
                  </a:lnTo>
                  <a:lnTo>
                    <a:pt x="322" y="19"/>
                  </a:lnTo>
                  <a:lnTo>
                    <a:pt x="320" y="22"/>
                  </a:lnTo>
                  <a:lnTo>
                    <a:pt x="316" y="25"/>
                  </a:lnTo>
                  <a:lnTo>
                    <a:pt x="312" y="28"/>
                  </a:lnTo>
                  <a:lnTo>
                    <a:pt x="305" y="30"/>
                  </a:lnTo>
                  <a:lnTo>
                    <a:pt x="298" y="32"/>
                  </a:lnTo>
                  <a:lnTo>
                    <a:pt x="286" y="32"/>
                  </a:lnTo>
                  <a:lnTo>
                    <a:pt x="273" y="33"/>
                  </a:lnTo>
                  <a:lnTo>
                    <a:pt x="260" y="36"/>
                  </a:lnTo>
                  <a:lnTo>
                    <a:pt x="248" y="41"/>
                  </a:lnTo>
                  <a:lnTo>
                    <a:pt x="236" y="47"/>
                  </a:lnTo>
                  <a:lnTo>
                    <a:pt x="227" y="55"/>
                  </a:lnTo>
                  <a:lnTo>
                    <a:pt x="218" y="63"/>
                  </a:lnTo>
                  <a:lnTo>
                    <a:pt x="211" y="72"/>
                  </a:lnTo>
                  <a:lnTo>
                    <a:pt x="207" y="80"/>
                  </a:lnTo>
                  <a:lnTo>
                    <a:pt x="204" y="88"/>
                  </a:lnTo>
                  <a:lnTo>
                    <a:pt x="200" y="94"/>
                  </a:lnTo>
                  <a:lnTo>
                    <a:pt x="194" y="101"/>
                  </a:lnTo>
                  <a:lnTo>
                    <a:pt x="189" y="109"/>
                  </a:lnTo>
                  <a:lnTo>
                    <a:pt x="184" y="115"/>
                  </a:lnTo>
                  <a:lnTo>
                    <a:pt x="176" y="124"/>
                  </a:lnTo>
                  <a:lnTo>
                    <a:pt x="168" y="135"/>
                  </a:lnTo>
                  <a:lnTo>
                    <a:pt x="159" y="147"/>
                  </a:lnTo>
                  <a:lnTo>
                    <a:pt x="145" y="169"/>
                  </a:lnTo>
                  <a:lnTo>
                    <a:pt x="138" y="186"/>
                  </a:lnTo>
                  <a:lnTo>
                    <a:pt x="140" y="204"/>
                  </a:lnTo>
                  <a:lnTo>
                    <a:pt x="145" y="229"/>
                  </a:lnTo>
                  <a:lnTo>
                    <a:pt x="150" y="257"/>
                  </a:lnTo>
                  <a:lnTo>
                    <a:pt x="151" y="285"/>
                  </a:lnTo>
                  <a:lnTo>
                    <a:pt x="146" y="310"/>
                  </a:lnTo>
                  <a:lnTo>
                    <a:pt x="137" y="331"/>
                  </a:lnTo>
                  <a:lnTo>
                    <a:pt x="129" y="341"/>
                  </a:lnTo>
                  <a:lnTo>
                    <a:pt x="121" y="351"/>
                  </a:lnTo>
                  <a:lnTo>
                    <a:pt x="112" y="361"/>
                  </a:lnTo>
                  <a:lnTo>
                    <a:pt x="102" y="371"/>
                  </a:lnTo>
                  <a:lnTo>
                    <a:pt x="91" y="381"/>
                  </a:lnTo>
                  <a:lnTo>
                    <a:pt x="81" y="389"/>
                  </a:lnTo>
                  <a:lnTo>
                    <a:pt x="69" y="398"/>
                  </a:lnTo>
                  <a:lnTo>
                    <a:pt x="57" y="405"/>
                  </a:lnTo>
                  <a:lnTo>
                    <a:pt x="47" y="414"/>
                  </a:lnTo>
                  <a:lnTo>
                    <a:pt x="38" y="427"/>
                  </a:lnTo>
                  <a:lnTo>
                    <a:pt x="30" y="443"/>
                  </a:lnTo>
                  <a:lnTo>
                    <a:pt x="25" y="461"/>
                  </a:lnTo>
                  <a:lnTo>
                    <a:pt x="21" y="482"/>
                  </a:lnTo>
                  <a:lnTo>
                    <a:pt x="20" y="504"/>
                  </a:lnTo>
                  <a:lnTo>
                    <a:pt x="22" y="525"/>
                  </a:lnTo>
                  <a:lnTo>
                    <a:pt x="27" y="546"/>
                  </a:lnTo>
                  <a:lnTo>
                    <a:pt x="31" y="563"/>
                  </a:lnTo>
                  <a:lnTo>
                    <a:pt x="30" y="573"/>
                  </a:lnTo>
                  <a:lnTo>
                    <a:pt x="26" y="580"/>
                  </a:lnTo>
                  <a:lnTo>
                    <a:pt x="20" y="585"/>
                  </a:lnTo>
                  <a:lnTo>
                    <a:pt x="13" y="590"/>
                  </a:lnTo>
                  <a:lnTo>
                    <a:pt x="6" y="596"/>
                  </a:lnTo>
                  <a:lnTo>
                    <a:pt x="1" y="603"/>
                  </a:lnTo>
                  <a:lnTo>
                    <a:pt x="0" y="616"/>
                  </a:lnTo>
                  <a:lnTo>
                    <a:pt x="1" y="644"/>
                  </a:lnTo>
                  <a:lnTo>
                    <a:pt x="8" y="665"/>
                  </a:lnTo>
                  <a:lnTo>
                    <a:pt x="17" y="680"/>
                  </a:lnTo>
                  <a:lnTo>
                    <a:pt x="31" y="691"/>
                  </a:lnTo>
                  <a:lnTo>
                    <a:pt x="39" y="695"/>
                  </a:lnTo>
                  <a:lnTo>
                    <a:pt x="47" y="699"/>
                  </a:lnTo>
                  <a:lnTo>
                    <a:pt x="55" y="704"/>
                  </a:lnTo>
                  <a:lnTo>
                    <a:pt x="61" y="710"/>
                  </a:lnTo>
                  <a:lnTo>
                    <a:pt x="68" y="718"/>
                  </a:lnTo>
                  <a:lnTo>
                    <a:pt x="76" y="726"/>
                  </a:lnTo>
                  <a:lnTo>
                    <a:pt x="82" y="737"/>
                  </a:lnTo>
                  <a:lnTo>
                    <a:pt x="89" y="747"/>
                  </a:lnTo>
                  <a:lnTo>
                    <a:pt x="95" y="759"/>
                  </a:lnTo>
                  <a:lnTo>
                    <a:pt x="100" y="769"/>
                  </a:lnTo>
                  <a:lnTo>
                    <a:pt x="106" y="781"/>
                  </a:lnTo>
                  <a:lnTo>
                    <a:pt x="111" y="793"/>
                  </a:lnTo>
                  <a:lnTo>
                    <a:pt x="117" y="804"/>
                  </a:lnTo>
                  <a:lnTo>
                    <a:pt x="124" y="816"/>
                  </a:lnTo>
                  <a:lnTo>
                    <a:pt x="132" y="829"/>
                  </a:lnTo>
                  <a:lnTo>
                    <a:pt x="141" y="844"/>
                  </a:lnTo>
                  <a:lnTo>
                    <a:pt x="150" y="858"/>
                  </a:lnTo>
                  <a:lnTo>
                    <a:pt x="159" y="871"/>
                  </a:lnTo>
                  <a:lnTo>
                    <a:pt x="168" y="881"/>
                  </a:lnTo>
                  <a:lnTo>
                    <a:pt x="176" y="892"/>
                  </a:lnTo>
                  <a:lnTo>
                    <a:pt x="183" y="901"/>
                  </a:lnTo>
                  <a:lnTo>
                    <a:pt x="188" y="909"/>
                  </a:lnTo>
                  <a:lnTo>
                    <a:pt x="192" y="917"/>
                  </a:lnTo>
                  <a:lnTo>
                    <a:pt x="194" y="923"/>
                  </a:lnTo>
                  <a:lnTo>
                    <a:pt x="196" y="935"/>
                  </a:lnTo>
                  <a:lnTo>
                    <a:pt x="197" y="945"/>
                  </a:lnTo>
                  <a:lnTo>
                    <a:pt x="201" y="957"/>
                  </a:lnTo>
                  <a:lnTo>
                    <a:pt x="215" y="972"/>
                  </a:lnTo>
                  <a:lnTo>
                    <a:pt x="227" y="979"/>
                  </a:lnTo>
                  <a:lnTo>
                    <a:pt x="240" y="989"/>
                  </a:lnTo>
                  <a:lnTo>
                    <a:pt x="256" y="998"/>
                  </a:lnTo>
                  <a:lnTo>
                    <a:pt x="270" y="1005"/>
                  </a:lnTo>
                  <a:lnTo>
                    <a:pt x="286" y="1013"/>
                  </a:lnTo>
                  <a:lnTo>
                    <a:pt x="300" y="1021"/>
                  </a:lnTo>
                  <a:lnTo>
                    <a:pt x="314" y="1028"/>
                  </a:lnTo>
                  <a:lnTo>
                    <a:pt x="325" y="1033"/>
                  </a:lnTo>
                  <a:lnTo>
                    <a:pt x="335" y="1037"/>
                  </a:lnTo>
                  <a:lnTo>
                    <a:pt x="345" y="1041"/>
                  </a:lnTo>
                  <a:lnTo>
                    <a:pt x="352" y="1043"/>
                  </a:lnTo>
                  <a:lnTo>
                    <a:pt x="360" y="1047"/>
                  </a:lnTo>
                  <a:lnTo>
                    <a:pt x="368" y="1051"/>
                  </a:lnTo>
                  <a:lnTo>
                    <a:pt x="373" y="1055"/>
                  </a:lnTo>
                  <a:lnTo>
                    <a:pt x="378" y="1060"/>
                  </a:lnTo>
                  <a:lnTo>
                    <a:pt x="382" y="1068"/>
                  </a:lnTo>
                  <a:lnTo>
                    <a:pt x="392" y="1083"/>
                  </a:lnTo>
                  <a:lnTo>
                    <a:pt x="403" y="1092"/>
                  </a:lnTo>
                  <a:lnTo>
                    <a:pt x="414" y="1098"/>
                  </a:lnTo>
                  <a:lnTo>
                    <a:pt x="418" y="1099"/>
                  </a:lnTo>
                  <a:lnTo>
                    <a:pt x="420" y="1111"/>
                  </a:lnTo>
                  <a:lnTo>
                    <a:pt x="427" y="1137"/>
                  </a:lnTo>
                  <a:lnTo>
                    <a:pt x="433" y="1167"/>
                  </a:lnTo>
                  <a:lnTo>
                    <a:pt x="436" y="1191"/>
                  </a:lnTo>
                  <a:lnTo>
                    <a:pt x="436" y="1226"/>
                  </a:lnTo>
                  <a:lnTo>
                    <a:pt x="435" y="1291"/>
                  </a:lnTo>
                  <a:lnTo>
                    <a:pt x="429" y="1371"/>
                  </a:lnTo>
                  <a:lnTo>
                    <a:pt x="422" y="1449"/>
                  </a:lnTo>
                  <a:lnTo>
                    <a:pt x="416" y="1515"/>
                  </a:lnTo>
                  <a:lnTo>
                    <a:pt x="416" y="1567"/>
                  </a:lnTo>
                  <a:lnTo>
                    <a:pt x="418" y="1611"/>
                  </a:lnTo>
                  <a:lnTo>
                    <a:pt x="418" y="1652"/>
                  </a:lnTo>
                  <a:lnTo>
                    <a:pt x="412" y="1697"/>
                  </a:lnTo>
                  <a:lnTo>
                    <a:pt x="403" y="1752"/>
                  </a:lnTo>
                  <a:lnTo>
                    <a:pt x="393" y="1808"/>
                  </a:lnTo>
                  <a:lnTo>
                    <a:pt x="388" y="1858"/>
                  </a:lnTo>
                  <a:lnTo>
                    <a:pt x="388" y="1906"/>
                  </a:lnTo>
                  <a:lnTo>
                    <a:pt x="393" y="1958"/>
                  </a:lnTo>
                  <a:lnTo>
                    <a:pt x="398" y="1999"/>
                  </a:lnTo>
                  <a:lnTo>
                    <a:pt x="401" y="2016"/>
                  </a:lnTo>
                  <a:lnTo>
                    <a:pt x="405" y="2013"/>
                  </a:lnTo>
                  <a:lnTo>
                    <a:pt x="411" y="2008"/>
                  </a:lnTo>
                  <a:lnTo>
                    <a:pt x="419" y="2011"/>
                  </a:lnTo>
                  <a:lnTo>
                    <a:pt x="422" y="2025"/>
                  </a:lnTo>
                  <a:lnTo>
                    <a:pt x="422" y="2039"/>
                  </a:lnTo>
                  <a:lnTo>
                    <a:pt x="420" y="2047"/>
                  </a:lnTo>
                  <a:lnTo>
                    <a:pt x="418" y="2059"/>
                  </a:lnTo>
                  <a:lnTo>
                    <a:pt x="414" y="2086"/>
                  </a:lnTo>
                  <a:lnTo>
                    <a:pt x="408" y="2119"/>
                  </a:lnTo>
                  <a:lnTo>
                    <a:pt x="406" y="2139"/>
                  </a:lnTo>
                  <a:lnTo>
                    <a:pt x="408" y="2150"/>
                  </a:lnTo>
                  <a:lnTo>
                    <a:pt x="418" y="2157"/>
                  </a:lnTo>
                  <a:lnTo>
                    <a:pt x="425" y="2162"/>
                  </a:lnTo>
                  <a:lnTo>
                    <a:pt x="423" y="2170"/>
                  </a:lnTo>
                  <a:lnTo>
                    <a:pt x="416" y="2183"/>
                  </a:lnTo>
                  <a:lnTo>
                    <a:pt x="408" y="2200"/>
                  </a:lnTo>
                  <a:lnTo>
                    <a:pt x="407" y="2218"/>
                  </a:lnTo>
                  <a:lnTo>
                    <a:pt x="412" y="2238"/>
                  </a:lnTo>
                  <a:lnTo>
                    <a:pt x="423" y="2259"/>
                  </a:lnTo>
                  <a:lnTo>
                    <a:pt x="436" y="2287"/>
                  </a:lnTo>
                  <a:lnTo>
                    <a:pt x="442" y="2302"/>
                  </a:lnTo>
                  <a:lnTo>
                    <a:pt x="449" y="2314"/>
                  </a:lnTo>
                  <a:lnTo>
                    <a:pt x="457" y="2324"/>
                  </a:lnTo>
                  <a:lnTo>
                    <a:pt x="465" y="2332"/>
                  </a:lnTo>
                  <a:lnTo>
                    <a:pt x="474" y="2338"/>
                  </a:lnTo>
                  <a:lnTo>
                    <a:pt x="483" y="2346"/>
                  </a:lnTo>
                  <a:lnTo>
                    <a:pt x="492" y="2354"/>
                  </a:lnTo>
                  <a:lnTo>
                    <a:pt x="501" y="2363"/>
                  </a:lnTo>
                  <a:lnTo>
                    <a:pt x="513" y="2374"/>
                  </a:lnTo>
                  <a:lnTo>
                    <a:pt x="529" y="2384"/>
                  </a:lnTo>
                  <a:lnTo>
                    <a:pt x="547" y="2393"/>
                  </a:lnTo>
                  <a:lnTo>
                    <a:pt x="565" y="2402"/>
                  </a:lnTo>
                  <a:lnTo>
                    <a:pt x="586" y="2410"/>
                  </a:lnTo>
                  <a:lnTo>
                    <a:pt x="604" y="2417"/>
                  </a:lnTo>
                  <a:lnTo>
                    <a:pt x="623" y="2419"/>
                  </a:lnTo>
                  <a:lnTo>
                    <a:pt x="637" y="2419"/>
                  </a:lnTo>
                  <a:lnTo>
                    <a:pt x="649" y="2417"/>
                  </a:lnTo>
                  <a:lnTo>
                    <a:pt x="659" y="2413"/>
                  </a:lnTo>
                  <a:lnTo>
                    <a:pt x="668" y="2408"/>
                  </a:lnTo>
                  <a:lnTo>
                    <a:pt x="676" y="2402"/>
                  </a:lnTo>
                  <a:lnTo>
                    <a:pt x="681" y="2397"/>
                  </a:lnTo>
                  <a:lnTo>
                    <a:pt x="685" y="2393"/>
                  </a:lnTo>
                  <a:lnTo>
                    <a:pt x="688" y="2391"/>
                  </a:lnTo>
                  <a:lnTo>
                    <a:pt x="689" y="2389"/>
                  </a:lnTo>
                  <a:lnTo>
                    <a:pt x="687" y="2389"/>
                  </a:lnTo>
                  <a:lnTo>
                    <a:pt x="680" y="2388"/>
                  </a:lnTo>
                  <a:lnTo>
                    <a:pt x="670" y="2385"/>
                  </a:lnTo>
                  <a:lnTo>
                    <a:pt x="658" y="2381"/>
                  </a:lnTo>
                  <a:lnTo>
                    <a:pt x="643" y="2375"/>
                  </a:lnTo>
                  <a:lnTo>
                    <a:pt x="629" y="2367"/>
                  </a:lnTo>
                  <a:lnTo>
                    <a:pt x="615" y="2355"/>
                  </a:lnTo>
                  <a:lnTo>
                    <a:pt x="602" y="2341"/>
                  </a:lnTo>
                  <a:lnTo>
                    <a:pt x="589" y="2319"/>
                  </a:lnTo>
                  <a:lnTo>
                    <a:pt x="579" y="2300"/>
                  </a:lnTo>
                  <a:lnTo>
                    <a:pt x="577" y="2285"/>
                  </a:lnTo>
                  <a:lnTo>
                    <a:pt x="581" y="2270"/>
                  </a:lnTo>
                  <a:lnTo>
                    <a:pt x="589" y="2257"/>
                  </a:lnTo>
                  <a:lnTo>
                    <a:pt x="598" y="2244"/>
                  </a:lnTo>
                  <a:lnTo>
                    <a:pt x="606" y="2233"/>
                  </a:lnTo>
                  <a:lnTo>
                    <a:pt x="611" y="2222"/>
                  </a:lnTo>
                  <a:lnTo>
                    <a:pt x="617" y="2212"/>
                  </a:lnTo>
                  <a:lnTo>
                    <a:pt x="626" y="2203"/>
                  </a:lnTo>
                  <a:lnTo>
                    <a:pt x="637" y="2192"/>
                  </a:lnTo>
                  <a:lnTo>
                    <a:pt x="645" y="2183"/>
                  </a:lnTo>
                  <a:lnTo>
                    <a:pt x="651" y="2173"/>
                  </a:lnTo>
                  <a:lnTo>
                    <a:pt x="655" y="2161"/>
                  </a:lnTo>
                  <a:lnTo>
                    <a:pt x="653" y="2149"/>
                  </a:lnTo>
                  <a:lnTo>
                    <a:pt x="637" y="2139"/>
                  </a:lnTo>
                  <a:lnTo>
                    <a:pt x="619" y="2124"/>
                  </a:lnTo>
                  <a:lnTo>
                    <a:pt x="611" y="2106"/>
                  </a:lnTo>
                  <a:lnTo>
                    <a:pt x="612" y="2089"/>
                  </a:lnTo>
                  <a:lnTo>
                    <a:pt x="624" y="2077"/>
                  </a:lnTo>
                  <a:lnTo>
                    <a:pt x="637" y="2067"/>
                  </a:lnTo>
                  <a:lnTo>
                    <a:pt x="645" y="2051"/>
                  </a:lnTo>
                  <a:lnTo>
                    <a:pt x="651" y="2034"/>
                  </a:lnTo>
                  <a:lnTo>
                    <a:pt x="658" y="2016"/>
                  </a:lnTo>
                  <a:lnTo>
                    <a:pt x="663" y="1999"/>
                  </a:lnTo>
                  <a:lnTo>
                    <a:pt x="664" y="1983"/>
                  </a:lnTo>
                  <a:lnTo>
                    <a:pt x="663" y="1972"/>
                  </a:lnTo>
                  <a:lnTo>
                    <a:pt x="663" y="1968"/>
                  </a:lnTo>
                  <a:lnTo>
                    <a:pt x="660" y="1961"/>
                  </a:lnTo>
                  <a:lnTo>
                    <a:pt x="658" y="1945"/>
                  </a:lnTo>
                  <a:lnTo>
                    <a:pt x="660" y="1932"/>
                  </a:lnTo>
                  <a:lnTo>
                    <a:pt x="676" y="1928"/>
                  </a:lnTo>
                  <a:lnTo>
                    <a:pt x="687" y="1928"/>
                  </a:lnTo>
                  <a:lnTo>
                    <a:pt x="696" y="1927"/>
                  </a:lnTo>
                  <a:lnTo>
                    <a:pt x="702" y="1925"/>
                  </a:lnTo>
                  <a:lnTo>
                    <a:pt x="709" y="1921"/>
                  </a:lnTo>
                  <a:lnTo>
                    <a:pt x="714" y="1915"/>
                  </a:lnTo>
                  <a:lnTo>
                    <a:pt x="719" y="1910"/>
                  </a:lnTo>
                  <a:lnTo>
                    <a:pt x="723" y="1904"/>
                  </a:lnTo>
                  <a:lnTo>
                    <a:pt x="728" y="1897"/>
                  </a:lnTo>
                  <a:lnTo>
                    <a:pt x="736" y="1884"/>
                  </a:lnTo>
                  <a:lnTo>
                    <a:pt x="740" y="1871"/>
                  </a:lnTo>
                  <a:lnTo>
                    <a:pt x="741" y="1862"/>
                  </a:lnTo>
                  <a:lnTo>
                    <a:pt x="741" y="1858"/>
                  </a:lnTo>
                  <a:lnTo>
                    <a:pt x="744" y="1858"/>
                  </a:lnTo>
                  <a:lnTo>
                    <a:pt x="752" y="1858"/>
                  </a:lnTo>
                  <a:lnTo>
                    <a:pt x="764" y="1857"/>
                  </a:lnTo>
                  <a:lnTo>
                    <a:pt x="778" y="1857"/>
                  </a:lnTo>
                  <a:lnTo>
                    <a:pt x="792" y="1855"/>
                  </a:lnTo>
                  <a:lnTo>
                    <a:pt x="807" y="1853"/>
                  </a:lnTo>
                  <a:lnTo>
                    <a:pt x="820" y="1849"/>
                  </a:lnTo>
                  <a:lnTo>
                    <a:pt x="829" y="1845"/>
                  </a:lnTo>
                  <a:lnTo>
                    <a:pt x="838" y="1840"/>
                  </a:lnTo>
                  <a:lnTo>
                    <a:pt x="850" y="1832"/>
                  </a:lnTo>
                  <a:lnTo>
                    <a:pt x="861" y="1824"/>
                  </a:lnTo>
                  <a:lnTo>
                    <a:pt x="874" y="1815"/>
                  </a:lnTo>
                  <a:lnTo>
                    <a:pt x="884" y="1804"/>
                  </a:lnTo>
                  <a:lnTo>
                    <a:pt x="891" y="1794"/>
                  </a:lnTo>
                  <a:lnTo>
                    <a:pt x="897" y="1785"/>
                  </a:lnTo>
                  <a:lnTo>
                    <a:pt x="895" y="1774"/>
                  </a:lnTo>
                  <a:lnTo>
                    <a:pt x="889" y="1754"/>
                  </a:lnTo>
                  <a:lnTo>
                    <a:pt x="882" y="1734"/>
                  </a:lnTo>
                  <a:lnTo>
                    <a:pt x="877" y="1716"/>
                  </a:lnTo>
                  <a:lnTo>
                    <a:pt x="873" y="1700"/>
                  </a:lnTo>
                  <a:lnTo>
                    <a:pt x="871" y="1690"/>
                  </a:lnTo>
                  <a:lnTo>
                    <a:pt x="872" y="1686"/>
                  </a:lnTo>
                  <a:lnTo>
                    <a:pt x="880" y="1690"/>
                  </a:lnTo>
                  <a:lnTo>
                    <a:pt x="899" y="1700"/>
                  </a:lnTo>
                  <a:lnTo>
                    <a:pt x="914" y="1705"/>
                  </a:lnTo>
                  <a:lnTo>
                    <a:pt x="929" y="1708"/>
                  </a:lnTo>
                  <a:lnTo>
                    <a:pt x="946" y="1707"/>
                  </a:lnTo>
                  <a:lnTo>
                    <a:pt x="962" y="1704"/>
                  </a:lnTo>
                  <a:lnTo>
                    <a:pt x="978" y="1700"/>
                  </a:lnTo>
                  <a:lnTo>
                    <a:pt x="991" y="1692"/>
                  </a:lnTo>
                  <a:lnTo>
                    <a:pt x="1002" y="1683"/>
                  </a:lnTo>
                  <a:lnTo>
                    <a:pt x="1009" y="1673"/>
                  </a:lnTo>
                  <a:lnTo>
                    <a:pt x="1015" y="1660"/>
                  </a:lnTo>
                  <a:lnTo>
                    <a:pt x="1022" y="1643"/>
                  </a:lnTo>
                  <a:lnTo>
                    <a:pt x="1032" y="1624"/>
                  </a:lnTo>
                  <a:lnTo>
                    <a:pt x="1043" y="1606"/>
                  </a:lnTo>
                  <a:lnTo>
                    <a:pt x="1055" y="1588"/>
                  </a:lnTo>
                  <a:lnTo>
                    <a:pt x="1066" y="1572"/>
                  </a:lnTo>
                  <a:lnTo>
                    <a:pt x="1079" y="1562"/>
                  </a:lnTo>
                  <a:lnTo>
                    <a:pt x="1092" y="1555"/>
                  </a:lnTo>
                  <a:lnTo>
                    <a:pt x="1104" y="1551"/>
                  </a:lnTo>
                  <a:lnTo>
                    <a:pt x="1112" y="1546"/>
                  </a:lnTo>
                  <a:lnTo>
                    <a:pt x="1119" y="1541"/>
                  </a:lnTo>
                  <a:lnTo>
                    <a:pt x="1122" y="1534"/>
                  </a:lnTo>
                  <a:lnTo>
                    <a:pt x="1126" y="1528"/>
                  </a:lnTo>
                  <a:lnTo>
                    <a:pt x="1129" y="1520"/>
                  </a:lnTo>
                  <a:lnTo>
                    <a:pt x="1133" y="1513"/>
                  </a:lnTo>
                  <a:lnTo>
                    <a:pt x="1137" y="1507"/>
                  </a:lnTo>
                  <a:lnTo>
                    <a:pt x="1142" y="1500"/>
                  </a:lnTo>
                  <a:lnTo>
                    <a:pt x="1150" y="1496"/>
                  </a:lnTo>
                  <a:lnTo>
                    <a:pt x="1158" y="1492"/>
                  </a:lnTo>
                  <a:lnTo>
                    <a:pt x="1166" y="1489"/>
                  </a:lnTo>
                  <a:lnTo>
                    <a:pt x="1173" y="1486"/>
                  </a:lnTo>
                  <a:lnTo>
                    <a:pt x="1180" y="1482"/>
                  </a:lnTo>
                  <a:lnTo>
                    <a:pt x="1184" y="1477"/>
                  </a:lnTo>
                  <a:lnTo>
                    <a:pt x="1185" y="1472"/>
                  </a:lnTo>
                  <a:lnTo>
                    <a:pt x="1185" y="1448"/>
                  </a:lnTo>
                  <a:lnTo>
                    <a:pt x="1186" y="1414"/>
                  </a:lnTo>
                  <a:lnTo>
                    <a:pt x="1190" y="1380"/>
                  </a:lnTo>
                  <a:lnTo>
                    <a:pt x="1202" y="1357"/>
                  </a:lnTo>
                  <a:lnTo>
                    <a:pt x="1213" y="1349"/>
                  </a:lnTo>
                  <a:lnTo>
                    <a:pt x="1230" y="1338"/>
                  </a:lnTo>
                  <a:lnTo>
                    <a:pt x="1249" y="1327"/>
                  </a:lnTo>
                  <a:lnTo>
                    <a:pt x="1271" y="1315"/>
                  </a:lnTo>
                  <a:lnTo>
                    <a:pt x="1295" y="1304"/>
                  </a:lnTo>
                  <a:lnTo>
                    <a:pt x="1321" y="1295"/>
                  </a:lnTo>
                  <a:lnTo>
                    <a:pt x="1346" y="1289"/>
                  </a:lnTo>
                  <a:lnTo>
                    <a:pt x="1369" y="1286"/>
                  </a:lnTo>
                  <a:lnTo>
                    <a:pt x="1390" y="1286"/>
                  </a:lnTo>
                  <a:lnTo>
                    <a:pt x="1407" y="1284"/>
                  </a:lnTo>
                  <a:lnTo>
                    <a:pt x="1420" y="1280"/>
                  </a:lnTo>
                  <a:lnTo>
                    <a:pt x="1431" y="1276"/>
                  </a:lnTo>
                  <a:lnTo>
                    <a:pt x="1440" y="1269"/>
                  </a:lnTo>
                  <a:lnTo>
                    <a:pt x="1449" y="1260"/>
                  </a:lnTo>
                  <a:lnTo>
                    <a:pt x="1457" y="1250"/>
                  </a:lnTo>
                  <a:lnTo>
                    <a:pt x="1466" y="1238"/>
                  </a:lnTo>
                  <a:lnTo>
                    <a:pt x="1478" y="1222"/>
                  </a:lnTo>
                  <a:lnTo>
                    <a:pt x="1491" y="1201"/>
                  </a:lnTo>
                  <a:lnTo>
                    <a:pt x="1505" y="1177"/>
                  </a:lnTo>
                  <a:lnTo>
                    <a:pt x="1521" y="1150"/>
                  </a:lnTo>
                  <a:lnTo>
                    <a:pt x="1534" y="1123"/>
                  </a:lnTo>
                  <a:lnTo>
                    <a:pt x="1544" y="1098"/>
                  </a:lnTo>
                  <a:lnTo>
                    <a:pt x="1552" y="1075"/>
                  </a:lnTo>
                  <a:lnTo>
                    <a:pt x="1555" y="1055"/>
                  </a:lnTo>
                  <a:lnTo>
                    <a:pt x="1553" y="1020"/>
                  </a:lnTo>
                  <a:lnTo>
                    <a:pt x="1555" y="982"/>
                  </a:lnTo>
                  <a:lnTo>
                    <a:pt x="1561" y="948"/>
                  </a:lnTo>
                  <a:lnTo>
                    <a:pt x="1581" y="923"/>
                  </a:lnTo>
                  <a:lnTo>
                    <a:pt x="1596" y="912"/>
                  </a:lnTo>
                  <a:lnTo>
                    <a:pt x="1615" y="896"/>
                  </a:lnTo>
                  <a:lnTo>
                    <a:pt x="1634" y="878"/>
                  </a:lnTo>
                  <a:lnTo>
                    <a:pt x="1655" y="858"/>
                  </a:lnTo>
                  <a:lnTo>
                    <a:pt x="1675" y="838"/>
                  </a:lnTo>
                  <a:lnTo>
                    <a:pt x="1692" y="818"/>
                  </a:lnTo>
                  <a:lnTo>
                    <a:pt x="1705" y="799"/>
                  </a:lnTo>
                  <a:lnTo>
                    <a:pt x="1712" y="782"/>
                  </a:lnTo>
                  <a:lnTo>
                    <a:pt x="1714" y="774"/>
                  </a:lnTo>
                  <a:lnTo>
                    <a:pt x="1716" y="765"/>
                  </a:lnTo>
                  <a:lnTo>
                    <a:pt x="1718" y="756"/>
                  </a:lnTo>
                  <a:lnTo>
                    <a:pt x="1718" y="746"/>
                  </a:lnTo>
                  <a:lnTo>
                    <a:pt x="1718" y="729"/>
                  </a:lnTo>
                  <a:lnTo>
                    <a:pt x="1716" y="713"/>
                  </a:lnTo>
                  <a:lnTo>
                    <a:pt x="1712" y="696"/>
                  </a:lnTo>
                  <a:lnTo>
                    <a:pt x="1709" y="682"/>
                  </a:lnTo>
                  <a:lnTo>
                    <a:pt x="1703" y="669"/>
                  </a:lnTo>
                  <a:lnTo>
                    <a:pt x="1696" y="657"/>
                  </a:lnTo>
                  <a:lnTo>
                    <a:pt x="1688" y="650"/>
                  </a:lnTo>
                  <a:lnTo>
                    <a:pt x="1677" y="647"/>
                  </a:lnTo>
                  <a:lnTo>
                    <a:pt x="1663" y="643"/>
                  </a:lnTo>
                  <a:lnTo>
                    <a:pt x="1649" y="636"/>
                  </a:lnTo>
                  <a:lnTo>
                    <a:pt x="1635" y="626"/>
                  </a:lnTo>
                  <a:lnTo>
                    <a:pt x="1624" y="614"/>
                  </a:lnTo>
                  <a:lnTo>
                    <a:pt x="1613" y="602"/>
                  </a:lnTo>
                  <a:lnTo>
                    <a:pt x="1603" y="590"/>
                  </a:lnTo>
                  <a:lnTo>
                    <a:pt x="1594" y="580"/>
                  </a:lnTo>
                  <a:lnTo>
                    <a:pt x="1585" y="572"/>
                  </a:lnTo>
                  <a:lnTo>
                    <a:pt x="1574" y="566"/>
                  </a:lnTo>
                  <a:lnTo>
                    <a:pt x="1561" y="559"/>
                  </a:lnTo>
                  <a:lnTo>
                    <a:pt x="1547" y="553"/>
                  </a:lnTo>
                  <a:lnTo>
                    <a:pt x="1531" y="547"/>
                  </a:lnTo>
                  <a:lnTo>
                    <a:pt x="1514" y="542"/>
                  </a:lnTo>
                  <a:lnTo>
                    <a:pt x="1498" y="538"/>
                  </a:lnTo>
                  <a:lnTo>
                    <a:pt x="1484" y="536"/>
                  </a:lnTo>
                  <a:lnTo>
                    <a:pt x="1471" y="533"/>
                  </a:lnTo>
                  <a:lnTo>
                    <a:pt x="1459" y="530"/>
                  </a:lnTo>
                  <a:lnTo>
                    <a:pt x="1447" y="528"/>
                  </a:lnTo>
                  <a:lnTo>
                    <a:pt x="1437" y="524"/>
                  </a:lnTo>
                  <a:lnTo>
                    <a:pt x="1425" y="520"/>
                  </a:lnTo>
                  <a:lnTo>
                    <a:pt x="1416" y="517"/>
                  </a:lnTo>
                  <a:lnTo>
                    <a:pt x="1407" y="515"/>
                  </a:lnTo>
                  <a:lnTo>
                    <a:pt x="1398" y="515"/>
                  </a:lnTo>
                  <a:lnTo>
                    <a:pt x="1391" y="515"/>
                  </a:lnTo>
                  <a:lnTo>
                    <a:pt x="1386" y="515"/>
                  </a:lnTo>
                  <a:lnTo>
                    <a:pt x="1382" y="511"/>
                  </a:lnTo>
                  <a:lnTo>
                    <a:pt x="1378" y="504"/>
                  </a:lnTo>
                  <a:lnTo>
                    <a:pt x="1374" y="496"/>
                  </a:lnTo>
                  <a:lnTo>
                    <a:pt x="1368" y="486"/>
                  </a:lnTo>
                  <a:lnTo>
                    <a:pt x="1359" y="477"/>
                  </a:lnTo>
                  <a:lnTo>
                    <a:pt x="1347" y="466"/>
                  </a:lnTo>
                  <a:lnTo>
                    <a:pt x="1330" y="457"/>
                  </a:lnTo>
                  <a:lnTo>
                    <a:pt x="1312" y="449"/>
                  </a:lnTo>
                  <a:lnTo>
                    <a:pt x="1296" y="444"/>
                  </a:lnTo>
                  <a:lnTo>
                    <a:pt x="1283" y="439"/>
                  </a:lnTo>
                  <a:lnTo>
                    <a:pt x="1271" y="436"/>
                  </a:lnTo>
                  <a:lnTo>
                    <a:pt x="1262" y="434"/>
                  </a:lnTo>
                  <a:lnTo>
                    <a:pt x="1254" y="435"/>
                  </a:lnTo>
                  <a:lnTo>
                    <a:pt x="1248" y="436"/>
                  </a:lnTo>
                  <a:lnTo>
                    <a:pt x="1243" y="440"/>
                  </a:lnTo>
                  <a:lnTo>
                    <a:pt x="1236" y="440"/>
                  </a:lnTo>
                  <a:lnTo>
                    <a:pt x="1231" y="428"/>
                  </a:lnTo>
                  <a:lnTo>
                    <a:pt x="1224" y="414"/>
                  </a:lnTo>
                  <a:lnTo>
                    <a:pt x="1207" y="409"/>
                  </a:lnTo>
                  <a:lnTo>
                    <a:pt x="1197" y="410"/>
                  </a:lnTo>
                  <a:lnTo>
                    <a:pt x="1188" y="410"/>
                  </a:lnTo>
                  <a:lnTo>
                    <a:pt x="1180" y="410"/>
                  </a:lnTo>
                  <a:lnTo>
                    <a:pt x="1175" y="408"/>
                  </a:lnTo>
                  <a:lnTo>
                    <a:pt x="1171" y="405"/>
                  </a:lnTo>
                  <a:lnTo>
                    <a:pt x="1169" y="401"/>
                  </a:lnTo>
                  <a:lnTo>
                    <a:pt x="1169" y="395"/>
                  </a:lnTo>
                  <a:lnTo>
                    <a:pt x="1172" y="388"/>
                  </a:lnTo>
                  <a:lnTo>
                    <a:pt x="1177" y="372"/>
                  </a:lnTo>
                  <a:lnTo>
                    <a:pt x="1177" y="357"/>
                  </a:lnTo>
                  <a:lnTo>
                    <a:pt x="1172" y="344"/>
                  </a:lnTo>
                  <a:lnTo>
                    <a:pt x="1159" y="331"/>
                  </a:lnTo>
                  <a:lnTo>
                    <a:pt x="1151" y="323"/>
                  </a:lnTo>
                  <a:lnTo>
                    <a:pt x="1145" y="314"/>
                  </a:lnTo>
                  <a:lnTo>
                    <a:pt x="1139" y="303"/>
                  </a:lnTo>
                  <a:lnTo>
                    <a:pt x="1136" y="293"/>
                  </a:lnTo>
                  <a:lnTo>
                    <a:pt x="1130" y="282"/>
                  </a:lnTo>
                  <a:lnTo>
                    <a:pt x="1125" y="272"/>
                  </a:lnTo>
                  <a:lnTo>
                    <a:pt x="1119" y="264"/>
                  </a:lnTo>
                  <a:lnTo>
                    <a:pt x="1111" y="256"/>
                  </a:lnTo>
                  <a:lnTo>
                    <a:pt x="1102" y="250"/>
                  </a:lnTo>
                  <a:lnTo>
                    <a:pt x="1092" y="242"/>
                  </a:lnTo>
                  <a:lnTo>
                    <a:pt x="1083" y="234"/>
                  </a:lnTo>
                  <a:lnTo>
                    <a:pt x="1073" y="226"/>
                  </a:lnTo>
                  <a:lnTo>
                    <a:pt x="1062" y="220"/>
                  </a:lnTo>
                  <a:lnTo>
                    <a:pt x="1052" y="214"/>
                  </a:lnTo>
                  <a:lnTo>
                    <a:pt x="1042" y="210"/>
                  </a:lnTo>
                  <a:lnTo>
                    <a:pt x="1031" y="208"/>
                  </a:lnTo>
                  <a:lnTo>
                    <a:pt x="1022" y="205"/>
                  </a:lnTo>
                  <a:lnTo>
                    <a:pt x="1013" y="203"/>
                  </a:lnTo>
                  <a:lnTo>
                    <a:pt x="1005" y="200"/>
                  </a:lnTo>
                  <a:lnTo>
                    <a:pt x="996" y="197"/>
                  </a:lnTo>
                  <a:lnTo>
                    <a:pt x="985" y="195"/>
                  </a:lnTo>
                  <a:lnTo>
                    <a:pt x="974" y="194"/>
                  </a:lnTo>
                  <a:lnTo>
                    <a:pt x="961" y="194"/>
                  </a:lnTo>
                  <a:lnTo>
                    <a:pt x="944" y="195"/>
                  </a:lnTo>
                  <a:lnTo>
                    <a:pt x="928" y="196"/>
                  </a:lnTo>
                  <a:lnTo>
                    <a:pt x="918" y="195"/>
                  </a:lnTo>
                  <a:lnTo>
                    <a:pt x="910" y="192"/>
                  </a:lnTo>
                  <a:lnTo>
                    <a:pt x="903" y="188"/>
                  </a:lnTo>
                  <a:lnTo>
                    <a:pt x="897" y="182"/>
                  </a:lnTo>
                  <a:lnTo>
                    <a:pt x="890" y="174"/>
                  </a:lnTo>
                  <a:lnTo>
                    <a:pt x="882" y="165"/>
                  </a:lnTo>
                  <a:lnTo>
                    <a:pt x="869" y="154"/>
                  </a:lnTo>
                  <a:lnTo>
                    <a:pt x="855" y="144"/>
                  </a:lnTo>
                  <a:lnTo>
                    <a:pt x="844" y="136"/>
                  </a:lnTo>
                  <a:lnTo>
                    <a:pt x="834" y="128"/>
                  </a:lnTo>
                  <a:lnTo>
                    <a:pt x="825" y="122"/>
                  </a:lnTo>
                  <a:lnTo>
                    <a:pt x="816" y="115"/>
                  </a:lnTo>
                  <a:lnTo>
                    <a:pt x="805" y="107"/>
                  </a:lnTo>
                  <a:lnTo>
                    <a:pt x="795" y="100"/>
                  </a:lnTo>
                  <a:lnTo>
                    <a:pt x="780" y="89"/>
                  </a:lnTo>
                  <a:lnTo>
                    <a:pt x="767" y="79"/>
                  </a:lnTo>
                  <a:lnTo>
                    <a:pt x="756" y="69"/>
                  </a:lnTo>
                  <a:lnTo>
                    <a:pt x="743" y="59"/>
                  </a:lnTo>
                  <a:lnTo>
                    <a:pt x="728" y="50"/>
                  </a:lnTo>
                  <a:lnTo>
                    <a:pt x="715" y="42"/>
                  </a:lnTo>
                  <a:lnTo>
                    <a:pt x="702" y="36"/>
                  </a:lnTo>
                  <a:lnTo>
                    <a:pt x="689" y="30"/>
                  </a:lnTo>
                  <a:lnTo>
                    <a:pt x="676" y="29"/>
                  </a:lnTo>
                  <a:lnTo>
                    <a:pt x="671" y="29"/>
                  </a:lnTo>
                  <a:lnTo>
                    <a:pt x="667" y="30"/>
                  </a:lnTo>
                  <a:lnTo>
                    <a:pt x="663" y="30"/>
                  </a:lnTo>
                  <a:lnTo>
                    <a:pt x="658" y="32"/>
                  </a:lnTo>
                  <a:lnTo>
                    <a:pt x="645" y="37"/>
                  </a:lnTo>
                  <a:lnTo>
                    <a:pt x="636" y="41"/>
                  </a:lnTo>
                  <a:lnTo>
                    <a:pt x="626" y="45"/>
                  </a:lnTo>
                  <a:lnTo>
                    <a:pt x="619" y="47"/>
                  </a:lnTo>
                  <a:lnTo>
                    <a:pt x="609" y="49"/>
                  </a:lnTo>
                  <a:lnTo>
                    <a:pt x="600" y="49"/>
                  </a:lnTo>
                  <a:lnTo>
                    <a:pt x="587" y="46"/>
                  </a:lnTo>
                  <a:lnTo>
                    <a:pt x="572" y="41"/>
                  </a:lnTo>
                  <a:lnTo>
                    <a:pt x="556" y="36"/>
                  </a:lnTo>
                  <a:lnTo>
                    <a:pt x="544" y="34"/>
                  </a:lnTo>
                  <a:lnTo>
                    <a:pt x="536" y="36"/>
                  </a:lnTo>
                  <a:lnTo>
                    <a:pt x="531" y="37"/>
                  </a:lnTo>
                  <a:lnTo>
                    <a:pt x="527" y="41"/>
                  </a:lnTo>
                  <a:lnTo>
                    <a:pt x="522" y="43"/>
                  </a:lnTo>
                  <a:lnTo>
                    <a:pt x="517" y="45"/>
                  </a:lnTo>
                  <a:lnTo>
                    <a:pt x="510" y="45"/>
                  </a:lnTo>
                  <a:lnTo>
                    <a:pt x="502" y="42"/>
                  </a:lnTo>
                  <a:lnTo>
                    <a:pt x="493" y="37"/>
                  </a:lnTo>
                  <a:lnTo>
                    <a:pt x="485" y="32"/>
                  </a:lnTo>
                  <a:lnTo>
                    <a:pt x="476" y="24"/>
                  </a:lnTo>
                  <a:lnTo>
                    <a:pt x="467" y="17"/>
                  </a:lnTo>
                  <a:lnTo>
                    <a:pt x="457" y="11"/>
                  </a:lnTo>
                  <a:lnTo>
                    <a:pt x="446" y="4"/>
                  </a:lnTo>
                  <a:lnTo>
                    <a:pt x="436" y="0"/>
                  </a:lnTo>
                  <a:lnTo>
                    <a:pt x="433" y="0"/>
                  </a:lnTo>
                  <a:lnTo>
                    <a:pt x="431" y="0"/>
                  </a:lnTo>
                  <a:lnTo>
                    <a:pt x="429" y="0"/>
                  </a:lnTo>
                  <a:lnTo>
                    <a:pt x="427" y="0"/>
                  </a:lnTo>
                  <a:close/>
                </a:path>
              </a:pathLst>
            </a:custGeom>
            <a:solidFill>
              <a:srgbClr val="FFA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717" y="3814"/>
              <a:ext cx="82" cy="26"/>
            </a:xfrm>
            <a:custGeom>
              <a:avLst/>
              <a:gdLst>
                <a:gd name="T0" fmla="*/ 39 w 82"/>
                <a:gd name="T1" fmla="*/ 3 h 26"/>
                <a:gd name="T2" fmla="*/ 36 w 82"/>
                <a:gd name="T3" fmla="*/ 3 h 26"/>
                <a:gd name="T4" fmla="*/ 31 w 82"/>
                <a:gd name="T5" fmla="*/ 4 h 26"/>
                <a:gd name="T6" fmla="*/ 23 w 82"/>
                <a:gd name="T7" fmla="*/ 5 h 26"/>
                <a:gd name="T8" fmla="*/ 14 w 82"/>
                <a:gd name="T9" fmla="*/ 8 h 26"/>
                <a:gd name="T10" fmla="*/ 6 w 82"/>
                <a:gd name="T11" fmla="*/ 10 h 26"/>
                <a:gd name="T12" fmla="*/ 1 w 82"/>
                <a:gd name="T13" fmla="*/ 13 h 26"/>
                <a:gd name="T14" fmla="*/ 0 w 82"/>
                <a:gd name="T15" fmla="*/ 16 h 26"/>
                <a:gd name="T16" fmla="*/ 4 w 82"/>
                <a:gd name="T17" fmla="*/ 20 h 26"/>
                <a:gd name="T18" fmla="*/ 9 w 82"/>
                <a:gd name="T19" fmla="*/ 22 h 26"/>
                <a:gd name="T20" fmla="*/ 14 w 82"/>
                <a:gd name="T21" fmla="*/ 25 h 26"/>
                <a:gd name="T22" fmla="*/ 19 w 82"/>
                <a:gd name="T23" fmla="*/ 25 h 26"/>
                <a:gd name="T24" fmla="*/ 23 w 82"/>
                <a:gd name="T25" fmla="*/ 26 h 26"/>
                <a:gd name="T26" fmla="*/ 27 w 82"/>
                <a:gd name="T27" fmla="*/ 26 h 26"/>
                <a:gd name="T28" fmla="*/ 31 w 82"/>
                <a:gd name="T29" fmla="*/ 25 h 26"/>
                <a:gd name="T30" fmla="*/ 36 w 82"/>
                <a:gd name="T31" fmla="*/ 25 h 26"/>
                <a:gd name="T32" fmla="*/ 43 w 82"/>
                <a:gd name="T33" fmla="*/ 25 h 26"/>
                <a:gd name="T34" fmla="*/ 49 w 82"/>
                <a:gd name="T35" fmla="*/ 25 h 26"/>
                <a:gd name="T36" fmla="*/ 56 w 82"/>
                <a:gd name="T37" fmla="*/ 23 h 26"/>
                <a:gd name="T38" fmla="*/ 62 w 82"/>
                <a:gd name="T39" fmla="*/ 22 h 26"/>
                <a:gd name="T40" fmla="*/ 69 w 82"/>
                <a:gd name="T41" fmla="*/ 21 h 26"/>
                <a:gd name="T42" fmla="*/ 74 w 82"/>
                <a:gd name="T43" fmla="*/ 18 h 26"/>
                <a:gd name="T44" fmla="*/ 78 w 82"/>
                <a:gd name="T45" fmla="*/ 14 h 26"/>
                <a:gd name="T46" fmla="*/ 81 w 82"/>
                <a:gd name="T47" fmla="*/ 10 h 26"/>
                <a:gd name="T48" fmla="*/ 82 w 82"/>
                <a:gd name="T49" fmla="*/ 7 h 26"/>
                <a:gd name="T50" fmla="*/ 81 w 82"/>
                <a:gd name="T51" fmla="*/ 3 h 26"/>
                <a:gd name="T52" fmla="*/ 75 w 82"/>
                <a:gd name="T53" fmla="*/ 0 h 26"/>
                <a:gd name="T54" fmla="*/ 69 w 82"/>
                <a:gd name="T55" fmla="*/ 0 h 26"/>
                <a:gd name="T56" fmla="*/ 61 w 82"/>
                <a:gd name="T57" fmla="*/ 0 h 26"/>
                <a:gd name="T58" fmla="*/ 52 w 82"/>
                <a:gd name="T59" fmla="*/ 0 h 26"/>
                <a:gd name="T60" fmla="*/ 45 w 82"/>
                <a:gd name="T61" fmla="*/ 1 h 26"/>
                <a:gd name="T62" fmla="*/ 40 w 82"/>
                <a:gd name="T63" fmla="*/ 3 h 26"/>
                <a:gd name="T64" fmla="*/ 39 w 82"/>
                <a:gd name="T6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26">
                  <a:moveTo>
                    <a:pt x="39" y="3"/>
                  </a:moveTo>
                  <a:lnTo>
                    <a:pt x="36" y="3"/>
                  </a:lnTo>
                  <a:lnTo>
                    <a:pt x="31" y="4"/>
                  </a:lnTo>
                  <a:lnTo>
                    <a:pt x="23" y="5"/>
                  </a:lnTo>
                  <a:lnTo>
                    <a:pt x="14" y="8"/>
                  </a:lnTo>
                  <a:lnTo>
                    <a:pt x="6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9" y="22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3" y="26"/>
                  </a:lnTo>
                  <a:lnTo>
                    <a:pt x="27" y="26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43" y="25"/>
                  </a:lnTo>
                  <a:lnTo>
                    <a:pt x="49" y="25"/>
                  </a:lnTo>
                  <a:lnTo>
                    <a:pt x="56" y="23"/>
                  </a:lnTo>
                  <a:lnTo>
                    <a:pt x="62" y="22"/>
                  </a:lnTo>
                  <a:lnTo>
                    <a:pt x="69" y="21"/>
                  </a:lnTo>
                  <a:lnTo>
                    <a:pt x="74" y="18"/>
                  </a:lnTo>
                  <a:lnTo>
                    <a:pt x="78" y="14"/>
                  </a:lnTo>
                  <a:lnTo>
                    <a:pt x="81" y="10"/>
                  </a:lnTo>
                  <a:lnTo>
                    <a:pt x="82" y="7"/>
                  </a:lnTo>
                  <a:lnTo>
                    <a:pt x="81" y="3"/>
                  </a:lnTo>
                  <a:lnTo>
                    <a:pt x="75" y="0"/>
                  </a:lnTo>
                  <a:lnTo>
                    <a:pt x="69" y="0"/>
                  </a:lnTo>
                  <a:lnTo>
                    <a:pt x="61" y="0"/>
                  </a:lnTo>
                  <a:lnTo>
                    <a:pt x="52" y="0"/>
                  </a:lnTo>
                  <a:lnTo>
                    <a:pt x="45" y="1"/>
                  </a:lnTo>
                  <a:lnTo>
                    <a:pt x="40" y="3"/>
                  </a:lnTo>
                  <a:lnTo>
                    <a:pt x="39" y="3"/>
                  </a:lnTo>
                  <a:close/>
                </a:path>
              </a:pathLst>
            </a:custGeom>
            <a:solidFill>
              <a:srgbClr val="FFA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696" y="1707"/>
              <a:ext cx="691" cy="2418"/>
            </a:xfrm>
            <a:custGeom>
              <a:avLst/>
              <a:gdLst>
                <a:gd name="T0" fmla="*/ 556 w 691"/>
                <a:gd name="T1" fmla="*/ 2057 h 2418"/>
                <a:gd name="T2" fmla="*/ 569 w 691"/>
                <a:gd name="T3" fmla="*/ 1946 h 2418"/>
                <a:gd name="T4" fmla="*/ 544 w 691"/>
                <a:gd name="T5" fmla="*/ 1906 h 2418"/>
                <a:gd name="T6" fmla="*/ 559 w 691"/>
                <a:gd name="T7" fmla="*/ 1604 h 2418"/>
                <a:gd name="T8" fmla="*/ 577 w 691"/>
                <a:gd name="T9" fmla="*/ 1278 h 2418"/>
                <a:gd name="T10" fmla="*/ 568 w 691"/>
                <a:gd name="T11" fmla="*/ 1017 h 2418"/>
                <a:gd name="T12" fmla="*/ 526 w 691"/>
                <a:gd name="T13" fmla="*/ 967 h 2418"/>
                <a:gd name="T14" fmla="*/ 482 w 691"/>
                <a:gd name="T15" fmla="*/ 944 h 2418"/>
                <a:gd name="T16" fmla="*/ 402 w 691"/>
                <a:gd name="T17" fmla="*/ 905 h 2418"/>
                <a:gd name="T18" fmla="*/ 342 w 691"/>
                <a:gd name="T19" fmla="*/ 842 h 2418"/>
                <a:gd name="T20" fmla="*/ 316 w 691"/>
                <a:gd name="T21" fmla="*/ 790 h 2418"/>
                <a:gd name="T22" fmla="*/ 264 w 691"/>
                <a:gd name="T23" fmla="*/ 711 h 2418"/>
                <a:gd name="T24" fmla="*/ 228 w 691"/>
                <a:gd name="T25" fmla="*/ 644 h 2418"/>
                <a:gd name="T26" fmla="*/ 187 w 691"/>
                <a:gd name="T27" fmla="*/ 602 h 2418"/>
                <a:gd name="T28" fmla="*/ 149 w 691"/>
                <a:gd name="T29" fmla="*/ 510 h 2418"/>
                <a:gd name="T30" fmla="*/ 178 w 691"/>
                <a:gd name="T31" fmla="*/ 470 h 2418"/>
                <a:gd name="T32" fmla="*/ 176 w 691"/>
                <a:gd name="T33" fmla="*/ 350 h 2418"/>
                <a:gd name="T34" fmla="*/ 239 w 691"/>
                <a:gd name="T35" fmla="*/ 289 h 2418"/>
                <a:gd name="T36" fmla="*/ 294 w 691"/>
                <a:gd name="T37" fmla="*/ 217 h 2418"/>
                <a:gd name="T38" fmla="*/ 291 w 691"/>
                <a:gd name="T39" fmla="*/ 76 h 2418"/>
                <a:gd name="T40" fmla="*/ 335 w 691"/>
                <a:gd name="T41" fmla="*/ 16 h 2418"/>
                <a:gd name="T42" fmla="*/ 334 w 691"/>
                <a:gd name="T43" fmla="*/ 4 h 2418"/>
                <a:gd name="T44" fmla="*/ 312 w 691"/>
                <a:gd name="T45" fmla="*/ 26 h 2418"/>
                <a:gd name="T46" fmla="*/ 248 w 691"/>
                <a:gd name="T47" fmla="*/ 39 h 2418"/>
                <a:gd name="T48" fmla="*/ 204 w 691"/>
                <a:gd name="T49" fmla="*/ 86 h 2418"/>
                <a:gd name="T50" fmla="*/ 167 w 691"/>
                <a:gd name="T51" fmla="*/ 132 h 2418"/>
                <a:gd name="T52" fmla="*/ 150 w 691"/>
                <a:gd name="T53" fmla="*/ 256 h 2418"/>
                <a:gd name="T54" fmla="*/ 112 w 691"/>
                <a:gd name="T55" fmla="*/ 359 h 2418"/>
                <a:gd name="T56" fmla="*/ 47 w 691"/>
                <a:gd name="T57" fmla="*/ 413 h 2418"/>
                <a:gd name="T58" fmla="*/ 22 w 691"/>
                <a:gd name="T59" fmla="*/ 522 h 2418"/>
                <a:gd name="T60" fmla="*/ 13 w 691"/>
                <a:gd name="T61" fmla="*/ 589 h 2418"/>
                <a:gd name="T62" fmla="*/ 17 w 691"/>
                <a:gd name="T63" fmla="*/ 679 h 2418"/>
                <a:gd name="T64" fmla="*/ 68 w 691"/>
                <a:gd name="T65" fmla="*/ 717 h 2418"/>
                <a:gd name="T66" fmla="*/ 106 w 691"/>
                <a:gd name="T67" fmla="*/ 779 h 2418"/>
                <a:gd name="T68" fmla="*/ 150 w 691"/>
                <a:gd name="T69" fmla="*/ 856 h 2418"/>
                <a:gd name="T70" fmla="*/ 191 w 691"/>
                <a:gd name="T71" fmla="*/ 915 h 2418"/>
                <a:gd name="T72" fmla="*/ 227 w 691"/>
                <a:gd name="T73" fmla="*/ 978 h 2418"/>
                <a:gd name="T74" fmla="*/ 313 w 691"/>
                <a:gd name="T75" fmla="*/ 1026 h 2418"/>
                <a:gd name="T76" fmla="*/ 367 w 691"/>
                <a:gd name="T77" fmla="*/ 1048 h 2418"/>
                <a:gd name="T78" fmla="*/ 414 w 691"/>
                <a:gd name="T79" fmla="*/ 1094 h 2418"/>
                <a:gd name="T80" fmla="*/ 435 w 691"/>
                <a:gd name="T81" fmla="*/ 1225 h 2418"/>
                <a:gd name="T82" fmla="*/ 418 w 691"/>
                <a:gd name="T83" fmla="*/ 1608 h 2418"/>
                <a:gd name="T84" fmla="*/ 386 w 691"/>
                <a:gd name="T85" fmla="*/ 1905 h 2418"/>
                <a:gd name="T86" fmla="*/ 418 w 691"/>
                <a:gd name="T87" fmla="*/ 2008 h 2418"/>
                <a:gd name="T88" fmla="*/ 409 w 691"/>
                <a:gd name="T89" fmla="*/ 2116 h 2418"/>
                <a:gd name="T90" fmla="*/ 416 w 691"/>
                <a:gd name="T91" fmla="*/ 2181 h 2418"/>
                <a:gd name="T92" fmla="*/ 441 w 691"/>
                <a:gd name="T93" fmla="*/ 2300 h 2418"/>
                <a:gd name="T94" fmla="*/ 492 w 691"/>
                <a:gd name="T95" fmla="*/ 2351 h 2418"/>
                <a:gd name="T96" fmla="*/ 564 w 691"/>
                <a:gd name="T97" fmla="*/ 2399 h 2418"/>
                <a:gd name="T98" fmla="*/ 630 w 691"/>
                <a:gd name="T99" fmla="*/ 2418 h 2418"/>
                <a:gd name="T100" fmla="*/ 683 w 691"/>
                <a:gd name="T101" fmla="*/ 2396 h 2418"/>
                <a:gd name="T102" fmla="*/ 671 w 691"/>
                <a:gd name="T103" fmla="*/ 2384 h 2418"/>
                <a:gd name="T104" fmla="*/ 589 w 691"/>
                <a:gd name="T105" fmla="*/ 2317 h 2418"/>
                <a:gd name="T106" fmla="*/ 599 w 691"/>
                <a:gd name="T107" fmla="*/ 2240 h 2418"/>
                <a:gd name="T108" fmla="*/ 569 w 691"/>
                <a:gd name="T109" fmla="*/ 2166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1" h="2418">
                  <a:moveTo>
                    <a:pt x="556" y="2107"/>
                  </a:moveTo>
                  <a:lnTo>
                    <a:pt x="564" y="2090"/>
                  </a:lnTo>
                  <a:lnTo>
                    <a:pt x="570" y="2077"/>
                  </a:lnTo>
                  <a:lnTo>
                    <a:pt x="572" y="2069"/>
                  </a:lnTo>
                  <a:lnTo>
                    <a:pt x="565" y="2064"/>
                  </a:lnTo>
                  <a:lnTo>
                    <a:pt x="556" y="2057"/>
                  </a:lnTo>
                  <a:lnTo>
                    <a:pt x="553" y="2046"/>
                  </a:lnTo>
                  <a:lnTo>
                    <a:pt x="555" y="2026"/>
                  </a:lnTo>
                  <a:lnTo>
                    <a:pt x="560" y="1993"/>
                  </a:lnTo>
                  <a:lnTo>
                    <a:pt x="565" y="1966"/>
                  </a:lnTo>
                  <a:lnTo>
                    <a:pt x="568" y="1954"/>
                  </a:lnTo>
                  <a:lnTo>
                    <a:pt x="569" y="1946"/>
                  </a:lnTo>
                  <a:lnTo>
                    <a:pt x="569" y="1932"/>
                  </a:lnTo>
                  <a:lnTo>
                    <a:pt x="565" y="1918"/>
                  </a:lnTo>
                  <a:lnTo>
                    <a:pt x="559" y="1915"/>
                  </a:lnTo>
                  <a:lnTo>
                    <a:pt x="551" y="1920"/>
                  </a:lnTo>
                  <a:lnTo>
                    <a:pt x="547" y="1923"/>
                  </a:lnTo>
                  <a:lnTo>
                    <a:pt x="544" y="1906"/>
                  </a:lnTo>
                  <a:lnTo>
                    <a:pt x="539" y="1865"/>
                  </a:lnTo>
                  <a:lnTo>
                    <a:pt x="534" y="1813"/>
                  </a:lnTo>
                  <a:lnTo>
                    <a:pt x="534" y="1765"/>
                  </a:lnTo>
                  <a:lnTo>
                    <a:pt x="539" y="1715"/>
                  </a:lnTo>
                  <a:lnTo>
                    <a:pt x="550" y="1659"/>
                  </a:lnTo>
                  <a:lnTo>
                    <a:pt x="559" y="1604"/>
                  </a:lnTo>
                  <a:lnTo>
                    <a:pt x="565" y="1559"/>
                  </a:lnTo>
                  <a:lnTo>
                    <a:pt x="565" y="1518"/>
                  </a:lnTo>
                  <a:lnTo>
                    <a:pt x="564" y="1474"/>
                  </a:lnTo>
                  <a:lnTo>
                    <a:pt x="564" y="1422"/>
                  </a:lnTo>
                  <a:lnTo>
                    <a:pt x="569" y="1356"/>
                  </a:lnTo>
                  <a:lnTo>
                    <a:pt x="577" y="1278"/>
                  </a:lnTo>
                  <a:lnTo>
                    <a:pt x="581" y="1198"/>
                  </a:lnTo>
                  <a:lnTo>
                    <a:pt x="582" y="1133"/>
                  </a:lnTo>
                  <a:lnTo>
                    <a:pt x="582" y="1097"/>
                  </a:lnTo>
                  <a:lnTo>
                    <a:pt x="580" y="1073"/>
                  </a:lnTo>
                  <a:lnTo>
                    <a:pt x="574" y="1043"/>
                  </a:lnTo>
                  <a:lnTo>
                    <a:pt x="568" y="1017"/>
                  </a:lnTo>
                  <a:lnTo>
                    <a:pt x="565" y="1007"/>
                  </a:lnTo>
                  <a:lnTo>
                    <a:pt x="561" y="1005"/>
                  </a:lnTo>
                  <a:lnTo>
                    <a:pt x="551" y="999"/>
                  </a:lnTo>
                  <a:lnTo>
                    <a:pt x="539" y="990"/>
                  </a:lnTo>
                  <a:lnTo>
                    <a:pt x="530" y="975"/>
                  </a:lnTo>
                  <a:lnTo>
                    <a:pt x="526" y="967"/>
                  </a:lnTo>
                  <a:lnTo>
                    <a:pt x="521" y="962"/>
                  </a:lnTo>
                  <a:lnTo>
                    <a:pt x="514" y="958"/>
                  </a:lnTo>
                  <a:lnTo>
                    <a:pt x="508" y="954"/>
                  </a:lnTo>
                  <a:lnTo>
                    <a:pt x="500" y="950"/>
                  </a:lnTo>
                  <a:lnTo>
                    <a:pt x="491" y="948"/>
                  </a:lnTo>
                  <a:lnTo>
                    <a:pt x="482" y="944"/>
                  </a:lnTo>
                  <a:lnTo>
                    <a:pt x="473" y="940"/>
                  </a:lnTo>
                  <a:lnTo>
                    <a:pt x="461" y="935"/>
                  </a:lnTo>
                  <a:lnTo>
                    <a:pt x="448" y="928"/>
                  </a:lnTo>
                  <a:lnTo>
                    <a:pt x="433" y="920"/>
                  </a:lnTo>
                  <a:lnTo>
                    <a:pt x="418" y="913"/>
                  </a:lnTo>
                  <a:lnTo>
                    <a:pt x="402" y="905"/>
                  </a:lnTo>
                  <a:lnTo>
                    <a:pt x="388" y="896"/>
                  </a:lnTo>
                  <a:lnTo>
                    <a:pt x="375" y="886"/>
                  </a:lnTo>
                  <a:lnTo>
                    <a:pt x="363" y="879"/>
                  </a:lnTo>
                  <a:lnTo>
                    <a:pt x="349" y="864"/>
                  </a:lnTo>
                  <a:lnTo>
                    <a:pt x="343" y="852"/>
                  </a:lnTo>
                  <a:lnTo>
                    <a:pt x="342" y="842"/>
                  </a:lnTo>
                  <a:lnTo>
                    <a:pt x="341" y="830"/>
                  </a:lnTo>
                  <a:lnTo>
                    <a:pt x="338" y="824"/>
                  </a:lnTo>
                  <a:lnTo>
                    <a:pt x="334" y="816"/>
                  </a:lnTo>
                  <a:lnTo>
                    <a:pt x="329" y="808"/>
                  </a:lnTo>
                  <a:lnTo>
                    <a:pt x="322" y="799"/>
                  </a:lnTo>
                  <a:lnTo>
                    <a:pt x="316" y="790"/>
                  </a:lnTo>
                  <a:lnTo>
                    <a:pt x="307" y="778"/>
                  </a:lnTo>
                  <a:lnTo>
                    <a:pt x="298" y="766"/>
                  </a:lnTo>
                  <a:lnTo>
                    <a:pt x="288" y="752"/>
                  </a:lnTo>
                  <a:lnTo>
                    <a:pt x="279" y="738"/>
                  </a:lnTo>
                  <a:lnTo>
                    <a:pt x="272" y="725"/>
                  </a:lnTo>
                  <a:lnTo>
                    <a:pt x="264" y="711"/>
                  </a:lnTo>
                  <a:lnTo>
                    <a:pt x="258" y="700"/>
                  </a:lnTo>
                  <a:lnTo>
                    <a:pt x="253" y="688"/>
                  </a:lnTo>
                  <a:lnTo>
                    <a:pt x="247" y="676"/>
                  </a:lnTo>
                  <a:lnTo>
                    <a:pt x="241" y="666"/>
                  </a:lnTo>
                  <a:lnTo>
                    <a:pt x="235" y="654"/>
                  </a:lnTo>
                  <a:lnTo>
                    <a:pt x="228" y="644"/>
                  </a:lnTo>
                  <a:lnTo>
                    <a:pt x="222" y="633"/>
                  </a:lnTo>
                  <a:lnTo>
                    <a:pt x="215" y="625"/>
                  </a:lnTo>
                  <a:lnTo>
                    <a:pt x="209" y="617"/>
                  </a:lnTo>
                  <a:lnTo>
                    <a:pt x="201" y="611"/>
                  </a:lnTo>
                  <a:lnTo>
                    <a:pt x="194" y="606"/>
                  </a:lnTo>
                  <a:lnTo>
                    <a:pt x="187" y="602"/>
                  </a:lnTo>
                  <a:lnTo>
                    <a:pt x="179" y="598"/>
                  </a:lnTo>
                  <a:lnTo>
                    <a:pt x="164" y="587"/>
                  </a:lnTo>
                  <a:lnTo>
                    <a:pt x="155" y="572"/>
                  </a:lnTo>
                  <a:lnTo>
                    <a:pt x="149" y="551"/>
                  </a:lnTo>
                  <a:lnTo>
                    <a:pt x="147" y="523"/>
                  </a:lnTo>
                  <a:lnTo>
                    <a:pt x="149" y="510"/>
                  </a:lnTo>
                  <a:lnTo>
                    <a:pt x="154" y="503"/>
                  </a:lnTo>
                  <a:lnTo>
                    <a:pt x="161" y="497"/>
                  </a:lnTo>
                  <a:lnTo>
                    <a:pt x="167" y="492"/>
                  </a:lnTo>
                  <a:lnTo>
                    <a:pt x="174" y="487"/>
                  </a:lnTo>
                  <a:lnTo>
                    <a:pt x="178" y="480"/>
                  </a:lnTo>
                  <a:lnTo>
                    <a:pt x="178" y="470"/>
                  </a:lnTo>
                  <a:lnTo>
                    <a:pt x="174" y="453"/>
                  </a:lnTo>
                  <a:lnTo>
                    <a:pt x="168" y="432"/>
                  </a:lnTo>
                  <a:lnTo>
                    <a:pt x="167" y="411"/>
                  </a:lnTo>
                  <a:lnTo>
                    <a:pt x="168" y="389"/>
                  </a:lnTo>
                  <a:lnTo>
                    <a:pt x="171" y="368"/>
                  </a:lnTo>
                  <a:lnTo>
                    <a:pt x="176" y="350"/>
                  </a:lnTo>
                  <a:lnTo>
                    <a:pt x="184" y="334"/>
                  </a:lnTo>
                  <a:lnTo>
                    <a:pt x="194" y="321"/>
                  </a:lnTo>
                  <a:lnTo>
                    <a:pt x="205" y="312"/>
                  </a:lnTo>
                  <a:lnTo>
                    <a:pt x="217" y="305"/>
                  </a:lnTo>
                  <a:lnTo>
                    <a:pt x="227" y="296"/>
                  </a:lnTo>
                  <a:lnTo>
                    <a:pt x="239" y="289"/>
                  </a:lnTo>
                  <a:lnTo>
                    <a:pt x="249" y="278"/>
                  </a:lnTo>
                  <a:lnTo>
                    <a:pt x="258" y="268"/>
                  </a:lnTo>
                  <a:lnTo>
                    <a:pt x="268" y="258"/>
                  </a:lnTo>
                  <a:lnTo>
                    <a:pt x="277" y="248"/>
                  </a:lnTo>
                  <a:lnTo>
                    <a:pt x="283" y="238"/>
                  </a:lnTo>
                  <a:lnTo>
                    <a:pt x="294" y="217"/>
                  </a:lnTo>
                  <a:lnTo>
                    <a:pt x="298" y="192"/>
                  </a:lnTo>
                  <a:lnTo>
                    <a:pt x="298" y="164"/>
                  </a:lnTo>
                  <a:lnTo>
                    <a:pt x="292" y="136"/>
                  </a:lnTo>
                  <a:lnTo>
                    <a:pt x="287" y="111"/>
                  </a:lnTo>
                  <a:lnTo>
                    <a:pt x="286" y="93"/>
                  </a:lnTo>
                  <a:lnTo>
                    <a:pt x="291" y="76"/>
                  </a:lnTo>
                  <a:lnTo>
                    <a:pt x="305" y="54"/>
                  </a:lnTo>
                  <a:lnTo>
                    <a:pt x="313" y="44"/>
                  </a:lnTo>
                  <a:lnTo>
                    <a:pt x="320" y="35"/>
                  </a:lnTo>
                  <a:lnTo>
                    <a:pt x="325" y="29"/>
                  </a:lnTo>
                  <a:lnTo>
                    <a:pt x="330" y="22"/>
                  </a:lnTo>
                  <a:lnTo>
                    <a:pt x="335" y="16"/>
                  </a:lnTo>
                  <a:lnTo>
                    <a:pt x="339" y="10"/>
                  </a:lnTo>
                  <a:lnTo>
                    <a:pt x="343" y="5"/>
                  </a:lnTo>
                  <a:lnTo>
                    <a:pt x="347" y="0"/>
                  </a:lnTo>
                  <a:lnTo>
                    <a:pt x="342" y="0"/>
                  </a:lnTo>
                  <a:lnTo>
                    <a:pt x="338" y="1"/>
                  </a:lnTo>
                  <a:lnTo>
                    <a:pt x="334" y="4"/>
                  </a:lnTo>
                  <a:lnTo>
                    <a:pt x="330" y="8"/>
                  </a:lnTo>
                  <a:lnTo>
                    <a:pt x="326" y="13"/>
                  </a:lnTo>
                  <a:lnTo>
                    <a:pt x="322" y="17"/>
                  </a:lnTo>
                  <a:lnTo>
                    <a:pt x="320" y="21"/>
                  </a:lnTo>
                  <a:lnTo>
                    <a:pt x="316" y="24"/>
                  </a:lnTo>
                  <a:lnTo>
                    <a:pt x="312" y="26"/>
                  </a:lnTo>
                  <a:lnTo>
                    <a:pt x="305" y="29"/>
                  </a:lnTo>
                  <a:lnTo>
                    <a:pt x="298" y="30"/>
                  </a:lnTo>
                  <a:lnTo>
                    <a:pt x="286" y="30"/>
                  </a:lnTo>
                  <a:lnTo>
                    <a:pt x="273" y="31"/>
                  </a:lnTo>
                  <a:lnTo>
                    <a:pt x="260" y="34"/>
                  </a:lnTo>
                  <a:lnTo>
                    <a:pt x="248" y="39"/>
                  </a:lnTo>
                  <a:lnTo>
                    <a:pt x="236" y="46"/>
                  </a:lnTo>
                  <a:lnTo>
                    <a:pt x="226" y="54"/>
                  </a:lnTo>
                  <a:lnTo>
                    <a:pt x="218" y="61"/>
                  </a:lnTo>
                  <a:lnTo>
                    <a:pt x="211" y="71"/>
                  </a:lnTo>
                  <a:lnTo>
                    <a:pt x="206" y="78"/>
                  </a:lnTo>
                  <a:lnTo>
                    <a:pt x="204" y="86"/>
                  </a:lnTo>
                  <a:lnTo>
                    <a:pt x="200" y="93"/>
                  </a:lnTo>
                  <a:lnTo>
                    <a:pt x="194" y="99"/>
                  </a:lnTo>
                  <a:lnTo>
                    <a:pt x="189" y="106"/>
                  </a:lnTo>
                  <a:lnTo>
                    <a:pt x="183" y="114"/>
                  </a:lnTo>
                  <a:lnTo>
                    <a:pt x="176" y="121"/>
                  </a:lnTo>
                  <a:lnTo>
                    <a:pt x="167" y="132"/>
                  </a:lnTo>
                  <a:lnTo>
                    <a:pt x="158" y="144"/>
                  </a:lnTo>
                  <a:lnTo>
                    <a:pt x="144" y="166"/>
                  </a:lnTo>
                  <a:lnTo>
                    <a:pt x="138" y="184"/>
                  </a:lnTo>
                  <a:lnTo>
                    <a:pt x="140" y="202"/>
                  </a:lnTo>
                  <a:lnTo>
                    <a:pt x="145" y="227"/>
                  </a:lnTo>
                  <a:lnTo>
                    <a:pt x="150" y="256"/>
                  </a:lnTo>
                  <a:lnTo>
                    <a:pt x="151" y="282"/>
                  </a:lnTo>
                  <a:lnTo>
                    <a:pt x="146" y="307"/>
                  </a:lnTo>
                  <a:lnTo>
                    <a:pt x="137" y="329"/>
                  </a:lnTo>
                  <a:lnTo>
                    <a:pt x="129" y="339"/>
                  </a:lnTo>
                  <a:lnTo>
                    <a:pt x="121" y="349"/>
                  </a:lnTo>
                  <a:lnTo>
                    <a:pt x="112" y="359"/>
                  </a:lnTo>
                  <a:lnTo>
                    <a:pt x="102" y="369"/>
                  </a:lnTo>
                  <a:lnTo>
                    <a:pt x="91" y="379"/>
                  </a:lnTo>
                  <a:lnTo>
                    <a:pt x="81" y="388"/>
                  </a:lnTo>
                  <a:lnTo>
                    <a:pt x="69" y="396"/>
                  </a:lnTo>
                  <a:lnTo>
                    <a:pt x="57" y="403"/>
                  </a:lnTo>
                  <a:lnTo>
                    <a:pt x="47" y="413"/>
                  </a:lnTo>
                  <a:lnTo>
                    <a:pt x="38" y="426"/>
                  </a:lnTo>
                  <a:lnTo>
                    <a:pt x="30" y="441"/>
                  </a:lnTo>
                  <a:lnTo>
                    <a:pt x="25" y="460"/>
                  </a:lnTo>
                  <a:lnTo>
                    <a:pt x="21" y="480"/>
                  </a:lnTo>
                  <a:lnTo>
                    <a:pt x="20" y="501"/>
                  </a:lnTo>
                  <a:lnTo>
                    <a:pt x="22" y="522"/>
                  </a:lnTo>
                  <a:lnTo>
                    <a:pt x="27" y="543"/>
                  </a:lnTo>
                  <a:lnTo>
                    <a:pt x="31" y="560"/>
                  </a:lnTo>
                  <a:lnTo>
                    <a:pt x="30" y="572"/>
                  </a:lnTo>
                  <a:lnTo>
                    <a:pt x="26" y="578"/>
                  </a:lnTo>
                  <a:lnTo>
                    <a:pt x="20" y="584"/>
                  </a:lnTo>
                  <a:lnTo>
                    <a:pt x="13" y="589"/>
                  </a:lnTo>
                  <a:lnTo>
                    <a:pt x="7" y="594"/>
                  </a:lnTo>
                  <a:lnTo>
                    <a:pt x="1" y="602"/>
                  </a:lnTo>
                  <a:lnTo>
                    <a:pt x="0" y="614"/>
                  </a:lnTo>
                  <a:lnTo>
                    <a:pt x="1" y="641"/>
                  </a:lnTo>
                  <a:lnTo>
                    <a:pt x="8" y="663"/>
                  </a:lnTo>
                  <a:lnTo>
                    <a:pt x="17" y="679"/>
                  </a:lnTo>
                  <a:lnTo>
                    <a:pt x="31" y="688"/>
                  </a:lnTo>
                  <a:lnTo>
                    <a:pt x="39" y="692"/>
                  </a:lnTo>
                  <a:lnTo>
                    <a:pt x="47" y="697"/>
                  </a:lnTo>
                  <a:lnTo>
                    <a:pt x="55" y="702"/>
                  </a:lnTo>
                  <a:lnTo>
                    <a:pt x="61" y="709"/>
                  </a:lnTo>
                  <a:lnTo>
                    <a:pt x="68" y="717"/>
                  </a:lnTo>
                  <a:lnTo>
                    <a:pt x="76" y="725"/>
                  </a:lnTo>
                  <a:lnTo>
                    <a:pt x="82" y="735"/>
                  </a:lnTo>
                  <a:lnTo>
                    <a:pt x="89" y="745"/>
                  </a:lnTo>
                  <a:lnTo>
                    <a:pt x="95" y="757"/>
                  </a:lnTo>
                  <a:lnTo>
                    <a:pt x="101" y="768"/>
                  </a:lnTo>
                  <a:lnTo>
                    <a:pt x="106" y="779"/>
                  </a:lnTo>
                  <a:lnTo>
                    <a:pt x="111" y="791"/>
                  </a:lnTo>
                  <a:lnTo>
                    <a:pt x="117" y="803"/>
                  </a:lnTo>
                  <a:lnTo>
                    <a:pt x="124" y="815"/>
                  </a:lnTo>
                  <a:lnTo>
                    <a:pt x="132" y="828"/>
                  </a:lnTo>
                  <a:lnTo>
                    <a:pt x="141" y="842"/>
                  </a:lnTo>
                  <a:lnTo>
                    <a:pt x="150" y="856"/>
                  </a:lnTo>
                  <a:lnTo>
                    <a:pt x="159" y="869"/>
                  </a:lnTo>
                  <a:lnTo>
                    <a:pt x="168" y="880"/>
                  </a:lnTo>
                  <a:lnTo>
                    <a:pt x="175" y="890"/>
                  </a:lnTo>
                  <a:lnTo>
                    <a:pt x="181" y="899"/>
                  </a:lnTo>
                  <a:lnTo>
                    <a:pt x="187" y="907"/>
                  </a:lnTo>
                  <a:lnTo>
                    <a:pt x="191" y="915"/>
                  </a:lnTo>
                  <a:lnTo>
                    <a:pt x="193" y="922"/>
                  </a:lnTo>
                  <a:lnTo>
                    <a:pt x="196" y="933"/>
                  </a:lnTo>
                  <a:lnTo>
                    <a:pt x="197" y="944"/>
                  </a:lnTo>
                  <a:lnTo>
                    <a:pt x="201" y="956"/>
                  </a:lnTo>
                  <a:lnTo>
                    <a:pt x="215" y="970"/>
                  </a:lnTo>
                  <a:lnTo>
                    <a:pt x="227" y="978"/>
                  </a:lnTo>
                  <a:lnTo>
                    <a:pt x="240" y="987"/>
                  </a:lnTo>
                  <a:lnTo>
                    <a:pt x="255" y="996"/>
                  </a:lnTo>
                  <a:lnTo>
                    <a:pt x="270" y="1004"/>
                  </a:lnTo>
                  <a:lnTo>
                    <a:pt x="286" y="1012"/>
                  </a:lnTo>
                  <a:lnTo>
                    <a:pt x="300" y="1020"/>
                  </a:lnTo>
                  <a:lnTo>
                    <a:pt x="313" y="1026"/>
                  </a:lnTo>
                  <a:lnTo>
                    <a:pt x="325" y="1031"/>
                  </a:lnTo>
                  <a:lnTo>
                    <a:pt x="334" y="1035"/>
                  </a:lnTo>
                  <a:lnTo>
                    <a:pt x="343" y="1038"/>
                  </a:lnTo>
                  <a:lnTo>
                    <a:pt x="352" y="1042"/>
                  </a:lnTo>
                  <a:lnTo>
                    <a:pt x="360" y="1044"/>
                  </a:lnTo>
                  <a:lnTo>
                    <a:pt x="367" y="1048"/>
                  </a:lnTo>
                  <a:lnTo>
                    <a:pt x="373" y="1052"/>
                  </a:lnTo>
                  <a:lnTo>
                    <a:pt x="379" y="1057"/>
                  </a:lnTo>
                  <a:lnTo>
                    <a:pt x="382" y="1065"/>
                  </a:lnTo>
                  <a:lnTo>
                    <a:pt x="392" y="1080"/>
                  </a:lnTo>
                  <a:lnTo>
                    <a:pt x="403" y="1089"/>
                  </a:lnTo>
                  <a:lnTo>
                    <a:pt x="414" y="1094"/>
                  </a:lnTo>
                  <a:lnTo>
                    <a:pt x="418" y="1095"/>
                  </a:lnTo>
                  <a:lnTo>
                    <a:pt x="420" y="1107"/>
                  </a:lnTo>
                  <a:lnTo>
                    <a:pt x="427" y="1133"/>
                  </a:lnTo>
                  <a:lnTo>
                    <a:pt x="432" y="1164"/>
                  </a:lnTo>
                  <a:lnTo>
                    <a:pt x="435" y="1188"/>
                  </a:lnTo>
                  <a:lnTo>
                    <a:pt x="435" y="1225"/>
                  </a:lnTo>
                  <a:lnTo>
                    <a:pt x="433" y="1290"/>
                  </a:lnTo>
                  <a:lnTo>
                    <a:pt x="429" y="1369"/>
                  </a:lnTo>
                  <a:lnTo>
                    <a:pt x="422" y="1448"/>
                  </a:lnTo>
                  <a:lnTo>
                    <a:pt x="416" y="1513"/>
                  </a:lnTo>
                  <a:lnTo>
                    <a:pt x="416" y="1565"/>
                  </a:lnTo>
                  <a:lnTo>
                    <a:pt x="418" y="1608"/>
                  </a:lnTo>
                  <a:lnTo>
                    <a:pt x="418" y="1649"/>
                  </a:lnTo>
                  <a:lnTo>
                    <a:pt x="412" y="1696"/>
                  </a:lnTo>
                  <a:lnTo>
                    <a:pt x="402" y="1751"/>
                  </a:lnTo>
                  <a:lnTo>
                    <a:pt x="393" y="1807"/>
                  </a:lnTo>
                  <a:lnTo>
                    <a:pt x="386" y="1855"/>
                  </a:lnTo>
                  <a:lnTo>
                    <a:pt x="386" y="1905"/>
                  </a:lnTo>
                  <a:lnTo>
                    <a:pt x="392" y="1956"/>
                  </a:lnTo>
                  <a:lnTo>
                    <a:pt x="397" y="1997"/>
                  </a:lnTo>
                  <a:lnTo>
                    <a:pt x="399" y="2014"/>
                  </a:lnTo>
                  <a:lnTo>
                    <a:pt x="403" y="2012"/>
                  </a:lnTo>
                  <a:lnTo>
                    <a:pt x="411" y="2006"/>
                  </a:lnTo>
                  <a:lnTo>
                    <a:pt x="418" y="2008"/>
                  </a:lnTo>
                  <a:lnTo>
                    <a:pt x="422" y="2022"/>
                  </a:lnTo>
                  <a:lnTo>
                    <a:pt x="422" y="2038"/>
                  </a:lnTo>
                  <a:lnTo>
                    <a:pt x="420" y="2044"/>
                  </a:lnTo>
                  <a:lnTo>
                    <a:pt x="418" y="2056"/>
                  </a:lnTo>
                  <a:lnTo>
                    <a:pt x="414" y="2084"/>
                  </a:lnTo>
                  <a:lnTo>
                    <a:pt x="409" y="2116"/>
                  </a:lnTo>
                  <a:lnTo>
                    <a:pt x="406" y="2137"/>
                  </a:lnTo>
                  <a:lnTo>
                    <a:pt x="409" y="2149"/>
                  </a:lnTo>
                  <a:lnTo>
                    <a:pt x="418" y="2154"/>
                  </a:lnTo>
                  <a:lnTo>
                    <a:pt x="424" y="2159"/>
                  </a:lnTo>
                  <a:lnTo>
                    <a:pt x="423" y="2168"/>
                  </a:lnTo>
                  <a:lnTo>
                    <a:pt x="416" y="2181"/>
                  </a:lnTo>
                  <a:lnTo>
                    <a:pt x="409" y="2198"/>
                  </a:lnTo>
                  <a:lnTo>
                    <a:pt x="406" y="2217"/>
                  </a:lnTo>
                  <a:lnTo>
                    <a:pt x="412" y="2236"/>
                  </a:lnTo>
                  <a:lnTo>
                    <a:pt x="422" y="2257"/>
                  </a:lnTo>
                  <a:lnTo>
                    <a:pt x="435" y="2286"/>
                  </a:lnTo>
                  <a:lnTo>
                    <a:pt x="441" y="2300"/>
                  </a:lnTo>
                  <a:lnTo>
                    <a:pt x="449" y="2312"/>
                  </a:lnTo>
                  <a:lnTo>
                    <a:pt x="457" y="2322"/>
                  </a:lnTo>
                  <a:lnTo>
                    <a:pt x="465" y="2330"/>
                  </a:lnTo>
                  <a:lnTo>
                    <a:pt x="474" y="2337"/>
                  </a:lnTo>
                  <a:lnTo>
                    <a:pt x="483" y="2343"/>
                  </a:lnTo>
                  <a:lnTo>
                    <a:pt x="492" y="2351"/>
                  </a:lnTo>
                  <a:lnTo>
                    <a:pt x="501" y="2360"/>
                  </a:lnTo>
                  <a:lnTo>
                    <a:pt x="510" y="2368"/>
                  </a:lnTo>
                  <a:lnTo>
                    <a:pt x="522" y="2376"/>
                  </a:lnTo>
                  <a:lnTo>
                    <a:pt x="535" y="2385"/>
                  </a:lnTo>
                  <a:lnTo>
                    <a:pt x="550" y="2393"/>
                  </a:lnTo>
                  <a:lnTo>
                    <a:pt x="564" y="2399"/>
                  </a:lnTo>
                  <a:lnTo>
                    <a:pt x="580" y="2406"/>
                  </a:lnTo>
                  <a:lnTo>
                    <a:pt x="595" y="2411"/>
                  </a:lnTo>
                  <a:lnTo>
                    <a:pt x="610" y="2415"/>
                  </a:lnTo>
                  <a:lnTo>
                    <a:pt x="617" y="2416"/>
                  </a:lnTo>
                  <a:lnTo>
                    <a:pt x="624" y="2418"/>
                  </a:lnTo>
                  <a:lnTo>
                    <a:pt x="630" y="2418"/>
                  </a:lnTo>
                  <a:lnTo>
                    <a:pt x="637" y="2418"/>
                  </a:lnTo>
                  <a:lnTo>
                    <a:pt x="650" y="2415"/>
                  </a:lnTo>
                  <a:lnTo>
                    <a:pt x="660" y="2411"/>
                  </a:lnTo>
                  <a:lnTo>
                    <a:pt x="670" y="2406"/>
                  </a:lnTo>
                  <a:lnTo>
                    <a:pt x="677" y="2401"/>
                  </a:lnTo>
                  <a:lnTo>
                    <a:pt x="683" y="2396"/>
                  </a:lnTo>
                  <a:lnTo>
                    <a:pt x="687" y="2392"/>
                  </a:lnTo>
                  <a:lnTo>
                    <a:pt x="689" y="2389"/>
                  </a:lnTo>
                  <a:lnTo>
                    <a:pt x="691" y="2388"/>
                  </a:lnTo>
                  <a:lnTo>
                    <a:pt x="688" y="2388"/>
                  </a:lnTo>
                  <a:lnTo>
                    <a:pt x="681" y="2386"/>
                  </a:lnTo>
                  <a:lnTo>
                    <a:pt x="671" y="2384"/>
                  </a:lnTo>
                  <a:lnTo>
                    <a:pt x="658" y="2380"/>
                  </a:lnTo>
                  <a:lnTo>
                    <a:pt x="644" y="2373"/>
                  </a:lnTo>
                  <a:lnTo>
                    <a:pt x="629" y="2365"/>
                  </a:lnTo>
                  <a:lnTo>
                    <a:pt x="615" y="2354"/>
                  </a:lnTo>
                  <a:lnTo>
                    <a:pt x="602" y="2339"/>
                  </a:lnTo>
                  <a:lnTo>
                    <a:pt x="589" y="2317"/>
                  </a:lnTo>
                  <a:lnTo>
                    <a:pt x="580" y="2299"/>
                  </a:lnTo>
                  <a:lnTo>
                    <a:pt x="577" y="2283"/>
                  </a:lnTo>
                  <a:lnTo>
                    <a:pt x="580" y="2269"/>
                  </a:lnTo>
                  <a:lnTo>
                    <a:pt x="585" y="2260"/>
                  </a:lnTo>
                  <a:lnTo>
                    <a:pt x="593" y="2249"/>
                  </a:lnTo>
                  <a:lnTo>
                    <a:pt x="599" y="2240"/>
                  </a:lnTo>
                  <a:lnTo>
                    <a:pt x="604" y="2232"/>
                  </a:lnTo>
                  <a:lnTo>
                    <a:pt x="599" y="2224"/>
                  </a:lnTo>
                  <a:lnTo>
                    <a:pt x="593" y="2217"/>
                  </a:lnTo>
                  <a:lnTo>
                    <a:pt x="587" y="2206"/>
                  </a:lnTo>
                  <a:lnTo>
                    <a:pt x="582" y="2194"/>
                  </a:lnTo>
                  <a:lnTo>
                    <a:pt x="569" y="2166"/>
                  </a:lnTo>
                  <a:lnTo>
                    <a:pt x="560" y="2145"/>
                  </a:lnTo>
                  <a:lnTo>
                    <a:pt x="553" y="2125"/>
                  </a:lnTo>
                  <a:lnTo>
                    <a:pt x="556" y="21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4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1143000"/>
          </a:xfrm>
        </p:spPr>
        <p:txBody>
          <a:bodyPr/>
          <a:lstStyle/>
          <a:p>
            <a:r>
              <a:rPr lang="en-US" dirty="0" smtClean="0"/>
              <a:t>Section 1</a:t>
            </a:r>
            <a:endParaRPr lang="en-US" dirty="0"/>
          </a:p>
        </p:txBody>
      </p:sp>
      <p:pic>
        <p:nvPicPr>
          <p:cNvPr id="1026" name="Picture 2" descr="C:\Users\18wiljac\AppData\Local\Microsoft\Windows\Temporary Internet Files\Content.IE5\XGI91K4F\MC90038936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257" y="1828800"/>
            <a:ext cx="2098016" cy="204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3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physical features of Pacific South America?</a:t>
            </a:r>
          </a:p>
          <a:p>
            <a:r>
              <a:rPr lang="en-US" dirty="0" smtClean="0"/>
              <a:t>What are the climates and natural resources of Pacific South America?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2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Altiplano- a broad high plateau called altiplano lies between the ridges.</a:t>
            </a:r>
          </a:p>
          <a:p>
            <a:r>
              <a:rPr lang="en-US" sz="2400" dirty="0" smtClean="0"/>
              <a:t>Strait- is a narrow body of water connecting two larger bodies of water</a:t>
            </a:r>
          </a:p>
          <a:p>
            <a:r>
              <a:rPr lang="en-US" sz="2400" dirty="0" smtClean="0"/>
              <a:t>El Nino- an ocean and weather pattern that affects the Pacific Coast</a:t>
            </a:r>
          </a:p>
          <a:p>
            <a:r>
              <a:rPr lang="en-US" sz="2400" dirty="0" smtClean="0"/>
              <a:t>Atacama Desert- this desert is about 600 miles long</a:t>
            </a:r>
            <a:endParaRPr lang="en-US" sz="2400" dirty="0"/>
          </a:p>
          <a:p>
            <a:pPr marL="109728" indent="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Andes Mountains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Runs through Ecuador, Peru, Bolivia, and Chile</a:t>
            </a:r>
          </a:p>
          <a:p>
            <a:r>
              <a:rPr lang="en-US" sz="2400" dirty="0" smtClean="0"/>
              <a:t>Ridges and volcanic peaks in the Andes rise more than 20,000 ft. above Sea level</a:t>
            </a:r>
          </a:p>
          <a:p>
            <a:r>
              <a:rPr lang="en-US" sz="2400" dirty="0" smtClean="0"/>
              <a:t>Plate tectonics formed the Andes mountains</a:t>
            </a:r>
          </a:p>
          <a:p>
            <a:r>
              <a:rPr lang="en-US" sz="2400" dirty="0" smtClean="0"/>
              <a:t>When an earthquake hits, it sends ice and mud rushing down the mountain slopes</a:t>
            </a:r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4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Atacama Desert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600 miles long</a:t>
            </a:r>
          </a:p>
          <a:p>
            <a:r>
              <a:rPr lang="en-US" sz="2400" dirty="0" smtClean="0"/>
              <a:t>Rain falls less than 5 times per century</a:t>
            </a:r>
          </a:p>
          <a:p>
            <a:r>
              <a:rPr lang="en-US" sz="2400" dirty="0" smtClean="0"/>
              <a:t>Cloud cover keeps the air near the ground from being warmed by the sun</a:t>
            </a:r>
          </a:p>
          <a:p>
            <a:r>
              <a:rPr lang="en-US" sz="2400" dirty="0" smtClean="0"/>
              <a:t>Makes Chile the coldest and driest</a:t>
            </a:r>
          </a:p>
          <a:p>
            <a:pPr marL="109728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8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Strait of Magellan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Links the Atlantic Ocean and the Pacific Ocean</a:t>
            </a:r>
          </a:p>
          <a:p>
            <a:r>
              <a:rPr lang="en-US" sz="2400" dirty="0" smtClean="0"/>
              <a:t>350 miles long</a:t>
            </a:r>
          </a:p>
          <a:p>
            <a:r>
              <a:rPr lang="en-US" sz="2400" dirty="0" smtClean="0"/>
              <a:t>2-20 miles wide</a:t>
            </a:r>
          </a:p>
          <a:p>
            <a:r>
              <a:rPr lang="en-US" sz="2400" dirty="0" smtClean="0"/>
              <a:t>Cold and foggy climate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6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and Vegetation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Climate and Vegetation varies widely in Pacific South America</a:t>
            </a:r>
          </a:p>
          <a:p>
            <a:r>
              <a:rPr lang="en-US" dirty="0" smtClean="0"/>
              <a:t>Elevation caused climates to vary </a:t>
            </a:r>
          </a:p>
          <a:p>
            <a:r>
              <a:rPr lang="en-US" dirty="0" smtClean="0"/>
              <a:t>Coastal regions have desert climates</a:t>
            </a:r>
          </a:p>
          <a:p>
            <a:r>
              <a:rPr lang="en-US" dirty="0" smtClean="0"/>
              <a:t>El Nino causes the Pacific Ocean waters to warm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9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Forests in southern Chile and in eastern Peru and Ecuador provide lumber.</a:t>
            </a:r>
          </a:p>
          <a:p>
            <a:r>
              <a:rPr lang="en-US" sz="2400" dirty="0" smtClean="0"/>
              <a:t>Coastal Pacific waters are rich with fish</a:t>
            </a:r>
          </a:p>
          <a:p>
            <a:r>
              <a:rPr lang="en-US" sz="2400" dirty="0" smtClean="0"/>
              <a:t>Ecuador has large oil and gas reserves. Oil is the country’s main export</a:t>
            </a:r>
          </a:p>
          <a:p>
            <a:r>
              <a:rPr lang="en-US" sz="2400" dirty="0" smtClean="0"/>
              <a:t>Bolivia has some deposits of tin, gold, silver, lead, and zinc</a:t>
            </a:r>
          </a:p>
          <a:p>
            <a:r>
              <a:rPr lang="en-US" sz="2400" dirty="0" smtClean="0"/>
              <a:t>Chile has copper, Chile exports more copper than any other country</a:t>
            </a:r>
          </a:p>
        </p:txBody>
      </p:sp>
      <p:pic>
        <p:nvPicPr>
          <p:cNvPr id="2050" name="Picture 2" descr="C:\Users\18wiljac\AppData\Local\Microsoft\Windows\Temporary Internet Files\Content.IE5\9R4G85C7\MC90023946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1670609" cy="173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9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1a. What is the main physical feature of Pacific South America?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 main physical feature is the Andes </a:t>
            </a:r>
            <a:r>
              <a:rPr lang="en-US" dirty="0" err="1" smtClean="0"/>
              <a:t>Mtns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r>
              <a:rPr lang="en-US" dirty="0" smtClean="0"/>
              <a:t>1b.</a:t>
            </a:r>
            <a:r>
              <a:rPr lang="en-US" dirty="0"/>
              <a:t> </a:t>
            </a:r>
            <a:r>
              <a:rPr lang="en-US" dirty="0" smtClean="0"/>
              <a:t>How is Bolivia’s location unique in the region?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Bolivia has many rivers, lakes, and mineral deposits.</a:t>
            </a:r>
          </a:p>
          <a:p>
            <a:pPr marL="45720" indent="0">
              <a:buNone/>
            </a:pPr>
            <a:r>
              <a:rPr lang="en-US" dirty="0" smtClean="0"/>
              <a:t>2a. What is El Nino, and what are some of its effects?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El Nino is an ocean and weather pattern that affects the Pacific coast. It causes ocean waters to warm.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3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2b. Why are some parts of Ecuador, in the tropics, cooler than parts of southern Chile?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Ecuador has a higher elevation than Chile, and high elevations cause colder climates.</a:t>
            </a:r>
          </a:p>
          <a:p>
            <a:pPr marL="45720" indent="0">
              <a:buNone/>
            </a:pPr>
            <a:r>
              <a:rPr lang="en-US" dirty="0" smtClean="0"/>
              <a:t>3a. What </a:t>
            </a:r>
            <a:r>
              <a:rPr lang="en-US" dirty="0" smtClean="0"/>
              <a:t>country </a:t>
            </a:r>
            <a:r>
              <a:rPr lang="en-US" dirty="0" smtClean="0"/>
              <a:t>in this region has large oil reserves?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Ecuador.</a:t>
            </a:r>
          </a:p>
          <a:p>
            <a:pPr marL="45720" indent="0">
              <a:buNone/>
            </a:pPr>
            <a:r>
              <a:rPr lang="en-US" dirty="0" smtClean="0"/>
              <a:t>3b. Why do you think much of the region is not good for farming?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 region is mostly cool, arid lands that are bad for farming.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4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7315200" cy="1154097"/>
          </a:xfrm>
        </p:spPr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3c. What effects do you think copper mining in Chile might have on the environment?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It is going to lower the elevation and create pits.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9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435" y="2056141"/>
            <a:ext cx="8229600" cy="1143000"/>
          </a:xfrm>
        </p:spPr>
        <p:txBody>
          <a:bodyPr/>
          <a:lstStyle/>
          <a:p>
            <a:r>
              <a:rPr lang="en-US" dirty="0" smtClean="0"/>
              <a:t>Section 2</a:t>
            </a:r>
            <a:endParaRPr lang="en-US" dirty="0"/>
          </a:p>
        </p:txBody>
      </p:sp>
      <p:pic>
        <p:nvPicPr>
          <p:cNvPr id="2050" name="Picture 2" descr="C:\Users\18wiljac\AppData\Local\Microsoft\Windows\Temporary Internet Files\Content.IE5\DRO4SG5D\MC90018364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44" y="3048000"/>
            <a:ext cx="2523783" cy="238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6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early cultures of South America?</a:t>
            </a:r>
          </a:p>
          <a:p>
            <a:r>
              <a:rPr lang="en-US" dirty="0" smtClean="0"/>
              <a:t>What did the Inca Empire build?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2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Viceroy- governor</a:t>
            </a:r>
          </a:p>
          <a:p>
            <a:r>
              <a:rPr lang="en-US" dirty="0" smtClean="0"/>
              <a:t>Creoles- American-born descendants of Europeans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1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Early Cultures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Peru’s first advanced civilization reached its height in 900 BC</a:t>
            </a:r>
          </a:p>
          <a:p>
            <a:r>
              <a:rPr lang="en-US" dirty="0" smtClean="0"/>
              <a:t>They built stone terraces to farm on the steep mountainsides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5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Inca Empire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the Early 1500s, the Inca people controlled an area that stretched from northern Ecuador to central Chile</a:t>
            </a:r>
          </a:p>
          <a:p>
            <a:r>
              <a:rPr lang="en-US" dirty="0" smtClean="0"/>
              <a:t>It was home to as many as 12 million people</a:t>
            </a:r>
          </a:p>
          <a:p>
            <a:r>
              <a:rPr lang="en-US" dirty="0" smtClean="0"/>
              <a:t>Irrigation turned deserts into rich farmland</a:t>
            </a:r>
          </a:p>
          <a:p>
            <a:r>
              <a:rPr lang="en-US" dirty="0" smtClean="0"/>
              <a:t>Stone-paved roads connected the empire</a:t>
            </a:r>
          </a:p>
          <a:p>
            <a:r>
              <a:rPr lang="en-US" dirty="0" smtClean="0"/>
              <a:t>Messages were carried by relay runners who could run as much as 150 miles per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Rule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1535, the Spanish had conquered the Inca Empire</a:t>
            </a:r>
          </a:p>
          <a:p>
            <a:r>
              <a:rPr lang="en-US" dirty="0" smtClean="0"/>
              <a:t>The Spanish dealt with the natives harshly, forcing them to work in gold mines or on plantations</a:t>
            </a:r>
          </a:p>
          <a:p>
            <a:r>
              <a:rPr lang="en-US" dirty="0" smtClean="0"/>
              <a:t>A Viceroy, or governor, was appointed by the king of Spain to make sure the natives followed the Spanish laws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1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early 1800s, people began to revolt against Spanish rule</a:t>
            </a:r>
          </a:p>
          <a:p>
            <a:r>
              <a:rPr lang="en-US" dirty="0" smtClean="0"/>
              <a:t>Creoles were the main leaders of the revolts.</a:t>
            </a:r>
          </a:p>
          <a:p>
            <a:r>
              <a:rPr lang="en-US" dirty="0" smtClean="0"/>
              <a:t>Chile, Ecuador, Peru, and Bolivia were independent  by 1825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2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Spanish and native cultures have left their marks on the region</a:t>
            </a:r>
          </a:p>
          <a:p>
            <a:r>
              <a:rPr lang="en-US" dirty="0" smtClean="0"/>
              <a:t>Most people in the area speak Spanish</a:t>
            </a:r>
          </a:p>
          <a:p>
            <a:r>
              <a:rPr lang="en-US" dirty="0" smtClean="0"/>
              <a:t>Most are Roman-Catholic</a:t>
            </a:r>
          </a:p>
          <a:p>
            <a:r>
              <a:rPr lang="en-US" dirty="0" smtClean="0"/>
              <a:t>Practice ancient religious customs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 smtClean="0"/>
              <a:t>1a. What ancient empire built paved roads through the Andes?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 Inca Empire</a:t>
            </a:r>
          </a:p>
          <a:p>
            <a:pPr marL="45720" indent="0">
              <a:buNone/>
            </a:pPr>
            <a:r>
              <a:rPr lang="en-US" dirty="0" smtClean="0"/>
              <a:t>1b. What role did Creoles play in the history of Pacific South America?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They were the main leaders of the revolts.</a:t>
            </a:r>
          </a:p>
          <a:p>
            <a:pPr marL="45720" indent="0">
              <a:buNone/>
            </a:pPr>
            <a:r>
              <a:rPr lang="en-US" dirty="0" smtClean="0"/>
              <a:t>1c. How might the Inca empire have been different if they had wheels and horses?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They could travel faster.</a:t>
            </a:r>
          </a:p>
          <a:p>
            <a:pPr marL="45720" indent="0">
              <a:buNone/>
            </a:pPr>
            <a:r>
              <a:rPr lang="en-US" dirty="0" smtClean="0"/>
              <a:t>2a. What country has the highest percentage of South American Indians in its population?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Peru.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2b. What aspects of culture in Pacific South America reflect Spanish influence, and what aspects reflects Indian Heritage?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Spanish is the main language of all countries in the region, but most people speak they native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4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03" y="2355686"/>
            <a:ext cx="8229600" cy="1143000"/>
          </a:xfrm>
        </p:spPr>
        <p:txBody>
          <a:bodyPr/>
          <a:lstStyle/>
          <a:p>
            <a:r>
              <a:rPr lang="en-US" dirty="0" smtClean="0"/>
              <a:t>Section 3</a:t>
            </a:r>
            <a:endParaRPr lang="en-US" dirty="0"/>
          </a:p>
        </p:txBody>
      </p:sp>
      <p:pic>
        <p:nvPicPr>
          <p:cNvPr id="3075" name="Picture 3" descr="C:\Users\18wiljac\AppData\Local\Microsoft\Windows\Temporary Internet Files\Content.IE5\XGI91K4F\MC90001590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52376"/>
            <a:ext cx="3049966" cy="239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8wiljac\AppData\Local\Microsoft\Windows\Temporary Internet Files\Content.IE5\XGI91K4F\MC9000159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071" y="685800"/>
            <a:ext cx="3155731" cy="247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8wiljac\AppData\Local\Microsoft\Windows\Temporary Internet Files\Content.IE5\IVXESGQL\MC90001591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802" y="519794"/>
            <a:ext cx="2980198" cy="234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8wiljac\AppData\Local\Microsoft\Windows\Temporary Internet Files\Content.IE5\C3AUOIU1\MC90001586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903" y="4267200"/>
            <a:ext cx="308376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Ecuador like today?</a:t>
            </a:r>
          </a:p>
          <a:p>
            <a:r>
              <a:rPr lang="en-US" dirty="0" smtClean="0"/>
              <a:t>What is Bolivia like today?</a:t>
            </a:r>
          </a:p>
          <a:p>
            <a:r>
              <a:rPr lang="en-US" dirty="0" smtClean="0"/>
              <a:t>What is Peru like today?</a:t>
            </a:r>
          </a:p>
          <a:p>
            <a:r>
              <a:rPr lang="en-US" dirty="0" smtClean="0"/>
              <a:t>What is Chile like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1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Quito- Ecuador’s capital</a:t>
            </a:r>
          </a:p>
          <a:p>
            <a:r>
              <a:rPr lang="en-US" dirty="0" smtClean="0"/>
              <a:t>La Paz- Bolivia’s capital city, highest capital in the world</a:t>
            </a:r>
          </a:p>
          <a:p>
            <a:r>
              <a:rPr lang="en-US" dirty="0" smtClean="0"/>
              <a:t>Lima- Capital of Peru</a:t>
            </a:r>
          </a:p>
          <a:p>
            <a:r>
              <a:rPr lang="en-US" dirty="0" smtClean="0"/>
              <a:t>Coup- sudden overthrow of a government</a:t>
            </a:r>
          </a:p>
          <a:p>
            <a:r>
              <a:rPr lang="en-US" dirty="0" smtClean="0"/>
              <a:t>Santiago- Capital of Chile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2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Ecuador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Ecuador has been a democracy since 1979</a:t>
            </a:r>
          </a:p>
          <a:p>
            <a:r>
              <a:rPr lang="en-US" dirty="0" smtClean="0"/>
              <a:t>In 2004, the president fired most supreme court judges because they did not support him</a:t>
            </a:r>
          </a:p>
          <a:p>
            <a:r>
              <a:rPr lang="en-US" dirty="0" smtClean="0"/>
              <a:t>In 2009, Rafael Correa was the first president to be re-elected in more than 30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Bolivia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Bolivia is a poor country</a:t>
            </a:r>
          </a:p>
          <a:p>
            <a:r>
              <a:rPr lang="en-US" dirty="0" smtClean="0"/>
              <a:t>Many years of military rule</a:t>
            </a:r>
          </a:p>
          <a:p>
            <a:r>
              <a:rPr lang="en-US" dirty="0" smtClean="0"/>
              <a:t>Now a democracy</a:t>
            </a:r>
          </a:p>
          <a:p>
            <a:r>
              <a:rPr lang="en-US" dirty="0" smtClean="0"/>
              <a:t>Capital is La Paz</a:t>
            </a:r>
          </a:p>
          <a:p>
            <a:r>
              <a:rPr lang="en-US" dirty="0" smtClean="0"/>
              <a:t>Highest capital city in the world(12,000 ft.)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3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Peru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Largest country</a:t>
            </a:r>
          </a:p>
          <a:p>
            <a:r>
              <a:rPr lang="en-US" dirty="0" smtClean="0"/>
              <a:t>Capital is Lima</a:t>
            </a:r>
          </a:p>
          <a:p>
            <a:r>
              <a:rPr lang="en-US" dirty="0" smtClean="0"/>
              <a:t>1980s and 1990s terrorism caused 70,000 deaths</a:t>
            </a:r>
          </a:p>
          <a:p>
            <a:r>
              <a:rPr lang="en-US" dirty="0" smtClean="0"/>
              <a:t>Peru’s resources cause the economy to progress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1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Chile has a democratic government and growing economy</a:t>
            </a:r>
          </a:p>
          <a:p>
            <a:r>
              <a:rPr lang="en-US" dirty="0" smtClean="0"/>
              <a:t>In 1970, the president of Chile was overthrown in a U.S. backed coup</a:t>
            </a:r>
          </a:p>
          <a:p>
            <a:r>
              <a:rPr lang="en-US" dirty="0" smtClean="0"/>
              <a:t>1980s new democratic government formed</a:t>
            </a:r>
          </a:p>
          <a:p>
            <a:r>
              <a:rPr lang="en-US" dirty="0" smtClean="0"/>
              <a:t>2010 first female president elected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8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1a. What is Ecuador’s largest city?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 largest city is Quito.</a:t>
            </a:r>
          </a:p>
          <a:p>
            <a:pPr marL="45720" indent="0">
              <a:buNone/>
            </a:pPr>
            <a:r>
              <a:rPr lang="en-US" dirty="0" smtClean="0"/>
              <a:t>1b. Why have Ecuadorians been unhappy with their government in recent years?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They’ve had many different presidents.</a:t>
            </a:r>
          </a:p>
          <a:p>
            <a:pPr marL="45720" indent="0">
              <a:buNone/>
            </a:pPr>
            <a:r>
              <a:rPr lang="en-US" dirty="0" smtClean="0"/>
              <a:t>2a. What are Bolivia’s two capital cities?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Sucre and La Paz.</a:t>
            </a:r>
          </a:p>
          <a:p>
            <a:pPr marL="45720" indent="0">
              <a:buNone/>
            </a:pPr>
            <a:r>
              <a:rPr lang="en-US" dirty="0" smtClean="0"/>
              <a:t>2b. Why might Bolivia’s economy improve in the future?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Foreign aid has provided funds for a developer.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6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 smtClean="0"/>
              <a:t>3a. Why did many Peruvians move to Lima from the Highlands in the 1980’s?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They moved due to industry, universities, and government jobs.</a:t>
            </a:r>
          </a:p>
          <a:p>
            <a:pPr marL="45720" indent="0">
              <a:buNone/>
            </a:pPr>
            <a:r>
              <a:rPr lang="en-US" dirty="0" smtClean="0"/>
              <a:t>3b. What challenges do you think people who moved to Lima from the Highlands face?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They have a hard time getting water and electricity.</a:t>
            </a:r>
          </a:p>
          <a:p>
            <a:pPr marL="45720" indent="0">
              <a:buNone/>
            </a:pPr>
            <a:r>
              <a:rPr lang="en-US" dirty="0" smtClean="0"/>
              <a:t>4a. What is a coup?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A coup is a sudden overthrow of a government.</a:t>
            </a:r>
          </a:p>
          <a:p>
            <a:pPr marL="45720" indent="0">
              <a:buNone/>
            </a:pPr>
            <a:r>
              <a:rPr lang="en-US" dirty="0" smtClean="0"/>
              <a:t>4b. What might happen to Chile’s economy if the price of copper drops?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Chile will become more poor.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5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1154097"/>
          </a:xfrm>
        </p:spPr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315200" cy="5486400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“Football in Ecuador and Other Sporting Activities.” Sports in Ecuador. </a:t>
            </a:r>
            <a:r>
              <a:rPr lang="en-US" dirty="0" err="1" smtClean="0"/>
              <a:t>N.p</a:t>
            </a:r>
            <a:r>
              <a:rPr lang="en-US" dirty="0" smtClean="0"/>
              <a:t>., </a:t>
            </a:r>
            <a:r>
              <a:rPr lang="en-US" dirty="0" err="1" smtClean="0"/>
              <a:t>n.d.</a:t>
            </a:r>
            <a:r>
              <a:rPr lang="en-US" dirty="0" smtClean="0"/>
              <a:t> Web. 29 Jan. 2014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“Ecuador.” News. </a:t>
            </a:r>
            <a:r>
              <a:rPr lang="en-US" dirty="0" err="1" smtClean="0"/>
              <a:t>N.p</a:t>
            </a:r>
            <a:r>
              <a:rPr lang="en-US" dirty="0" smtClean="0"/>
              <a:t>.,</a:t>
            </a:r>
            <a:r>
              <a:rPr lang="en-US" dirty="0"/>
              <a:t> </a:t>
            </a:r>
            <a:r>
              <a:rPr lang="en-US" dirty="0" smtClean="0"/>
              <a:t>29 Jan. 2014. Web. 29 Jan. 2014.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“Straight of Magellan(</a:t>
            </a:r>
            <a:r>
              <a:rPr lang="en-US" dirty="0" err="1" smtClean="0"/>
              <a:t>channel,South</a:t>
            </a:r>
            <a:r>
              <a:rPr lang="en-US" dirty="0" smtClean="0"/>
              <a:t> America).” Encyclopedia Britannica Online. Encyclopedia </a:t>
            </a:r>
            <a:r>
              <a:rPr lang="en-US" dirty="0" err="1" smtClean="0"/>
              <a:t>Brittanica</a:t>
            </a:r>
            <a:r>
              <a:rPr lang="en-US" dirty="0" smtClean="0"/>
              <a:t>, </a:t>
            </a:r>
            <a:r>
              <a:rPr lang="en-US" dirty="0" err="1" smtClean="0"/>
              <a:t>n.d.</a:t>
            </a:r>
            <a:r>
              <a:rPr lang="en-US" dirty="0" smtClean="0"/>
              <a:t> Web. 28 Jan. 2014.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“Ecuador Official, National, and Public Holidays.” Ecuador Travel: Your Ecuadorian Guide for Things to Do, Hotels, Dining, Shopping, Events &amp; More. </a:t>
            </a:r>
            <a:r>
              <a:rPr lang="en-US" dirty="0" err="1" smtClean="0"/>
              <a:t>N.p</a:t>
            </a:r>
            <a:r>
              <a:rPr lang="en-US" dirty="0" smtClean="0"/>
              <a:t>., </a:t>
            </a:r>
            <a:r>
              <a:rPr lang="en-US" dirty="0" err="1" smtClean="0"/>
              <a:t>n.d.</a:t>
            </a:r>
            <a:r>
              <a:rPr lang="en-US" dirty="0" smtClean="0"/>
              <a:t> Web. 28 Jan.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1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4876800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“The Observatory of Economic Complexity :: Ecuador Exports, Imports and Trade Partners.” The Observatory of Economic Complexity :: Ecuador Exports, Imports, and Trade Partners. </a:t>
            </a:r>
            <a:r>
              <a:rPr lang="en-US" dirty="0" err="1" smtClean="0"/>
              <a:t>N.p</a:t>
            </a:r>
            <a:r>
              <a:rPr lang="en-US" dirty="0" smtClean="0"/>
              <a:t>., </a:t>
            </a:r>
            <a:r>
              <a:rPr lang="en-US" dirty="0" err="1" smtClean="0"/>
              <a:t>n.d.</a:t>
            </a:r>
            <a:r>
              <a:rPr lang="en-US" dirty="0" smtClean="0"/>
              <a:t> Web. 29 Jan. 2014.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“Economy of Peru.” Wikipedia. Wikimedia Foundation, 15 Jan. 2014. Web. 28 Jan. 2014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“Peru This Week.” Peru This Week. </a:t>
            </a:r>
            <a:r>
              <a:rPr lang="en-US" dirty="0" err="1" smtClean="0"/>
              <a:t>N,p</a:t>
            </a:r>
            <a:r>
              <a:rPr lang="en-US" dirty="0" smtClean="0"/>
              <a:t>., 28 Jan. 2014. Web. 26 Jan. 2014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“Maps of World.” </a:t>
            </a:r>
            <a:r>
              <a:rPr lang="en-US" i="1" dirty="0" smtClean="0"/>
              <a:t>Maps of World: South America. </a:t>
            </a:r>
            <a:r>
              <a:rPr lang="en-US" dirty="0" err="1" smtClean="0"/>
              <a:t>N.p</a:t>
            </a:r>
            <a:r>
              <a:rPr lang="en-US" dirty="0" smtClean="0"/>
              <a:t>., 18 Jan. 2013. Web. 26 Jan. 2014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8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166</TotalTime>
  <Words>1091</Words>
  <Application>Microsoft Office PowerPoint</Application>
  <PresentationFormat>On-screen Show (4:3)</PresentationFormat>
  <Paragraphs>236</Paragraphs>
  <Slides>33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Perspective</vt:lpstr>
      <vt:lpstr>Geography</vt:lpstr>
      <vt:lpstr>Section 1</vt:lpstr>
      <vt:lpstr>Essential Questions</vt:lpstr>
      <vt:lpstr>Vocabulary</vt:lpstr>
      <vt:lpstr>Andes Mountains</vt:lpstr>
      <vt:lpstr>Atacama Desert</vt:lpstr>
      <vt:lpstr>Strait of Magellan</vt:lpstr>
      <vt:lpstr>Climate and Vegetation</vt:lpstr>
      <vt:lpstr>Natural Resources</vt:lpstr>
      <vt:lpstr>Assessment Questions</vt:lpstr>
      <vt:lpstr>Assessment Questions</vt:lpstr>
      <vt:lpstr>Assessment Questions</vt:lpstr>
      <vt:lpstr>Section 2</vt:lpstr>
      <vt:lpstr>Essential Questions</vt:lpstr>
      <vt:lpstr>Vocabulary</vt:lpstr>
      <vt:lpstr>Early Cultures</vt:lpstr>
      <vt:lpstr>The Inca Empire</vt:lpstr>
      <vt:lpstr>Spanish Rule</vt:lpstr>
      <vt:lpstr>Independence</vt:lpstr>
      <vt:lpstr>Culture</vt:lpstr>
      <vt:lpstr>Assessment Questions</vt:lpstr>
      <vt:lpstr>Assessment Questions</vt:lpstr>
      <vt:lpstr>Section 3</vt:lpstr>
      <vt:lpstr>Essential Questions</vt:lpstr>
      <vt:lpstr>Vocabulary</vt:lpstr>
      <vt:lpstr>Ecuador</vt:lpstr>
      <vt:lpstr>Bolivia</vt:lpstr>
      <vt:lpstr>Peru</vt:lpstr>
      <vt:lpstr>Chile</vt:lpstr>
      <vt:lpstr>Assessment Questions</vt:lpstr>
      <vt:lpstr>Assessment Questions</vt:lpstr>
      <vt:lpstr>Citations</vt:lpstr>
      <vt:lpstr>Citations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Jacob Williams</dc:creator>
  <cp:lastModifiedBy>Jacob Williams</cp:lastModifiedBy>
  <cp:revision>30</cp:revision>
  <dcterms:created xsi:type="dcterms:W3CDTF">2006-08-16T00:00:00Z</dcterms:created>
  <dcterms:modified xsi:type="dcterms:W3CDTF">2014-02-06T20:13:20Z</dcterms:modified>
</cp:coreProperties>
</file>