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60" r:id="rId4"/>
    <p:sldId id="261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93A43-AF41-4B10-9835-5C514D3921BD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4E945-91B1-4A8A-A616-58863F527385}" type="slidenum">
              <a:rPr lang="en-US" smtClean="0"/>
              <a:t>‹#›</a:t>
            </a:fld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Databases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vailable through </a:t>
            </a:r>
          </a:p>
          <a:p>
            <a:r>
              <a:rPr lang="en-US" dirty="0" smtClean="0"/>
              <a:t>Lake County Public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98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databases – </a:t>
            </a:r>
            <a:br>
              <a:rPr lang="en-US" dirty="0" smtClean="0"/>
            </a:br>
            <a:r>
              <a:rPr lang="en-US" dirty="0" smtClean="0"/>
              <a:t>and why should you use them?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209800"/>
            <a:ext cx="7125112" cy="40514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Databases are collections of published articles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Find </a:t>
            </a:r>
            <a:r>
              <a:rPr lang="en-US" dirty="0" smtClean="0">
                <a:solidFill>
                  <a:srgbClr val="FFFF99"/>
                </a:solidFill>
              </a:rPr>
              <a:t>reliable </a:t>
            </a:r>
            <a:r>
              <a:rPr lang="en-US" dirty="0" smtClean="0"/>
              <a:t>information</a:t>
            </a:r>
            <a:endParaRPr lang="en-US" dirty="0"/>
          </a:p>
          <a:p>
            <a:pPr lvl="1"/>
            <a:r>
              <a:rPr lang="en-US" dirty="0"/>
              <a:t>Databases </a:t>
            </a:r>
            <a:r>
              <a:rPr lang="en-US" dirty="0" smtClean="0"/>
              <a:t>provide </a:t>
            </a:r>
            <a:r>
              <a:rPr lang="en-US" dirty="0"/>
              <a:t>information in known </a:t>
            </a:r>
            <a:r>
              <a:rPr lang="en-US" dirty="0" smtClean="0"/>
              <a:t>sources (like printed </a:t>
            </a:r>
            <a:r>
              <a:rPr lang="en-US" dirty="0"/>
              <a:t>magazines and </a:t>
            </a:r>
            <a:r>
              <a:rPr lang="en-US" dirty="0" smtClean="0"/>
              <a:t>journals) </a:t>
            </a:r>
          </a:p>
          <a:p>
            <a:pPr lvl="1"/>
            <a:r>
              <a:rPr lang="en-US" dirty="0" smtClean="0"/>
              <a:t>Database content </a:t>
            </a:r>
            <a:r>
              <a:rPr lang="en-US" dirty="0"/>
              <a:t>has undergone a review </a:t>
            </a:r>
            <a:r>
              <a:rPr lang="en-US" dirty="0" smtClean="0"/>
              <a:t>process, making the </a:t>
            </a:r>
            <a:r>
              <a:rPr lang="en-US" dirty="0"/>
              <a:t>information </a:t>
            </a:r>
            <a:r>
              <a:rPr lang="en-US" dirty="0" smtClean="0"/>
              <a:t>more </a:t>
            </a:r>
            <a:r>
              <a:rPr lang="en-US" dirty="0"/>
              <a:t>reliable than information found on the </a:t>
            </a:r>
            <a:r>
              <a:rPr lang="en-US" dirty="0" smtClean="0"/>
              <a:t>Internet</a:t>
            </a:r>
          </a:p>
          <a:p>
            <a:r>
              <a:rPr lang="en-US" dirty="0"/>
              <a:t>Find </a:t>
            </a:r>
            <a:r>
              <a:rPr lang="en-US" dirty="0">
                <a:solidFill>
                  <a:srgbClr val="FFFF99"/>
                </a:solidFill>
              </a:rPr>
              <a:t>relevant</a:t>
            </a:r>
            <a:r>
              <a:rPr lang="en-US" dirty="0"/>
              <a:t> information</a:t>
            </a:r>
          </a:p>
          <a:p>
            <a:pPr lvl="1"/>
            <a:r>
              <a:rPr lang="en-US" dirty="0"/>
              <a:t>Many ways to limit searches, including searching only article titles or limiting results to full-text articles</a:t>
            </a:r>
          </a:p>
          <a:p>
            <a:r>
              <a:rPr lang="en-US" dirty="0" smtClean="0"/>
              <a:t>Easy </a:t>
            </a:r>
            <a:r>
              <a:rPr lang="en-US" dirty="0"/>
              <a:t>to </a:t>
            </a:r>
            <a:r>
              <a:rPr lang="en-US" dirty="0" smtClean="0"/>
              <a:t>cite </a:t>
            </a:r>
            <a:r>
              <a:rPr lang="en-US" dirty="0"/>
              <a:t>sources!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7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 for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07361"/>
            <a:ext cx="7467600" cy="45172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History</a:t>
            </a:r>
          </a:p>
          <a:p>
            <a:pPr lvl="1"/>
            <a:r>
              <a:rPr lang="en-US" dirty="0" smtClean="0"/>
              <a:t>US History in Context</a:t>
            </a:r>
            <a:r>
              <a:rPr lang="en-US" dirty="0"/>
              <a:t>,</a:t>
            </a:r>
            <a:r>
              <a:rPr lang="en-US" dirty="0" smtClean="0"/>
              <a:t> World History in Context, etc.</a:t>
            </a:r>
          </a:p>
          <a:p>
            <a:r>
              <a:rPr lang="en-US" dirty="0" smtClean="0"/>
              <a:t>Geography</a:t>
            </a:r>
          </a:p>
          <a:p>
            <a:pPr lvl="1"/>
            <a:r>
              <a:rPr lang="en-US" dirty="0" err="1" smtClean="0"/>
              <a:t>AtoZ</a:t>
            </a:r>
            <a:r>
              <a:rPr lang="en-US" dirty="0" smtClean="0"/>
              <a:t> the World, National Geographic, etc. </a:t>
            </a:r>
          </a:p>
          <a:p>
            <a:r>
              <a:rPr lang="en-US" dirty="0" smtClean="0"/>
              <a:t>Science</a:t>
            </a:r>
          </a:p>
          <a:p>
            <a:pPr lvl="1"/>
            <a:r>
              <a:rPr lang="en-US" dirty="0" smtClean="0"/>
              <a:t>Science in Context, etc.</a:t>
            </a:r>
          </a:p>
          <a:p>
            <a:r>
              <a:rPr lang="en-US" dirty="0" smtClean="0"/>
              <a:t>English</a:t>
            </a:r>
          </a:p>
          <a:p>
            <a:pPr lvl="1"/>
            <a:r>
              <a:rPr lang="en-US" dirty="0" smtClean="0"/>
              <a:t>Literature Criticism Online, Contemporary Authors, etc.</a:t>
            </a:r>
          </a:p>
          <a:p>
            <a:r>
              <a:rPr lang="en-US" dirty="0" smtClean="0"/>
              <a:t>Biography</a:t>
            </a:r>
            <a:endParaRPr lang="en-US" dirty="0"/>
          </a:p>
          <a:p>
            <a:pPr lvl="1"/>
            <a:r>
              <a:rPr lang="en-US" dirty="0"/>
              <a:t>Biography in </a:t>
            </a:r>
            <a:r>
              <a:rPr lang="en-US" dirty="0" smtClean="0"/>
              <a:t>Context, </a:t>
            </a:r>
            <a:r>
              <a:rPr lang="en-US" dirty="0"/>
              <a:t>Biography Reference </a:t>
            </a:r>
            <a:r>
              <a:rPr lang="en-US" dirty="0" smtClean="0"/>
              <a:t>Center, etc.</a:t>
            </a:r>
          </a:p>
          <a:p>
            <a:r>
              <a:rPr lang="en-US" dirty="0" smtClean="0"/>
              <a:t>General</a:t>
            </a:r>
          </a:p>
          <a:p>
            <a:pPr lvl="1"/>
            <a:r>
              <a:rPr lang="en-US" dirty="0" smtClean="0"/>
              <a:t>Academic Search Premier, Opposing Viewpoints in Context, etc. </a:t>
            </a:r>
          </a:p>
        </p:txBody>
      </p:sp>
    </p:spTree>
    <p:extLst>
      <p:ext uri="{BB962C8B-B14F-4D97-AF65-F5344CB8AC3E}">
        <p14:creationId xmlns:p14="http://schemas.microsoft.com/office/powerpoint/2010/main" val="27445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 for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Freegal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usic – 5 downloads each week</a:t>
            </a:r>
          </a:p>
          <a:p>
            <a:r>
              <a:rPr lang="en-US" dirty="0" smtClean="0"/>
              <a:t>Overdrive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books</a:t>
            </a:r>
            <a:r>
              <a:rPr lang="en-US" dirty="0" smtClean="0"/>
              <a:t> and audiobooks available for checkout</a:t>
            </a:r>
          </a:p>
          <a:p>
            <a:r>
              <a:rPr lang="en-US" dirty="0" smtClean="0"/>
              <a:t>Mango Languages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un</a:t>
            </a:r>
            <a:r>
              <a:rPr lang="en-US" dirty="0"/>
              <a:t>, easy way to learn dozens of </a:t>
            </a:r>
            <a:r>
              <a:rPr lang="en-US" dirty="0" smtClean="0"/>
              <a:t>languages</a:t>
            </a:r>
          </a:p>
          <a:p>
            <a:r>
              <a:rPr lang="en-US" dirty="0" smtClean="0"/>
              <a:t>Signing Savvy</a:t>
            </a:r>
          </a:p>
          <a:p>
            <a:pPr lvl="1"/>
            <a:r>
              <a:rPr lang="en-US" dirty="0" smtClean="0"/>
              <a:t>Learn sign language</a:t>
            </a:r>
          </a:p>
          <a:p>
            <a:r>
              <a:rPr lang="en-US" dirty="0" err="1" smtClean="0"/>
              <a:t>Flipster</a:t>
            </a:r>
            <a:r>
              <a:rPr lang="en-US" dirty="0" smtClean="0"/>
              <a:t> and </a:t>
            </a:r>
            <a:r>
              <a:rPr lang="en-US" dirty="0" err="1" smtClean="0"/>
              <a:t>Zinio</a:t>
            </a:r>
            <a:endParaRPr lang="en-US" dirty="0" smtClean="0"/>
          </a:p>
          <a:p>
            <a:pPr lvl="1"/>
            <a:r>
              <a:rPr lang="en-US" dirty="0" smtClean="0"/>
              <a:t>Magazines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3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access databases?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Edison Library website</a:t>
            </a:r>
          </a:p>
          <a:p>
            <a:r>
              <a:rPr lang="en-US" dirty="0" smtClean="0"/>
              <a:t>Click purple “LCPL Access Digital Resources” link</a:t>
            </a:r>
          </a:p>
          <a:p>
            <a:r>
              <a:rPr lang="en-US" dirty="0" smtClean="0"/>
              <a:t>Click blue “Learn Stuff” link</a:t>
            </a:r>
          </a:p>
          <a:p>
            <a:r>
              <a:rPr lang="en-US" dirty="0" smtClean="0"/>
              <a:t>Click “See All Databases” link (on left in orange area)</a:t>
            </a:r>
          </a:p>
          <a:p>
            <a:r>
              <a:rPr lang="en-US" dirty="0" smtClean="0"/>
              <a:t>Click on a databases link and log in using your LCPL Digital Access Card</a:t>
            </a:r>
          </a:p>
          <a:p>
            <a:pPr lvl="1"/>
            <a:r>
              <a:rPr lang="en-US" dirty="0" smtClean="0"/>
              <a:t>Use BARCODE as “Library Card Number” and DEFAULT PIN as “Personal Identification Number”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1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use databases?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database is slightly different</a:t>
            </a:r>
          </a:p>
          <a:p>
            <a:r>
              <a:rPr lang="en-US" dirty="0" smtClean="0"/>
              <a:t>Enter search terms as you would in a search engine</a:t>
            </a:r>
          </a:p>
          <a:p>
            <a:pPr lvl="1"/>
            <a:r>
              <a:rPr lang="en-US" dirty="0" smtClean="0"/>
              <a:t>Watch your spelling</a:t>
            </a:r>
          </a:p>
          <a:p>
            <a:pPr lvl="1"/>
            <a:r>
              <a:rPr lang="en-US" dirty="0" smtClean="0"/>
              <a:t>Vary your search terms and combinations of terms</a:t>
            </a:r>
          </a:p>
          <a:p>
            <a:r>
              <a:rPr lang="en-US" dirty="0" smtClean="0"/>
              <a:t>If possible, click “full text” option </a:t>
            </a:r>
          </a:p>
          <a:p>
            <a:r>
              <a:rPr lang="en-US" dirty="0" smtClean="0"/>
              <a:t>Look at article abstracts</a:t>
            </a:r>
          </a:p>
          <a:p>
            <a:r>
              <a:rPr lang="en-US" dirty="0" smtClean="0"/>
              <a:t>Click on articles to read them</a:t>
            </a:r>
          </a:p>
          <a:p>
            <a:r>
              <a:rPr lang="en-US" dirty="0" smtClean="0"/>
              <a:t>Citations are usually provided for you</a:t>
            </a:r>
          </a:p>
        </p:txBody>
      </p:sp>
    </p:spTree>
    <p:extLst>
      <p:ext uri="{BB962C8B-B14F-4D97-AF65-F5344CB8AC3E}">
        <p14:creationId xmlns:p14="http://schemas.microsoft.com/office/powerpoint/2010/main" val="40359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47800"/>
            <a:ext cx="5111750" cy="3769497"/>
          </a:xfrm>
          <a:prstGeom prst="rect">
            <a:avLst/>
          </a:prstGeom>
          <a:ln w="38100" cap="sq">
            <a:solidFill>
              <a:srgbClr val="FFFF99"/>
            </a:solidFill>
            <a:prstDash val="solid"/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10000" y="5410196"/>
            <a:ext cx="331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Fig. 1 </a:t>
            </a:r>
            <a:r>
              <a:rPr lang="en-US" sz="1400" dirty="0" smtClean="0"/>
              <a:t>Your brain using databases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8392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TM01972873[[fn=Summer]]</Template>
  <TotalTime>140</TotalTime>
  <Words>314</Words>
  <Application>Microsoft Office PowerPoint</Application>
  <PresentationFormat>On-screen Show (4:3)</PresentationFormat>
  <Paragraphs>53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Summer</vt:lpstr>
      <vt:lpstr>Databases</vt:lpstr>
      <vt:lpstr>What are databases –  and why should you use them?</vt:lpstr>
      <vt:lpstr>Databases for School</vt:lpstr>
      <vt:lpstr>Databases for Fun</vt:lpstr>
      <vt:lpstr>How do I access databases?</vt:lpstr>
      <vt:lpstr>How do I use databases?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</dc:title>
  <dc:creator>staff</dc:creator>
  <cp:lastModifiedBy>staff</cp:lastModifiedBy>
  <cp:revision>24</cp:revision>
  <dcterms:created xsi:type="dcterms:W3CDTF">2015-05-08T19:02:36Z</dcterms:created>
  <dcterms:modified xsi:type="dcterms:W3CDTF">2016-05-20T19:28:10Z</dcterms:modified>
</cp:coreProperties>
</file>