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33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997075" y="1095856"/>
            <a:ext cx="6400799" cy="1102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4800" b="1"/>
            </a:lvl1pPr>
            <a:lvl2pPr>
              <a:spcBef>
                <a:spcPts val="0"/>
              </a:spcBef>
              <a:buSzPct val="100000"/>
              <a:defRPr sz="4800" b="1"/>
            </a:lvl2pPr>
            <a:lvl3pPr>
              <a:spcBef>
                <a:spcPts val="0"/>
              </a:spcBef>
              <a:buSzPct val="100000"/>
              <a:defRPr sz="4800" b="1"/>
            </a:lvl3pPr>
            <a:lvl4pPr>
              <a:spcBef>
                <a:spcPts val="0"/>
              </a:spcBef>
              <a:buSzPct val="100000"/>
              <a:defRPr sz="4800" b="1"/>
            </a:lvl4pPr>
            <a:lvl5pPr>
              <a:spcBef>
                <a:spcPts val="0"/>
              </a:spcBef>
              <a:buSzPct val="100000"/>
              <a:defRPr sz="4800" b="1"/>
            </a:lvl5pPr>
            <a:lvl6pPr>
              <a:spcBef>
                <a:spcPts val="0"/>
              </a:spcBef>
              <a:buSzPct val="100000"/>
              <a:defRPr sz="4800" b="1"/>
            </a:lvl6pPr>
            <a:lvl7pPr>
              <a:spcBef>
                <a:spcPts val="0"/>
              </a:spcBef>
              <a:buSzPct val="100000"/>
              <a:defRPr sz="4800" b="1"/>
            </a:lvl7pPr>
            <a:lvl8pPr>
              <a:spcBef>
                <a:spcPts val="0"/>
              </a:spcBef>
              <a:buSzPct val="100000"/>
              <a:defRPr sz="4800" b="1"/>
            </a:lvl8pPr>
            <a:lvl9pPr>
              <a:spcBef>
                <a:spcPts val="0"/>
              </a:spcBef>
              <a:buSzPct val="100000"/>
              <a:defRPr sz="4800" b="1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997075" y="2251802"/>
            <a:ext cx="6400799" cy="87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</a:defRPr>
            </a:lvl1pPr>
            <a:lvl2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2pPr>
            <a:lvl3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3pPr>
            <a:lvl4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4pPr>
            <a:lvl5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5pPr>
            <a:lvl6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6pPr>
            <a:lvl7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7pPr>
            <a:lvl8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8pPr>
            <a:lvl9pPr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0" y="0"/>
            <a:ext cx="3135299" cy="5143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3175" y="0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512"/>
                </a:moveTo>
                <a:lnTo>
                  <a:pt x="2" y="0"/>
                </a:lnTo>
                <a:lnTo>
                  <a:pt x="0" y="0"/>
                </a:lnTo>
                <a:lnTo>
                  <a:pt x="0" y="512"/>
                </a:lnTo>
                <a:lnTo>
                  <a:pt x="400" y="512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3175" y="1916906"/>
            <a:ext cx="635000" cy="611981"/>
          </a:xfrm>
          <a:custGeom>
            <a:avLst/>
            <a:gdLst/>
            <a:ahLst/>
            <a:cxnLst/>
            <a:rect l="0" t="0" r="0" b="0"/>
            <a:pathLst>
              <a:path w="400" h="514" extrusionOk="0">
                <a:moveTo>
                  <a:pt x="400" y="0"/>
                </a:moveTo>
                <a:lnTo>
                  <a:pt x="0" y="0"/>
                </a:lnTo>
                <a:lnTo>
                  <a:pt x="0" y="514"/>
                </a:lnTo>
                <a:lnTo>
                  <a:pt x="2" y="514"/>
                </a:lnTo>
                <a:lnTo>
                  <a:pt x="400" y="0"/>
                </a:lnTo>
                <a:close/>
              </a:path>
            </a:pathLst>
          </a:custGeom>
          <a:gradFill>
            <a:gsLst>
              <a:gs pos="0">
                <a:srgbClr val="0090DA"/>
              </a:gs>
              <a:gs pos="54000">
                <a:srgbClr val="0090DA"/>
              </a:gs>
              <a:gs pos="98000">
                <a:srgbClr val="2BC4F3"/>
              </a:gs>
              <a:gs pos="100000">
                <a:srgbClr val="00AEEE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3175" y="1307306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512"/>
                </a:moveTo>
                <a:lnTo>
                  <a:pt x="2" y="0"/>
                </a:lnTo>
                <a:lnTo>
                  <a:pt x="0" y="0"/>
                </a:lnTo>
                <a:lnTo>
                  <a:pt x="0" y="512"/>
                </a:lnTo>
                <a:lnTo>
                  <a:pt x="400" y="512"/>
                </a:lnTo>
                <a:close/>
              </a:path>
            </a:pathLst>
          </a:custGeom>
          <a:gradFill>
            <a:gsLst>
              <a:gs pos="0">
                <a:srgbClr val="AAAAAA"/>
              </a:gs>
              <a:gs pos="54000">
                <a:srgbClr val="AAAAAA"/>
              </a:gs>
              <a:gs pos="98000">
                <a:srgbClr val="D2D2D2"/>
              </a:gs>
              <a:gs pos="100000">
                <a:srgbClr val="B9B9B9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152400" y="1307306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512"/>
                </a:moveTo>
                <a:lnTo>
                  <a:pt x="830" y="512"/>
                </a:lnTo>
                <a:lnTo>
                  <a:pt x="432" y="0"/>
                </a:lnTo>
                <a:lnTo>
                  <a:pt x="0" y="0"/>
                </a:lnTo>
                <a:lnTo>
                  <a:pt x="398" y="512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152400" y="3226593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830" y="0"/>
                </a:moveTo>
                <a:lnTo>
                  <a:pt x="398" y="0"/>
                </a:lnTo>
                <a:lnTo>
                  <a:pt x="0" y="512"/>
                </a:lnTo>
                <a:lnTo>
                  <a:pt x="432" y="512"/>
                </a:lnTo>
                <a:lnTo>
                  <a:pt x="830" y="0"/>
                </a:lnTo>
                <a:close/>
              </a:path>
            </a:pathLst>
          </a:custGeom>
          <a:gradFill>
            <a:gsLst>
              <a:gs pos="0">
                <a:srgbClr val="0090DA"/>
              </a:gs>
              <a:gs pos="54000">
                <a:srgbClr val="0090DA"/>
              </a:gs>
              <a:gs pos="98000">
                <a:srgbClr val="2BC4F3"/>
              </a:gs>
              <a:gs pos="100000">
                <a:srgbClr val="00AEEE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22"/>
          <p:cNvSpPr/>
          <p:nvPr/>
        </p:nvSpPr>
        <p:spPr>
          <a:xfrm>
            <a:off x="152400" y="2614612"/>
            <a:ext cx="1317625" cy="611981"/>
          </a:xfrm>
          <a:custGeom>
            <a:avLst/>
            <a:gdLst/>
            <a:ahLst/>
            <a:cxnLst/>
            <a:rect l="0" t="0" r="0" b="0"/>
            <a:pathLst>
              <a:path w="830" h="514" extrusionOk="0">
                <a:moveTo>
                  <a:pt x="432" y="0"/>
                </a:moveTo>
                <a:lnTo>
                  <a:pt x="0" y="0"/>
                </a:lnTo>
                <a:lnTo>
                  <a:pt x="398" y="514"/>
                </a:lnTo>
                <a:lnTo>
                  <a:pt x="830" y="514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rgbClr val="AAAAAA"/>
              </a:gs>
              <a:gs pos="54000">
                <a:srgbClr val="AAAAAA"/>
              </a:gs>
              <a:gs pos="98000">
                <a:srgbClr val="D2D2D2"/>
              </a:gs>
              <a:gs pos="100000">
                <a:srgbClr val="B9B9B9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984250" y="2614612"/>
            <a:ext cx="1322387" cy="611981"/>
          </a:xfrm>
          <a:custGeom>
            <a:avLst/>
            <a:gdLst/>
            <a:ahLst/>
            <a:cxnLst/>
            <a:rect l="0" t="0" r="0" b="0"/>
            <a:pathLst>
              <a:path w="833" h="514" extrusionOk="0">
                <a:moveTo>
                  <a:pt x="399" y="514"/>
                </a:moveTo>
                <a:lnTo>
                  <a:pt x="833" y="514"/>
                </a:lnTo>
                <a:lnTo>
                  <a:pt x="435" y="0"/>
                </a:lnTo>
                <a:lnTo>
                  <a:pt x="0" y="0"/>
                </a:lnTo>
                <a:lnTo>
                  <a:pt x="399" y="514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3175" y="2614612"/>
            <a:ext cx="635000" cy="611981"/>
          </a:xfrm>
          <a:custGeom>
            <a:avLst/>
            <a:gdLst/>
            <a:ahLst/>
            <a:cxnLst/>
            <a:rect l="0" t="0" r="0" b="0"/>
            <a:pathLst>
              <a:path w="400" h="514" extrusionOk="0">
                <a:moveTo>
                  <a:pt x="2" y="0"/>
                </a:moveTo>
                <a:lnTo>
                  <a:pt x="0" y="0"/>
                </a:lnTo>
                <a:lnTo>
                  <a:pt x="0" y="514"/>
                </a:lnTo>
                <a:lnTo>
                  <a:pt x="400" y="514"/>
                </a:lnTo>
                <a:lnTo>
                  <a:pt x="2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984250" y="4533900"/>
            <a:ext cx="1322387" cy="609600"/>
          </a:xfrm>
          <a:custGeom>
            <a:avLst/>
            <a:gdLst/>
            <a:ahLst/>
            <a:cxnLst/>
            <a:rect l="0" t="0" r="0" b="0"/>
            <a:pathLst>
              <a:path w="833" h="512" extrusionOk="0">
                <a:moveTo>
                  <a:pt x="399" y="0"/>
                </a:moveTo>
                <a:lnTo>
                  <a:pt x="0" y="512"/>
                </a:lnTo>
                <a:lnTo>
                  <a:pt x="435" y="512"/>
                </a:lnTo>
                <a:lnTo>
                  <a:pt x="833" y="0"/>
                </a:lnTo>
                <a:lnTo>
                  <a:pt x="399" y="0"/>
                </a:lnTo>
                <a:close/>
              </a:path>
            </a:pathLst>
          </a:custGeom>
          <a:gradFill>
            <a:gsLst>
              <a:gs pos="0">
                <a:srgbClr val="0090DA"/>
              </a:gs>
              <a:gs pos="54000">
                <a:srgbClr val="0090DA"/>
              </a:gs>
              <a:gs pos="98000">
                <a:srgbClr val="2BC4F3"/>
              </a:gs>
              <a:gs pos="100000">
                <a:srgbClr val="00AEEE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984250" y="3924300"/>
            <a:ext cx="1322387" cy="609600"/>
          </a:xfrm>
          <a:custGeom>
            <a:avLst/>
            <a:gdLst/>
            <a:ahLst/>
            <a:cxnLst/>
            <a:rect l="0" t="0" r="0" b="0"/>
            <a:pathLst>
              <a:path w="833" h="512" extrusionOk="0">
                <a:moveTo>
                  <a:pt x="435" y="0"/>
                </a:moveTo>
                <a:lnTo>
                  <a:pt x="0" y="0"/>
                </a:lnTo>
                <a:lnTo>
                  <a:pt x="399" y="512"/>
                </a:lnTo>
                <a:lnTo>
                  <a:pt x="833" y="512"/>
                </a:lnTo>
                <a:lnTo>
                  <a:pt x="435" y="0"/>
                </a:lnTo>
                <a:close/>
              </a:path>
            </a:pathLst>
          </a:custGeom>
          <a:gradFill>
            <a:gsLst>
              <a:gs pos="0">
                <a:srgbClr val="AAAAAA"/>
              </a:gs>
              <a:gs pos="54000">
                <a:srgbClr val="AAAAAA"/>
              </a:gs>
              <a:gs pos="98000">
                <a:srgbClr val="D2D2D2"/>
              </a:gs>
              <a:gs pos="100000">
                <a:srgbClr val="B9B9B9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1820863" y="39243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434" y="0"/>
                </a:moveTo>
                <a:lnTo>
                  <a:pt x="0" y="0"/>
                </a:lnTo>
                <a:lnTo>
                  <a:pt x="398" y="512"/>
                </a:lnTo>
                <a:lnTo>
                  <a:pt x="830" y="512"/>
                </a:lnTo>
                <a:lnTo>
                  <a:pt x="434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3175" y="609600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0"/>
                </a:moveTo>
                <a:lnTo>
                  <a:pt x="0" y="0"/>
                </a:lnTo>
                <a:lnTo>
                  <a:pt x="0" y="512"/>
                </a:lnTo>
                <a:lnTo>
                  <a:pt x="2" y="512"/>
                </a:lnTo>
                <a:lnTo>
                  <a:pt x="40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9" name="Shape 29"/>
          <p:cNvSpPr/>
          <p:nvPr/>
        </p:nvSpPr>
        <p:spPr>
          <a:xfrm>
            <a:off x="152400" y="1916906"/>
            <a:ext cx="1317625" cy="611981"/>
          </a:xfrm>
          <a:custGeom>
            <a:avLst/>
            <a:gdLst/>
            <a:ahLst/>
            <a:cxnLst/>
            <a:rect l="0" t="0" r="0" b="0"/>
            <a:pathLst>
              <a:path w="830" h="514" extrusionOk="0">
                <a:moveTo>
                  <a:pt x="0" y="514"/>
                </a:moveTo>
                <a:lnTo>
                  <a:pt x="432" y="514"/>
                </a:lnTo>
                <a:lnTo>
                  <a:pt x="830" y="0"/>
                </a:lnTo>
                <a:lnTo>
                  <a:pt x="398" y="0"/>
                </a:lnTo>
                <a:lnTo>
                  <a:pt x="0" y="514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984250" y="3226593"/>
            <a:ext cx="1322387" cy="609600"/>
          </a:xfrm>
          <a:custGeom>
            <a:avLst/>
            <a:gdLst/>
            <a:ahLst/>
            <a:cxnLst/>
            <a:rect l="0" t="0" r="0" b="0"/>
            <a:pathLst>
              <a:path w="833" h="512" extrusionOk="0">
                <a:moveTo>
                  <a:pt x="0" y="512"/>
                </a:moveTo>
                <a:lnTo>
                  <a:pt x="435" y="512"/>
                </a:lnTo>
                <a:lnTo>
                  <a:pt x="833" y="0"/>
                </a:lnTo>
                <a:lnTo>
                  <a:pt x="399" y="0"/>
                </a:lnTo>
                <a:lnTo>
                  <a:pt x="0" y="512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1" name="Shape 31"/>
          <p:cNvSpPr/>
          <p:nvPr/>
        </p:nvSpPr>
        <p:spPr>
          <a:xfrm>
            <a:off x="3175" y="3226593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0"/>
                </a:moveTo>
                <a:lnTo>
                  <a:pt x="0" y="0"/>
                </a:lnTo>
                <a:lnTo>
                  <a:pt x="0" y="512"/>
                </a:lnTo>
                <a:lnTo>
                  <a:pt x="2" y="512"/>
                </a:lnTo>
                <a:lnTo>
                  <a:pt x="40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1820863" y="45339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0"/>
                </a:moveTo>
                <a:lnTo>
                  <a:pt x="0" y="512"/>
                </a:lnTo>
                <a:lnTo>
                  <a:pt x="434" y="512"/>
                </a:lnTo>
                <a:lnTo>
                  <a:pt x="830" y="0"/>
                </a:lnTo>
                <a:lnTo>
                  <a:pt x="398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52400" y="45339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0"/>
                </a:moveTo>
                <a:lnTo>
                  <a:pt x="0" y="512"/>
                </a:lnTo>
                <a:lnTo>
                  <a:pt x="432" y="512"/>
                </a:lnTo>
                <a:lnTo>
                  <a:pt x="830" y="0"/>
                </a:lnTo>
                <a:lnTo>
                  <a:pt x="398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175" y="4533900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0"/>
                </a:moveTo>
                <a:lnTo>
                  <a:pt x="0" y="0"/>
                </a:lnTo>
                <a:lnTo>
                  <a:pt x="0" y="512"/>
                </a:lnTo>
                <a:lnTo>
                  <a:pt x="2" y="512"/>
                </a:lnTo>
                <a:lnTo>
                  <a:pt x="400" y="0"/>
                </a:lnTo>
                <a:close/>
              </a:path>
            </a:pathLst>
          </a:custGeom>
          <a:gradFill>
            <a:gsLst>
              <a:gs pos="0">
                <a:srgbClr val="0090DA"/>
              </a:gs>
              <a:gs pos="54000">
                <a:srgbClr val="0090DA"/>
              </a:gs>
              <a:gs pos="98000">
                <a:srgbClr val="2BC4F3"/>
              </a:gs>
              <a:gs pos="100000">
                <a:srgbClr val="00AEEE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3175" y="3924300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512"/>
                </a:moveTo>
                <a:lnTo>
                  <a:pt x="2" y="0"/>
                </a:lnTo>
                <a:lnTo>
                  <a:pt x="0" y="0"/>
                </a:lnTo>
                <a:lnTo>
                  <a:pt x="0" y="512"/>
                </a:lnTo>
                <a:lnTo>
                  <a:pt x="400" y="512"/>
                </a:lnTo>
                <a:close/>
              </a:path>
            </a:pathLst>
          </a:custGeom>
          <a:gradFill>
            <a:gsLst>
              <a:gs pos="0">
                <a:srgbClr val="AAAAAA"/>
              </a:gs>
              <a:gs pos="54000">
                <a:srgbClr val="AAAAAA"/>
              </a:gs>
              <a:gs pos="98000">
                <a:srgbClr val="D2D2D2"/>
              </a:gs>
              <a:gs pos="100000">
                <a:srgbClr val="B9B9B9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152400" y="39243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512"/>
                </a:moveTo>
                <a:lnTo>
                  <a:pt x="830" y="512"/>
                </a:lnTo>
                <a:lnTo>
                  <a:pt x="432" y="0"/>
                </a:lnTo>
                <a:lnTo>
                  <a:pt x="0" y="0"/>
                </a:lnTo>
                <a:lnTo>
                  <a:pt x="398" y="512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/>
          <p:nvPr/>
        </p:nvSpPr>
        <p:spPr>
          <a:xfrm>
            <a:off x="7415211" y="0"/>
            <a:ext cx="1555750" cy="612226"/>
          </a:xfrm>
          <a:custGeom>
            <a:avLst/>
            <a:gdLst/>
            <a:ahLst/>
            <a:cxnLst/>
            <a:rect l="0" t="0" r="0" b="0"/>
            <a:pathLst>
              <a:path w="980" h="607" extrusionOk="0">
                <a:moveTo>
                  <a:pt x="510" y="607"/>
                </a:moveTo>
                <a:lnTo>
                  <a:pt x="980" y="0"/>
                </a:lnTo>
                <a:lnTo>
                  <a:pt x="470" y="0"/>
                </a:lnTo>
                <a:lnTo>
                  <a:pt x="0" y="607"/>
                </a:lnTo>
                <a:lnTo>
                  <a:pt x="510" y="607"/>
                </a:lnTo>
                <a:lnTo>
                  <a:pt x="510" y="607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>
            <a:off x="8397875" y="1310183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470" y="0"/>
                </a:moveTo>
                <a:lnTo>
                  <a:pt x="0" y="605"/>
                </a:lnTo>
                <a:lnTo>
                  <a:pt x="470" y="605"/>
                </a:lnTo>
                <a:lnTo>
                  <a:pt x="47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/>
          <p:nvPr/>
        </p:nvSpPr>
        <p:spPr>
          <a:xfrm>
            <a:off x="8397875" y="1920392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0" y="0"/>
                </a:moveTo>
                <a:lnTo>
                  <a:pt x="470" y="605"/>
                </a:lnTo>
                <a:lnTo>
                  <a:pt x="47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0" name="Shape 40"/>
          <p:cNvSpPr/>
          <p:nvPr/>
        </p:nvSpPr>
        <p:spPr>
          <a:xfrm>
            <a:off x="8397875" y="2017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470" y="0"/>
                </a:moveTo>
                <a:lnTo>
                  <a:pt x="0" y="605"/>
                </a:lnTo>
                <a:lnTo>
                  <a:pt x="470" y="605"/>
                </a:lnTo>
                <a:lnTo>
                  <a:pt x="470" y="0"/>
                </a:lnTo>
                <a:close/>
              </a:path>
            </a:pathLst>
          </a:custGeom>
          <a:gradFill>
            <a:gsLst>
              <a:gs pos="0">
                <a:srgbClr val="0090DA"/>
              </a:gs>
              <a:gs pos="54000">
                <a:srgbClr val="0090DA"/>
              </a:gs>
              <a:gs pos="98000">
                <a:srgbClr val="2BC4F3"/>
              </a:gs>
              <a:gs pos="100000">
                <a:srgbClr val="00AEEE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1" name="Shape 41"/>
          <p:cNvSpPr/>
          <p:nvPr/>
        </p:nvSpPr>
        <p:spPr>
          <a:xfrm>
            <a:off x="8397875" y="612225"/>
            <a:ext cx="746125" cy="607183"/>
          </a:xfrm>
          <a:custGeom>
            <a:avLst/>
            <a:gdLst/>
            <a:ahLst/>
            <a:cxnLst/>
            <a:rect l="0" t="0" r="0" b="0"/>
            <a:pathLst>
              <a:path w="470" h="602" extrusionOk="0">
                <a:moveTo>
                  <a:pt x="0" y="0"/>
                </a:moveTo>
                <a:lnTo>
                  <a:pt x="470" y="602"/>
                </a:lnTo>
                <a:lnTo>
                  <a:pt x="47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AAAAAA"/>
              </a:gs>
              <a:gs pos="54000">
                <a:srgbClr val="AAAAAA"/>
              </a:gs>
              <a:gs pos="98000">
                <a:srgbClr val="D2D2D2"/>
              </a:gs>
              <a:gs pos="100000">
                <a:srgbClr val="B9B9B9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7415211" y="612225"/>
            <a:ext cx="1555750" cy="610209"/>
          </a:xfrm>
          <a:custGeom>
            <a:avLst/>
            <a:gdLst/>
            <a:ahLst/>
            <a:cxnLst/>
            <a:rect l="0" t="0" r="0" b="0"/>
            <a:pathLst>
              <a:path w="980" h="605" extrusionOk="0">
                <a:moveTo>
                  <a:pt x="510" y="0"/>
                </a:moveTo>
                <a:lnTo>
                  <a:pt x="980" y="605"/>
                </a:lnTo>
                <a:lnTo>
                  <a:pt x="470" y="605"/>
                </a:lnTo>
                <a:lnTo>
                  <a:pt x="0" y="0"/>
                </a:lnTo>
                <a:lnTo>
                  <a:pt x="510" y="0"/>
                </a:lnTo>
                <a:lnTo>
                  <a:pt x="51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7415211" y="0"/>
            <a:ext cx="1555750" cy="612226"/>
          </a:xfrm>
          <a:custGeom>
            <a:avLst/>
            <a:gdLst/>
            <a:ahLst/>
            <a:cxnLst/>
            <a:rect l="0" t="0" r="0" b="0"/>
            <a:pathLst>
              <a:path w="980" h="607" extrusionOk="0">
                <a:moveTo>
                  <a:pt x="510" y="607"/>
                </a:moveTo>
                <a:lnTo>
                  <a:pt x="980" y="0"/>
                </a:lnTo>
                <a:lnTo>
                  <a:pt x="470" y="0"/>
                </a:lnTo>
                <a:lnTo>
                  <a:pt x="0" y="607"/>
                </a:lnTo>
                <a:lnTo>
                  <a:pt x="510" y="607"/>
                </a:lnTo>
                <a:lnTo>
                  <a:pt x="510" y="607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/>
          <p:nvPr/>
        </p:nvSpPr>
        <p:spPr>
          <a:xfrm>
            <a:off x="8397875" y="1310183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470" y="0"/>
                </a:moveTo>
                <a:lnTo>
                  <a:pt x="0" y="605"/>
                </a:lnTo>
                <a:lnTo>
                  <a:pt x="470" y="605"/>
                </a:lnTo>
                <a:lnTo>
                  <a:pt x="47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9" name="Shape 49"/>
          <p:cNvSpPr/>
          <p:nvPr/>
        </p:nvSpPr>
        <p:spPr>
          <a:xfrm>
            <a:off x="8397875" y="1920392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0" y="0"/>
                </a:moveTo>
                <a:lnTo>
                  <a:pt x="470" y="605"/>
                </a:lnTo>
                <a:lnTo>
                  <a:pt x="47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7415211" y="612225"/>
            <a:ext cx="1555750" cy="610209"/>
          </a:xfrm>
          <a:custGeom>
            <a:avLst/>
            <a:gdLst/>
            <a:ahLst/>
            <a:cxnLst/>
            <a:rect l="0" t="0" r="0" b="0"/>
            <a:pathLst>
              <a:path w="980" h="605" extrusionOk="0">
                <a:moveTo>
                  <a:pt x="510" y="0"/>
                </a:moveTo>
                <a:lnTo>
                  <a:pt x="980" y="605"/>
                </a:lnTo>
                <a:lnTo>
                  <a:pt x="470" y="605"/>
                </a:lnTo>
                <a:lnTo>
                  <a:pt x="0" y="0"/>
                </a:lnTo>
                <a:lnTo>
                  <a:pt x="510" y="0"/>
                </a:lnTo>
                <a:lnTo>
                  <a:pt x="51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63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spcBef>
                <a:spcPts val="0"/>
              </a:spcBef>
              <a:defRPr sz="1800"/>
            </a:lvl6pPr>
            <a:lvl7pPr>
              <a:spcBef>
                <a:spcPts val="0"/>
              </a:spcBef>
              <a:defRPr sz="1800"/>
            </a:lvl7pPr>
            <a:lvl8pPr>
              <a:spcBef>
                <a:spcPts val="0"/>
              </a:spcBef>
              <a:defRPr sz="1800"/>
            </a:lvl8pPr>
            <a:lvl9pPr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63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spcBef>
                <a:spcPts val="0"/>
              </a:spcBef>
              <a:defRPr sz="1800"/>
            </a:lvl6pPr>
            <a:lvl7pPr>
              <a:spcBef>
                <a:spcPts val="0"/>
              </a:spcBef>
              <a:defRPr sz="1800"/>
            </a:lvl7pPr>
            <a:lvl8pPr>
              <a:spcBef>
                <a:spcPts val="0"/>
              </a:spcBef>
              <a:defRPr sz="1800"/>
            </a:lvl8pPr>
            <a:lvl9pPr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56" name="Shape 56"/>
          <p:cNvSpPr/>
          <p:nvPr/>
        </p:nvSpPr>
        <p:spPr>
          <a:xfrm>
            <a:off x="7415211" y="0"/>
            <a:ext cx="1555750" cy="612226"/>
          </a:xfrm>
          <a:custGeom>
            <a:avLst/>
            <a:gdLst/>
            <a:ahLst/>
            <a:cxnLst/>
            <a:rect l="0" t="0" r="0" b="0"/>
            <a:pathLst>
              <a:path w="980" h="607" extrusionOk="0">
                <a:moveTo>
                  <a:pt x="510" y="607"/>
                </a:moveTo>
                <a:lnTo>
                  <a:pt x="980" y="0"/>
                </a:lnTo>
                <a:lnTo>
                  <a:pt x="470" y="0"/>
                </a:lnTo>
                <a:lnTo>
                  <a:pt x="0" y="607"/>
                </a:lnTo>
                <a:lnTo>
                  <a:pt x="510" y="607"/>
                </a:lnTo>
                <a:lnTo>
                  <a:pt x="510" y="607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/>
          <p:nvPr/>
        </p:nvSpPr>
        <p:spPr>
          <a:xfrm>
            <a:off x="8397875" y="1310183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470" y="0"/>
                </a:moveTo>
                <a:lnTo>
                  <a:pt x="0" y="605"/>
                </a:lnTo>
                <a:lnTo>
                  <a:pt x="470" y="605"/>
                </a:lnTo>
                <a:lnTo>
                  <a:pt x="47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8397875" y="1920392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0" y="0"/>
                </a:moveTo>
                <a:lnTo>
                  <a:pt x="470" y="605"/>
                </a:lnTo>
                <a:lnTo>
                  <a:pt x="47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7415211" y="612225"/>
            <a:ext cx="1555750" cy="610209"/>
          </a:xfrm>
          <a:custGeom>
            <a:avLst/>
            <a:gdLst/>
            <a:ahLst/>
            <a:cxnLst/>
            <a:rect l="0" t="0" r="0" b="0"/>
            <a:pathLst>
              <a:path w="980" h="605" extrusionOk="0">
                <a:moveTo>
                  <a:pt x="510" y="0"/>
                </a:moveTo>
                <a:lnTo>
                  <a:pt x="980" y="605"/>
                </a:lnTo>
                <a:lnTo>
                  <a:pt x="470" y="605"/>
                </a:lnTo>
                <a:lnTo>
                  <a:pt x="0" y="0"/>
                </a:lnTo>
                <a:lnTo>
                  <a:pt x="510" y="0"/>
                </a:lnTo>
                <a:lnTo>
                  <a:pt x="51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175" y="2614612"/>
            <a:ext cx="635000" cy="611981"/>
          </a:xfrm>
          <a:custGeom>
            <a:avLst/>
            <a:gdLst/>
            <a:ahLst/>
            <a:cxnLst/>
            <a:rect l="0" t="0" r="0" b="0"/>
            <a:pathLst>
              <a:path w="400" h="514" extrusionOk="0">
                <a:moveTo>
                  <a:pt x="2" y="0"/>
                </a:moveTo>
                <a:lnTo>
                  <a:pt x="0" y="0"/>
                </a:lnTo>
                <a:lnTo>
                  <a:pt x="0" y="514"/>
                </a:lnTo>
                <a:lnTo>
                  <a:pt x="400" y="514"/>
                </a:lnTo>
                <a:lnTo>
                  <a:pt x="2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3175" y="3226593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0"/>
                </a:moveTo>
                <a:lnTo>
                  <a:pt x="0" y="0"/>
                </a:lnTo>
                <a:lnTo>
                  <a:pt x="0" y="512"/>
                </a:lnTo>
                <a:lnTo>
                  <a:pt x="2" y="512"/>
                </a:lnTo>
                <a:lnTo>
                  <a:pt x="40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152400" y="45339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0"/>
                </a:moveTo>
                <a:lnTo>
                  <a:pt x="0" y="512"/>
                </a:lnTo>
                <a:lnTo>
                  <a:pt x="432" y="512"/>
                </a:lnTo>
                <a:lnTo>
                  <a:pt x="830" y="0"/>
                </a:lnTo>
                <a:lnTo>
                  <a:pt x="398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152400" y="39243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512"/>
                </a:moveTo>
                <a:lnTo>
                  <a:pt x="830" y="512"/>
                </a:lnTo>
                <a:lnTo>
                  <a:pt x="432" y="0"/>
                </a:lnTo>
                <a:lnTo>
                  <a:pt x="0" y="0"/>
                </a:lnTo>
                <a:lnTo>
                  <a:pt x="398" y="512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7415211" y="0"/>
            <a:ext cx="1555750" cy="612226"/>
          </a:xfrm>
          <a:custGeom>
            <a:avLst/>
            <a:gdLst/>
            <a:ahLst/>
            <a:cxnLst/>
            <a:rect l="0" t="0" r="0" b="0"/>
            <a:pathLst>
              <a:path w="980" h="607" extrusionOk="0">
                <a:moveTo>
                  <a:pt x="510" y="607"/>
                </a:moveTo>
                <a:lnTo>
                  <a:pt x="980" y="0"/>
                </a:lnTo>
                <a:lnTo>
                  <a:pt x="470" y="0"/>
                </a:lnTo>
                <a:lnTo>
                  <a:pt x="0" y="607"/>
                </a:lnTo>
                <a:lnTo>
                  <a:pt x="510" y="607"/>
                </a:lnTo>
                <a:lnTo>
                  <a:pt x="510" y="607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8397875" y="1310183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470" y="0"/>
                </a:moveTo>
                <a:lnTo>
                  <a:pt x="0" y="605"/>
                </a:lnTo>
                <a:lnTo>
                  <a:pt x="470" y="605"/>
                </a:lnTo>
                <a:lnTo>
                  <a:pt x="47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8397875" y="1920392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0" y="0"/>
                </a:moveTo>
                <a:lnTo>
                  <a:pt x="470" y="605"/>
                </a:lnTo>
                <a:lnTo>
                  <a:pt x="47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7415211" y="612225"/>
            <a:ext cx="1555750" cy="610209"/>
          </a:xfrm>
          <a:custGeom>
            <a:avLst/>
            <a:gdLst/>
            <a:ahLst/>
            <a:cxnLst/>
            <a:rect l="0" t="0" r="0" b="0"/>
            <a:pathLst>
              <a:path w="980" h="605" extrusionOk="0">
                <a:moveTo>
                  <a:pt x="510" y="0"/>
                </a:moveTo>
                <a:lnTo>
                  <a:pt x="980" y="605"/>
                </a:lnTo>
                <a:lnTo>
                  <a:pt x="470" y="605"/>
                </a:lnTo>
                <a:lnTo>
                  <a:pt x="0" y="0"/>
                </a:lnTo>
                <a:lnTo>
                  <a:pt x="510" y="0"/>
                </a:lnTo>
                <a:lnTo>
                  <a:pt x="51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1574800" y="3320653"/>
            <a:ext cx="5486399" cy="513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74" name="Shape 74"/>
          <p:cNvSpPr/>
          <p:nvPr/>
        </p:nvSpPr>
        <p:spPr>
          <a:xfrm>
            <a:off x="3175" y="2614612"/>
            <a:ext cx="635000" cy="611981"/>
          </a:xfrm>
          <a:custGeom>
            <a:avLst/>
            <a:gdLst/>
            <a:ahLst/>
            <a:cxnLst/>
            <a:rect l="0" t="0" r="0" b="0"/>
            <a:pathLst>
              <a:path w="400" h="514" extrusionOk="0">
                <a:moveTo>
                  <a:pt x="2" y="0"/>
                </a:moveTo>
                <a:lnTo>
                  <a:pt x="0" y="0"/>
                </a:lnTo>
                <a:lnTo>
                  <a:pt x="0" y="514"/>
                </a:lnTo>
                <a:lnTo>
                  <a:pt x="400" y="514"/>
                </a:lnTo>
                <a:lnTo>
                  <a:pt x="2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3175" y="3226593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0"/>
                </a:moveTo>
                <a:lnTo>
                  <a:pt x="0" y="0"/>
                </a:lnTo>
                <a:lnTo>
                  <a:pt x="0" y="512"/>
                </a:lnTo>
                <a:lnTo>
                  <a:pt x="2" y="512"/>
                </a:lnTo>
                <a:lnTo>
                  <a:pt x="40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/>
          <p:nvPr/>
        </p:nvSpPr>
        <p:spPr>
          <a:xfrm>
            <a:off x="152400" y="45339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0"/>
                </a:moveTo>
                <a:lnTo>
                  <a:pt x="0" y="512"/>
                </a:lnTo>
                <a:lnTo>
                  <a:pt x="432" y="512"/>
                </a:lnTo>
                <a:lnTo>
                  <a:pt x="830" y="0"/>
                </a:lnTo>
                <a:lnTo>
                  <a:pt x="398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152400" y="3924300"/>
            <a:ext cx="1317625" cy="609600"/>
          </a:xfrm>
          <a:custGeom>
            <a:avLst/>
            <a:gdLst/>
            <a:ahLst/>
            <a:cxnLst/>
            <a:rect l="0" t="0" r="0" b="0"/>
            <a:pathLst>
              <a:path w="830" h="512" extrusionOk="0">
                <a:moveTo>
                  <a:pt x="398" y="512"/>
                </a:moveTo>
                <a:lnTo>
                  <a:pt x="830" y="512"/>
                </a:lnTo>
                <a:lnTo>
                  <a:pt x="432" y="0"/>
                </a:lnTo>
                <a:lnTo>
                  <a:pt x="0" y="0"/>
                </a:lnTo>
                <a:lnTo>
                  <a:pt x="398" y="512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/>
          <p:nvPr/>
        </p:nvSpPr>
        <p:spPr>
          <a:xfrm>
            <a:off x="7415211" y="0"/>
            <a:ext cx="1555750" cy="612226"/>
          </a:xfrm>
          <a:custGeom>
            <a:avLst/>
            <a:gdLst/>
            <a:ahLst/>
            <a:cxnLst/>
            <a:rect l="0" t="0" r="0" b="0"/>
            <a:pathLst>
              <a:path w="980" h="607" extrusionOk="0">
                <a:moveTo>
                  <a:pt x="510" y="607"/>
                </a:moveTo>
                <a:lnTo>
                  <a:pt x="980" y="0"/>
                </a:lnTo>
                <a:lnTo>
                  <a:pt x="470" y="0"/>
                </a:lnTo>
                <a:lnTo>
                  <a:pt x="0" y="607"/>
                </a:lnTo>
                <a:lnTo>
                  <a:pt x="510" y="607"/>
                </a:lnTo>
                <a:lnTo>
                  <a:pt x="510" y="607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>
            <a:off x="8397875" y="1310183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470" y="0"/>
                </a:moveTo>
                <a:lnTo>
                  <a:pt x="0" y="605"/>
                </a:lnTo>
                <a:lnTo>
                  <a:pt x="470" y="605"/>
                </a:lnTo>
                <a:lnTo>
                  <a:pt x="470" y="0"/>
                </a:lnTo>
                <a:close/>
              </a:path>
            </a:pathLst>
          </a:custGeom>
          <a:gradFill>
            <a:gsLst>
              <a:gs pos="0">
                <a:srgbClr val="CD118C"/>
              </a:gs>
              <a:gs pos="54000">
                <a:srgbClr val="CD118C"/>
              </a:gs>
              <a:gs pos="98000">
                <a:srgbClr val="F074AC"/>
              </a:gs>
              <a:gs pos="100000">
                <a:srgbClr val="EB008B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8397875" y="1920392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0" y="0"/>
                </a:moveTo>
                <a:lnTo>
                  <a:pt x="470" y="605"/>
                </a:lnTo>
                <a:lnTo>
                  <a:pt x="47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1" name="Shape 81"/>
          <p:cNvSpPr/>
          <p:nvPr/>
        </p:nvSpPr>
        <p:spPr>
          <a:xfrm>
            <a:off x="7415211" y="612225"/>
            <a:ext cx="1555750" cy="610209"/>
          </a:xfrm>
          <a:custGeom>
            <a:avLst/>
            <a:gdLst/>
            <a:ahLst/>
            <a:cxnLst/>
            <a:rect l="0" t="0" r="0" b="0"/>
            <a:pathLst>
              <a:path w="980" h="605" extrusionOk="0">
                <a:moveTo>
                  <a:pt x="510" y="0"/>
                </a:moveTo>
                <a:lnTo>
                  <a:pt x="980" y="605"/>
                </a:lnTo>
                <a:lnTo>
                  <a:pt x="470" y="605"/>
                </a:lnTo>
                <a:lnTo>
                  <a:pt x="0" y="0"/>
                </a:lnTo>
                <a:lnTo>
                  <a:pt x="510" y="0"/>
                </a:lnTo>
                <a:lnTo>
                  <a:pt x="510" y="0"/>
                </a:lnTo>
                <a:close/>
              </a:path>
            </a:pathLst>
          </a:custGeom>
          <a:gradFill>
            <a:gsLst>
              <a:gs pos="0">
                <a:srgbClr val="FFD700"/>
              </a:gs>
              <a:gs pos="54000">
                <a:srgbClr val="FFD700"/>
              </a:gs>
              <a:gs pos="98000">
                <a:srgbClr val="FFF7A9"/>
              </a:gs>
              <a:gs pos="100000">
                <a:srgbClr val="FFF100"/>
              </a:gs>
            </a:gsLst>
            <a:lin ang="27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890DA"/>
            </a:gs>
            <a:gs pos="100000">
              <a:schemeClr val="dk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defRPr sz="3200">
                <a:solidFill>
                  <a:schemeClr val="lt1"/>
                </a:solidFill>
              </a:defRPr>
            </a:lvl1pPr>
            <a:lvl2pPr>
              <a:spcBef>
                <a:spcPts val="560"/>
              </a:spcBef>
              <a:buClr>
                <a:schemeClr val="lt1"/>
              </a:buClr>
              <a:buSzPct val="100000"/>
              <a:defRPr sz="2800">
                <a:solidFill>
                  <a:schemeClr val="lt1"/>
                </a:solidFill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3pPr>
            <a:lvl4pPr>
              <a:spcBef>
                <a:spcPts val="400"/>
              </a:spcBef>
              <a:buClr>
                <a:schemeClr val="lt1"/>
              </a:buClr>
              <a:buSzPct val="100000"/>
              <a:defRPr sz="2000">
                <a:solidFill>
                  <a:schemeClr val="lt1"/>
                </a:solidFill>
              </a:defRPr>
            </a:lvl4pPr>
            <a:lvl5pPr>
              <a:spcBef>
                <a:spcPts val="400"/>
              </a:spcBef>
              <a:buClr>
                <a:schemeClr val="lt1"/>
              </a:buClr>
              <a:buSzPct val="100000"/>
              <a:defRPr sz="2000">
                <a:solidFill>
                  <a:schemeClr val="lt1"/>
                </a:solidFill>
              </a:defRPr>
            </a:lvl5pPr>
            <a:lvl6pPr>
              <a:spcBef>
                <a:spcPts val="400"/>
              </a:spcBef>
              <a:buClr>
                <a:schemeClr val="lt1"/>
              </a:buClr>
              <a:buSzPct val="100000"/>
              <a:defRPr sz="2000">
                <a:solidFill>
                  <a:schemeClr val="lt1"/>
                </a:solidFill>
              </a:defRPr>
            </a:lvl6pPr>
            <a:lvl7pPr>
              <a:spcBef>
                <a:spcPts val="400"/>
              </a:spcBef>
              <a:buClr>
                <a:schemeClr val="lt1"/>
              </a:buClr>
              <a:buSzPct val="100000"/>
              <a:defRPr sz="2000">
                <a:solidFill>
                  <a:schemeClr val="lt1"/>
                </a:solidFill>
              </a:defRPr>
            </a:lvl7pPr>
            <a:lvl8pPr>
              <a:spcBef>
                <a:spcPts val="400"/>
              </a:spcBef>
              <a:buClr>
                <a:schemeClr val="lt1"/>
              </a:buClr>
              <a:buSzPct val="100000"/>
              <a:defRPr sz="2000">
                <a:solidFill>
                  <a:schemeClr val="lt1"/>
                </a:solidFill>
              </a:defRPr>
            </a:lvl8pPr>
            <a:lvl9pPr>
              <a:spcBef>
                <a:spcPts val="400"/>
              </a:spcBef>
              <a:buClr>
                <a:schemeClr val="lt1"/>
              </a:buClr>
              <a:buSzPct val="100000"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/>
          <p:nvPr/>
        </p:nvSpPr>
        <p:spPr>
          <a:xfrm>
            <a:off x="0" y="0"/>
            <a:ext cx="3135299" cy="5143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3175" y="4533900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0"/>
                </a:moveTo>
                <a:lnTo>
                  <a:pt x="0" y="0"/>
                </a:lnTo>
                <a:lnTo>
                  <a:pt x="0" y="512"/>
                </a:lnTo>
                <a:lnTo>
                  <a:pt x="2" y="512"/>
                </a:lnTo>
                <a:lnTo>
                  <a:pt x="400" y="0"/>
                </a:lnTo>
                <a:close/>
              </a:path>
            </a:pathLst>
          </a:custGeom>
          <a:gradFill>
            <a:gsLst>
              <a:gs pos="0">
                <a:srgbClr val="0090DA"/>
              </a:gs>
              <a:gs pos="54000">
                <a:srgbClr val="0090DA"/>
              </a:gs>
              <a:gs pos="98000">
                <a:srgbClr val="2BC4F3"/>
              </a:gs>
              <a:gs pos="100000">
                <a:srgbClr val="00AEEE"/>
              </a:gs>
            </a:gsLst>
            <a:lin ang="81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9"/>
          <p:cNvSpPr/>
          <p:nvPr/>
        </p:nvSpPr>
        <p:spPr>
          <a:xfrm>
            <a:off x="3175" y="3924300"/>
            <a:ext cx="635000" cy="609600"/>
          </a:xfrm>
          <a:custGeom>
            <a:avLst/>
            <a:gdLst/>
            <a:ahLst/>
            <a:cxnLst/>
            <a:rect l="0" t="0" r="0" b="0"/>
            <a:pathLst>
              <a:path w="400" h="512" extrusionOk="0">
                <a:moveTo>
                  <a:pt x="400" y="512"/>
                </a:moveTo>
                <a:lnTo>
                  <a:pt x="2" y="0"/>
                </a:lnTo>
                <a:lnTo>
                  <a:pt x="0" y="0"/>
                </a:lnTo>
                <a:lnTo>
                  <a:pt x="0" y="512"/>
                </a:lnTo>
                <a:lnTo>
                  <a:pt x="400" y="512"/>
                </a:lnTo>
                <a:close/>
              </a:path>
            </a:pathLst>
          </a:custGeom>
          <a:gradFill>
            <a:gsLst>
              <a:gs pos="0">
                <a:srgbClr val="AAAAAA"/>
              </a:gs>
              <a:gs pos="54000">
                <a:srgbClr val="AAAAAA"/>
              </a:gs>
              <a:gs pos="98000">
                <a:srgbClr val="D2D2D2"/>
              </a:gs>
              <a:gs pos="100000">
                <a:srgbClr val="B9B9B9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10"/>
          <p:cNvSpPr/>
          <p:nvPr/>
        </p:nvSpPr>
        <p:spPr>
          <a:xfrm>
            <a:off x="8397875" y="2017"/>
            <a:ext cx="746125" cy="610209"/>
          </a:xfrm>
          <a:custGeom>
            <a:avLst/>
            <a:gdLst/>
            <a:ahLst/>
            <a:cxnLst/>
            <a:rect l="0" t="0" r="0" b="0"/>
            <a:pathLst>
              <a:path w="470" h="605" extrusionOk="0">
                <a:moveTo>
                  <a:pt x="470" y="0"/>
                </a:moveTo>
                <a:lnTo>
                  <a:pt x="0" y="605"/>
                </a:lnTo>
                <a:lnTo>
                  <a:pt x="470" y="605"/>
                </a:lnTo>
                <a:lnTo>
                  <a:pt x="470" y="0"/>
                </a:lnTo>
                <a:close/>
              </a:path>
            </a:pathLst>
          </a:custGeom>
          <a:gradFill>
            <a:gsLst>
              <a:gs pos="0">
                <a:srgbClr val="0090DA"/>
              </a:gs>
              <a:gs pos="54000">
                <a:srgbClr val="0090DA"/>
              </a:gs>
              <a:gs pos="98000">
                <a:srgbClr val="2BC4F3"/>
              </a:gs>
              <a:gs pos="100000">
                <a:srgbClr val="00AEEE"/>
              </a:gs>
            </a:gsLst>
            <a:lin ang="188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8397875" y="612225"/>
            <a:ext cx="746125" cy="607183"/>
          </a:xfrm>
          <a:custGeom>
            <a:avLst/>
            <a:gdLst/>
            <a:ahLst/>
            <a:cxnLst/>
            <a:rect l="0" t="0" r="0" b="0"/>
            <a:pathLst>
              <a:path w="470" h="602" extrusionOk="0">
                <a:moveTo>
                  <a:pt x="0" y="0"/>
                </a:moveTo>
                <a:lnTo>
                  <a:pt x="470" y="602"/>
                </a:lnTo>
                <a:lnTo>
                  <a:pt x="47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AAAAAA"/>
              </a:gs>
              <a:gs pos="54000">
                <a:srgbClr val="AAAAAA"/>
              </a:gs>
              <a:gs pos="98000">
                <a:srgbClr val="D2D2D2"/>
              </a:gs>
              <a:gs pos="100000">
                <a:srgbClr val="B9B9B9"/>
              </a:gs>
            </a:gsLst>
            <a:lin ang="13499999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lt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ctrTitle"/>
          </p:nvPr>
        </p:nvSpPr>
        <p:spPr>
          <a:xfrm>
            <a:off x="1997075" y="1095856"/>
            <a:ext cx="6400799" cy="1102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Soc. St. Study guide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1997075" y="2251802"/>
            <a:ext cx="6400799" cy="871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Chapter 20 and 21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arenR"/>
            </a:pPr>
            <a:r>
              <a:rPr lang="en" sz="3600"/>
              <a:t>Vernacular - the everyday language people speak in a region</a:t>
            </a:r>
          </a:p>
          <a:p>
            <a:pPr lvl="0" rtl="0">
              <a:spcBef>
                <a:spcPts val="0"/>
              </a:spcBef>
              <a:buNone/>
            </a:pPr>
            <a:endParaRPr sz="3600"/>
          </a:p>
          <a:p>
            <a:pPr marL="457200" lvl="0" indent="-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arenR"/>
            </a:pPr>
            <a:r>
              <a:rPr lang="en" sz="3600"/>
              <a:t>Leonardo da Vinci - great Italian Renaissance scientist, inventor, and artist </a:t>
            </a:r>
          </a:p>
          <a:p>
            <a:pPr>
              <a:spcBef>
                <a:spcPts val="0"/>
              </a:spcBef>
              <a:buNone/>
            </a:pPr>
            <a:endParaRPr sz="36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3) humanism - the belief the individual and human society and important </a:t>
            </a:r>
          </a:p>
          <a:p>
            <a:pPr rtl="0">
              <a:spcBef>
                <a:spcPts val="0"/>
              </a:spcBef>
              <a:buNone/>
            </a:pPr>
            <a:endParaRPr sz="3600"/>
          </a:p>
          <a:p>
            <a:pPr>
              <a:spcBef>
                <a:spcPts val="0"/>
              </a:spcBef>
              <a:buNone/>
            </a:pPr>
            <a:r>
              <a:rPr lang="en" sz="3600"/>
              <a:t>4) William Shakespeare - great English Renaissance playwright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5) </a:t>
            </a:r>
            <a:r>
              <a:rPr lang="en" sz="3600" u="sng"/>
              <a:t>Johannes Gutenberg </a:t>
            </a:r>
            <a:r>
              <a:rPr lang="en" sz="3600"/>
              <a:t>developed the printing press </a:t>
            </a:r>
          </a:p>
          <a:p>
            <a:pPr>
              <a:spcBef>
                <a:spcPts val="0"/>
              </a:spcBef>
              <a:buNone/>
            </a:pPr>
            <a:r>
              <a:rPr lang="en" sz="3600"/>
              <a:t>6) Peasants who were hired by merchants to make goods in their homes were part of a system called the </a:t>
            </a:r>
            <a:r>
              <a:rPr lang="en" sz="3600" u="sng"/>
              <a:t>cottage industry</a:t>
            </a:r>
            <a:r>
              <a:rPr lang="en" sz="3600"/>
              <a:t>.</a:t>
            </a:r>
            <a:r>
              <a:rPr lang="en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7) Columbus believed that he had been exploring the coast of </a:t>
            </a:r>
            <a:r>
              <a:rPr lang="en" sz="3600" u="sng"/>
              <a:t>Asia</a:t>
            </a:r>
            <a:r>
              <a:rPr lang="en" sz="3600"/>
              <a:t> instead of the Americas. </a:t>
            </a:r>
          </a:p>
          <a:p>
            <a:pPr>
              <a:spcBef>
                <a:spcPts val="0"/>
              </a:spcBef>
              <a:buNone/>
            </a:pPr>
            <a:r>
              <a:rPr lang="en" sz="3600"/>
              <a:t>8) The dome of Florence’s cathedral was a great engineering feat at the time. 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9) Native Americans who ruled the empire in Peru - </a:t>
            </a:r>
            <a:r>
              <a:rPr lang="en" sz="3600" u="sng"/>
              <a:t>Inca </a:t>
            </a:r>
          </a:p>
          <a:p>
            <a:pPr rtl="0">
              <a:spcBef>
                <a:spcPts val="0"/>
              </a:spcBef>
              <a:buNone/>
            </a:pPr>
            <a:endParaRPr sz="3600" u="sng"/>
          </a:p>
          <a:p>
            <a:pPr>
              <a:spcBef>
                <a:spcPts val="0"/>
              </a:spcBef>
              <a:buNone/>
            </a:pPr>
            <a:r>
              <a:rPr lang="en" sz="3600"/>
              <a:t>10) Catholic missionaries who taught Christianity to Native Americans - </a:t>
            </a:r>
            <a:r>
              <a:rPr lang="en" sz="3600" u="sng"/>
              <a:t>Jesuits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4800"/>
              <a:t>11) a fur-trading post established by Samuel de Champlain in New France - </a:t>
            </a:r>
            <a:r>
              <a:rPr lang="en" sz="4800" u="sng"/>
              <a:t>Quebec 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12) circumnavigate - to go completely around something, such as the world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13) Treaty of Tordesillas - an agreement that divided the Americas between Spain and Portugal 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14) tried to make England a catholic country - </a:t>
            </a:r>
            <a:r>
              <a:rPr lang="en" sz="3600" u="sng"/>
              <a:t>Mary I </a:t>
            </a:r>
          </a:p>
          <a:p>
            <a:pPr rtl="0">
              <a:spcBef>
                <a:spcPts val="0"/>
              </a:spcBef>
              <a:buNone/>
            </a:pPr>
            <a:endParaRPr sz="3600" u="sng"/>
          </a:p>
          <a:p>
            <a:pPr>
              <a:spcBef>
                <a:spcPts val="0"/>
              </a:spcBef>
              <a:buNone/>
            </a:pPr>
            <a:r>
              <a:rPr lang="en" sz="3600"/>
              <a:t>15) a time of rebirth of interest in art and learning in Europe - </a:t>
            </a:r>
            <a:r>
              <a:rPr lang="en" sz="3600" u="sng"/>
              <a:t>Renaissance 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16) English playwright who wrote tragedies and comedies - </a:t>
            </a:r>
            <a:r>
              <a:rPr lang="en" sz="3600" u="sng"/>
              <a:t>William Shakespeare</a:t>
            </a:r>
          </a:p>
          <a:p>
            <a:pPr rtl="0">
              <a:spcBef>
                <a:spcPts val="0"/>
              </a:spcBef>
              <a:buNone/>
            </a:pPr>
            <a:r>
              <a:rPr lang="en" sz="3600"/>
              <a:t>17) an artistic technique using light and shadows to soften edges   - </a:t>
            </a:r>
            <a:r>
              <a:rPr lang="en" sz="3600" u="sng"/>
              <a:t>chiaroscuro 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18) Became Holy Roman Emperor in 1519 - </a:t>
            </a:r>
            <a:r>
              <a:rPr lang="en" sz="3600" u="sng"/>
              <a:t>Charles V</a:t>
            </a:r>
          </a:p>
          <a:p>
            <a:pPr rtl="0">
              <a:spcBef>
                <a:spcPts val="0"/>
              </a:spcBef>
              <a:buNone/>
            </a:pPr>
            <a:endParaRPr sz="3600" u="sng"/>
          </a:p>
          <a:p>
            <a:pPr>
              <a:spcBef>
                <a:spcPts val="0"/>
              </a:spcBef>
              <a:buNone/>
            </a:pPr>
            <a:r>
              <a:rPr lang="en" sz="3600"/>
              <a:t>19) Famous medieval scholar of ancient Roman writers - </a:t>
            </a:r>
            <a:r>
              <a:rPr lang="en" sz="3600" u="sng"/>
              <a:t>Petrarch 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20) outlawed freedom of religion in France </a:t>
            </a:r>
            <a:r>
              <a:rPr lang="en" sz="3600" u="sng"/>
              <a:t>-Catherine de’ Medici</a:t>
            </a:r>
          </a:p>
          <a:p>
            <a:pPr rtl="0">
              <a:spcBef>
                <a:spcPts val="0"/>
              </a:spcBef>
              <a:buNone/>
            </a:pPr>
            <a:endParaRPr sz="3600"/>
          </a:p>
          <a:p>
            <a:pPr>
              <a:spcBef>
                <a:spcPts val="0"/>
              </a:spcBef>
              <a:buNone/>
            </a:pPr>
            <a:r>
              <a:rPr lang="en" sz="3600"/>
              <a:t>21) founded the Jesuits - </a:t>
            </a:r>
            <a:r>
              <a:rPr lang="en" sz="3600" u="sng"/>
              <a:t>Ignatius of Loyola</a:t>
            </a:r>
            <a:r>
              <a:rPr lang="en" u="sng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22) fleet defeated by the English in 1588 - </a:t>
            </a:r>
            <a:r>
              <a:rPr lang="en" u="sng"/>
              <a:t>Spanish Armada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23) a belief that the outcomes of people’s lives are planned in advance by God - </a:t>
            </a:r>
            <a:r>
              <a:rPr lang="en" u="sng"/>
              <a:t>predestination 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24) </a:t>
            </a:r>
            <a:r>
              <a:rPr lang="en" sz="3600" u="sng"/>
              <a:t>John Calvin</a:t>
            </a:r>
            <a:r>
              <a:rPr lang="en" sz="3600"/>
              <a:t> spread the idea of Protestantism across Northern Europe.</a:t>
            </a:r>
          </a:p>
          <a:p>
            <a:pPr rtl="0">
              <a:spcBef>
                <a:spcPts val="0"/>
              </a:spcBef>
              <a:buNone/>
            </a:pPr>
            <a:endParaRPr sz="3600"/>
          </a:p>
          <a:p>
            <a:pPr>
              <a:spcBef>
                <a:spcPts val="0"/>
              </a:spcBef>
              <a:buNone/>
            </a:pPr>
            <a:r>
              <a:rPr lang="en" sz="3600"/>
              <a:t>25) </a:t>
            </a:r>
            <a:r>
              <a:rPr lang="en" sz="3600" u="sng"/>
              <a:t>Indulgence</a:t>
            </a:r>
            <a:r>
              <a:rPr lang="en" sz="3600"/>
              <a:t> - certificate that granted pardon for sins</a:t>
            </a:r>
            <a:r>
              <a:rPr lang="en"/>
              <a:t>  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457200" y="1063375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26) belief that God has already decided who will go to heaven and who will not - </a:t>
            </a:r>
            <a:r>
              <a:rPr lang="en" sz="3600" u="sng"/>
              <a:t>predestination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27) the young monk who challenged the Roman Catholic Church, eventually starting a new religion - </a:t>
            </a:r>
            <a:r>
              <a:rPr lang="en" sz="3600" u="sng"/>
              <a:t>John Calvin</a:t>
            </a:r>
            <a:r>
              <a:rPr lang="en" sz="3600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28) The belief that led to protestantism is </a:t>
            </a:r>
            <a:r>
              <a:rPr lang="en" sz="3600" u="sng"/>
              <a:t>reformation</a:t>
            </a:r>
            <a:r>
              <a:rPr lang="en" sz="3600"/>
              <a:t>. </a:t>
            </a:r>
          </a:p>
          <a:p>
            <a:pPr rtl="0">
              <a:spcBef>
                <a:spcPts val="0"/>
              </a:spcBef>
              <a:buNone/>
            </a:pPr>
            <a:endParaRPr sz="3600"/>
          </a:p>
          <a:p>
            <a:pPr>
              <a:spcBef>
                <a:spcPts val="0"/>
              </a:spcBef>
              <a:buNone/>
            </a:pPr>
            <a:r>
              <a:rPr lang="en" sz="3600"/>
              <a:t>29) Religious court that tried and punished people for heresy - </a:t>
            </a:r>
            <a:r>
              <a:rPr lang="en" sz="3600" u="sng"/>
              <a:t>Spanish Inquisition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30) A special school for training and educating priests is called </a:t>
            </a:r>
            <a:r>
              <a:rPr lang="en" sz="3600" u="sng"/>
              <a:t>seminary.</a:t>
            </a:r>
            <a:r>
              <a:rPr lang="en" sz="3600"/>
              <a:t> </a:t>
            </a:r>
          </a:p>
          <a:p>
            <a:pPr rtl="0">
              <a:spcBef>
                <a:spcPts val="0"/>
              </a:spcBef>
              <a:buNone/>
            </a:pPr>
            <a:endParaRPr sz="3600"/>
          </a:p>
          <a:p>
            <a:pPr>
              <a:spcBef>
                <a:spcPts val="0"/>
              </a:spcBef>
              <a:buNone/>
            </a:pPr>
            <a:r>
              <a:rPr lang="en" sz="3600"/>
              <a:t>31) Wealthy French Protestants who followed the teaching of John Calvin - </a:t>
            </a:r>
            <a:r>
              <a:rPr lang="en" sz="3600" u="sng"/>
              <a:t>Huguenots</a:t>
            </a:r>
            <a:r>
              <a:rPr lang="en" sz="3600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32) Tried to end conflict between Catholics and Protestants after becoming king of France - Henry of Navarre 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33) The Protestant queen who became one of the greatest rulers in English history - </a:t>
            </a:r>
            <a:r>
              <a:rPr lang="en" u="sng"/>
              <a:t>Elizabeth I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34) Who wrote the famous novel </a:t>
            </a:r>
            <a:r>
              <a:rPr lang="en" i="1"/>
              <a:t>Don Quixote</a:t>
            </a:r>
            <a:r>
              <a:rPr lang="en"/>
              <a:t>? </a:t>
            </a:r>
            <a:r>
              <a:rPr lang="en" u="sng"/>
              <a:t>Miguel de Cervantes 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35) This famous Renaissance artist painted the ceilings of the Sistine Chapel at the Vatican in Rome. </a:t>
            </a:r>
            <a:r>
              <a:rPr lang="en" sz="3600" u="sng"/>
              <a:t>Michelangelo 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36) What Renaissance invention aided the spread of ideas? </a:t>
            </a:r>
            <a:r>
              <a:rPr lang="en" sz="3600" u="sng"/>
              <a:t>the printing press </a:t>
            </a:r>
          </a:p>
          <a:p>
            <a:pPr rtl="0">
              <a:spcBef>
                <a:spcPts val="0"/>
              </a:spcBef>
              <a:buNone/>
            </a:pPr>
            <a:endParaRPr sz="3600" u="sng"/>
          </a:p>
          <a:p>
            <a:pPr>
              <a:spcBef>
                <a:spcPts val="0"/>
              </a:spcBef>
              <a:buNone/>
            </a:pPr>
            <a:r>
              <a:rPr lang="en" sz="3600"/>
              <a:t>37) Who sailed around the world in 1520? </a:t>
            </a:r>
            <a:r>
              <a:rPr lang="en" sz="3600" u="sng"/>
              <a:t>Magellan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38) Why are preachers of indulgences in error? They teach that indulgences can free people of punishment for their sins. 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39) How was Francisco Pizarro rewarded by the Spanish king for the downfall of the Inca? The king granted him governorship of Peru. 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40) Whom did Renaissance humanists study to increase their knowledge of different topics through reason? </a:t>
            </a:r>
            <a:r>
              <a:rPr lang="en" sz="3600" u="sng"/>
              <a:t>the Romans and Greeks</a:t>
            </a:r>
            <a:r>
              <a:rPr lang="en" sz="3600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41) Columbus believed that if he sailed west, he would eventually reach </a:t>
            </a:r>
            <a:r>
              <a:rPr lang="en" sz="3600" u="sng"/>
              <a:t>Asia</a:t>
            </a:r>
            <a:r>
              <a:rPr lang="en" sz="3600"/>
              <a:t>.</a:t>
            </a:r>
          </a:p>
          <a:p>
            <a:pPr rtl="0">
              <a:spcBef>
                <a:spcPts val="0"/>
              </a:spcBef>
              <a:buNone/>
            </a:pPr>
            <a:endParaRPr sz="3600"/>
          </a:p>
          <a:p>
            <a:pPr>
              <a:spcBef>
                <a:spcPts val="0"/>
              </a:spcBef>
              <a:buNone/>
            </a:pPr>
            <a:r>
              <a:rPr lang="en" sz="3600"/>
              <a:t>42) HOw did Calvinism affect society? </a:t>
            </a:r>
            <a:r>
              <a:rPr lang="en" sz="3600" u="sng"/>
              <a:t>People worked hard and behaved well. 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43) List two reasons why geography helped Italian trade flourish, or succeed. 	</a:t>
            </a:r>
          </a:p>
          <a:p>
            <a:pPr marL="457200" lvl="0" indent="-4318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lphaLcPeriod"/>
            </a:pPr>
            <a:r>
              <a:rPr lang="en"/>
              <a:t>Italy is a long, narrow peninsula, which allowed many cities to be port cities.</a:t>
            </a:r>
          </a:p>
          <a:p>
            <a:pPr marL="457200" lvl="0" indent="-4318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lphaLcPeriod"/>
            </a:pPr>
            <a:r>
              <a:rPr lang="en"/>
              <a:t>Italy is located in the middle of the Mediterranean world with easy access to many trade regions. 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44) The humanist clergyman Desiderius Erasmus criticized </a:t>
            </a:r>
            <a:r>
              <a:rPr lang="en" sz="3600" u="sng"/>
              <a:t>Church corruption.</a:t>
            </a:r>
            <a:r>
              <a:rPr lang="en" sz="3600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" sz="3600"/>
              <a:t>45) Gutenberg’s press helped spread ideas by </a:t>
            </a:r>
            <a:r>
              <a:rPr lang="en" sz="3600" u="sng"/>
              <a:t>making books available to more people. 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46) How did the Crusades affect Italian trade? </a:t>
            </a:r>
            <a:r>
              <a:rPr lang="en" sz="3600" u="sng"/>
              <a:t>They put Italian merchants in contact with Arab merchants. 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/>
              <a:t>47) Who inspired many poor Spanish nobles to become conquistadors? </a:t>
            </a:r>
            <a:r>
              <a:rPr lang="en" sz="3600" u="sng"/>
              <a:t>Christopher Columbus</a:t>
            </a:r>
          </a:p>
          <a:p>
            <a:pPr>
              <a:spcBef>
                <a:spcPts val="0"/>
              </a:spcBef>
              <a:buNone/>
            </a:pPr>
            <a:r>
              <a:rPr lang="en" sz="3600"/>
              <a:t>48) The blending of Europeans, Native Americans, and Africans resulted in a new </a:t>
            </a:r>
            <a:r>
              <a:rPr lang="en" sz="3600" u="sng"/>
              <a:t>culture.</a:t>
            </a:r>
            <a:r>
              <a:rPr lang="en" sz="3600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49) Which contributed to Protestantism’s success? </a:t>
            </a:r>
            <a:r>
              <a:rPr lang="en" sz="3600" u="sng"/>
              <a:t>Some kings and princes supported it.</a:t>
            </a:r>
            <a:r>
              <a:rPr lang="en" sz="3600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7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50) During the 1600’s, the English government was interested in setting up fur-trading posts in North America. </a:t>
            </a:r>
            <a:r>
              <a:rPr lang="en" u="sng"/>
              <a:t>False</a:t>
            </a:r>
          </a:p>
          <a:p>
            <a:pPr rtl="0">
              <a:spcBef>
                <a:spcPts val="0"/>
              </a:spcBef>
              <a:buNone/>
            </a:pPr>
            <a:endParaRPr u="sng"/>
          </a:p>
          <a:p>
            <a:pPr>
              <a:spcBef>
                <a:spcPts val="0"/>
              </a:spcBef>
              <a:buNone/>
            </a:pPr>
            <a:r>
              <a:rPr lang="en"/>
              <a:t>51) Atahualpa, the Inca ruler, honored Pizarro’s request that he give up his gods. </a:t>
            </a:r>
            <a:r>
              <a:rPr lang="en" u="sng"/>
              <a:t>False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teps">
  <a:themeElements>
    <a:clrScheme name="Custom 46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FD80C"/>
      </a:accent1>
      <a:accent2>
        <a:srgbClr val="CD108C"/>
      </a:accent2>
      <a:accent3>
        <a:srgbClr val="0990DB"/>
      </a:accent3>
      <a:accent4>
        <a:srgbClr val="AAAAAA"/>
      </a:accent4>
      <a:accent5>
        <a:srgbClr val="C3F180"/>
      </a:accent5>
      <a:accent6>
        <a:srgbClr val="FF986D"/>
      </a:accent6>
      <a:hlink>
        <a:srgbClr val="ABABAB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777</Words>
  <Application>Microsoft Office PowerPoint</Application>
  <PresentationFormat>On-screen Show (16:9)</PresentationFormat>
  <Paragraphs>70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steps</vt:lpstr>
      <vt:lpstr>Soc. St. Study guide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Soc. St. Study guide</dc:title>
  <cp:lastModifiedBy>hwalker</cp:lastModifiedBy>
  <cp:revision>1</cp:revision>
  <dcterms:modified xsi:type="dcterms:W3CDTF">2015-03-06T16:17:23Z</dcterms:modified>
</cp:coreProperties>
</file>