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420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53"/>
    <p:restoredTop sz="94614"/>
  </p:normalViewPr>
  <p:slideViewPr>
    <p:cSldViewPr snapToGrid="0" snapToObjects="1">
      <p:cViewPr varScale="1">
        <p:scale>
          <a:sx n="88" d="100"/>
          <a:sy n="88" d="100"/>
        </p:scale>
        <p:origin x="184" y="6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CB7B3D-0E8B-3048-AF66-AB99A2ABF440}" type="datetimeFigureOut">
              <a:rPr lang="en-US" smtClean="0"/>
              <a:t>11/6/16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023083-118C-1648-9979-E158023EDCEA}" type="slidenum">
              <a:rPr lang="en-US" smtClean="0"/>
              <a:t>‹#›</a:t>
            </a:fld>
            <a:endParaRPr lang="en-US"/>
          </a:p>
        </p:txBody>
      </p:sp>
    </p:spTree>
    <p:extLst>
      <p:ext uri="{BB962C8B-B14F-4D97-AF65-F5344CB8AC3E}">
        <p14:creationId xmlns:p14="http://schemas.microsoft.com/office/powerpoint/2010/main" val="10222675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023083-118C-1648-9979-E158023EDCEA}" type="slidenum">
              <a:rPr lang="en-US" smtClean="0"/>
              <a:t>2</a:t>
            </a:fld>
            <a:endParaRPr lang="en-US"/>
          </a:p>
        </p:txBody>
      </p:sp>
    </p:spTree>
    <p:extLst>
      <p:ext uri="{BB962C8B-B14F-4D97-AF65-F5344CB8AC3E}">
        <p14:creationId xmlns:p14="http://schemas.microsoft.com/office/powerpoint/2010/main" val="13822595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F23AD78-233F-184F-B358-D0DDB4FB7D22}" type="datetimeFigureOut">
              <a:rPr lang="en-US" smtClean="0"/>
              <a:t>11/6/16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A18D8C-5397-8E4C-82F5-2DF5E61036D0}" type="slidenum">
              <a:rPr lang="en-US" smtClean="0"/>
              <a:t>‹#›</a:t>
            </a:fld>
            <a:endParaRPr lang="en-US"/>
          </a:p>
        </p:txBody>
      </p:sp>
    </p:spTree>
    <p:extLst>
      <p:ext uri="{BB962C8B-B14F-4D97-AF65-F5344CB8AC3E}">
        <p14:creationId xmlns:p14="http://schemas.microsoft.com/office/powerpoint/2010/main" val="15774153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F23AD78-233F-184F-B358-D0DDB4FB7D22}" type="datetimeFigureOut">
              <a:rPr lang="en-US" smtClean="0"/>
              <a:t>11/6/16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A18D8C-5397-8E4C-82F5-2DF5E61036D0}" type="slidenum">
              <a:rPr lang="en-US" smtClean="0"/>
              <a:t>‹#›</a:t>
            </a:fld>
            <a:endParaRPr lang="en-US"/>
          </a:p>
        </p:txBody>
      </p:sp>
    </p:spTree>
    <p:extLst>
      <p:ext uri="{BB962C8B-B14F-4D97-AF65-F5344CB8AC3E}">
        <p14:creationId xmlns:p14="http://schemas.microsoft.com/office/powerpoint/2010/main" val="5974900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23AD78-233F-184F-B358-D0DDB4FB7D22}" type="datetimeFigureOut">
              <a:rPr lang="en-US" smtClean="0"/>
              <a:t>11/6/16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A18D8C-5397-8E4C-82F5-2DF5E61036D0}" type="slidenum">
              <a:rPr lang="en-US" smtClean="0"/>
              <a:t>‹#›</a:t>
            </a:fld>
            <a:endParaRPr lang="en-US"/>
          </a:p>
        </p:txBody>
      </p:sp>
    </p:spTree>
    <p:extLst>
      <p:ext uri="{BB962C8B-B14F-4D97-AF65-F5344CB8AC3E}">
        <p14:creationId xmlns:p14="http://schemas.microsoft.com/office/powerpoint/2010/main" val="3857524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F23AD78-233F-184F-B358-D0DDB4FB7D22}" type="datetimeFigureOut">
              <a:rPr lang="en-US" smtClean="0"/>
              <a:t>11/6/16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A18D8C-5397-8E4C-82F5-2DF5E61036D0}" type="slidenum">
              <a:rPr lang="en-US" smtClean="0"/>
              <a:t>‹#›</a:t>
            </a:fld>
            <a:endParaRPr lang="en-US"/>
          </a:p>
        </p:txBody>
      </p:sp>
    </p:spTree>
    <p:extLst>
      <p:ext uri="{BB962C8B-B14F-4D97-AF65-F5344CB8AC3E}">
        <p14:creationId xmlns:p14="http://schemas.microsoft.com/office/powerpoint/2010/main" val="884145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F23AD78-233F-184F-B358-D0DDB4FB7D22}" type="datetimeFigureOut">
              <a:rPr lang="en-US" smtClean="0"/>
              <a:t>11/6/16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A18D8C-5397-8E4C-82F5-2DF5E61036D0}" type="slidenum">
              <a:rPr lang="en-US" smtClean="0"/>
              <a:t>‹#›</a:t>
            </a:fld>
            <a:endParaRPr lang="en-US"/>
          </a:p>
        </p:txBody>
      </p:sp>
    </p:spTree>
    <p:extLst>
      <p:ext uri="{BB962C8B-B14F-4D97-AF65-F5344CB8AC3E}">
        <p14:creationId xmlns:p14="http://schemas.microsoft.com/office/powerpoint/2010/main" val="20714022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F23AD78-233F-184F-B358-D0DDB4FB7D22}" type="datetimeFigureOut">
              <a:rPr lang="en-US" smtClean="0"/>
              <a:t>11/6/16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A18D8C-5397-8E4C-82F5-2DF5E61036D0}" type="slidenum">
              <a:rPr lang="en-US" smtClean="0"/>
              <a:t>‹#›</a:t>
            </a:fld>
            <a:endParaRPr lang="en-US"/>
          </a:p>
        </p:txBody>
      </p:sp>
    </p:spTree>
    <p:extLst>
      <p:ext uri="{BB962C8B-B14F-4D97-AF65-F5344CB8AC3E}">
        <p14:creationId xmlns:p14="http://schemas.microsoft.com/office/powerpoint/2010/main" val="1200466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23AD78-233F-184F-B358-D0DDB4FB7D22}" type="datetimeFigureOut">
              <a:rPr lang="en-US" smtClean="0"/>
              <a:t>11/6/16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A18D8C-5397-8E4C-82F5-2DF5E61036D0}" type="slidenum">
              <a:rPr lang="en-US" smtClean="0"/>
              <a:t>‹#›</a:t>
            </a:fld>
            <a:endParaRPr lang="en-US"/>
          </a:p>
        </p:txBody>
      </p:sp>
    </p:spTree>
    <p:extLst>
      <p:ext uri="{BB962C8B-B14F-4D97-AF65-F5344CB8AC3E}">
        <p14:creationId xmlns:p14="http://schemas.microsoft.com/office/powerpoint/2010/main" val="628879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23AD78-233F-184F-B358-D0DDB4FB7D22}" type="datetimeFigureOut">
              <a:rPr lang="en-US" smtClean="0"/>
              <a:t>11/6/16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A18D8C-5397-8E4C-82F5-2DF5E61036D0}" type="slidenum">
              <a:rPr lang="en-US" smtClean="0"/>
              <a:t>‹#›</a:t>
            </a:fld>
            <a:endParaRPr lang="en-US"/>
          </a:p>
        </p:txBody>
      </p:sp>
    </p:spTree>
    <p:extLst>
      <p:ext uri="{BB962C8B-B14F-4D97-AF65-F5344CB8AC3E}">
        <p14:creationId xmlns:p14="http://schemas.microsoft.com/office/powerpoint/2010/main" val="18057043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23AD78-233F-184F-B358-D0DDB4FB7D22}" type="datetimeFigureOut">
              <a:rPr lang="en-US" smtClean="0"/>
              <a:t>11/6/16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A18D8C-5397-8E4C-82F5-2DF5E61036D0}" type="slidenum">
              <a:rPr lang="en-US" smtClean="0"/>
              <a:t>‹#›</a:t>
            </a:fld>
            <a:endParaRPr lang="en-US"/>
          </a:p>
        </p:txBody>
      </p:sp>
    </p:spTree>
    <p:extLst>
      <p:ext uri="{BB962C8B-B14F-4D97-AF65-F5344CB8AC3E}">
        <p14:creationId xmlns:p14="http://schemas.microsoft.com/office/powerpoint/2010/main" val="2336068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F23AD78-233F-184F-B358-D0DDB4FB7D22}" type="datetimeFigureOut">
              <a:rPr lang="en-US" smtClean="0"/>
              <a:t>11/6/16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A18D8C-5397-8E4C-82F5-2DF5E61036D0}" type="slidenum">
              <a:rPr lang="en-US" smtClean="0"/>
              <a:t>‹#›</a:t>
            </a:fld>
            <a:endParaRPr lang="en-US"/>
          </a:p>
        </p:txBody>
      </p:sp>
    </p:spTree>
    <p:extLst>
      <p:ext uri="{BB962C8B-B14F-4D97-AF65-F5344CB8AC3E}">
        <p14:creationId xmlns:p14="http://schemas.microsoft.com/office/powerpoint/2010/main" val="6299859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F23AD78-233F-184F-B358-D0DDB4FB7D22}" type="datetimeFigureOut">
              <a:rPr lang="en-US" smtClean="0"/>
              <a:t>11/6/16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A18D8C-5397-8E4C-82F5-2DF5E61036D0}" type="slidenum">
              <a:rPr lang="en-US" smtClean="0"/>
              <a:t>‹#›</a:t>
            </a:fld>
            <a:endParaRPr lang="en-US"/>
          </a:p>
        </p:txBody>
      </p:sp>
    </p:spTree>
    <p:extLst>
      <p:ext uri="{BB962C8B-B14F-4D97-AF65-F5344CB8AC3E}">
        <p14:creationId xmlns:p14="http://schemas.microsoft.com/office/powerpoint/2010/main" val="107924664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23AD78-233F-184F-B358-D0DDB4FB7D22}" type="datetimeFigureOut">
              <a:rPr lang="en-US" smtClean="0"/>
              <a:t>11/6/16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A18D8C-5397-8E4C-82F5-2DF5E61036D0}" type="slidenum">
              <a:rPr lang="en-US" smtClean="0"/>
              <a:t>‹#›</a:t>
            </a:fld>
            <a:endParaRPr lang="en-US"/>
          </a:p>
        </p:txBody>
      </p:sp>
    </p:spTree>
    <p:extLst>
      <p:ext uri="{BB962C8B-B14F-4D97-AF65-F5344CB8AC3E}">
        <p14:creationId xmlns:p14="http://schemas.microsoft.com/office/powerpoint/2010/main" val="5243471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gif"/><Relationship Id="rId4" Type="http://schemas.openxmlformats.org/officeDocument/2006/relationships/image" Target="../media/image2.jpe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1600" y="1"/>
            <a:ext cx="12192000" cy="6857999"/>
          </a:xfrm>
          <a:solidFill>
            <a:srgbClr val="00B0F0"/>
          </a:solidFill>
          <a:ln>
            <a:solidFill>
              <a:schemeClr val="tx1"/>
            </a:solidFill>
          </a:ln>
        </p:spPr>
        <p:txBody>
          <a:bodyPr>
            <a:normAutofit/>
          </a:bodyPr>
          <a:lstStyle/>
          <a:p>
            <a:r>
              <a:rPr lang="en-US" dirty="0">
                <a:latin typeface="Adobe Devanagari" charset="0"/>
                <a:ea typeface="Adobe Devanagari" charset="0"/>
                <a:cs typeface="Adobe Devanagari" charset="0"/>
              </a:rPr>
              <a:t/>
            </a:r>
            <a:br>
              <a:rPr lang="en-US" dirty="0">
                <a:latin typeface="Adobe Devanagari" charset="0"/>
                <a:ea typeface="Adobe Devanagari" charset="0"/>
                <a:cs typeface="Adobe Devanagari" charset="0"/>
              </a:rPr>
            </a:br>
            <a:endParaRPr lang="en-US" dirty="0">
              <a:latin typeface="Adobe Devanagari" charset="0"/>
              <a:ea typeface="Adobe Devanagari" charset="0"/>
              <a:cs typeface="Adobe Devanagari" charset="0"/>
            </a:endParaRPr>
          </a:p>
        </p:txBody>
      </p:sp>
      <p:sp>
        <p:nvSpPr>
          <p:cNvPr id="8" name="Rectangle 7"/>
          <p:cNvSpPr/>
          <p:nvPr/>
        </p:nvSpPr>
        <p:spPr>
          <a:xfrm>
            <a:off x="2249715" y="2089091"/>
            <a:ext cx="7910286" cy="1446550"/>
          </a:xfrm>
          <a:prstGeom prst="rect">
            <a:avLst/>
          </a:prstGeom>
          <a:solidFill>
            <a:schemeClr val="bg1"/>
          </a:solidFill>
          <a:ln>
            <a:solidFill>
              <a:schemeClr val="tx1"/>
            </a:solidFill>
          </a:ln>
        </p:spPr>
        <p:txBody>
          <a:bodyPr wrap="square">
            <a:spAutoFit/>
          </a:bodyPr>
          <a:lstStyle/>
          <a:p>
            <a:pPr algn="ctr"/>
            <a:r>
              <a:rPr lang="en-US" sz="4400" b="1" smtClean="0">
                <a:latin typeface="Adobe Devanagari" charset="0"/>
                <a:ea typeface="Adobe Devanagari" charset="0"/>
                <a:cs typeface="Adobe Devanagari" charset="0"/>
              </a:rPr>
              <a:t>Geography of India, The Aryans, The Caste System and Hinduism</a:t>
            </a:r>
            <a:endParaRPr lang="en-US" sz="4400"/>
          </a:p>
        </p:txBody>
      </p:sp>
    </p:spTree>
    <p:extLst>
      <p:ext uri="{BB962C8B-B14F-4D97-AF65-F5344CB8AC3E}">
        <p14:creationId xmlns:p14="http://schemas.microsoft.com/office/powerpoint/2010/main" val="9336778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1096487" y="-274881"/>
            <a:ext cx="10272155"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2800" b="0" i="0" u="none" strike="noStrike" cap="none" normalizeH="0" baseline="0" dirty="0" smtClean="0">
              <a:ln>
                <a:noFill/>
              </a:ln>
              <a:solidFill>
                <a:schemeClr val="tx1"/>
              </a:solidFill>
              <a:effectLst/>
              <a:latin typeface="Adobe Devanagari" charset="0"/>
              <a:ea typeface="Adobe Devanagari" charset="0"/>
              <a:cs typeface="Adobe Devanagari"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3200" b="1" i="0" u="none" strike="noStrike" cap="none" normalizeH="0" baseline="0" dirty="0" smtClean="0">
                <a:ln>
                  <a:noFill/>
                </a:ln>
                <a:solidFill>
                  <a:schemeClr val="tx1"/>
                </a:solidFill>
                <a:effectLst/>
                <a:latin typeface="Adobe Devanagari" charset="0"/>
                <a:ea typeface="Adobe Devanagari" charset="0"/>
                <a:cs typeface="Adobe Devanagari" charset="0"/>
              </a:rPr>
              <a:t>Why </a:t>
            </a:r>
            <a:r>
              <a:rPr kumimoji="0" lang="en-US" altLang="en-US" sz="3200" b="1" i="0" u="none" strike="noStrike" cap="none" normalizeH="0" baseline="0" dirty="0">
                <a:ln>
                  <a:noFill/>
                </a:ln>
                <a:solidFill>
                  <a:schemeClr val="tx1"/>
                </a:solidFill>
                <a:effectLst/>
                <a:latin typeface="Adobe Devanagari" charset="0"/>
                <a:ea typeface="Adobe Devanagari" charset="0"/>
                <a:cs typeface="Adobe Devanagari" charset="0"/>
              </a:rPr>
              <a:t>were physical geography and location important to the development of Indian civilization?</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2800" b="0" i="0" u="none" strike="noStrike" cap="none" normalizeH="0" baseline="0" dirty="0">
              <a:ln>
                <a:noFill/>
              </a:ln>
              <a:solidFill>
                <a:schemeClr val="tx1"/>
              </a:solidFill>
              <a:effectLst/>
              <a:latin typeface="Adobe Devanagari" charset="0"/>
              <a:ea typeface="Adobe Devanagari" charset="0"/>
              <a:cs typeface="Adobe Devanagari" charset="0"/>
            </a:endParaRPr>
          </a:p>
        </p:txBody>
      </p:sp>
      <p:pic>
        <p:nvPicPr>
          <p:cNvPr id="1026"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545" y="1198723"/>
            <a:ext cx="6772080" cy="429396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a:spLocks noChangeArrowheads="1"/>
          </p:cNvSpPr>
          <p:nvPr/>
        </p:nvSpPr>
        <p:spPr bwMode="auto">
          <a:xfrm>
            <a:off x="1543791" y="3126672"/>
            <a:ext cx="1671739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Rectangle 6"/>
          <p:cNvSpPr>
            <a:spLocks noChangeArrowheads="1"/>
          </p:cNvSpPr>
          <p:nvPr/>
        </p:nvSpPr>
        <p:spPr bwMode="auto">
          <a:xfrm>
            <a:off x="1543791" y="3126672"/>
            <a:ext cx="1671739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84797" y="1443674"/>
            <a:ext cx="4889500" cy="4851400"/>
          </a:xfrm>
          <a:prstGeom prst="rect">
            <a:avLst/>
          </a:prstGeom>
        </p:spPr>
      </p:pic>
      <p:sp>
        <p:nvSpPr>
          <p:cNvPr id="18" name="Right Arrow 17"/>
          <p:cNvSpPr/>
          <p:nvPr/>
        </p:nvSpPr>
        <p:spPr>
          <a:xfrm>
            <a:off x="3524585" y="3345707"/>
            <a:ext cx="4240558" cy="298275"/>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 Box 6"/>
          <p:cNvSpPr txBox="1"/>
          <p:nvPr/>
        </p:nvSpPr>
        <p:spPr>
          <a:xfrm>
            <a:off x="1543791" y="5557631"/>
            <a:ext cx="4967786" cy="572944"/>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2400" b="1" dirty="0">
                <a:effectLst/>
                <a:latin typeface="Adobe Devanagari" charset="0"/>
                <a:ea typeface="DengXian" charset="-122"/>
                <a:cs typeface="Arial" charset="0"/>
              </a:rPr>
              <a:t>Be sure you can label:  </a:t>
            </a:r>
            <a:endParaRPr lang="en-US" sz="2400" dirty="0">
              <a:effectLst/>
              <a:ea typeface="DengXian" charset="-122"/>
              <a:cs typeface="Arial" charset="0"/>
            </a:endParaRPr>
          </a:p>
          <a:p>
            <a:pPr marL="0" marR="0">
              <a:spcBef>
                <a:spcPts val="0"/>
              </a:spcBef>
              <a:spcAft>
                <a:spcPts val="0"/>
              </a:spcAft>
            </a:pPr>
            <a:r>
              <a:rPr lang="en-US" sz="2400" dirty="0">
                <a:effectLst/>
                <a:latin typeface="Adobe Devanagari" charset="0"/>
                <a:ea typeface="DengXian" charset="-122"/>
                <a:cs typeface="Arial" charset="0"/>
              </a:rPr>
              <a:t>Himalayas, Hindu Kush, Indian Ocean, Ganges River, Indus River</a:t>
            </a:r>
            <a:endParaRPr lang="en-US" sz="2400" dirty="0">
              <a:effectLst/>
              <a:ea typeface="DengXian" charset="-122"/>
              <a:cs typeface="Arial" charset="0"/>
            </a:endParaRPr>
          </a:p>
        </p:txBody>
      </p:sp>
    </p:spTree>
    <p:extLst>
      <p:ext uri="{BB962C8B-B14F-4D97-AF65-F5344CB8AC3E}">
        <p14:creationId xmlns:p14="http://schemas.microsoft.com/office/powerpoint/2010/main" val="3816361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1" y="319314"/>
            <a:ext cx="11596914" cy="6255657"/>
          </a:xfrm>
          <a:solidFill>
            <a:srgbClr val="00B0F0"/>
          </a:solidFill>
        </p:spPr>
        <p:txBody>
          <a:bodyPr>
            <a:normAutofit/>
          </a:bodyPr>
          <a:lstStyle/>
          <a:p>
            <a:pPr lvl="0"/>
            <a:r>
              <a:rPr lang="en-US" dirty="0">
                <a:latin typeface="Adobe Devanagari" charset="0"/>
                <a:ea typeface="Adobe Devanagari" charset="0"/>
                <a:cs typeface="Adobe Devanagari" charset="0"/>
              </a:rPr>
              <a:t>Indian civilization began in the </a:t>
            </a:r>
            <a:r>
              <a:rPr lang="en-US" b="1" dirty="0" smtClean="0">
                <a:latin typeface="Adobe Devanagari" charset="0"/>
                <a:ea typeface="Adobe Devanagari" charset="0"/>
                <a:cs typeface="Adobe Devanagari" charset="0"/>
              </a:rPr>
              <a:t>­­­­­­­­­­­Indus River Valley </a:t>
            </a:r>
            <a:r>
              <a:rPr lang="en-US" dirty="0" smtClean="0">
                <a:latin typeface="Adobe Devanagari" charset="0"/>
                <a:ea typeface="Adobe Devanagari" charset="0"/>
                <a:cs typeface="Adobe Devanagari" charset="0"/>
              </a:rPr>
              <a:t>and </a:t>
            </a:r>
            <a:r>
              <a:rPr lang="en-US" dirty="0">
                <a:latin typeface="Adobe Devanagari" charset="0"/>
                <a:ea typeface="Adobe Devanagari" charset="0"/>
                <a:cs typeface="Adobe Devanagari" charset="0"/>
              </a:rPr>
              <a:t>spread to the </a:t>
            </a:r>
            <a:r>
              <a:rPr lang="en-US" b="1" dirty="0" smtClean="0">
                <a:latin typeface="Adobe Devanagari" charset="0"/>
                <a:ea typeface="Adobe Devanagari" charset="0"/>
                <a:cs typeface="Adobe Devanagari" charset="0"/>
              </a:rPr>
              <a:t>Ganges River Valley</a:t>
            </a:r>
            <a:r>
              <a:rPr lang="en-US" dirty="0" smtClean="0">
                <a:latin typeface="Adobe Devanagari" charset="0"/>
                <a:ea typeface="Adobe Devanagari" charset="0"/>
                <a:cs typeface="Adobe Devanagari" charset="0"/>
              </a:rPr>
              <a:t>, </a:t>
            </a:r>
            <a:r>
              <a:rPr lang="en-US" dirty="0">
                <a:latin typeface="Adobe Devanagari" charset="0"/>
                <a:ea typeface="Adobe Devanagari" charset="0"/>
                <a:cs typeface="Adobe Devanagari" charset="0"/>
              </a:rPr>
              <a:t>then through the Indian subcontinent.  It continued with little interruption because of its geographic location</a:t>
            </a:r>
            <a:r>
              <a:rPr lang="en-US" dirty="0" smtClean="0">
                <a:latin typeface="Adobe Devanagari" charset="0"/>
                <a:ea typeface="Adobe Devanagari" charset="0"/>
                <a:cs typeface="Adobe Devanagari" charset="0"/>
              </a:rPr>
              <a:t>.</a:t>
            </a:r>
          </a:p>
          <a:p>
            <a:pPr marL="0" lvl="0" indent="0">
              <a:buNone/>
            </a:pPr>
            <a:endParaRPr lang="en-US" dirty="0">
              <a:latin typeface="Adobe Devanagari" charset="0"/>
              <a:ea typeface="Adobe Devanagari" charset="0"/>
              <a:cs typeface="Adobe Devanagari" charset="0"/>
            </a:endParaRPr>
          </a:p>
          <a:p>
            <a:pPr lvl="0"/>
            <a:r>
              <a:rPr lang="en-US" dirty="0">
                <a:latin typeface="Adobe Devanagari" charset="0"/>
                <a:ea typeface="Adobe Devanagari" charset="0"/>
                <a:cs typeface="Adobe Devanagari" charset="0"/>
              </a:rPr>
              <a:t>Physical barriers such as the Himalayas, the Hindu Kush, and the Indian Ocean made invasion more difficult.</a:t>
            </a:r>
          </a:p>
          <a:p>
            <a:pPr marL="0" indent="0">
              <a:buNone/>
            </a:pPr>
            <a:r>
              <a:rPr lang="en-US" dirty="0">
                <a:latin typeface="Adobe Devanagari" charset="0"/>
                <a:ea typeface="Adobe Devanagari" charset="0"/>
                <a:cs typeface="Adobe Devanagari" charset="0"/>
              </a:rPr>
              <a:t> </a:t>
            </a:r>
          </a:p>
          <a:p>
            <a:pPr lvl="0"/>
            <a:r>
              <a:rPr lang="en-US" dirty="0">
                <a:latin typeface="Adobe Devanagari" charset="0"/>
                <a:ea typeface="Adobe Devanagari" charset="0"/>
                <a:cs typeface="Adobe Devanagari" charset="0"/>
              </a:rPr>
              <a:t>Mountain passes in the </a:t>
            </a:r>
            <a:r>
              <a:rPr lang="en-US" b="1" dirty="0" smtClean="0">
                <a:latin typeface="Adobe Devanagari" charset="0"/>
                <a:ea typeface="Adobe Devanagari" charset="0"/>
                <a:cs typeface="Adobe Devanagari" charset="0"/>
              </a:rPr>
              <a:t>Hindu Kush </a:t>
            </a:r>
            <a:r>
              <a:rPr lang="en-US" dirty="0" smtClean="0">
                <a:latin typeface="Adobe Devanagari" charset="0"/>
                <a:ea typeface="Adobe Devanagari" charset="0"/>
                <a:cs typeface="Adobe Devanagari" charset="0"/>
              </a:rPr>
              <a:t>provided </a:t>
            </a:r>
            <a:r>
              <a:rPr lang="en-US" dirty="0">
                <a:latin typeface="Adobe Devanagari" charset="0"/>
                <a:ea typeface="Adobe Devanagari" charset="0"/>
                <a:cs typeface="Adobe Devanagari" charset="0"/>
              </a:rPr>
              <a:t>migration routes into the Indian subcontinent.</a:t>
            </a:r>
          </a:p>
          <a:p>
            <a:endParaRPr lang="en-US" dirty="0">
              <a:latin typeface="Adobe Devanagari" charset="0"/>
              <a:ea typeface="Adobe Devanagari" charset="0"/>
              <a:cs typeface="Adobe Devanagari" charset="0"/>
            </a:endParaRPr>
          </a:p>
          <a:p>
            <a:pPr lvl="0"/>
            <a:r>
              <a:rPr lang="en-US" dirty="0">
                <a:latin typeface="Adobe Devanagari" charset="0"/>
                <a:ea typeface="Adobe Devanagari" charset="0"/>
                <a:cs typeface="Adobe Devanagari" charset="0"/>
              </a:rPr>
              <a:t>The Indus and Ganges were the most important rivers in the Indian subcontinent.</a:t>
            </a:r>
          </a:p>
          <a:p>
            <a:pPr marL="0" indent="0">
              <a:buNone/>
            </a:pPr>
            <a:endParaRPr lang="en-US" dirty="0"/>
          </a:p>
        </p:txBody>
      </p:sp>
    </p:spTree>
    <p:extLst>
      <p:ext uri="{BB962C8B-B14F-4D97-AF65-F5344CB8AC3E}">
        <p14:creationId xmlns:p14="http://schemas.microsoft.com/office/powerpoint/2010/main" val="3213056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593766"/>
            <a:ext cx="10515600" cy="5583197"/>
          </a:xfrm>
          <a:solidFill>
            <a:srgbClr val="00B0F0"/>
          </a:solidFill>
        </p:spPr>
        <p:txBody>
          <a:bodyPr/>
          <a:lstStyle/>
          <a:p>
            <a:pPr marL="0" indent="0">
              <a:buNone/>
            </a:pPr>
            <a:r>
              <a:rPr lang="en-US" b="1" dirty="0">
                <a:latin typeface="Adobe Devanagari" charset="0"/>
                <a:ea typeface="Adobe Devanagari" charset="0"/>
                <a:cs typeface="Adobe Devanagari" charset="0"/>
              </a:rPr>
              <a:t>The Aryans </a:t>
            </a:r>
            <a:endParaRPr lang="en-US" dirty="0">
              <a:latin typeface="Adobe Devanagari" charset="0"/>
              <a:ea typeface="Adobe Devanagari" charset="0"/>
              <a:cs typeface="Adobe Devanagari" charset="0"/>
            </a:endParaRPr>
          </a:p>
          <a:p>
            <a:pPr lvl="0"/>
            <a:r>
              <a:rPr lang="en-US" dirty="0">
                <a:latin typeface="Adobe Devanagari" charset="0"/>
                <a:ea typeface="Adobe Devanagari" charset="0"/>
                <a:cs typeface="Adobe Devanagari" charset="0"/>
              </a:rPr>
              <a:t>About 1500 B.C., people from central Asia crossed the Hindu Kush Mountains and invaded India. Those people were called Aryans. </a:t>
            </a:r>
          </a:p>
          <a:p>
            <a:pPr marL="0" indent="0">
              <a:buNone/>
            </a:pPr>
            <a:r>
              <a:rPr lang="en-US" dirty="0">
                <a:latin typeface="Adobe Devanagari" charset="0"/>
                <a:ea typeface="Adobe Devanagari" charset="0"/>
                <a:cs typeface="Adobe Devanagari" charset="0"/>
              </a:rPr>
              <a:t> </a:t>
            </a:r>
          </a:p>
          <a:p>
            <a:pPr lvl="0"/>
            <a:r>
              <a:rPr lang="en-US" dirty="0">
                <a:latin typeface="Adobe Devanagari" charset="0"/>
                <a:ea typeface="Adobe Devanagari" charset="0"/>
                <a:cs typeface="Adobe Devanagari" charset="0"/>
              </a:rPr>
              <a:t>The Aryans conquered the people living in northern India. (Those people were probably the descendants of the Indus Valley people.) The Aryans built an important civilization in India. </a:t>
            </a:r>
          </a:p>
          <a:p>
            <a:pPr marL="0" indent="0">
              <a:buNone/>
            </a:pPr>
            <a:r>
              <a:rPr lang="en-US" dirty="0">
                <a:latin typeface="Adobe Devanagari" charset="0"/>
                <a:ea typeface="Adobe Devanagari" charset="0"/>
                <a:cs typeface="Adobe Devanagari" charset="0"/>
              </a:rPr>
              <a:t> </a:t>
            </a:r>
          </a:p>
          <a:p>
            <a:pPr lvl="0"/>
            <a:r>
              <a:rPr lang="en-US" dirty="0">
                <a:latin typeface="Adobe Devanagari" charset="0"/>
                <a:ea typeface="Adobe Devanagari" charset="0"/>
                <a:cs typeface="Adobe Devanagari" charset="0"/>
              </a:rPr>
              <a:t>At first, they were nomadic herders who raised cattle and sheep. But gradually the Aryans settled into villages and began to farm. By about 700 B.C., the Aryans were living in cities and had developed a written language called </a:t>
            </a:r>
            <a:r>
              <a:rPr lang="en-US" b="1" dirty="0" smtClean="0">
                <a:latin typeface="Adobe Devanagari" charset="0"/>
                <a:ea typeface="Adobe Devanagari" charset="0"/>
                <a:cs typeface="Adobe Devanagari" charset="0"/>
              </a:rPr>
              <a:t>Sanskrit.</a:t>
            </a:r>
            <a:endParaRPr lang="en-US" b="1" dirty="0">
              <a:latin typeface="Adobe Devanagari" charset="0"/>
              <a:ea typeface="Adobe Devanagari" charset="0"/>
              <a:cs typeface="Adobe Devanagari" charset="0"/>
            </a:endParaRPr>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8007009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 name="Rectangle 2"/>
          <p:cNvSpPr>
            <a:spLocks noChangeArrowheads="1"/>
          </p:cNvSpPr>
          <p:nvPr/>
        </p:nvSpPr>
        <p:spPr bwMode="auto">
          <a:xfrm>
            <a:off x="335148" y="316047"/>
            <a:ext cx="6972054" cy="3416320"/>
          </a:xfrm>
          <a:prstGeom prst="rect">
            <a:avLst/>
          </a:prstGeom>
          <a:solidFill>
            <a:schemeClr val="bg1">
              <a:lumMod val="75000"/>
            </a:schemeClr>
          </a:solidFill>
          <a:ln w="9525">
            <a:solidFill>
              <a:schemeClr val="tx1"/>
            </a:solid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chemeClr val="tx1"/>
                </a:solidFill>
                <a:effectLst/>
                <a:latin typeface="Adobe Devanagari" charset="0"/>
                <a:ea typeface="Adobe Devanagari" charset="0"/>
                <a:cs typeface="Adobe Devanagari" charset="0"/>
              </a:rPr>
              <a:t>The Caste System </a:t>
            </a:r>
          </a:p>
          <a:p>
            <a:pPr marL="285750" marR="0" lvl="0" indent="-285750" algn="l" defTabSz="914400" rtl="0" eaLnBrk="0" fontAlgn="base" latinLnBrk="0" hangingPunct="0">
              <a:lnSpc>
                <a:spcPct val="100000"/>
              </a:lnSpc>
              <a:spcBef>
                <a:spcPct val="0"/>
              </a:spcBef>
              <a:spcAft>
                <a:spcPct val="0"/>
              </a:spcAft>
              <a:buClrTx/>
              <a:buSzTx/>
              <a:buFont typeface="Arial" charset="0"/>
              <a:buChar char="•"/>
              <a:tabLst/>
            </a:pPr>
            <a:r>
              <a:rPr kumimoji="0" lang="en-US" altLang="en-US" sz="2400" b="0" i="0" u="none" strike="noStrike" cap="none" normalizeH="0" baseline="0" dirty="0">
                <a:ln>
                  <a:noFill/>
                </a:ln>
                <a:solidFill>
                  <a:schemeClr val="tx1"/>
                </a:solidFill>
                <a:effectLst/>
                <a:latin typeface="Adobe Devanagari" charset="0"/>
                <a:ea typeface="Adobe Devanagari" charset="0"/>
                <a:cs typeface="Adobe Devanagari" charset="0"/>
              </a:rPr>
              <a:t>The Aryans developed a system of social classes known as the caste system. </a:t>
            </a:r>
            <a:endParaRPr kumimoji="0" lang="en-US" altLang="en-US" sz="2400" b="0" i="0" u="none" strike="noStrike" cap="none" normalizeH="0" baseline="0" dirty="0" smtClean="0">
              <a:ln>
                <a:noFill/>
              </a:ln>
              <a:solidFill>
                <a:schemeClr val="tx1"/>
              </a:solidFill>
              <a:effectLst/>
              <a:latin typeface="Adobe Devanagari" charset="0"/>
              <a:ea typeface="Adobe Devanagari" charset="0"/>
              <a:cs typeface="Adobe Devanagari" charset="0"/>
            </a:endParaRPr>
          </a:p>
          <a:p>
            <a:pPr marL="285750" marR="0" lvl="0" indent="-285750" algn="l" defTabSz="914400" rtl="0" eaLnBrk="0" fontAlgn="base" latinLnBrk="0" hangingPunct="0">
              <a:lnSpc>
                <a:spcPct val="100000"/>
              </a:lnSpc>
              <a:spcBef>
                <a:spcPct val="0"/>
              </a:spcBef>
              <a:spcAft>
                <a:spcPct val="0"/>
              </a:spcAft>
              <a:buClrTx/>
              <a:buSzTx/>
              <a:buFont typeface="Arial" charset="0"/>
              <a:buChar char="•"/>
              <a:tabLst/>
            </a:pPr>
            <a:r>
              <a:rPr kumimoji="0" lang="en-US" altLang="en-US" sz="2400" b="0" i="0" u="none" strike="noStrike" cap="none" normalizeH="0" baseline="0" dirty="0" smtClean="0">
                <a:ln>
                  <a:noFill/>
                </a:ln>
                <a:solidFill>
                  <a:schemeClr val="tx1"/>
                </a:solidFill>
                <a:effectLst/>
                <a:latin typeface="Adobe Devanagari" charset="0"/>
                <a:ea typeface="Adobe Devanagari" charset="0"/>
                <a:cs typeface="Adobe Devanagari" charset="0"/>
              </a:rPr>
              <a:t>Under </a:t>
            </a:r>
            <a:r>
              <a:rPr kumimoji="0" lang="en-US" altLang="en-US" sz="2400" b="0" i="0" u="none" strike="noStrike" cap="none" normalizeH="0" baseline="0" dirty="0">
                <a:ln>
                  <a:noFill/>
                </a:ln>
                <a:solidFill>
                  <a:schemeClr val="tx1"/>
                </a:solidFill>
                <a:effectLst/>
                <a:latin typeface="Adobe Devanagari" charset="0"/>
                <a:ea typeface="Adobe Devanagari" charset="0"/>
                <a:cs typeface="Adobe Devanagari" charset="0"/>
              </a:rPr>
              <a:t>the caste system, Aryans divided people, into castes, or groups, according to their </a:t>
            </a:r>
            <a:r>
              <a:rPr kumimoji="0" lang="en-US" altLang="en-US" sz="2400" b="1" i="0" u="none" strike="noStrike" cap="none" normalizeH="0" baseline="0" dirty="0" smtClean="0">
                <a:ln>
                  <a:noFill/>
                </a:ln>
                <a:solidFill>
                  <a:schemeClr val="tx1"/>
                </a:solidFill>
                <a:effectLst/>
                <a:latin typeface="Adobe Devanagari" charset="0"/>
                <a:ea typeface="Adobe Devanagari" charset="0"/>
                <a:cs typeface="Adobe Devanagari" charset="0"/>
              </a:rPr>
              <a:t>­occupation</a:t>
            </a:r>
            <a:r>
              <a:rPr kumimoji="0" lang="en-US" altLang="en-US" sz="2400" b="0" i="0" u="none" strike="noStrike" cap="none" normalizeH="0" baseline="0" dirty="0" smtClean="0">
                <a:ln>
                  <a:noFill/>
                </a:ln>
                <a:solidFill>
                  <a:schemeClr val="tx1"/>
                </a:solidFill>
                <a:effectLst/>
                <a:latin typeface="Adobe Devanagari" charset="0"/>
                <a:ea typeface="Adobe Devanagari" charset="0"/>
                <a:cs typeface="Adobe Devanagari" charset="0"/>
              </a:rPr>
              <a:t>. </a:t>
            </a:r>
          </a:p>
          <a:p>
            <a:pPr marL="285750" marR="0" lvl="0" indent="-285750" algn="l" defTabSz="914400" rtl="0" eaLnBrk="0" fontAlgn="base" latinLnBrk="0" hangingPunct="0">
              <a:lnSpc>
                <a:spcPct val="100000"/>
              </a:lnSpc>
              <a:spcBef>
                <a:spcPct val="0"/>
              </a:spcBef>
              <a:spcAft>
                <a:spcPct val="0"/>
              </a:spcAft>
              <a:buClrTx/>
              <a:buSzTx/>
              <a:buFont typeface="Arial" charset="0"/>
              <a:buChar char="•"/>
              <a:tabLst/>
            </a:pPr>
            <a:r>
              <a:rPr kumimoji="0" lang="en-US" altLang="en-US" sz="2400" b="0" i="0" u="none" strike="noStrike" cap="none" normalizeH="0" baseline="0" dirty="0" smtClean="0">
                <a:ln>
                  <a:noFill/>
                </a:ln>
                <a:solidFill>
                  <a:schemeClr val="tx1"/>
                </a:solidFill>
                <a:effectLst/>
                <a:latin typeface="Adobe Devanagari" charset="0"/>
                <a:ea typeface="Adobe Devanagari" charset="0"/>
                <a:cs typeface="Adobe Devanagari" charset="0"/>
              </a:rPr>
              <a:t>Aryans </a:t>
            </a:r>
            <a:r>
              <a:rPr kumimoji="0" lang="en-US" altLang="en-US" sz="2400" b="0" i="0" u="none" strike="noStrike" cap="none" normalizeH="0" baseline="0" dirty="0">
                <a:ln>
                  <a:noFill/>
                </a:ln>
                <a:solidFill>
                  <a:schemeClr val="tx1"/>
                </a:solidFill>
                <a:effectLst/>
                <a:latin typeface="Adobe Devanagari" charset="0"/>
                <a:ea typeface="Adobe Devanagari" charset="0"/>
                <a:cs typeface="Adobe Devanagari" charset="0"/>
              </a:rPr>
              <a:t>created four main castes. The top castes were made up of priests, kings, and warriors. The lowest caste was made up of workers who served the higher castes.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Adobe Devanagari" charset="0"/>
              <a:ea typeface="Adobe Devanagari" charset="0"/>
              <a:cs typeface="Adobe Devanagari" charset="0"/>
            </a:endParaRPr>
          </a:p>
        </p:txBody>
      </p:sp>
      <p:pic>
        <p:nvPicPr>
          <p:cNvPr id="204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10286" y="214447"/>
            <a:ext cx="3874984" cy="3874984"/>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
        <p:nvSpPr>
          <p:cNvPr id="5" name="Rectangle 3"/>
          <p:cNvSpPr>
            <a:spLocks noChangeArrowheads="1"/>
          </p:cNvSpPr>
          <p:nvPr/>
        </p:nvSpPr>
        <p:spPr bwMode="auto">
          <a:xfrm>
            <a:off x="190006" y="4209505"/>
            <a:ext cx="11871366" cy="2462213"/>
          </a:xfrm>
          <a:prstGeom prst="rect">
            <a:avLst/>
          </a:prstGeom>
          <a:solidFill>
            <a:schemeClr val="bg1">
              <a:lumMod val="75000"/>
            </a:schemeClr>
          </a:solidFill>
          <a:ln w="9525">
            <a:solidFill>
              <a:schemeClr val="tx1"/>
            </a:solid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200" dirty="0">
              <a:latin typeface="Arial" charset="0"/>
            </a:endParaRPr>
          </a:p>
          <a:p>
            <a:pPr marL="285750" marR="0" lvl="0" indent="-285750" algn="l" defTabSz="914400" rtl="0" eaLnBrk="0" fontAlgn="base" latinLnBrk="0" hangingPunct="0">
              <a:lnSpc>
                <a:spcPct val="100000"/>
              </a:lnSpc>
              <a:spcBef>
                <a:spcPct val="0"/>
              </a:spcBef>
              <a:spcAft>
                <a:spcPct val="0"/>
              </a:spcAft>
              <a:buClrTx/>
              <a:buSzTx/>
              <a:buFont typeface="Arial" charset="0"/>
              <a:buChar char="•"/>
              <a:tabLst/>
            </a:pPr>
            <a:r>
              <a:rPr kumimoji="0" lang="en-US" altLang="en-US" sz="2200" b="0" i="0" u="none" strike="noStrike" cap="none" normalizeH="0" baseline="0" dirty="0" smtClean="0">
                <a:ln>
                  <a:noFill/>
                </a:ln>
                <a:solidFill>
                  <a:schemeClr val="tx1"/>
                </a:solidFill>
                <a:effectLst/>
                <a:latin typeface="Adobe Devanagari" charset="0"/>
                <a:ea typeface="Adobe Devanagari" charset="0"/>
                <a:cs typeface="Adobe Devanagari" charset="0"/>
              </a:rPr>
              <a:t>Under </a:t>
            </a:r>
            <a:r>
              <a:rPr kumimoji="0" lang="en-US" altLang="en-US" sz="2200" b="0" i="0" u="none" strike="noStrike" cap="none" normalizeH="0" baseline="0" dirty="0">
                <a:ln>
                  <a:noFill/>
                </a:ln>
                <a:solidFill>
                  <a:schemeClr val="tx1"/>
                </a:solidFill>
                <a:effectLst/>
                <a:latin typeface="Adobe Devanagari" charset="0"/>
                <a:ea typeface="Adobe Devanagari" charset="0"/>
                <a:cs typeface="Adobe Devanagari" charset="0"/>
              </a:rPr>
              <a:t>the caste system, people could not rise to a higher caste. </a:t>
            </a:r>
          </a:p>
          <a:p>
            <a:pPr marL="285750" marR="0" lvl="0" indent="-285750" algn="l" defTabSz="914400" rtl="0" eaLnBrk="0" fontAlgn="base" latinLnBrk="0" hangingPunct="0">
              <a:lnSpc>
                <a:spcPct val="100000"/>
              </a:lnSpc>
              <a:spcBef>
                <a:spcPct val="0"/>
              </a:spcBef>
              <a:spcAft>
                <a:spcPct val="0"/>
              </a:spcAft>
              <a:buClrTx/>
              <a:buSzTx/>
              <a:buFont typeface="Arial" charset="0"/>
              <a:buChar char="•"/>
              <a:tabLst/>
            </a:pPr>
            <a:r>
              <a:rPr kumimoji="0" lang="en-US" altLang="en-US" sz="2200" b="0" i="0" u="none" strike="noStrike" cap="none" normalizeH="0" baseline="0" dirty="0" smtClean="0">
                <a:ln>
                  <a:noFill/>
                </a:ln>
                <a:solidFill>
                  <a:schemeClr val="tx1"/>
                </a:solidFill>
                <a:effectLst/>
                <a:latin typeface="Adobe Devanagari" charset="0"/>
                <a:ea typeface="Adobe Devanagari" charset="0"/>
                <a:cs typeface="Adobe Devanagari" charset="0"/>
              </a:rPr>
              <a:t>People </a:t>
            </a:r>
            <a:r>
              <a:rPr kumimoji="0" lang="en-US" altLang="en-US" sz="2200" b="0" i="0" u="none" strike="noStrike" cap="none" normalizeH="0" baseline="0" dirty="0">
                <a:ln>
                  <a:noFill/>
                </a:ln>
                <a:solidFill>
                  <a:schemeClr val="tx1"/>
                </a:solidFill>
                <a:effectLst/>
                <a:latin typeface="Adobe Devanagari" charset="0"/>
                <a:ea typeface="Adobe Devanagari" charset="0"/>
                <a:cs typeface="Adobe Devanagari" charset="0"/>
              </a:rPr>
              <a:t>remained in their caste for life. Children became members of their parents' caste. </a:t>
            </a:r>
          </a:p>
          <a:p>
            <a:pPr marL="285750" marR="0" lvl="0" indent="-285750" algn="l" defTabSz="914400" rtl="0" eaLnBrk="0" fontAlgn="base" latinLnBrk="0" hangingPunct="0">
              <a:lnSpc>
                <a:spcPct val="100000"/>
              </a:lnSpc>
              <a:spcBef>
                <a:spcPct val="0"/>
              </a:spcBef>
              <a:spcAft>
                <a:spcPct val="0"/>
              </a:spcAft>
              <a:buClrTx/>
              <a:buSzTx/>
              <a:buFont typeface="Arial" charset="0"/>
              <a:buChar char="•"/>
              <a:tabLst/>
            </a:pPr>
            <a:r>
              <a:rPr kumimoji="0" lang="en-US" altLang="en-US" sz="2200" b="0" i="0" u="none" strike="noStrike" cap="none" normalizeH="0" baseline="0" dirty="0">
                <a:ln>
                  <a:noFill/>
                </a:ln>
                <a:solidFill>
                  <a:schemeClr val="tx1"/>
                </a:solidFill>
                <a:effectLst/>
                <a:latin typeface="Adobe Devanagari" charset="0"/>
                <a:ea typeface="Adobe Devanagari" charset="0"/>
                <a:cs typeface="Adobe Devanagari" charset="0"/>
              </a:rPr>
              <a:t>Each caste had strict rules of conduct for caste members to follow.</a:t>
            </a:r>
          </a:p>
          <a:p>
            <a:pPr marL="285750" marR="0" lvl="0" indent="-285750" algn="l" defTabSz="914400" rtl="0" eaLnBrk="0" fontAlgn="base" latinLnBrk="0" hangingPunct="0">
              <a:lnSpc>
                <a:spcPct val="100000"/>
              </a:lnSpc>
              <a:spcBef>
                <a:spcPct val="0"/>
              </a:spcBef>
              <a:spcAft>
                <a:spcPct val="0"/>
              </a:spcAft>
              <a:buClrTx/>
              <a:buSzTx/>
              <a:buFont typeface="Arial" charset="0"/>
              <a:buChar char="•"/>
              <a:tabLst/>
            </a:pPr>
            <a:r>
              <a:rPr kumimoji="0" lang="en-US" altLang="en-US" sz="2200" b="0" i="0" u="none" strike="noStrike" cap="none" normalizeH="0" baseline="0" dirty="0">
                <a:ln>
                  <a:noFill/>
                </a:ln>
                <a:solidFill>
                  <a:schemeClr val="tx1"/>
                </a:solidFill>
                <a:effectLst/>
                <a:latin typeface="Adobe Devanagari" charset="0"/>
                <a:ea typeface="Adobe Devanagari" charset="0"/>
                <a:cs typeface="Adobe Devanagari" charset="0"/>
              </a:rPr>
              <a:t> People in a caste could not eat with people of other castes. They could not marry people from other castes. </a:t>
            </a:r>
          </a:p>
          <a:p>
            <a:pPr marL="285750" marR="0" lvl="0" indent="-285750" algn="l" defTabSz="914400" rtl="0" eaLnBrk="0" fontAlgn="base" latinLnBrk="0" hangingPunct="0">
              <a:lnSpc>
                <a:spcPct val="100000"/>
              </a:lnSpc>
              <a:spcBef>
                <a:spcPct val="0"/>
              </a:spcBef>
              <a:spcAft>
                <a:spcPct val="0"/>
              </a:spcAft>
              <a:buClrTx/>
              <a:buSzTx/>
              <a:buFont typeface="Arial" charset="0"/>
              <a:buChar char="•"/>
              <a:tabLst/>
            </a:pPr>
            <a:r>
              <a:rPr kumimoji="0" lang="en-US" altLang="en-US" sz="2200" b="0" i="0" u="none" strike="noStrike" cap="none" normalizeH="0" baseline="0" dirty="0">
                <a:ln>
                  <a:noFill/>
                </a:ln>
                <a:solidFill>
                  <a:schemeClr val="tx1"/>
                </a:solidFill>
                <a:effectLst/>
                <a:latin typeface="Adobe Devanagari" charset="0"/>
                <a:ea typeface="Adobe Devanagari" charset="0"/>
                <a:cs typeface="Adobe Devanagari" charset="0"/>
              </a:rPr>
              <a:t>The caste system has been a part of Indian life for thousands of years. Today, the caste system is not as strong as in the past. But it still affects the way many Indians live.  </a:t>
            </a:r>
          </a:p>
        </p:txBody>
      </p:sp>
    </p:spTree>
    <p:extLst>
      <p:ext uri="{BB962C8B-B14F-4D97-AF65-F5344CB8AC3E}">
        <p14:creationId xmlns:p14="http://schemas.microsoft.com/office/powerpoint/2010/main" val="8677444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6883" y="296883"/>
            <a:ext cx="11507189" cy="6365174"/>
          </a:xfrm>
          <a:solidFill>
            <a:schemeClr val="accent3">
              <a:lumMod val="40000"/>
              <a:lumOff val="60000"/>
            </a:schemeClr>
          </a:solidFill>
        </p:spPr>
        <p:txBody>
          <a:bodyPr>
            <a:normAutofit lnSpcReduction="10000"/>
          </a:bodyPr>
          <a:lstStyle/>
          <a:p>
            <a:pPr marL="0" indent="0">
              <a:buNone/>
            </a:pPr>
            <a:r>
              <a:rPr lang="en-US" b="1" dirty="0">
                <a:latin typeface="Adobe Devanagari" charset="0"/>
                <a:ea typeface="Adobe Devanagari" charset="0"/>
                <a:cs typeface="Adobe Devanagari" charset="0"/>
              </a:rPr>
              <a:t>Hinduism</a:t>
            </a:r>
            <a:endParaRPr lang="en-US" dirty="0">
              <a:latin typeface="Adobe Devanagari" charset="0"/>
              <a:ea typeface="Adobe Devanagari" charset="0"/>
              <a:cs typeface="Adobe Devanagari" charset="0"/>
            </a:endParaRPr>
          </a:p>
          <a:p>
            <a:pPr marL="0" indent="0">
              <a:buNone/>
            </a:pPr>
            <a:r>
              <a:rPr lang="en-US" u="sng" dirty="0">
                <a:latin typeface="Adobe Devanagari" charset="0"/>
                <a:ea typeface="Adobe Devanagari" charset="0"/>
                <a:cs typeface="Adobe Devanagari" charset="0"/>
              </a:rPr>
              <a:t>Major Hindu Beliefs</a:t>
            </a:r>
            <a:r>
              <a:rPr lang="en-US" dirty="0">
                <a:latin typeface="Adobe Devanagari" charset="0"/>
                <a:ea typeface="Adobe Devanagari" charset="0"/>
                <a:cs typeface="Adobe Devanagari" charset="0"/>
              </a:rPr>
              <a:t>:</a:t>
            </a:r>
          </a:p>
          <a:p>
            <a:pPr lvl="0"/>
            <a:r>
              <a:rPr lang="en-US" dirty="0">
                <a:latin typeface="Adobe Devanagari" charset="0"/>
                <a:ea typeface="Adobe Devanagari" charset="0"/>
                <a:cs typeface="Adobe Devanagari" charset="0"/>
              </a:rPr>
              <a:t>Hindus worship many gods who are all part of one supreme spirit known as </a:t>
            </a:r>
            <a:r>
              <a:rPr lang="en-US" b="1" dirty="0" smtClean="0">
                <a:latin typeface="Adobe Devanagari" charset="0"/>
                <a:ea typeface="Adobe Devanagari" charset="0"/>
                <a:cs typeface="Adobe Devanagari" charset="0"/>
              </a:rPr>
              <a:t>Brahman. </a:t>
            </a:r>
            <a:endParaRPr lang="en-US" b="1" dirty="0">
              <a:latin typeface="Adobe Devanagari" charset="0"/>
              <a:ea typeface="Adobe Devanagari" charset="0"/>
              <a:cs typeface="Adobe Devanagari" charset="0"/>
            </a:endParaRPr>
          </a:p>
          <a:p>
            <a:pPr lvl="0"/>
            <a:r>
              <a:rPr lang="en-US" dirty="0">
                <a:latin typeface="Adobe Devanagari" charset="0"/>
                <a:ea typeface="Adobe Devanagari" charset="0"/>
                <a:cs typeface="Adobe Devanagari" charset="0"/>
              </a:rPr>
              <a:t>Hindus believe the spirit of Brahman is in all living things.   </a:t>
            </a:r>
          </a:p>
          <a:p>
            <a:pPr lvl="0"/>
            <a:r>
              <a:rPr lang="en-US" dirty="0">
                <a:latin typeface="Adobe Devanagari" charset="0"/>
                <a:ea typeface="Adobe Devanagari" charset="0"/>
                <a:cs typeface="Adobe Devanagari" charset="0"/>
              </a:rPr>
              <a:t>After one life is over, the soul is reborn or born again, in another body, known as </a:t>
            </a:r>
            <a:r>
              <a:rPr lang="en-US" b="1" dirty="0" smtClean="0">
                <a:latin typeface="Adobe Devanagari" charset="0"/>
                <a:ea typeface="Adobe Devanagari" charset="0"/>
                <a:cs typeface="Adobe Devanagari" charset="0"/>
              </a:rPr>
              <a:t>reincarnation.</a:t>
            </a:r>
            <a:r>
              <a:rPr lang="en-US" dirty="0" smtClean="0">
                <a:latin typeface="Adobe Devanagari" charset="0"/>
                <a:ea typeface="Adobe Devanagari" charset="0"/>
                <a:cs typeface="Adobe Devanagari" charset="0"/>
              </a:rPr>
              <a:t> </a:t>
            </a:r>
            <a:endParaRPr lang="en-US" dirty="0">
              <a:latin typeface="Adobe Devanagari" charset="0"/>
              <a:ea typeface="Adobe Devanagari" charset="0"/>
              <a:cs typeface="Adobe Devanagari" charset="0"/>
            </a:endParaRPr>
          </a:p>
          <a:p>
            <a:pPr lvl="0"/>
            <a:r>
              <a:rPr lang="en-US" b="1" dirty="0" smtClean="0">
                <a:latin typeface="Adobe Devanagari" charset="0"/>
                <a:ea typeface="Adobe Devanagari" charset="0"/>
                <a:cs typeface="Adobe Devanagari" charset="0"/>
              </a:rPr>
              <a:t>Karma:</a:t>
            </a:r>
            <a:r>
              <a:rPr lang="en-US" dirty="0" smtClean="0">
                <a:latin typeface="Adobe Devanagari" charset="0"/>
                <a:ea typeface="Adobe Devanagari" charset="0"/>
                <a:cs typeface="Adobe Devanagari" charset="0"/>
              </a:rPr>
              <a:t>  </a:t>
            </a:r>
            <a:r>
              <a:rPr lang="en-US" dirty="0">
                <a:latin typeface="Adobe Devanagari" charset="0"/>
                <a:ea typeface="Adobe Devanagari" charset="0"/>
                <a:cs typeface="Adobe Devanagari" charset="0"/>
              </a:rPr>
              <a:t>actions in current life determine status in next life. Hindus believe that people who obey the rules of their caste are reborn into a higher caste. But people who fail to obey the rules are reborn into a lower caste.  Hindus believe that after many rebirths, some people reach the highest caste. Their souls become pure and clean. Hindus believe that such people are ready to leave the earth. </a:t>
            </a:r>
          </a:p>
          <a:p>
            <a:pPr lvl="0"/>
            <a:r>
              <a:rPr lang="en-US" dirty="0">
                <a:latin typeface="Adobe Devanagari" charset="0"/>
                <a:ea typeface="Adobe Devanagari" charset="0"/>
                <a:cs typeface="Adobe Devanagari" charset="0"/>
              </a:rPr>
              <a:t>Their souls join forever with the spirit of Brahman (known as Moksha)  </a:t>
            </a:r>
          </a:p>
          <a:p>
            <a:pPr lvl="0"/>
            <a:r>
              <a:rPr lang="en-US" b="1" dirty="0" smtClean="0">
                <a:latin typeface="Adobe Devanagari" charset="0"/>
                <a:ea typeface="Adobe Devanagari" charset="0"/>
                <a:cs typeface="Adobe Devanagari" charset="0"/>
              </a:rPr>
              <a:t>Vedas</a:t>
            </a:r>
            <a:r>
              <a:rPr lang="en-US" dirty="0" smtClean="0">
                <a:latin typeface="Adobe Devanagari" charset="0"/>
                <a:ea typeface="Adobe Devanagari" charset="0"/>
                <a:cs typeface="Adobe Devanagari" charset="0"/>
              </a:rPr>
              <a:t> </a:t>
            </a:r>
            <a:r>
              <a:rPr lang="en-US" dirty="0">
                <a:latin typeface="Adobe Devanagari" charset="0"/>
                <a:ea typeface="Adobe Devanagari" charset="0"/>
                <a:cs typeface="Adobe Devanagari" charset="0"/>
              </a:rPr>
              <a:t>and Upanishads are the sacred writings of Hinduism</a:t>
            </a:r>
          </a:p>
          <a:p>
            <a:pPr lvl="0"/>
            <a:r>
              <a:rPr lang="en-US" dirty="0">
                <a:latin typeface="Adobe Devanagari" charset="0"/>
                <a:ea typeface="Adobe Devanagari" charset="0"/>
                <a:cs typeface="Adobe Devanagari" charset="0"/>
              </a:rPr>
              <a:t>Spread along major </a:t>
            </a:r>
            <a:r>
              <a:rPr lang="en-US" b="1" dirty="0" smtClean="0">
                <a:latin typeface="Adobe Devanagari" charset="0"/>
                <a:ea typeface="Adobe Devanagari" charset="0"/>
                <a:cs typeface="Adobe Devanagari" charset="0"/>
              </a:rPr>
              <a:t>trade routes</a:t>
            </a:r>
            <a:endParaRPr lang="en-US" b="1" dirty="0">
              <a:latin typeface="Adobe Devanagari" charset="0"/>
              <a:ea typeface="Adobe Devanagari" charset="0"/>
              <a:cs typeface="Adobe Devanagari" charset="0"/>
            </a:endParaRPr>
          </a:p>
          <a:p>
            <a:pPr marL="0" indent="0">
              <a:buNone/>
            </a:pPr>
            <a:endParaRPr lang="en-US" dirty="0"/>
          </a:p>
        </p:txBody>
      </p:sp>
    </p:spTree>
    <p:extLst>
      <p:ext uri="{BB962C8B-B14F-4D97-AF65-F5344CB8AC3E}">
        <p14:creationId xmlns:p14="http://schemas.microsoft.com/office/powerpoint/2010/main" val="7840802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107</TotalTime>
  <Words>336</Words>
  <Application>Microsoft Macintosh PowerPoint</Application>
  <PresentationFormat>Widescreen</PresentationFormat>
  <Paragraphs>39</Paragraphs>
  <Slides>6</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Adobe Devanagari</vt:lpstr>
      <vt:lpstr>Calibri</vt:lpstr>
      <vt:lpstr>Calibri Light</vt:lpstr>
      <vt:lpstr>DengXian</vt:lpstr>
      <vt:lpstr>Arial</vt:lpstr>
      <vt:lpstr>Office Theme</vt:lpstr>
      <vt:lpstr> </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Geography of India, The Aryans, The Caste System and Hinduism </dc:title>
  <dc:creator>Steury, Christina</dc:creator>
  <cp:lastModifiedBy>Steury, Christina</cp:lastModifiedBy>
  <cp:revision>8</cp:revision>
  <dcterms:created xsi:type="dcterms:W3CDTF">2016-11-07T00:00:58Z</dcterms:created>
  <dcterms:modified xsi:type="dcterms:W3CDTF">2016-11-07T01:48:16Z</dcterms:modified>
</cp:coreProperties>
</file>