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66" r:id="rId5"/>
    <p:sldId id="256" r:id="rId6"/>
    <p:sldId id="267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66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8/6/2014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8/6/2014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8/6/2014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8/6/2014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8/6/2014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8/6/2014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8/6/2014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8/6/2014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8/6/2014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8/6/2014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8/6/2014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8/6/2014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8/6/2014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8/6/2014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8/6/2014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7_pw8duzGUg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e/e6/CornBelt.jpg" TargetMode="External"/><Relationship Id="rId2" Type="http://schemas.openxmlformats.org/officeDocument/2006/relationships/hyperlink" Target="http://upload.wikimedia.org/wikipedia/commons/c/c2/BibleBelt.png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media.web.britannica.com/eb-media/40/89940-004-7F1E482E.gif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Why Teach Geography?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www.youtube.com/watch?v=7_pw8duzGUg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71854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5 Themes of Geography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585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 of all…. What is Geography?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Geography- The study of the physical earth and how humans interact with it.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900761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Five Themes of Geography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Location</a:t>
            </a:r>
          </a:p>
          <a:p>
            <a:r>
              <a:rPr lang="en-US" sz="3200" dirty="0" smtClean="0"/>
              <a:t>Place</a:t>
            </a:r>
          </a:p>
          <a:p>
            <a:r>
              <a:rPr lang="en-US" sz="3200" dirty="0" smtClean="0"/>
              <a:t>Human-Environment Interaction</a:t>
            </a:r>
          </a:p>
          <a:p>
            <a:r>
              <a:rPr lang="en-US" sz="3200" dirty="0" smtClean="0"/>
              <a:t>Movement</a:t>
            </a:r>
          </a:p>
          <a:p>
            <a:r>
              <a:rPr lang="en-US" sz="3200" dirty="0" smtClean="0"/>
              <a:t>Regions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504067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u="sng" dirty="0" smtClean="0"/>
              <a:t>Absolute Location</a:t>
            </a:r>
          </a:p>
          <a:p>
            <a:pPr lvl="1"/>
            <a:r>
              <a:rPr lang="en-US" dirty="0" smtClean="0"/>
              <a:t>A latitude and longitude (global location) or a street address (local location).</a:t>
            </a:r>
          </a:p>
          <a:p>
            <a:pPr lvl="1"/>
            <a:r>
              <a:rPr lang="en-US" dirty="0" smtClean="0"/>
              <a:t>Paris France is 48° North Latitude and 2° East Longitude </a:t>
            </a:r>
          </a:p>
          <a:p>
            <a:pPr lvl="1"/>
            <a:r>
              <a:rPr lang="en-US" dirty="0" smtClean="0"/>
              <a:t>The White House is located at 1600 Pennsylvania Avenue</a:t>
            </a:r>
          </a:p>
          <a:p>
            <a:pPr lvl="1"/>
            <a:r>
              <a:rPr lang="en-US" dirty="0" smtClean="0"/>
              <a:t>PRIME MERIDIAN- 0° longitude</a:t>
            </a:r>
          </a:p>
          <a:p>
            <a:pPr lvl="1"/>
            <a:r>
              <a:rPr lang="en-US" dirty="0" smtClean="0"/>
              <a:t>EQUATOR- 0° latitude</a:t>
            </a:r>
          </a:p>
          <a:p>
            <a:r>
              <a:rPr lang="en-US" sz="2400" u="sng" dirty="0" smtClean="0"/>
              <a:t>Relative Location</a:t>
            </a:r>
            <a:endParaRPr lang="en-US" sz="2400" u="sng" dirty="0"/>
          </a:p>
          <a:p>
            <a:pPr lvl="1"/>
            <a:r>
              <a:rPr lang="en-US" dirty="0" smtClean="0"/>
              <a:t>Described by landmarks, time, direction or distance. </a:t>
            </a:r>
          </a:p>
          <a:p>
            <a:pPr lvl="1"/>
            <a:r>
              <a:rPr lang="en-US" dirty="0" smtClean="0"/>
              <a:t>“Go one mile West on Main St. and turn left then drive one block. </a:t>
            </a:r>
          </a:p>
          <a:p>
            <a:pPr lvl="1"/>
            <a:endParaRPr lang="en-US" dirty="0"/>
          </a:p>
          <a:p>
            <a:pPr lvl="8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822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What kind of place is it like there, what kind of place is it?</a:t>
            </a:r>
          </a:p>
          <a:p>
            <a:r>
              <a:rPr lang="en-US" sz="2800" dirty="0" smtClean="0"/>
              <a:t>Human Characteristics </a:t>
            </a:r>
          </a:p>
          <a:p>
            <a:pPr lvl="1"/>
            <a:r>
              <a:rPr lang="en-US" sz="2200" dirty="0" smtClean="0"/>
              <a:t>What are the main languages, customs, and beliefs (culture).</a:t>
            </a:r>
          </a:p>
          <a:p>
            <a:pPr lvl="1"/>
            <a:r>
              <a:rPr lang="en-US" sz="2200" dirty="0" smtClean="0"/>
              <a:t>How many people live, work, and visit a place. </a:t>
            </a:r>
          </a:p>
          <a:p>
            <a:r>
              <a:rPr lang="en-US" sz="2400" dirty="0" smtClean="0"/>
              <a:t>Physical Characteristics</a:t>
            </a:r>
          </a:p>
          <a:p>
            <a:pPr lvl="1"/>
            <a:r>
              <a:rPr lang="en-US" sz="2200" dirty="0" smtClean="0"/>
              <a:t>Landforms (mountains, rivers, etc.), climate, vegetation, wildlife, soil, etc. 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927153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Human-Environment Interaction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800" dirty="0" smtClean="0"/>
              <a:t>How do humans and the environment affect each other?</a:t>
            </a:r>
            <a:endParaRPr lang="en-US" sz="2400" dirty="0" smtClean="0"/>
          </a:p>
          <a:p>
            <a:pPr lvl="1"/>
            <a:r>
              <a:rPr lang="en-US" sz="2400" dirty="0" smtClean="0"/>
              <a:t>We depend on it.</a:t>
            </a:r>
          </a:p>
          <a:p>
            <a:pPr lvl="2"/>
            <a:r>
              <a:rPr lang="en-US" sz="2200" dirty="0" smtClean="0"/>
              <a:t>People depend on the environment around them for many different things. (food, clothes, transportation, etc.)</a:t>
            </a:r>
          </a:p>
          <a:p>
            <a:pPr lvl="1"/>
            <a:r>
              <a:rPr lang="en-US" sz="2400" dirty="0" smtClean="0"/>
              <a:t>We modify it.</a:t>
            </a:r>
          </a:p>
          <a:p>
            <a:pPr lvl="2"/>
            <a:r>
              <a:rPr lang="en-US" sz="2200" dirty="0" smtClean="0"/>
              <a:t>People modify our environment by heating and cooling buildings for comfort.</a:t>
            </a:r>
          </a:p>
          <a:p>
            <a:pPr lvl="1"/>
            <a:r>
              <a:rPr lang="en-US" sz="2400" dirty="0" smtClean="0"/>
              <a:t>We adapt to it.</a:t>
            </a:r>
          </a:p>
          <a:p>
            <a:pPr lvl="2"/>
            <a:r>
              <a:rPr lang="en-US" sz="2200" dirty="0" smtClean="0"/>
              <a:t>We adapt to the environment by wearing clothing suitable for the weather.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613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Movement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400" dirty="0" smtClean="0"/>
              <a:t>How are people, goods, and ideas moved from place to place?</a:t>
            </a:r>
          </a:p>
          <a:p>
            <a:pPr lvl="1"/>
            <a:r>
              <a:rPr lang="en-US" sz="2200" dirty="0" smtClean="0"/>
              <a:t>Human Movement</a:t>
            </a:r>
          </a:p>
          <a:p>
            <a:pPr lvl="2"/>
            <a:r>
              <a:rPr lang="en-US" sz="2000" dirty="0" smtClean="0"/>
              <a:t>Trucks, Trains, Planes, and Cars</a:t>
            </a:r>
          </a:p>
          <a:p>
            <a:pPr lvl="1"/>
            <a:r>
              <a:rPr lang="en-US" sz="2200" dirty="0" smtClean="0"/>
              <a:t>Information Movement </a:t>
            </a:r>
          </a:p>
          <a:p>
            <a:pPr lvl="2"/>
            <a:r>
              <a:rPr lang="en-US" sz="2000" dirty="0" smtClean="0"/>
              <a:t>Phones, Computer, Mail, </a:t>
            </a:r>
          </a:p>
          <a:p>
            <a:pPr lvl="1"/>
            <a:r>
              <a:rPr lang="en-US" sz="2200" dirty="0" smtClean="0"/>
              <a:t>Idea Movement</a:t>
            </a:r>
          </a:p>
          <a:p>
            <a:pPr lvl="2"/>
            <a:r>
              <a:rPr lang="en-US" sz="2000" dirty="0" smtClean="0"/>
              <a:t>How do fads move from place to place?</a:t>
            </a:r>
            <a:r>
              <a:rPr lang="en-US" sz="1800" dirty="0" smtClean="0"/>
              <a:t> TV, Radio, Magazines, and Social Media.</a:t>
            </a:r>
          </a:p>
          <a:p>
            <a:r>
              <a:rPr lang="en-US" sz="2200" dirty="0" smtClean="0"/>
              <a:t>This movement of ideas, people, and goods has caused the world to become interdependent. Interdependent means that they rely on one another and help each other. </a:t>
            </a:r>
          </a:p>
          <a:p>
            <a:pPr lvl="1"/>
            <a:endParaRPr lang="en-US" sz="2200" dirty="0" smtClean="0"/>
          </a:p>
        </p:txBody>
      </p:sp>
    </p:spTree>
    <p:extLst>
      <p:ext uri="{BB962C8B-B14F-4D97-AF65-F5344CB8AC3E}">
        <p14:creationId xmlns:p14="http://schemas.microsoft.com/office/powerpoint/2010/main" val="2784982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dirty="0" smtClean="0"/>
              <a:t>How are Regions similar to and different from other places? </a:t>
            </a:r>
          </a:p>
          <a:p>
            <a:pPr lvl="1"/>
            <a:r>
              <a:rPr lang="en-US" sz="2200" dirty="0" smtClean="0"/>
              <a:t>Formal Regions</a:t>
            </a:r>
          </a:p>
          <a:p>
            <a:pPr lvl="2"/>
            <a:r>
              <a:rPr lang="en-US" sz="2000" dirty="0" smtClean="0"/>
              <a:t>Regions defined by boundaries set by government or and administration of some kind. (States, Counties, Countries, Parks)</a:t>
            </a:r>
          </a:p>
          <a:p>
            <a:pPr lvl="2"/>
            <a:r>
              <a:rPr lang="en-US" sz="2000" dirty="0" smtClean="0"/>
              <a:t>Regions defined by similar characteristics. (Corn Belt, Rocky Mountain Region, China Town, Bible Belt, Tropics -area between the Tropic of Capricorn and the Tropic of Cancer)</a:t>
            </a:r>
          </a:p>
          <a:p>
            <a:pPr lvl="2"/>
            <a:r>
              <a:rPr lang="en-US" sz="2000" dirty="0">
                <a:hlinkClick r:id="rId2"/>
              </a:rPr>
              <a:t>http://</a:t>
            </a:r>
            <a:r>
              <a:rPr lang="en-US" sz="2000" dirty="0" smtClean="0">
                <a:hlinkClick r:id="rId2"/>
              </a:rPr>
              <a:t>upload.wikimedia.org/wikipedia/commons/c/c2/BibleBelt.png</a:t>
            </a:r>
            <a:endParaRPr lang="en-US" sz="2000" dirty="0" smtClean="0"/>
          </a:p>
          <a:p>
            <a:pPr lvl="2"/>
            <a:r>
              <a:rPr lang="en-US" sz="2000" dirty="0">
                <a:hlinkClick r:id="rId3"/>
              </a:rPr>
              <a:t>http://</a:t>
            </a:r>
            <a:r>
              <a:rPr lang="en-US" sz="2000" dirty="0" smtClean="0">
                <a:hlinkClick r:id="rId3"/>
              </a:rPr>
              <a:t>upload.wikimedia.org/wikipedia/commons/e/e6/CornBelt.jpg</a:t>
            </a:r>
            <a:endParaRPr lang="en-US" sz="2000" dirty="0" smtClean="0"/>
          </a:p>
          <a:p>
            <a:pPr lvl="2"/>
            <a:r>
              <a:rPr lang="en-US" sz="2000" dirty="0">
                <a:hlinkClick r:id="rId4"/>
              </a:rPr>
              <a:t>http://</a:t>
            </a:r>
            <a:r>
              <a:rPr lang="en-US" sz="2000" dirty="0" smtClean="0">
                <a:hlinkClick r:id="rId4"/>
              </a:rPr>
              <a:t>media.web.britannica.com/eb-media/40/89940-004-7F1E482E.gif</a:t>
            </a:r>
            <a:endParaRPr lang="en-US" sz="2000" dirty="0" smtClean="0"/>
          </a:p>
          <a:p>
            <a:pPr marL="914400" lvl="2" indent="0">
              <a:buNone/>
            </a:pPr>
            <a:endParaRPr lang="en-US" sz="2000" dirty="0" smtClean="0"/>
          </a:p>
          <a:p>
            <a:pPr marL="914400" lvl="2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92973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Regions Continued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Functional Regions</a:t>
            </a:r>
          </a:p>
          <a:p>
            <a:pPr lvl="1"/>
            <a:r>
              <a:rPr lang="en-US" dirty="0" smtClean="0"/>
              <a:t>Regions defined by a function (newspaper service area, cell phone coverage area)</a:t>
            </a:r>
          </a:p>
          <a:p>
            <a:r>
              <a:rPr lang="en-US" dirty="0" smtClean="0"/>
              <a:t>Vernacular Regions</a:t>
            </a:r>
          </a:p>
          <a:p>
            <a:pPr lvl="1"/>
            <a:r>
              <a:rPr lang="en-US" dirty="0" smtClean="0"/>
              <a:t>Regions defined by peoples perceptions (middle east, The South)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507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MR. HELP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u="sng" dirty="0" smtClean="0"/>
              <a:t>Easy way to remember the 5 themes….</a:t>
            </a:r>
          </a:p>
          <a:p>
            <a:r>
              <a:rPr lang="en-US" dirty="0" smtClean="0"/>
              <a:t>M-Movement</a:t>
            </a:r>
          </a:p>
          <a:p>
            <a:r>
              <a:rPr lang="en-US" dirty="0" smtClean="0"/>
              <a:t>R-Regions</a:t>
            </a:r>
          </a:p>
          <a:p>
            <a:r>
              <a:rPr lang="en-US" dirty="0" smtClean="0"/>
              <a:t>HE- Human Environment (interaction)</a:t>
            </a:r>
          </a:p>
          <a:p>
            <a:r>
              <a:rPr lang="en-US" dirty="0" smtClean="0"/>
              <a:t>L-Location</a:t>
            </a:r>
          </a:p>
          <a:p>
            <a:r>
              <a:rPr lang="en-US" dirty="0" smtClean="0"/>
              <a:t>P-Place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194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Describe you and your family using the five themes of geography. Make sure that you use every theme.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171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718E5D3B08F2418D3F1E7B8E82D76F" ma:contentTypeVersion="1" ma:contentTypeDescription="Create a new document." ma:contentTypeScope="" ma:versionID="f22809be81a6f507b442a90393adaa10">
  <xsd:schema xmlns:xsd="http://www.w3.org/2001/XMLSchema" xmlns:xs="http://www.w3.org/2001/XMLSchema" xmlns:p="http://schemas.microsoft.com/office/2006/metadata/properties" xmlns:ns3="5af78453-91f2-4232-82a2-8799fbe0fc4e" targetNamespace="http://schemas.microsoft.com/office/2006/metadata/properties" ma:root="true" ma:fieldsID="15e3b2aca59460e1f5986a67a09f35e9" ns3:_="">
    <xsd:import namespace="5af78453-91f2-4232-82a2-8799fbe0fc4e"/>
    <xsd:element name="properties">
      <xsd:complexType>
        <xsd:sequence>
          <xsd:element name="documentManagement">
            <xsd:complexType>
              <xsd:all>
                <xsd:element ref="ns3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f78453-91f2-4232-82a2-8799fbe0fc4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29DCB0C-0FF6-4468-8681-8C99DDC41D07}"/>
</file>

<file path=customXml/itemProps2.xml><?xml version="1.0" encoding="utf-8"?>
<ds:datastoreItem xmlns:ds="http://schemas.openxmlformats.org/officeDocument/2006/customXml" ds:itemID="{E6843B5F-163E-4276-A821-760BF1E5157F}"/>
</file>

<file path=customXml/itemProps3.xml><?xml version="1.0" encoding="utf-8"?>
<ds:datastoreItem xmlns:ds="http://schemas.openxmlformats.org/officeDocument/2006/customXml" ds:itemID="{D37164FF-C527-4F7A-99DF-ECEEF96CB9D8}"/>
</file>

<file path=docProps/app.xml><?xml version="1.0" encoding="utf-8"?>
<Properties xmlns="http://schemas.openxmlformats.org/officeDocument/2006/extended-properties" xmlns:vt="http://schemas.openxmlformats.org/officeDocument/2006/docPropsVTypes">
  <Template>TC103457503[[fn=Quotable]]</Template>
  <TotalTime>446</TotalTime>
  <Words>497</Words>
  <Application>Microsoft Office PowerPoint</Application>
  <PresentationFormat>Widescreen</PresentationFormat>
  <Paragraphs>67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Century Gothic</vt:lpstr>
      <vt:lpstr>Wingdings 2</vt:lpstr>
      <vt:lpstr>Quotable</vt:lpstr>
      <vt:lpstr>Why Teach Geography?</vt:lpstr>
      <vt:lpstr>5 Themes of Geography</vt:lpstr>
      <vt:lpstr>First of all…. What is Geography?</vt:lpstr>
      <vt:lpstr>The Five Themes of Geography</vt:lpstr>
      <vt:lpstr>Location</vt:lpstr>
      <vt:lpstr>Place</vt:lpstr>
      <vt:lpstr>Human-Environment Interaction</vt:lpstr>
      <vt:lpstr>Movement </vt:lpstr>
      <vt:lpstr>Regions</vt:lpstr>
      <vt:lpstr>Regions Continued </vt:lpstr>
      <vt:lpstr>MR. HELP</vt:lpstr>
      <vt:lpstr>Assignment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 Themes of Geography</dc:title>
  <dc:creator>Eaton, Joseph</dc:creator>
  <cp:lastModifiedBy>Joseph</cp:lastModifiedBy>
  <cp:revision>11</cp:revision>
  <dcterms:created xsi:type="dcterms:W3CDTF">2014-08-03T03:09:17Z</dcterms:created>
  <dcterms:modified xsi:type="dcterms:W3CDTF">2014-08-06T19:06:41Z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0x01010074718E5D3B08F2418D3F1E7B8E82D76F</vt:lpwstr>
  </property>
  <property fmtid="{D5CDD505-2E9C-101B-9397-08002B2CF9AE}" pid="3" name="IsMyDocuments">
    <vt:bool>true</vt:bool>
  </property>
</Properties>
</file>