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3"/>
  </p:sldMasterIdLst>
  <p:notesMasterIdLst>
    <p:notesMasterId r:id="rId4"/>
  </p:notesMasterIdLst>
  <p:sldIdLst>
    <p:sldId id="256" r:id="rId5"/>
    <p:sldId id="257"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5" Type="http://schemas.openxmlformats.org/officeDocument/2006/relationships/slide" Target="slides/slide1.xml"/><Relationship Id="rId6"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1e42ae352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1e42ae352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e7674283b8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e7674283b8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 Id="rId3" Type="http://schemas.openxmlformats.org/officeDocument/2006/relationships/hyperlink" Target="mailto:amooney@madisoncity.k12.al.us" TargetMode="Externa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2.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nvSpPr>
        <p:spPr>
          <a:xfrm>
            <a:off x="45950" y="-151600"/>
            <a:ext cx="3489600" cy="835200"/>
          </a:xfrm>
          <a:prstGeom prst="rect">
            <a:avLst/>
          </a:prstGeom>
          <a:noFill/>
          <a:ln>
            <a:noFill/>
          </a:ln>
        </p:spPr>
        <p:txBody>
          <a:bodyPr anchorCtr="0" anchor="t" bIns="91425" lIns="91425" spcFirstLastPara="1" rIns="91425" wrap="square" tIns="91425">
            <a:noAutofit/>
          </a:bodyPr>
          <a:lstStyle/>
          <a:p>
            <a:pPr indent="0" lvl="0" marL="0" rtl="0" algn="ctr">
              <a:spcBef>
                <a:spcPts val="1000"/>
              </a:spcBef>
              <a:spcAft>
                <a:spcPts val="0"/>
              </a:spcAft>
              <a:buNone/>
            </a:pPr>
            <a:r>
              <a:rPr b="1" lang="en" sz="1800">
                <a:solidFill>
                  <a:srgbClr val="666666"/>
                </a:solidFill>
                <a:latin typeface="Lora"/>
                <a:ea typeface="Lora"/>
                <a:cs typeface="Lora"/>
                <a:sym typeface="Lora"/>
              </a:rPr>
              <a:t>Français 3</a:t>
            </a:r>
            <a:r>
              <a:rPr lang="en" sz="1800">
                <a:solidFill>
                  <a:srgbClr val="666666"/>
                </a:solidFill>
                <a:latin typeface="Lora"/>
                <a:ea typeface="Lora"/>
                <a:cs typeface="Lora"/>
                <a:sym typeface="Lora"/>
              </a:rPr>
              <a:t> </a:t>
            </a:r>
            <a:endParaRPr sz="1800">
              <a:solidFill>
                <a:srgbClr val="666666"/>
              </a:solidFill>
              <a:latin typeface="Lora"/>
              <a:ea typeface="Lora"/>
              <a:cs typeface="Lora"/>
              <a:sym typeface="Lora"/>
            </a:endParaRPr>
          </a:p>
          <a:p>
            <a:pPr indent="0" lvl="0" marL="0" rtl="0" algn="ctr">
              <a:spcBef>
                <a:spcPts val="1000"/>
              </a:spcBef>
              <a:spcAft>
                <a:spcPts val="0"/>
              </a:spcAft>
              <a:buClr>
                <a:schemeClr val="dk1"/>
              </a:buClr>
              <a:buSzPts val="1100"/>
              <a:buFont typeface="Arial"/>
              <a:buNone/>
            </a:pPr>
            <a:r>
              <a:rPr lang="en" sz="1200">
                <a:solidFill>
                  <a:srgbClr val="666666"/>
                </a:solidFill>
                <a:latin typeface="Lora"/>
                <a:ea typeface="Lora"/>
                <a:cs typeface="Lora"/>
                <a:sym typeface="Lora"/>
              </a:rPr>
              <a:t>	</a:t>
            </a:r>
            <a:r>
              <a:rPr b="1" lang="en" sz="1200">
                <a:solidFill>
                  <a:srgbClr val="666666"/>
                </a:solidFill>
                <a:latin typeface="Homemade Apple"/>
                <a:ea typeface="Homemade Apple"/>
                <a:cs typeface="Homemade Apple"/>
                <a:sym typeface="Homemade Apple"/>
              </a:rPr>
              <a:t>Mme Angela M. Mooney</a:t>
            </a:r>
            <a:endParaRPr b="1" sz="1200">
              <a:solidFill>
                <a:srgbClr val="666666"/>
              </a:solidFill>
              <a:latin typeface="Homemade Apple"/>
              <a:ea typeface="Homemade Apple"/>
              <a:cs typeface="Homemade Apple"/>
              <a:sym typeface="Homemade Apple"/>
            </a:endParaRPr>
          </a:p>
          <a:p>
            <a:pPr indent="0" lvl="0" marL="0" rtl="0" algn="l">
              <a:lnSpc>
                <a:spcPct val="115000"/>
              </a:lnSpc>
              <a:spcBef>
                <a:spcPts val="1000"/>
              </a:spcBef>
              <a:spcAft>
                <a:spcPts val="0"/>
              </a:spcAft>
              <a:buNone/>
            </a:pPr>
            <a:r>
              <a:rPr lang="en" sz="1100">
                <a:solidFill>
                  <a:schemeClr val="dk1"/>
                </a:solidFill>
                <a:latin typeface="Lora"/>
                <a:ea typeface="Lora"/>
                <a:cs typeface="Lora"/>
                <a:sym typeface="Lora"/>
              </a:rPr>
              <a:t>Contact information: </a:t>
            </a:r>
            <a:r>
              <a:rPr lang="en" sz="1100" u="sng">
                <a:solidFill>
                  <a:schemeClr val="hlink"/>
                </a:solidFill>
                <a:latin typeface="Lora"/>
                <a:ea typeface="Lora"/>
                <a:cs typeface="Lora"/>
                <a:sym typeface="Lora"/>
                <a:hlinkClick r:id="rId3"/>
              </a:rPr>
              <a:t>amooney@madisoncity.k12.al.us</a:t>
            </a:r>
            <a:endParaRPr sz="1100">
              <a:solidFill>
                <a:schemeClr val="dk1"/>
              </a:solidFill>
              <a:latin typeface="Lora"/>
              <a:ea typeface="Lora"/>
              <a:cs typeface="Lora"/>
              <a:sym typeface="Lora"/>
            </a:endParaRPr>
          </a:p>
          <a:p>
            <a:pPr indent="0" lvl="0" marL="0" rtl="0" algn="l">
              <a:lnSpc>
                <a:spcPct val="115000"/>
              </a:lnSpc>
              <a:spcBef>
                <a:spcPts val="1000"/>
              </a:spcBef>
              <a:spcAft>
                <a:spcPts val="0"/>
              </a:spcAft>
              <a:buNone/>
            </a:pPr>
            <a:r>
              <a:rPr lang="en" sz="1100">
                <a:solidFill>
                  <a:schemeClr val="dk1"/>
                </a:solidFill>
                <a:latin typeface="Lora"/>
                <a:ea typeface="Lora"/>
                <a:cs typeface="Lora"/>
                <a:sym typeface="Lora"/>
              </a:rPr>
              <a:t> </a:t>
            </a:r>
            <a:endParaRPr sz="1100">
              <a:solidFill>
                <a:schemeClr val="dk1"/>
              </a:solidFill>
              <a:latin typeface="Lora"/>
              <a:ea typeface="Lora"/>
              <a:cs typeface="Lora"/>
              <a:sym typeface="Lora"/>
            </a:endParaRPr>
          </a:p>
          <a:p>
            <a:pPr indent="0" lvl="0" marL="0" rtl="0" algn="l">
              <a:lnSpc>
                <a:spcPct val="115000"/>
              </a:lnSpc>
              <a:spcBef>
                <a:spcPts val="1000"/>
              </a:spcBef>
              <a:spcAft>
                <a:spcPts val="0"/>
              </a:spcAft>
              <a:buNone/>
            </a:pPr>
            <a:r>
              <a:t/>
            </a:r>
            <a:endParaRPr sz="1100">
              <a:solidFill>
                <a:schemeClr val="dk1"/>
              </a:solidFill>
              <a:latin typeface="Lora"/>
              <a:ea typeface="Lora"/>
              <a:cs typeface="Lora"/>
              <a:sym typeface="Lora"/>
            </a:endParaRPr>
          </a:p>
          <a:p>
            <a:pPr indent="0" lvl="0" marL="0" rtl="0" algn="l">
              <a:lnSpc>
                <a:spcPct val="115000"/>
              </a:lnSpc>
              <a:spcBef>
                <a:spcPts val="1000"/>
              </a:spcBef>
              <a:spcAft>
                <a:spcPts val="0"/>
              </a:spcAft>
              <a:buClr>
                <a:schemeClr val="dk1"/>
              </a:buClr>
              <a:buSzPts val="1100"/>
              <a:buFont typeface="Arial"/>
              <a:buNone/>
            </a:pPr>
            <a:r>
              <a:t/>
            </a:r>
            <a:endParaRPr/>
          </a:p>
        </p:txBody>
      </p:sp>
      <p:sp>
        <p:nvSpPr>
          <p:cNvPr id="55" name="Google Shape;55;p13"/>
          <p:cNvSpPr txBox="1"/>
          <p:nvPr/>
        </p:nvSpPr>
        <p:spPr>
          <a:xfrm>
            <a:off x="3393675" y="0"/>
            <a:ext cx="1729500" cy="33132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1" lang="en">
                <a:solidFill>
                  <a:srgbClr val="FF0000"/>
                </a:solidFill>
                <a:latin typeface="Lora"/>
                <a:ea typeface="Lora"/>
                <a:cs typeface="Lora"/>
                <a:sym typeface="Lora"/>
              </a:rPr>
              <a:t>Goal for this year:  Intermediate </a:t>
            </a:r>
            <a:endParaRPr b="1">
              <a:solidFill>
                <a:srgbClr val="FF0000"/>
              </a:solidFill>
              <a:latin typeface="Lora"/>
              <a:ea typeface="Lora"/>
              <a:cs typeface="Lora"/>
              <a:sym typeface="Lora"/>
            </a:endParaRPr>
          </a:p>
          <a:p>
            <a:pPr indent="0" lvl="0" marL="0" rtl="0" algn="ctr">
              <a:lnSpc>
                <a:spcPct val="115000"/>
              </a:lnSpc>
              <a:spcBef>
                <a:spcPts val="0"/>
              </a:spcBef>
              <a:spcAft>
                <a:spcPts val="0"/>
              </a:spcAft>
              <a:buClr>
                <a:schemeClr val="dk1"/>
              </a:buClr>
              <a:buSzPts val="1100"/>
              <a:buFont typeface="Arial"/>
              <a:buNone/>
            </a:pPr>
            <a:r>
              <a:rPr b="1" lang="en">
                <a:solidFill>
                  <a:srgbClr val="FF0000"/>
                </a:solidFill>
                <a:latin typeface="Lora"/>
                <a:ea typeface="Lora"/>
                <a:cs typeface="Lora"/>
                <a:sym typeface="Lora"/>
              </a:rPr>
              <a:t>mid / high</a:t>
            </a:r>
            <a:endParaRPr b="1">
              <a:solidFill>
                <a:srgbClr val="FF0000"/>
              </a:solidFill>
              <a:latin typeface="Lora"/>
              <a:ea typeface="Lora"/>
              <a:cs typeface="Lora"/>
              <a:sym typeface="Lora"/>
            </a:endParaRPr>
          </a:p>
          <a:p>
            <a:pPr indent="0" lvl="0" marL="0" rtl="0" algn="ctr">
              <a:lnSpc>
                <a:spcPct val="115000"/>
              </a:lnSpc>
              <a:spcBef>
                <a:spcPts val="0"/>
              </a:spcBef>
              <a:spcAft>
                <a:spcPts val="0"/>
              </a:spcAft>
              <a:buClr>
                <a:schemeClr val="dk1"/>
              </a:buClr>
              <a:buSzPts val="1100"/>
              <a:buFont typeface="Arial"/>
              <a:buNone/>
            </a:pPr>
            <a:r>
              <a:rPr lang="en">
                <a:solidFill>
                  <a:schemeClr val="dk1"/>
                </a:solidFill>
                <a:latin typeface="Quicksand"/>
                <a:ea typeface="Quicksand"/>
                <a:cs typeface="Quicksand"/>
                <a:sym typeface="Quicksand"/>
              </a:rPr>
              <a:t>  </a:t>
            </a:r>
            <a:r>
              <a:rPr b="1" lang="en">
                <a:solidFill>
                  <a:schemeClr val="dk1"/>
                </a:solidFill>
                <a:latin typeface="Quicksand"/>
                <a:ea typeface="Quicksand"/>
                <a:cs typeface="Quicksand"/>
                <a:sym typeface="Quicksand"/>
              </a:rPr>
              <a:t>Our mission:   To provide a space for positive collaboration to create active learning environments that foster student engagement and empowerment.</a:t>
            </a:r>
            <a:endParaRPr b="1"/>
          </a:p>
        </p:txBody>
      </p:sp>
      <p:sp>
        <p:nvSpPr>
          <p:cNvPr id="56" name="Google Shape;56;p13"/>
          <p:cNvSpPr txBox="1"/>
          <p:nvPr/>
        </p:nvSpPr>
        <p:spPr>
          <a:xfrm>
            <a:off x="5123175" y="142625"/>
            <a:ext cx="4104600" cy="4548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solidFill>
                  <a:srgbClr val="0000FF"/>
                </a:solidFill>
                <a:latin typeface="Quicksand"/>
                <a:ea typeface="Quicksand"/>
                <a:cs typeface="Quicksand"/>
                <a:sym typeface="Quicksand"/>
              </a:rPr>
              <a:t>At the end of this course students should be able to say the following “I can…” statements.</a:t>
            </a:r>
            <a:endParaRPr b="1" sz="1100">
              <a:solidFill>
                <a:schemeClr val="dk1"/>
              </a:solidFill>
              <a:latin typeface="Lora"/>
              <a:ea typeface="Lora"/>
              <a:cs typeface="Lora"/>
              <a:sym typeface="Lora"/>
            </a:endParaRPr>
          </a:p>
          <a:p>
            <a:pPr indent="-304800" lvl="0" marL="914400" rtl="0" algn="l">
              <a:lnSpc>
                <a:spcPct val="115000"/>
              </a:lnSpc>
              <a:spcBef>
                <a:spcPts val="1000"/>
              </a:spcBef>
              <a:spcAft>
                <a:spcPts val="0"/>
              </a:spcAft>
              <a:buClr>
                <a:schemeClr val="dk1"/>
              </a:buClr>
              <a:buSzPts val="1200"/>
              <a:buFont typeface="Lora"/>
              <a:buChar char="●"/>
            </a:pPr>
            <a:r>
              <a:rPr lang="en" sz="1200">
                <a:solidFill>
                  <a:schemeClr val="dk1"/>
                </a:solidFill>
                <a:latin typeface="Lora"/>
                <a:ea typeface="Lora"/>
                <a:cs typeface="Lora"/>
                <a:sym typeface="Lora"/>
              </a:rPr>
              <a:t>spontaneously access vocabulary to speak about familiar and occasionally unfamiliar subjects. Sometimes with ease and confidence.</a:t>
            </a:r>
            <a:endParaRPr sz="1200">
              <a:solidFill>
                <a:schemeClr val="dk1"/>
              </a:solidFill>
              <a:latin typeface="Lora"/>
              <a:ea typeface="Lora"/>
              <a:cs typeface="Lora"/>
              <a:sym typeface="Lora"/>
            </a:endParaRPr>
          </a:p>
          <a:p>
            <a:pPr indent="-304800" lvl="0" marL="914400" rtl="0" algn="l">
              <a:lnSpc>
                <a:spcPct val="115000"/>
              </a:lnSpc>
              <a:spcBef>
                <a:spcPts val="0"/>
              </a:spcBef>
              <a:spcAft>
                <a:spcPts val="0"/>
              </a:spcAft>
              <a:buClr>
                <a:schemeClr val="dk1"/>
              </a:buClr>
              <a:buSzPts val="1200"/>
              <a:buFont typeface="Lora"/>
              <a:buChar char="●"/>
            </a:pPr>
            <a:r>
              <a:rPr lang="en" sz="1200">
                <a:solidFill>
                  <a:schemeClr val="dk1"/>
                </a:solidFill>
                <a:latin typeface="Lora"/>
                <a:ea typeface="Lora"/>
                <a:cs typeface="Lora"/>
                <a:sym typeface="Lora"/>
              </a:rPr>
              <a:t>speak confidently about present time actions and other time frames (using adverbs). </a:t>
            </a:r>
            <a:endParaRPr sz="1200">
              <a:solidFill>
                <a:schemeClr val="dk1"/>
              </a:solidFill>
              <a:latin typeface="Lora"/>
              <a:ea typeface="Lora"/>
              <a:cs typeface="Lora"/>
              <a:sym typeface="Lora"/>
            </a:endParaRPr>
          </a:p>
          <a:p>
            <a:pPr indent="-304800" lvl="0" marL="914400" rtl="0" algn="l">
              <a:lnSpc>
                <a:spcPct val="115000"/>
              </a:lnSpc>
              <a:spcBef>
                <a:spcPts val="0"/>
              </a:spcBef>
              <a:spcAft>
                <a:spcPts val="0"/>
              </a:spcAft>
              <a:buClr>
                <a:schemeClr val="dk1"/>
              </a:buClr>
              <a:buSzPts val="1200"/>
              <a:buFont typeface="Lora"/>
              <a:buChar char="●"/>
            </a:pPr>
            <a:r>
              <a:rPr lang="en" sz="1200">
                <a:solidFill>
                  <a:schemeClr val="dk1"/>
                </a:solidFill>
                <a:latin typeface="Lora"/>
                <a:ea typeface="Lora"/>
                <a:cs typeface="Lora"/>
                <a:sym typeface="Lora"/>
              </a:rPr>
              <a:t>describe, explain and compare. </a:t>
            </a:r>
            <a:endParaRPr sz="1200">
              <a:solidFill>
                <a:schemeClr val="dk1"/>
              </a:solidFill>
              <a:latin typeface="Lora"/>
              <a:ea typeface="Lora"/>
              <a:cs typeface="Lora"/>
              <a:sym typeface="Lora"/>
            </a:endParaRPr>
          </a:p>
          <a:p>
            <a:pPr indent="-304800" lvl="0" marL="914400" rtl="0" algn="l">
              <a:lnSpc>
                <a:spcPct val="115000"/>
              </a:lnSpc>
              <a:spcBef>
                <a:spcPts val="0"/>
              </a:spcBef>
              <a:spcAft>
                <a:spcPts val="0"/>
              </a:spcAft>
              <a:buClr>
                <a:schemeClr val="dk1"/>
              </a:buClr>
              <a:buSzPts val="1200"/>
              <a:buFont typeface="Lora"/>
              <a:buChar char="●"/>
            </a:pPr>
            <a:r>
              <a:rPr lang="en" sz="1200">
                <a:solidFill>
                  <a:schemeClr val="dk1"/>
                </a:solidFill>
                <a:latin typeface="Lora"/>
                <a:ea typeface="Lora"/>
                <a:cs typeface="Lora"/>
                <a:sym typeface="Lora"/>
              </a:rPr>
              <a:t>ask pointed, relevant questions. </a:t>
            </a:r>
            <a:endParaRPr sz="1200">
              <a:solidFill>
                <a:schemeClr val="dk1"/>
              </a:solidFill>
              <a:latin typeface="Lora"/>
              <a:ea typeface="Lora"/>
              <a:cs typeface="Lora"/>
              <a:sym typeface="Lora"/>
            </a:endParaRPr>
          </a:p>
          <a:p>
            <a:pPr indent="-304800" lvl="0" marL="914400" rtl="0" algn="l">
              <a:lnSpc>
                <a:spcPct val="115000"/>
              </a:lnSpc>
              <a:spcBef>
                <a:spcPts val="0"/>
              </a:spcBef>
              <a:spcAft>
                <a:spcPts val="0"/>
              </a:spcAft>
              <a:buClr>
                <a:schemeClr val="dk1"/>
              </a:buClr>
              <a:buSzPts val="1200"/>
              <a:buFont typeface="Lora"/>
              <a:buChar char="●"/>
            </a:pPr>
            <a:r>
              <a:rPr lang="en" sz="1200">
                <a:solidFill>
                  <a:schemeClr val="dk1"/>
                </a:solidFill>
                <a:latin typeface="Lora"/>
                <a:ea typeface="Lora"/>
                <a:cs typeface="Lora"/>
                <a:sym typeface="Lora"/>
              </a:rPr>
              <a:t> confidently apply circumlocution strategies.</a:t>
            </a:r>
            <a:endParaRPr sz="1200">
              <a:solidFill>
                <a:schemeClr val="dk1"/>
              </a:solidFill>
              <a:latin typeface="Lora"/>
              <a:ea typeface="Lora"/>
              <a:cs typeface="Lora"/>
              <a:sym typeface="Lora"/>
            </a:endParaRPr>
          </a:p>
          <a:p>
            <a:pPr indent="-304800" lvl="0" marL="914400" rtl="0" algn="l">
              <a:lnSpc>
                <a:spcPct val="115000"/>
              </a:lnSpc>
              <a:spcBef>
                <a:spcPts val="0"/>
              </a:spcBef>
              <a:spcAft>
                <a:spcPts val="0"/>
              </a:spcAft>
              <a:buClr>
                <a:schemeClr val="dk1"/>
              </a:buClr>
              <a:buSzPts val="1200"/>
              <a:buFont typeface="Lora"/>
              <a:buChar char="●"/>
            </a:pPr>
            <a:r>
              <a:rPr lang="en" sz="1200">
                <a:solidFill>
                  <a:schemeClr val="dk1"/>
                </a:solidFill>
                <a:latin typeface="Lora"/>
                <a:ea typeface="Lora"/>
                <a:cs typeface="Lora"/>
                <a:sym typeface="Lora"/>
              </a:rPr>
              <a:t>confidently recognize language, narrate and describe in different time frames.</a:t>
            </a:r>
            <a:endParaRPr sz="1200">
              <a:solidFill>
                <a:schemeClr val="dk1"/>
              </a:solidFill>
              <a:latin typeface="Lora"/>
              <a:ea typeface="Lora"/>
              <a:cs typeface="Lora"/>
              <a:sym typeface="Lora"/>
            </a:endParaRPr>
          </a:p>
          <a:p>
            <a:pPr indent="-304800" lvl="0" marL="914400" rtl="0" algn="l">
              <a:lnSpc>
                <a:spcPct val="115000"/>
              </a:lnSpc>
              <a:spcBef>
                <a:spcPts val="0"/>
              </a:spcBef>
              <a:spcAft>
                <a:spcPts val="0"/>
              </a:spcAft>
              <a:buClr>
                <a:schemeClr val="dk1"/>
              </a:buClr>
              <a:buSzPts val="1200"/>
              <a:buFont typeface="Lora"/>
              <a:buChar char="●"/>
            </a:pPr>
            <a:r>
              <a:rPr lang="en" sz="1200">
                <a:solidFill>
                  <a:schemeClr val="dk1"/>
                </a:solidFill>
                <a:latin typeface="Lora"/>
                <a:ea typeface="Lora"/>
                <a:cs typeface="Lora"/>
                <a:sym typeface="Lora"/>
              </a:rPr>
              <a:t>understand the main idea and some supporting details or follow the storyline of a fluent speaker. </a:t>
            </a:r>
            <a:endParaRPr sz="1200">
              <a:solidFill>
                <a:schemeClr val="dk1"/>
              </a:solidFill>
              <a:latin typeface="Lora"/>
              <a:ea typeface="Lora"/>
              <a:cs typeface="Lora"/>
              <a:sym typeface="Lora"/>
            </a:endParaRPr>
          </a:p>
          <a:p>
            <a:pPr indent="-304800" lvl="0" marL="914400" rtl="0" algn="l">
              <a:lnSpc>
                <a:spcPct val="115000"/>
              </a:lnSpc>
              <a:spcBef>
                <a:spcPts val="0"/>
              </a:spcBef>
              <a:spcAft>
                <a:spcPts val="0"/>
              </a:spcAft>
              <a:buClr>
                <a:schemeClr val="dk1"/>
              </a:buClr>
              <a:buSzPts val="1200"/>
              <a:buFont typeface="Lora"/>
              <a:buChar char="●"/>
            </a:pPr>
            <a:r>
              <a:rPr lang="en" sz="1200">
                <a:solidFill>
                  <a:schemeClr val="dk1"/>
                </a:solidFill>
                <a:latin typeface="Lora"/>
                <a:ea typeface="Lora"/>
                <a:cs typeface="Lora"/>
                <a:sym typeface="Lora"/>
              </a:rPr>
              <a:t>seek clarification when I don’t understand a theme or story. </a:t>
            </a:r>
            <a:endParaRPr sz="1200">
              <a:solidFill>
                <a:schemeClr val="dk1"/>
              </a:solidFill>
              <a:latin typeface="Lora"/>
              <a:ea typeface="Lora"/>
              <a:cs typeface="Lora"/>
              <a:sym typeface="Lora"/>
            </a:endParaRPr>
          </a:p>
        </p:txBody>
      </p:sp>
      <p:sp>
        <p:nvSpPr>
          <p:cNvPr id="57" name="Google Shape;57;p13"/>
          <p:cNvSpPr txBox="1"/>
          <p:nvPr/>
        </p:nvSpPr>
        <p:spPr>
          <a:xfrm>
            <a:off x="0" y="4370250"/>
            <a:ext cx="5669100" cy="533400"/>
          </a:xfrm>
          <a:prstGeom prst="rect">
            <a:avLst/>
          </a:prstGeom>
          <a:noFill/>
          <a:ln>
            <a:noFill/>
          </a:ln>
        </p:spPr>
        <p:txBody>
          <a:bodyPr anchorCtr="0" anchor="ctr" bIns="91425" lIns="91425" spcFirstLastPara="1" rIns="91425" wrap="square" tIns="91425">
            <a:noAutofit/>
          </a:bodyPr>
          <a:lstStyle/>
          <a:p>
            <a:pPr indent="0" lvl="0" marL="457200" rtl="0" algn="l">
              <a:lnSpc>
                <a:spcPct val="115000"/>
              </a:lnSpc>
              <a:spcBef>
                <a:spcPts val="1000"/>
              </a:spcBef>
              <a:spcAft>
                <a:spcPts val="0"/>
              </a:spcAft>
              <a:buNone/>
            </a:pPr>
            <a:r>
              <a:rPr lang="en" sz="1200">
                <a:solidFill>
                  <a:schemeClr val="dk1"/>
                </a:solidFill>
                <a:latin typeface="Calibri"/>
                <a:ea typeface="Calibri"/>
                <a:cs typeface="Calibri"/>
                <a:sym typeface="Calibri"/>
              </a:rPr>
              <a:t>This course is conducted in French. Immersion is proven to be the most effective path to proficiency in a second language. It is normal for students to feel frustrated and lost at the beginning. Trust the process. We will have time dedicated to speaking English and clearing up misunderstandings.</a:t>
            </a:r>
            <a:endParaRPr sz="1200">
              <a:solidFill>
                <a:schemeClr val="dk1"/>
              </a:solidFill>
              <a:latin typeface="Calibri"/>
              <a:ea typeface="Calibri"/>
              <a:cs typeface="Calibri"/>
              <a:sym typeface="Calibri"/>
            </a:endParaRPr>
          </a:p>
        </p:txBody>
      </p:sp>
      <p:pic>
        <p:nvPicPr>
          <p:cNvPr id="58" name="Google Shape;58;p13"/>
          <p:cNvPicPr preferRelativeResize="0"/>
          <p:nvPr/>
        </p:nvPicPr>
        <p:blipFill>
          <a:blip r:embed="rId4">
            <a:alphaModFix/>
          </a:blip>
          <a:stretch>
            <a:fillRect/>
          </a:stretch>
        </p:blipFill>
        <p:spPr>
          <a:xfrm>
            <a:off x="623750" y="1320507"/>
            <a:ext cx="1028700" cy="931675"/>
          </a:xfrm>
          <a:prstGeom prst="rect">
            <a:avLst/>
          </a:prstGeom>
          <a:noFill/>
          <a:ln>
            <a:noFill/>
          </a:ln>
        </p:spPr>
      </p:pic>
      <p:sp>
        <p:nvSpPr>
          <p:cNvPr id="59" name="Google Shape;59;p13"/>
          <p:cNvSpPr txBox="1"/>
          <p:nvPr/>
        </p:nvSpPr>
        <p:spPr>
          <a:xfrm>
            <a:off x="45950" y="2191375"/>
            <a:ext cx="3365700" cy="1018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t>What you need for Français::</a:t>
            </a:r>
            <a:endParaRPr sz="1200"/>
          </a:p>
          <a:p>
            <a:pPr indent="-304800" lvl="0" marL="457200" rtl="0" algn="l">
              <a:spcBef>
                <a:spcPts val="0"/>
              </a:spcBef>
              <a:spcAft>
                <a:spcPts val="0"/>
              </a:spcAft>
              <a:buSzPts val="1200"/>
              <a:buChar char="●"/>
            </a:pPr>
            <a:r>
              <a:rPr lang="en" sz="1200"/>
              <a:t>One inch binder (or space in another binder) with 2-3 dividers</a:t>
            </a:r>
            <a:endParaRPr sz="1200"/>
          </a:p>
          <a:p>
            <a:pPr indent="-304800" lvl="0" marL="457200" rtl="0" algn="l">
              <a:spcBef>
                <a:spcPts val="0"/>
              </a:spcBef>
              <a:spcAft>
                <a:spcPts val="0"/>
              </a:spcAft>
              <a:buSzPts val="1200"/>
              <a:buChar char="●"/>
            </a:pPr>
            <a:r>
              <a:rPr lang="en" sz="1200"/>
              <a:t>Loose leaf paper</a:t>
            </a:r>
            <a:endParaRPr sz="1200"/>
          </a:p>
          <a:p>
            <a:pPr indent="0" lvl="0" marL="457200" rtl="0" algn="l">
              <a:spcBef>
                <a:spcPts val="0"/>
              </a:spcBef>
              <a:spcAft>
                <a:spcPts val="0"/>
              </a:spcAft>
              <a:buNone/>
            </a:pPr>
            <a:r>
              <a:rPr lang="en" sz="1200"/>
              <a:t> </a:t>
            </a:r>
            <a:endParaRPr sz="1200"/>
          </a:p>
          <a:p>
            <a:pPr indent="0" lvl="0" marL="0" rtl="0" algn="l">
              <a:spcBef>
                <a:spcPts val="0"/>
              </a:spcBef>
              <a:spcAft>
                <a:spcPts val="0"/>
              </a:spcAft>
              <a:buNone/>
            </a:pPr>
            <a:r>
              <a:t/>
            </a:r>
            <a:endParaRPr sz="1200"/>
          </a:p>
        </p:txBody>
      </p:sp>
      <p:sp>
        <p:nvSpPr>
          <p:cNvPr id="60" name="Google Shape;60;p13"/>
          <p:cNvSpPr txBox="1"/>
          <p:nvPr/>
        </p:nvSpPr>
        <p:spPr>
          <a:xfrm>
            <a:off x="155300" y="3479525"/>
            <a:ext cx="3147000" cy="748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t>SCHOOLOGY</a:t>
            </a:r>
            <a:r>
              <a:rPr b="1" lang="en"/>
              <a:t> is required! </a:t>
            </a:r>
            <a:r>
              <a:rPr lang="en" sz="1200"/>
              <a:t>This is where all class information (including homework) will be posted.</a:t>
            </a:r>
            <a:endParaRPr sz="1200"/>
          </a:p>
        </p:txBody>
      </p:sp>
      <p:sp>
        <p:nvSpPr>
          <p:cNvPr id="61" name="Google Shape;61;p13"/>
          <p:cNvSpPr txBox="1"/>
          <p:nvPr/>
        </p:nvSpPr>
        <p:spPr>
          <a:xfrm>
            <a:off x="1880125" y="1436950"/>
            <a:ext cx="1422300" cy="44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700"/>
              <a:t>FALL 2021</a:t>
            </a:r>
            <a:endParaRPr b="1" sz="17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pic>
        <p:nvPicPr>
          <p:cNvPr id="66" name="Google Shape;66;p14"/>
          <p:cNvPicPr preferRelativeResize="0"/>
          <p:nvPr/>
        </p:nvPicPr>
        <p:blipFill>
          <a:blip r:embed="rId3">
            <a:alphaModFix/>
          </a:blip>
          <a:stretch>
            <a:fillRect/>
          </a:stretch>
        </p:blipFill>
        <p:spPr>
          <a:xfrm>
            <a:off x="49625" y="0"/>
            <a:ext cx="1202450" cy="1194650"/>
          </a:xfrm>
          <a:prstGeom prst="rect">
            <a:avLst/>
          </a:prstGeom>
          <a:noFill/>
          <a:ln>
            <a:noFill/>
          </a:ln>
        </p:spPr>
      </p:pic>
      <p:sp>
        <p:nvSpPr>
          <p:cNvPr id="67" name="Google Shape;67;p14"/>
          <p:cNvSpPr txBox="1"/>
          <p:nvPr/>
        </p:nvSpPr>
        <p:spPr>
          <a:xfrm>
            <a:off x="49625" y="999750"/>
            <a:ext cx="2147700" cy="36669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1000"/>
              </a:spcBef>
              <a:spcAft>
                <a:spcPts val="0"/>
              </a:spcAft>
              <a:buNone/>
            </a:pPr>
            <a:r>
              <a:rPr b="1" lang="en" sz="1100">
                <a:solidFill>
                  <a:srgbClr val="434343"/>
                </a:solidFill>
                <a:latin typeface="Quicksand"/>
                <a:ea typeface="Quicksand"/>
                <a:cs typeface="Quicksand"/>
                <a:sym typeface="Quicksand"/>
              </a:rPr>
              <a:t> </a:t>
            </a:r>
            <a:r>
              <a:rPr b="1" lang="en" sz="1000">
                <a:solidFill>
                  <a:srgbClr val="434343"/>
                </a:solidFill>
                <a:latin typeface="Quicksand"/>
                <a:ea typeface="Quicksand"/>
                <a:cs typeface="Quicksand"/>
                <a:sym typeface="Quicksand"/>
              </a:rPr>
              <a:t>6 GOALS to accomplish our mission...</a:t>
            </a:r>
            <a:endParaRPr b="1" sz="1000">
              <a:solidFill>
                <a:srgbClr val="434343"/>
              </a:solidFill>
              <a:latin typeface="Quicksand"/>
              <a:ea typeface="Quicksand"/>
              <a:cs typeface="Quicksand"/>
              <a:sym typeface="Quicksand"/>
            </a:endParaRPr>
          </a:p>
          <a:p>
            <a:pPr indent="0" lvl="0" marL="0" rtl="0" algn="l">
              <a:lnSpc>
                <a:spcPct val="115000"/>
              </a:lnSpc>
              <a:spcBef>
                <a:spcPts val="1000"/>
              </a:spcBef>
              <a:spcAft>
                <a:spcPts val="0"/>
              </a:spcAft>
              <a:buNone/>
            </a:pPr>
            <a:r>
              <a:rPr b="1" lang="en" sz="1000">
                <a:solidFill>
                  <a:srgbClr val="434343"/>
                </a:solidFill>
                <a:latin typeface="Quicksand"/>
                <a:ea typeface="Quicksand"/>
                <a:cs typeface="Quicksand"/>
                <a:sym typeface="Quicksand"/>
              </a:rPr>
              <a:t>To not be afraid of a second language environment</a:t>
            </a:r>
            <a:endParaRPr b="1" sz="1000">
              <a:solidFill>
                <a:srgbClr val="434343"/>
              </a:solidFill>
              <a:latin typeface="Quicksand"/>
              <a:ea typeface="Quicksand"/>
              <a:cs typeface="Quicksand"/>
              <a:sym typeface="Quicksand"/>
            </a:endParaRPr>
          </a:p>
          <a:p>
            <a:pPr indent="0" lvl="0" marL="0" rtl="0" algn="l">
              <a:lnSpc>
                <a:spcPct val="115000"/>
              </a:lnSpc>
              <a:spcBef>
                <a:spcPts val="1000"/>
              </a:spcBef>
              <a:spcAft>
                <a:spcPts val="0"/>
              </a:spcAft>
              <a:buNone/>
            </a:pPr>
            <a:r>
              <a:rPr b="1" lang="en" sz="1000">
                <a:solidFill>
                  <a:srgbClr val="434343"/>
                </a:solidFill>
                <a:latin typeface="Quicksand"/>
                <a:ea typeface="Quicksand"/>
                <a:cs typeface="Quicksand"/>
                <a:sym typeface="Quicksand"/>
              </a:rPr>
              <a:t>Take risks and break down the filter (it’s ok to make mistakes)</a:t>
            </a:r>
            <a:endParaRPr b="1" sz="1000">
              <a:solidFill>
                <a:srgbClr val="434343"/>
              </a:solidFill>
              <a:latin typeface="Quicksand"/>
              <a:ea typeface="Quicksand"/>
              <a:cs typeface="Quicksand"/>
              <a:sym typeface="Quicksand"/>
            </a:endParaRPr>
          </a:p>
          <a:p>
            <a:pPr indent="0" lvl="0" marL="0" rtl="0" algn="l">
              <a:lnSpc>
                <a:spcPct val="115000"/>
              </a:lnSpc>
              <a:spcBef>
                <a:spcPts val="1000"/>
              </a:spcBef>
              <a:spcAft>
                <a:spcPts val="0"/>
              </a:spcAft>
              <a:buNone/>
            </a:pPr>
            <a:r>
              <a:rPr b="1" lang="en" sz="1000">
                <a:solidFill>
                  <a:srgbClr val="434343"/>
                </a:solidFill>
                <a:latin typeface="Quicksand"/>
                <a:ea typeface="Quicksand"/>
                <a:cs typeface="Quicksand"/>
                <a:sym typeface="Quicksand"/>
              </a:rPr>
              <a:t>To be able to infer and circumlocute (guess meaning and use what you know)</a:t>
            </a:r>
            <a:endParaRPr b="1" sz="1000">
              <a:solidFill>
                <a:srgbClr val="434343"/>
              </a:solidFill>
              <a:latin typeface="Quicksand"/>
              <a:ea typeface="Quicksand"/>
              <a:cs typeface="Quicksand"/>
              <a:sym typeface="Quicksand"/>
            </a:endParaRPr>
          </a:p>
          <a:p>
            <a:pPr indent="0" lvl="0" marL="0" rtl="0" algn="l">
              <a:lnSpc>
                <a:spcPct val="115000"/>
              </a:lnSpc>
              <a:spcBef>
                <a:spcPts val="1000"/>
              </a:spcBef>
              <a:spcAft>
                <a:spcPts val="0"/>
              </a:spcAft>
              <a:buNone/>
            </a:pPr>
            <a:r>
              <a:rPr b="1" lang="en" sz="1000">
                <a:solidFill>
                  <a:srgbClr val="434343"/>
                </a:solidFill>
                <a:latin typeface="Quicksand"/>
                <a:ea typeface="Quicksand"/>
                <a:cs typeface="Quicksand"/>
                <a:sym typeface="Quicksand"/>
              </a:rPr>
              <a:t>To use the second language 100% of the time</a:t>
            </a:r>
            <a:endParaRPr b="1" sz="1000">
              <a:solidFill>
                <a:srgbClr val="434343"/>
              </a:solidFill>
              <a:latin typeface="Quicksand"/>
              <a:ea typeface="Quicksand"/>
              <a:cs typeface="Quicksand"/>
              <a:sym typeface="Quicksand"/>
            </a:endParaRPr>
          </a:p>
          <a:p>
            <a:pPr indent="0" lvl="0" marL="0" rtl="0" algn="l">
              <a:lnSpc>
                <a:spcPct val="115000"/>
              </a:lnSpc>
              <a:spcBef>
                <a:spcPts val="1000"/>
              </a:spcBef>
              <a:spcAft>
                <a:spcPts val="0"/>
              </a:spcAft>
              <a:buNone/>
            </a:pPr>
            <a:r>
              <a:rPr b="1" lang="en" sz="1000">
                <a:solidFill>
                  <a:srgbClr val="434343"/>
                </a:solidFill>
                <a:latin typeface="Quicksand"/>
                <a:ea typeface="Quicksand"/>
                <a:cs typeface="Quicksand"/>
                <a:sym typeface="Quicksand"/>
              </a:rPr>
              <a:t>To participate and be a part of a community</a:t>
            </a:r>
            <a:endParaRPr b="1" sz="1000">
              <a:solidFill>
                <a:srgbClr val="434343"/>
              </a:solidFill>
              <a:latin typeface="Quicksand"/>
              <a:ea typeface="Quicksand"/>
              <a:cs typeface="Quicksand"/>
              <a:sym typeface="Quicksand"/>
            </a:endParaRPr>
          </a:p>
          <a:p>
            <a:pPr indent="0" lvl="0" marL="0" rtl="0" algn="l">
              <a:lnSpc>
                <a:spcPct val="115000"/>
              </a:lnSpc>
              <a:spcBef>
                <a:spcPts val="1000"/>
              </a:spcBef>
              <a:spcAft>
                <a:spcPts val="0"/>
              </a:spcAft>
              <a:buNone/>
            </a:pPr>
            <a:r>
              <a:rPr b="1" lang="en" sz="1000">
                <a:solidFill>
                  <a:srgbClr val="434343"/>
                </a:solidFill>
                <a:latin typeface="Quicksand"/>
                <a:ea typeface="Quicksand"/>
                <a:cs typeface="Quicksand"/>
                <a:sym typeface="Quicksand"/>
              </a:rPr>
              <a:t>To cultivate intrinsic motivation and student empowerment</a:t>
            </a:r>
            <a:endParaRPr sz="1000"/>
          </a:p>
        </p:txBody>
      </p:sp>
      <p:sp>
        <p:nvSpPr>
          <p:cNvPr id="68" name="Google Shape;68;p14"/>
          <p:cNvSpPr txBox="1"/>
          <p:nvPr/>
        </p:nvSpPr>
        <p:spPr>
          <a:xfrm>
            <a:off x="6324450" y="49825"/>
            <a:ext cx="2819400" cy="5143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100">
                <a:solidFill>
                  <a:schemeClr val="dk1"/>
                </a:solidFill>
              </a:rPr>
              <a:t>Class expectations:</a:t>
            </a:r>
            <a:endParaRPr b="1" sz="1100">
              <a:solidFill>
                <a:schemeClr val="dk1"/>
              </a:solidFill>
            </a:endParaRPr>
          </a:p>
          <a:p>
            <a:pPr indent="-298450" lvl="0" marL="457200" rtl="0" algn="l">
              <a:spcBef>
                <a:spcPts val="0"/>
              </a:spcBef>
              <a:spcAft>
                <a:spcPts val="0"/>
              </a:spcAft>
              <a:buClr>
                <a:schemeClr val="dk1"/>
              </a:buClr>
              <a:buSzPts val="1100"/>
              <a:buAutoNum type="arabicPeriod"/>
            </a:pPr>
            <a:r>
              <a:rPr b="1" lang="en" sz="1100">
                <a:solidFill>
                  <a:schemeClr val="dk1"/>
                </a:solidFill>
              </a:rPr>
              <a:t>Always Respect</a:t>
            </a:r>
            <a:endParaRPr b="1" sz="1100">
              <a:solidFill>
                <a:schemeClr val="dk1"/>
              </a:solidFill>
            </a:endParaRPr>
          </a:p>
          <a:p>
            <a:pPr indent="-298450" lvl="0" marL="457200" rtl="0" algn="l">
              <a:spcBef>
                <a:spcPts val="0"/>
              </a:spcBef>
              <a:spcAft>
                <a:spcPts val="0"/>
              </a:spcAft>
              <a:buClr>
                <a:schemeClr val="dk1"/>
              </a:buClr>
              <a:buSzPts val="1100"/>
              <a:buAutoNum type="arabicPeriod"/>
            </a:pPr>
            <a:r>
              <a:rPr b="1" lang="en" sz="1100">
                <a:solidFill>
                  <a:schemeClr val="dk1"/>
                </a:solidFill>
              </a:rPr>
              <a:t>Always Participate - Do YOUR 50 %! </a:t>
            </a:r>
            <a:endParaRPr b="1" sz="1100">
              <a:solidFill>
                <a:schemeClr val="dk1"/>
              </a:solidFill>
            </a:endParaRPr>
          </a:p>
          <a:p>
            <a:pPr indent="-298450" lvl="0" marL="457200" rtl="0" algn="l">
              <a:spcBef>
                <a:spcPts val="0"/>
              </a:spcBef>
              <a:spcAft>
                <a:spcPts val="0"/>
              </a:spcAft>
              <a:buClr>
                <a:schemeClr val="dk1"/>
              </a:buClr>
              <a:buSzPts val="1100"/>
              <a:buAutoNum type="arabicPeriod"/>
            </a:pPr>
            <a:r>
              <a:rPr b="1" lang="en" sz="1100">
                <a:solidFill>
                  <a:schemeClr val="dk1"/>
                </a:solidFill>
              </a:rPr>
              <a:t>Always</a:t>
            </a:r>
            <a:r>
              <a:rPr lang="en" sz="1100">
                <a:solidFill>
                  <a:schemeClr val="dk1"/>
                </a:solidFill>
              </a:rPr>
              <a:t> </a:t>
            </a:r>
            <a:r>
              <a:rPr b="1" lang="en" sz="1100">
                <a:solidFill>
                  <a:schemeClr val="dk1"/>
                </a:solidFill>
              </a:rPr>
              <a:t>in Target Language</a:t>
            </a:r>
            <a:endParaRPr b="1" sz="1100">
              <a:solidFill>
                <a:schemeClr val="dk1"/>
              </a:solidFill>
            </a:endParaRPr>
          </a:p>
          <a:p>
            <a:pPr indent="-298450" lvl="0" marL="457200" rtl="0" algn="l">
              <a:spcBef>
                <a:spcPts val="0"/>
              </a:spcBef>
              <a:spcAft>
                <a:spcPts val="0"/>
              </a:spcAft>
              <a:buClr>
                <a:schemeClr val="dk1"/>
              </a:buClr>
              <a:buSzPts val="1100"/>
              <a:buAutoNum type="arabicPeriod"/>
            </a:pPr>
            <a:r>
              <a:rPr b="1" lang="en" sz="1100">
                <a:solidFill>
                  <a:schemeClr val="dk1"/>
                </a:solidFill>
              </a:rPr>
              <a:t>Always Prepare</a:t>
            </a:r>
            <a:endParaRPr b="1" sz="1100">
              <a:solidFill>
                <a:schemeClr val="dk1"/>
              </a:solidFill>
            </a:endParaRPr>
          </a:p>
          <a:p>
            <a:pPr indent="-298450" lvl="0" marL="457200" rtl="0" algn="l">
              <a:spcBef>
                <a:spcPts val="0"/>
              </a:spcBef>
              <a:spcAft>
                <a:spcPts val="0"/>
              </a:spcAft>
              <a:buClr>
                <a:schemeClr val="dk1"/>
              </a:buClr>
              <a:buSzPts val="1100"/>
              <a:buAutoNum type="arabicPeriod"/>
            </a:pPr>
            <a:r>
              <a:rPr lang="en" sz="1100">
                <a:solidFill>
                  <a:schemeClr val="dk1"/>
                </a:solidFill>
              </a:rPr>
              <a:t>Bathroom passes are given sparingly! </a:t>
            </a:r>
            <a:endParaRPr sz="1100">
              <a:solidFill>
                <a:schemeClr val="dk1"/>
              </a:solidFill>
            </a:endParaRPr>
          </a:p>
          <a:p>
            <a:pPr indent="-298450" lvl="0" marL="457200" rtl="0" algn="l">
              <a:spcBef>
                <a:spcPts val="0"/>
              </a:spcBef>
              <a:spcAft>
                <a:spcPts val="0"/>
              </a:spcAft>
              <a:buClr>
                <a:schemeClr val="dk1"/>
              </a:buClr>
              <a:buSzPts val="1100"/>
              <a:buAutoNum type="arabicPeriod"/>
            </a:pPr>
            <a:r>
              <a:rPr lang="en" sz="1100">
                <a:solidFill>
                  <a:schemeClr val="dk1"/>
                </a:solidFill>
              </a:rPr>
              <a:t>Bags UNDER the tables. Nothing at your chair. </a:t>
            </a:r>
            <a:endParaRPr sz="1100">
              <a:solidFill>
                <a:schemeClr val="dk1"/>
              </a:solidFill>
            </a:endParaRPr>
          </a:p>
          <a:p>
            <a:pPr indent="-298450" lvl="0" marL="457200" rtl="0" algn="l">
              <a:spcBef>
                <a:spcPts val="0"/>
              </a:spcBef>
              <a:spcAft>
                <a:spcPts val="0"/>
              </a:spcAft>
              <a:buClr>
                <a:schemeClr val="dk1"/>
              </a:buClr>
              <a:buSzPts val="1100"/>
              <a:buAutoNum type="arabicPeriod"/>
            </a:pPr>
            <a:r>
              <a:rPr lang="en" sz="1100">
                <a:solidFill>
                  <a:schemeClr val="dk1"/>
                </a:solidFill>
              </a:rPr>
              <a:t>No food in class. </a:t>
            </a:r>
            <a:endParaRPr sz="1100">
              <a:solidFill>
                <a:schemeClr val="dk1"/>
              </a:solidFill>
            </a:endParaRPr>
          </a:p>
          <a:p>
            <a:pPr indent="-298450" lvl="0" marL="457200" rtl="0" algn="l">
              <a:spcBef>
                <a:spcPts val="0"/>
              </a:spcBef>
              <a:spcAft>
                <a:spcPts val="0"/>
              </a:spcAft>
              <a:buClr>
                <a:schemeClr val="dk1"/>
              </a:buClr>
              <a:buSzPts val="1100"/>
              <a:buAutoNum type="arabicPeriod"/>
            </a:pPr>
            <a:r>
              <a:rPr lang="en" sz="1100">
                <a:solidFill>
                  <a:schemeClr val="dk1"/>
                </a:solidFill>
              </a:rPr>
              <a:t>No hoods, earbuds, etc that prevent you from listening. </a:t>
            </a:r>
            <a:endParaRPr sz="1100">
              <a:solidFill>
                <a:schemeClr val="dk1"/>
              </a:solidFill>
            </a:endParaRPr>
          </a:p>
          <a:p>
            <a:pPr indent="-298450" lvl="0" marL="457200" rtl="0" algn="l">
              <a:spcBef>
                <a:spcPts val="0"/>
              </a:spcBef>
              <a:spcAft>
                <a:spcPts val="0"/>
              </a:spcAft>
              <a:buClr>
                <a:schemeClr val="dk1"/>
              </a:buClr>
              <a:buSzPts val="1100"/>
              <a:buAutoNum type="arabicPeriod"/>
            </a:pPr>
            <a:r>
              <a:rPr b="1" lang="en" sz="1100" u="sng">
                <a:solidFill>
                  <a:schemeClr val="dk1"/>
                </a:solidFill>
              </a:rPr>
              <a:t>No unauthorized cell phone use.</a:t>
            </a:r>
            <a:endParaRPr b="1" sz="1100" u="sng">
              <a:solidFill>
                <a:schemeClr val="dk1"/>
              </a:solidFill>
            </a:endParaRPr>
          </a:p>
          <a:p>
            <a:pPr indent="0" lvl="0" marL="0" rtl="0" algn="l">
              <a:spcBef>
                <a:spcPts val="0"/>
              </a:spcBef>
              <a:spcAft>
                <a:spcPts val="0"/>
              </a:spcAft>
              <a:buNone/>
            </a:pPr>
            <a:r>
              <a:t/>
            </a:r>
            <a:endParaRPr sz="1000">
              <a:solidFill>
                <a:schemeClr val="dk1"/>
              </a:solidFill>
              <a:latin typeface="Calibri"/>
              <a:ea typeface="Calibri"/>
              <a:cs typeface="Calibri"/>
              <a:sym typeface="Calibri"/>
            </a:endParaRPr>
          </a:p>
          <a:p>
            <a:pPr indent="0" lvl="0" marL="0" rtl="0" algn="l">
              <a:spcBef>
                <a:spcPts val="0"/>
              </a:spcBef>
              <a:spcAft>
                <a:spcPts val="0"/>
              </a:spcAft>
              <a:buNone/>
            </a:pPr>
            <a:r>
              <a:t/>
            </a:r>
            <a:endParaRPr sz="1000">
              <a:solidFill>
                <a:schemeClr val="dk1"/>
              </a:solidFill>
              <a:latin typeface="Calibri"/>
              <a:ea typeface="Calibri"/>
              <a:cs typeface="Calibri"/>
              <a:sym typeface="Calibri"/>
            </a:endParaRPr>
          </a:p>
          <a:p>
            <a:pPr indent="0" lvl="0" marL="0" rtl="0" algn="l">
              <a:spcBef>
                <a:spcPts val="0"/>
              </a:spcBef>
              <a:spcAft>
                <a:spcPts val="0"/>
              </a:spcAft>
              <a:buNone/>
            </a:pPr>
            <a:r>
              <a:t/>
            </a:r>
            <a:endParaRPr sz="1000">
              <a:solidFill>
                <a:schemeClr val="dk1"/>
              </a:solidFill>
              <a:latin typeface="Calibri"/>
              <a:ea typeface="Calibri"/>
              <a:cs typeface="Calibri"/>
              <a:sym typeface="Calibri"/>
            </a:endParaRPr>
          </a:p>
          <a:p>
            <a:pPr indent="0" lvl="0" marL="0" rtl="0" algn="l">
              <a:lnSpc>
                <a:spcPct val="115000"/>
              </a:lnSpc>
              <a:spcBef>
                <a:spcPts val="1000"/>
              </a:spcBef>
              <a:spcAft>
                <a:spcPts val="0"/>
              </a:spcAft>
              <a:buNone/>
            </a:pPr>
            <a:r>
              <a:rPr lang="en" sz="2100">
                <a:solidFill>
                  <a:schemeClr val="dk1"/>
                </a:solidFill>
                <a:latin typeface="Calibri"/>
                <a:ea typeface="Calibri"/>
                <a:cs typeface="Calibri"/>
                <a:sym typeface="Calibri"/>
              </a:rPr>
              <a:t> </a:t>
            </a:r>
            <a:endParaRPr sz="2100">
              <a:solidFill>
                <a:schemeClr val="dk1"/>
              </a:solidFill>
              <a:latin typeface="Calibri"/>
              <a:ea typeface="Calibri"/>
              <a:cs typeface="Calibri"/>
              <a:sym typeface="Calibri"/>
            </a:endParaRPr>
          </a:p>
          <a:p>
            <a:pPr indent="0" lvl="0" marL="0" rtl="0" algn="l">
              <a:lnSpc>
                <a:spcPct val="115000"/>
              </a:lnSpc>
              <a:spcBef>
                <a:spcPts val="1000"/>
              </a:spcBef>
              <a:spcAft>
                <a:spcPts val="0"/>
              </a:spcAft>
              <a:buNone/>
            </a:pPr>
            <a:r>
              <a:rPr b="1" lang="en" sz="2100">
                <a:solidFill>
                  <a:schemeClr val="dk1"/>
                </a:solidFill>
                <a:latin typeface="Calibri"/>
                <a:ea typeface="Calibri"/>
                <a:cs typeface="Calibri"/>
                <a:sym typeface="Calibri"/>
              </a:rPr>
              <a:t>Homework will be posted on SCHOOLOGY!  </a:t>
            </a:r>
            <a:endParaRPr b="1" sz="2100">
              <a:solidFill>
                <a:schemeClr val="dk1"/>
              </a:solidFill>
              <a:latin typeface="Calibri"/>
              <a:ea typeface="Calibri"/>
              <a:cs typeface="Calibri"/>
              <a:sym typeface="Calibri"/>
            </a:endParaRPr>
          </a:p>
          <a:p>
            <a:pPr indent="0" lvl="0" marL="0" rtl="0" algn="l">
              <a:spcBef>
                <a:spcPts val="0"/>
              </a:spcBef>
              <a:spcAft>
                <a:spcPts val="0"/>
              </a:spcAft>
              <a:buNone/>
            </a:pPr>
            <a:r>
              <a:t/>
            </a:r>
            <a:endParaRPr sz="1000">
              <a:latin typeface="Calibri"/>
              <a:ea typeface="Calibri"/>
              <a:cs typeface="Calibri"/>
              <a:sym typeface="Calibri"/>
            </a:endParaRPr>
          </a:p>
        </p:txBody>
      </p:sp>
      <p:pic>
        <p:nvPicPr>
          <p:cNvPr descr="Free vector graphic: Team, Unity, Celebration, Dance - Free Image ..." id="69" name="Google Shape;69;p14"/>
          <p:cNvPicPr preferRelativeResize="0"/>
          <p:nvPr/>
        </p:nvPicPr>
        <p:blipFill>
          <a:blip r:embed="rId4">
            <a:alphaModFix/>
          </a:blip>
          <a:stretch>
            <a:fillRect/>
          </a:stretch>
        </p:blipFill>
        <p:spPr>
          <a:xfrm>
            <a:off x="3566088" y="4275625"/>
            <a:ext cx="1389600" cy="746925"/>
          </a:xfrm>
          <a:prstGeom prst="rect">
            <a:avLst/>
          </a:prstGeom>
          <a:noFill/>
          <a:ln>
            <a:noFill/>
          </a:ln>
        </p:spPr>
      </p:pic>
      <p:sp>
        <p:nvSpPr>
          <p:cNvPr id="70" name="Google Shape;70;p14"/>
          <p:cNvSpPr txBox="1"/>
          <p:nvPr/>
        </p:nvSpPr>
        <p:spPr>
          <a:xfrm>
            <a:off x="3066375" y="5022550"/>
            <a:ext cx="3914100" cy="120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200"/>
          </a:p>
        </p:txBody>
      </p:sp>
      <p:sp>
        <p:nvSpPr>
          <p:cNvPr id="71" name="Google Shape;71;p14"/>
          <p:cNvSpPr txBox="1"/>
          <p:nvPr/>
        </p:nvSpPr>
        <p:spPr>
          <a:xfrm>
            <a:off x="2132525" y="0"/>
            <a:ext cx="4241700" cy="3206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000">
                <a:solidFill>
                  <a:schemeClr val="dk1"/>
                </a:solidFill>
                <a:latin typeface="Proxima Nova"/>
                <a:ea typeface="Proxima Nova"/>
                <a:cs typeface="Proxima Nova"/>
                <a:sym typeface="Proxima Nova"/>
              </a:rPr>
              <a:t>Using speaking, listening, reading and writing strategies we will explore the following topics as well as target language cultural awareness through music, video, literature and other authentic materials. These topics will be practiced in present, immediate future, and past  time frames throughout the course. </a:t>
            </a:r>
            <a:endParaRPr sz="1000">
              <a:solidFill>
                <a:schemeClr val="dk1"/>
              </a:solidFill>
              <a:latin typeface="Proxima Nova"/>
              <a:ea typeface="Proxima Nova"/>
              <a:cs typeface="Proxima Nova"/>
              <a:sym typeface="Proxima Nova"/>
            </a:endParaRPr>
          </a:p>
          <a:p>
            <a:pPr indent="0" lvl="0" marL="0" rtl="0" algn="l">
              <a:spcBef>
                <a:spcPts val="0"/>
              </a:spcBef>
              <a:spcAft>
                <a:spcPts val="0"/>
              </a:spcAft>
              <a:buClr>
                <a:schemeClr val="dk1"/>
              </a:buClr>
              <a:buSzPts val="1100"/>
              <a:buFont typeface="Arial"/>
              <a:buNone/>
            </a:pPr>
            <a:r>
              <a:rPr lang="en" sz="1000">
                <a:solidFill>
                  <a:schemeClr val="dk1"/>
                </a:solidFill>
                <a:latin typeface="Proxima Nova"/>
                <a:ea typeface="Proxima Nova"/>
                <a:cs typeface="Proxima Nova"/>
                <a:sym typeface="Proxima Nova"/>
              </a:rPr>
              <a:t>Other topics will be explored based on student interest.</a:t>
            </a:r>
            <a:endParaRPr sz="1000">
              <a:solidFill>
                <a:schemeClr val="dk1"/>
              </a:solidFill>
              <a:latin typeface="Proxima Nova"/>
              <a:ea typeface="Proxima Nova"/>
              <a:cs typeface="Proxima Nova"/>
              <a:sym typeface="Proxima Nova"/>
            </a:endParaRPr>
          </a:p>
          <a:p>
            <a:pPr indent="0" lvl="0" marL="0" rtl="0" algn="l">
              <a:spcBef>
                <a:spcPts val="0"/>
              </a:spcBef>
              <a:spcAft>
                <a:spcPts val="0"/>
              </a:spcAft>
              <a:buClr>
                <a:schemeClr val="dk1"/>
              </a:buClr>
              <a:buSzPts val="1100"/>
              <a:buFont typeface="Arial"/>
              <a:buNone/>
            </a:pPr>
            <a:r>
              <a:rPr lang="en" sz="1100">
                <a:solidFill>
                  <a:srgbClr val="FF0000"/>
                </a:solidFill>
                <a:latin typeface="Proxima Nova"/>
                <a:ea typeface="Proxima Nova"/>
                <a:cs typeface="Proxima Nova"/>
                <a:sym typeface="Proxima Nova"/>
              </a:rPr>
              <a:t>Themes:</a:t>
            </a:r>
            <a:endParaRPr sz="1100">
              <a:solidFill>
                <a:srgbClr val="FF0000"/>
              </a:solidFill>
              <a:latin typeface="Proxima Nova"/>
              <a:ea typeface="Proxima Nova"/>
              <a:cs typeface="Proxima Nova"/>
              <a:sym typeface="Proxima Nova"/>
            </a:endParaRPr>
          </a:p>
          <a:p>
            <a:pPr indent="0" lvl="0" marL="0" rtl="0" algn="l">
              <a:spcBef>
                <a:spcPts val="0"/>
              </a:spcBef>
              <a:spcAft>
                <a:spcPts val="0"/>
              </a:spcAft>
              <a:buClr>
                <a:schemeClr val="dk1"/>
              </a:buClr>
              <a:buSzPts val="1100"/>
              <a:buFont typeface="Arial"/>
              <a:buNone/>
            </a:pPr>
            <a:r>
              <a:rPr lang="en" sz="1100">
                <a:solidFill>
                  <a:srgbClr val="FF0000"/>
                </a:solidFill>
                <a:latin typeface="Proxima Nova"/>
                <a:ea typeface="Proxima Nova"/>
                <a:cs typeface="Proxima Nova"/>
                <a:sym typeface="Proxima Nova"/>
              </a:rPr>
              <a:t>1st 9wks:</a:t>
            </a:r>
            <a:endParaRPr sz="1100">
              <a:solidFill>
                <a:srgbClr val="FF0000"/>
              </a:solidFill>
              <a:latin typeface="Proxima Nova"/>
              <a:ea typeface="Proxima Nova"/>
              <a:cs typeface="Proxima Nova"/>
              <a:sym typeface="Proxima Nova"/>
            </a:endParaRPr>
          </a:p>
          <a:p>
            <a:pPr indent="-298450" lvl="0" marL="457200" rtl="0" algn="l">
              <a:spcBef>
                <a:spcPts val="0"/>
              </a:spcBef>
              <a:spcAft>
                <a:spcPts val="0"/>
              </a:spcAft>
              <a:buClr>
                <a:schemeClr val="dk1"/>
              </a:buClr>
              <a:buSzPts val="1100"/>
              <a:buFont typeface="Proxima Nova"/>
              <a:buChar char="●"/>
            </a:pPr>
            <a:r>
              <a:rPr lang="en" sz="1100">
                <a:solidFill>
                  <a:schemeClr val="dk1"/>
                </a:solidFill>
                <a:latin typeface="Proxima Nova"/>
                <a:ea typeface="Proxima Nova"/>
                <a:cs typeface="Proxima Nova"/>
                <a:sym typeface="Proxima Nova"/>
              </a:rPr>
              <a:t>My typical week (review)</a:t>
            </a:r>
            <a:endParaRPr sz="1100">
              <a:solidFill>
                <a:schemeClr val="dk1"/>
              </a:solidFill>
              <a:latin typeface="Proxima Nova"/>
              <a:ea typeface="Proxima Nova"/>
              <a:cs typeface="Proxima Nova"/>
              <a:sym typeface="Proxima Nova"/>
            </a:endParaRPr>
          </a:p>
          <a:p>
            <a:pPr indent="-298450" lvl="0" marL="457200" rtl="0" algn="l">
              <a:spcBef>
                <a:spcPts val="0"/>
              </a:spcBef>
              <a:spcAft>
                <a:spcPts val="0"/>
              </a:spcAft>
              <a:buClr>
                <a:schemeClr val="dk1"/>
              </a:buClr>
              <a:buSzPts val="1100"/>
              <a:buFont typeface="Proxima Nova"/>
              <a:buChar char="●"/>
            </a:pPr>
            <a:r>
              <a:rPr lang="en" sz="1100">
                <a:solidFill>
                  <a:schemeClr val="dk1"/>
                </a:solidFill>
                <a:latin typeface="Proxima Nova"/>
                <a:ea typeface="Proxima Nova"/>
                <a:cs typeface="Proxima Nova"/>
                <a:sym typeface="Proxima Nova"/>
              </a:rPr>
              <a:t>My big adventure</a:t>
            </a:r>
            <a:endParaRPr sz="1100">
              <a:solidFill>
                <a:schemeClr val="dk1"/>
              </a:solidFill>
              <a:latin typeface="Proxima Nova"/>
              <a:ea typeface="Proxima Nova"/>
              <a:cs typeface="Proxima Nova"/>
              <a:sym typeface="Proxima Nova"/>
            </a:endParaRPr>
          </a:p>
          <a:p>
            <a:pPr indent="-298450" lvl="0" marL="457200" rtl="0" algn="l">
              <a:spcBef>
                <a:spcPts val="0"/>
              </a:spcBef>
              <a:spcAft>
                <a:spcPts val="0"/>
              </a:spcAft>
              <a:buClr>
                <a:schemeClr val="dk1"/>
              </a:buClr>
              <a:buSzPts val="1100"/>
              <a:buFont typeface="Proxima Nova"/>
              <a:buChar char="●"/>
            </a:pPr>
            <a:r>
              <a:rPr lang="en" sz="1100">
                <a:solidFill>
                  <a:schemeClr val="dk1"/>
                </a:solidFill>
                <a:latin typeface="Proxima Nova"/>
                <a:ea typeface="Proxima Nova"/>
                <a:cs typeface="Proxima Nova"/>
                <a:sym typeface="Proxima Nova"/>
              </a:rPr>
              <a:t>Geography</a:t>
            </a:r>
            <a:endParaRPr sz="1100">
              <a:solidFill>
                <a:schemeClr val="dk1"/>
              </a:solidFill>
              <a:latin typeface="Proxima Nova"/>
              <a:ea typeface="Proxima Nova"/>
              <a:cs typeface="Proxima Nova"/>
              <a:sym typeface="Proxima Nova"/>
            </a:endParaRPr>
          </a:p>
          <a:p>
            <a:pPr indent="-298450" lvl="0" marL="457200" rtl="0" algn="l">
              <a:spcBef>
                <a:spcPts val="0"/>
              </a:spcBef>
              <a:spcAft>
                <a:spcPts val="0"/>
              </a:spcAft>
              <a:buClr>
                <a:schemeClr val="dk1"/>
              </a:buClr>
              <a:buSzPts val="1100"/>
              <a:buFont typeface="Proxima Nova"/>
              <a:buChar char="●"/>
            </a:pPr>
            <a:r>
              <a:rPr lang="en" sz="1100">
                <a:solidFill>
                  <a:schemeClr val="dk1"/>
                </a:solidFill>
                <a:latin typeface="Proxima Nova"/>
                <a:ea typeface="Proxima Nova"/>
                <a:cs typeface="Proxima Nova"/>
                <a:sym typeface="Proxima Nova"/>
              </a:rPr>
              <a:t>Storytelling: Fairy tales, fables, and legends</a:t>
            </a:r>
            <a:endParaRPr sz="1100">
              <a:solidFill>
                <a:schemeClr val="dk1"/>
              </a:solidFill>
              <a:latin typeface="Proxima Nova"/>
              <a:ea typeface="Proxima Nova"/>
              <a:cs typeface="Proxima Nova"/>
              <a:sym typeface="Proxima Nova"/>
            </a:endParaRPr>
          </a:p>
          <a:p>
            <a:pPr indent="0" lvl="0" marL="457200" rtl="0" algn="l">
              <a:spcBef>
                <a:spcPts val="0"/>
              </a:spcBef>
              <a:spcAft>
                <a:spcPts val="0"/>
              </a:spcAft>
              <a:buClr>
                <a:schemeClr val="dk1"/>
              </a:buClr>
              <a:buSzPts val="1100"/>
              <a:buFont typeface="Arial"/>
              <a:buNone/>
            </a:pPr>
            <a:r>
              <a:t/>
            </a:r>
            <a:endParaRPr sz="1100">
              <a:solidFill>
                <a:schemeClr val="dk1"/>
              </a:solidFill>
              <a:latin typeface="Proxima Nova"/>
              <a:ea typeface="Proxima Nova"/>
              <a:cs typeface="Proxima Nova"/>
              <a:sym typeface="Proxima Nova"/>
            </a:endParaRPr>
          </a:p>
          <a:p>
            <a:pPr indent="0" lvl="0" marL="0" rtl="0" algn="l">
              <a:spcBef>
                <a:spcPts val="0"/>
              </a:spcBef>
              <a:spcAft>
                <a:spcPts val="0"/>
              </a:spcAft>
              <a:buClr>
                <a:schemeClr val="dk1"/>
              </a:buClr>
              <a:buSzPts val="1100"/>
              <a:buFont typeface="Arial"/>
              <a:buNone/>
            </a:pPr>
            <a:r>
              <a:rPr lang="en" sz="1100">
                <a:solidFill>
                  <a:srgbClr val="FF0000"/>
                </a:solidFill>
                <a:latin typeface="Proxima Nova"/>
                <a:ea typeface="Proxima Nova"/>
                <a:cs typeface="Proxima Nova"/>
                <a:sym typeface="Proxima Nova"/>
              </a:rPr>
              <a:t>2nd 9wks</a:t>
            </a:r>
            <a:endParaRPr sz="1100">
              <a:solidFill>
                <a:srgbClr val="FF0000"/>
              </a:solidFill>
              <a:latin typeface="Proxima Nova"/>
              <a:ea typeface="Proxima Nova"/>
              <a:cs typeface="Proxima Nova"/>
              <a:sym typeface="Proxima Nova"/>
            </a:endParaRPr>
          </a:p>
          <a:p>
            <a:pPr indent="-298450" lvl="0" marL="457200" rtl="0" algn="l">
              <a:spcBef>
                <a:spcPts val="0"/>
              </a:spcBef>
              <a:spcAft>
                <a:spcPts val="0"/>
              </a:spcAft>
              <a:buClr>
                <a:schemeClr val="dk1"/>
              </a:buClr>
              <a:buSzPts val="1100"/>
              <a:buFont typeface="Proxima Nova"/>
              <a:buChar char="●"/>
            </a:pPr>
            <a:r>
              <a:rPr lang="en" sz="1100">
                <a:solidFill>
                  <a:schemeClr val="dk1"/>
                </a:solidFill>
                <a:latin typeface="Proxima Nova"/>
                <a:ea typeface="Proxima Nova"/>
                <a:cs typeface="Proxima Nova"/>
                <a:sym typeface="Proxima Nova"/>
              </a:rPr>
              <a:t>University to Career / Technology and Public Services</a:t>
            </a:r>
            <a:endParaRPr sz="1100">
              <a:solidFill>
                <a:schemeClr val="dk1"/>
              </a:solidFill>
              <a:latin typeface="Proxima Nova"/>
              <a:ea typeface="Proxima Nova"/>
              <a:cs typeface="Proxima Nova"/>
              <a:sym typeface="Proxima Nova"/>
            </a:endParaRPr>
          </a:p>
          <a:p>
            <a:pPr indent="-298450" lvl="0" marL="457200" rtl="0" algn="l">
              <a:spcBef>
                <a:spcPts val="0"/>
              </a:spcBef>
              <a:spcAft>
                <a:spcPts val="0"/>
              </a:spcAft>
              <a:buClr>
                <a:schemeClr val="dk1"/>
              </a:buClr>
              <a:buSzPts val="1100"/>
              <a:buFont typeface="Proxima Nova"/>
              <a:buChar char="●"/>
            </a:pPr>
            <a:r>
              <a:rPr lang="en" sz="1100">
                <a:solidFill>
                  <a:schemeClr val="dk1"/>
                </a:solidFill>
                <a:latin typeface="Proxima Nova"/>
                <a:ea typeface="Proxima Nova"/>
                <a:cs typeface="Proxima Nova"/>
                <a:sym typeface="Proxima Nova"/>
              </a:rPr>
              <a:t>Pop Culture/ Trends</a:t>
            </a:r>
            <a:endParaRPr sz="1300">
              <a:solidFill>
                <a:srgbClr val="FF0000"/>
              </a:solidFill>
              <a:latin typeface="Proxima Nova"/>
              <a:ea typeface="Proxima Nova"/>
              <a:cs typeface="Proxima Nova"/>
              <a:sym typeface="Proxima Nova"/>
            </a:endParaRPr>
          </a:p>
        </p:txBody>
      </p:sp>
      <p:sp>
        <p:nvSpPr>
          <p:cNvPr id="72" name="Google Shape;72;p14"/>
          <p:cNvSpPr txBox="1"/>
          <p:nvPr/>
        </p:nvSpPr>
        <p:spPr>
          <a:xfrm>
            <a:off x="2197325" y="2928850"/>
            <a:ext cx="4705500" cy="129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t>Google Translate = plagiarism / cheating</a:t>
            </a:r>
            <a:endParaRPr b="1" sz="1800"/>
          </a:p>
          <a:p>
            <a:pPr indent="0" lvl="0" marL="0" rtl="0" algn="l">
              <a:spcBef>
                <a:spcPts val="0"/>
              </a:spcBef>
              <a:spcAft>
                <a:spcPts val="0"/>
              </a:spcAft>
              <a:buNone/>
            </a:pPr>
            <a:r>
              <a:rPr b="1" lang="en" sz="1000">
                <a:solidFill>
                  <a:schemeClr val="dk1"/>
                </a:solidFill>
                <a:highlight>
                  <a:schemeClr val="lt1"/>
                </a:highlight>
                <a:latin typeface="Calibri"/>
                <a:ea typeface="Calibri"/>
                <a:cs typeface="Calibri"/>
                <a:sym typeface="Calibri"/>
              </a:rPr>
              <a:t>Cheating: Is a serious offense. Plagiarism of any kind is cheating.  Google translate</a:t>
            </a:r>
            <a:endParaRPr b="1" sz="1000">
              <a:solidFill>
                <a:schemeClr val="dk1"/>
              </a:solidFill>
              <a:highlight>
                <a:schemeClr val="lt1"/>
              </a:highlight>
              <a:latin typeface="Calibri"/>
              <a:ea typeface="Calibri"/>
              <a:cs typeface="Calibri"/>
              <a:sym typeface="Calibri"/>
            </a:endParaRPr>
          </a:p>
          <a:p>
            <a:pPr indent="0" lvl="0" marL="0" rtl="0" algn="l">
              <a:spcBef>
                <a:spcPts val="0"/>
              </a:spcBef>
              <a:spcAft>
                <a:spcPts val="0"/>
              </a:spcAft>
              <a:buNone/>
            </a:pPr>
            <a:r>
              <a:rPr b="1" lang="en" sz="1000">
                <a:solidFill>
                  <a:schemeClr val="dk1"/>
                </a:solidFill>
                <a:highlight>
                  <a:schemeClr val="lt1"/>
                </a:highlight>
                <a:latin typeface="Calibri"/>
                <a:ea typeface="Calibri"/>
                <a:cs typeface="Calibri"/>
                <a:sym typeface="Calibri"/>
              </a:rPr>
              <a:t> or other tools used that do not reflect the child’s true growth in WL  will be seen as an act of cheating.  Zeros can and will be given for any  work that </a:t>
            </a:r>
            <a:endParaRPr b="1" sz="1000">
              <a:solidFill>
                <a:schemeClr val="dk1"/>
              </a:solidFill>
              <a:highlight>
                <a:schemeClr val="lt1"/>
              </a:highlight>
              <a:latin typeface="Calibri"/>
              <a:ea typeface="Calibri"/>
              <a:cs typeface="Calibri"/>
              <a:sym typeface="Calibri"/>
            </a:endParaRPr>
          </a:p>
          <a:p>
            <a:pPr indent="0" lvl="0" marL="0" rtl="0" algn="l">
              <a:spcBef>
                <a:spcPts val="0"/>
              </a:spcBef>
              <a:spcAft>
                <a:spcPts val="0"/>
              </a:spcAft>
              <a:buNone/>
            </a:pPr>
            <a:r>
              <a:rPr b="1" lang="en" sz="1000">
                <a:solidFill>
                  <a:schemeClr val="dk1"/>
                </a:solidFill>
                <a:highlight>
                  <a:schemeClr val="lt1"/>
                </a:highlight>
                <a:latin typeface="Calibri"/>
                <a:ea typeface="Calibri"/>
                <a:cs typeface="Calibri"/>
                <a:sym typeface="Calibri"/>
              </a:rPr>
              <a:t>was taken from any outside source. </a:t>
            </a:r>
            <a:endParaRPr b="1" sz="1800"/>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