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42ae35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e42ae35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49b74f8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49b74f8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mailto:amooney@madisoncity.k12.al.us"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5950" y="-151600"/>
            <a:ext cx="3489600" cy="8352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 sz="1800">
                <a:solidFill>
                  <a:srgbClr val="666666"/>
                </a:solidFill>
                <a:latin typeface="Lora"/>
                <a:ea typeface="Lora"/>
                <a:cs typeface="Lora"/>
                <a:sym typeface="Lora"/>
              </a:rPr>
              <a:t>Français 1</a:t>
            </a:r>
            <a:r>
              <a:rPr lang="en" sz="1800">
                <a:solidFill>
                  <a:srgbClr val="666666"/>
                </a:solidFill>
                <a:latin typeface="Lora"/>
                <a:ea typeface="Lora"/>
                <a:cs typeface="Lora"/>
                <a:sym typeface="Lora"/>
              </a:rPr>
              <a:t> </a:t>
            </a:r>
            <a:endParaRPr sz="1800">
              <a:solidFill>
                <a:srgbClr val="666666"/>
              </a:solidFill>
              <a:latin typeface="Lora"/>
              <a:ea typeface="Lora"/>
              <a:cs typeface="Lora"/>
              <a:sym typeface="Lora"/>
            </a:endParaRPr>
          </a:p>
          <a:p>
            <a:pPr indent="0" lvl="0" marL="0" rtl="0" algn="ctr">
              <a:spcBef>
                <a:spcPts val="1000"/>
              </a:spcBef>
              <a:spcAft>
                <a:spcPts val="0"/>
              </a:spcAft>
              <a:buClr>
                <a:schemeClr val="dk1"/>
              </a:buClr>
              <a:buSzPts val="1100"/>
              <a:buFont typeface="Arial"/>
              <a:buNone/>
            </a:pPr>
            <a:r>
              <a:rPr lang="en" sz="1200">
                <a:solidFill>
                  <a:srgbClr val="666666"/>
                </a:solidFill>
                <a:latin typeface="Lora"/>
                <a:ea typeface="Lora"/>
                <a:cs typeface="Lora"/>
                <a:sym typeface="Lora"/>
              </a:rPr>
              <a:t>	</a:t>
            </a:r>
            <a:r>
              <a:rPr b="1" lang="en" sz="1200">
                <a:solidFill>
                  <a:srgbClr val="666666"/>
                </a:solidFill>
                <a:latin typeface="Homemade Apple"/>
                <a:ea typeface="Homemade Apple"/>
                <a:cs typeface="Homemade Apple"/>
                <a:sym typeface="Homemade Apple"/>
              </a:rPr>
              <a:t>Mme Angela M. Mooney</a:t>
            </a:r>
            <a:endParaRPr b="1" sz="1200">
              <a:solidFill>
                <a:srgbClr val="666666"/>
              </a:solidFill>
              <a:latin typeface="Homemade Apple"/>
              <a:ea typeface="Homemade Apple"/>
              <a:cs typeface="Homemade Apple"/>
              <a:sym typeface="Homemade Apple"/>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Contact information: </a:t>
            </a:r>
            <a:r>
              <a:rPr lang="en" sz="1100" u="sng">
                <a:solidFill>
                  <a:schemeClr val="hlink"/>
                </a:solidFill>
                <a:latin typeface="Lora"/>
                <a:ea typeface="Lora"/>
                <a:cs typeface="Lora"/>
                <a:sym typeface="Lora"/>
                <a:hlinkClick r:id="rId3"/>
              </a:rPr>
              <a:t>amooney@madisoncity.k12.al.us</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Clr>
                <a:schemeClr val="dk1"/>
              </a:buClr>
              <a:buSzPts val="1100"/>
              <a:buFont typeface="Arial"/>
              <a:buNone/>
            </a:pPr>
            <a:r>
              <a:t/>
            </a:r>
            <a:endParaRPr/>
          </a:p>
        </p:txBody>
      </p:sp>
      <p:sp>
        <p:nvSpPr>
          <p:cNvPr id="55" name="Google Shape;55;p13"/>
          <p:cNvSpPr txBox="1"/>
          <p:nvPr/>
        </p:nvSpPr>
        <p:spPr>
          <a:xfrm>
            <a:off x="3393675" y="0"/>
            <a:ext cx="1729500" cy="3313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a:solidFill>
                  <a:srgbClr val="FF0000"/>
                </a:solidFill>
                <a:latin typeface="Lora"/>
                <a:ea typeface="Lora"/>
                <a:cs typeface="Lora"/>
                <a:sym typeface="Lora"/>
              </a:rPr>
              <a:t>Goal for this year:  Novice High</a:t>
            </a:r>
            <a:endParaRPr b="1">
              <a:solidFill>
                <a:srgbClr val="FF0000"/>
              </a:solidFill>
              <a:latin typeface="Lora"/>
              <a:ea typeface="Lora"/>
              <a:cs typeface="Lora"/>
              <a:sym typeface="Lora"/>
            </a:endParaRPr>
          </a:p>
          <a:p>
            <a:pPr indent="0" lvl="0" marL="0" rtl="0" algn="ctr">
              <a:lnSpc>
                <a:spcPct val="115000"/>
              </a:lnSpc>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  </a:t>
            </a:r>
            <a:r>
              <a:rPr b="1" lang="en">
                <a:solidFill>
                  <a:schemeClr val="dk1"/>
                </a:solidFill>
                <a:latin typeface="Quicksand"/>
                <a:ea typeface="Quicksand"/>
                <a:cs typeface="Quicksand"/>
                <a:sym typeface="Quicksand"/>
              </a:rPr>
              <a:t>Our mission:   To provide a space for positive collaboration to create active learning environments that foster student engagement and empowerment.</a:t>
            </a:r>
            <a:endParaRPr b="1"/>
          </a:p>
        </p:txBody>
      </p:sp>
      <p:sp>
        <p:nvSpPr>
          <p:cNvPr id="56" name="Google Shape;56;p13"/>
          <p:cNvSpPr txBox="1"/>
          <p:nvPr/>
        </p:nvSpPr>
        <p:spPr>
          <a:xfrm>
            <a:off x="5123175" y="31650"/>
            <a:ext cx="4104600" cy="508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000FF"/>
                </a:solidFill>
                <a:latin typeface="Quicksand"/>
                <a:ea typeface="Quicksand"/>
                <a:cs typeface="Quicksand"/>
                <a:sym typeface="Quicksand"/>
              </a:rPr>
              <a:t>At the end of this course students should be able to say the following “I can…” statements.</a:t>
            </a:r>
            <a:endParaRPr b="1" sz="1100">
              <a:solidFill>
                <a:schemeClr val="dk1"/>
              </a:solidFill>
              <a:latin typeface="Lora"/>
              <a:ea typeface="Lora"/>
              <a:cs typeface="Lora"/>
              <a:sym typeface="Lora"/>
            </a:endParaRPr>
          </a:p>
          <a:p>
            <a:pPr indent="-298450" lvl="0" marL="914400" rtl="0" algn="l">
              <a:lnSpc>
                <a:spcPct val="115000"/>
              </a:lnSpc>
              <a:spcBef>
                <a:spcPts val="1000"/>
              </a:spcBef>
              <a:spcAft>
                <a:spcPts val="0"/>
              </a:spcAft>
              <a:buClr>
                <a:schemeClr val="dk1"/>
              </a:buClr>
              <a:buSzPts val="1100"/>
              <a:buFont typeface="Lora"/>
              <a:buChar char="●"/>
            </a:pPr>
            <a:r>
              <a:rPr lang="en" sz="1100">
                <a:solidFill>
                  <a:schemeClr val="dk1"/>
                </a:solidFill>
                <a:latin typeface="Lora"/>
                <a:ea typeface="Lora"/>
                <a:cs typeface="Lora"/>
                <a:sym typeface="Lora"/>
              </a:rPr>
              <a:t>Communicate on familiar topics using words, phrases and simple sentences (sometimes memorized)</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Ask and answer simple questions and give basic information</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Write brief paragraphs about familiar topics in present tense</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Restate information using present and immediate future time frames on everyday life</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Read and understand simple texts on familiar topics and sometimes locate the main idea</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Understand words, phrases and simple sentences on familiar topics and sometimes the main topic of what is being said</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Present basic information on familiar topics </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Recite songs and short skits </a:t>
            </a:r>
            <a:endParaRPr sz="1100">
              <a:solidFill>
                <a:schemeClr val="dk1"/>
              </a:solidFill>
              <a:latin typeface="Lora"/>
              <a:ea typeface="Lora"/>
              <a:cs typeface="Lora"/>
              <a:sym typeface="Lora"/>
            </a:endParaRPr>
          </a:p>
          <a:p>
            <a:pPr indent="-298450" lvl="0" marL="914400" rtl="0" algn="l">
              <a:lnSpc>
                <a:spcPct val="115000"/>
              </a:lnSpc>
              <a:spcBef>
                <a:spcPts val="0"/>
              </a:spcBef>
              <a:spcAft>
                <a:spcPts val="0"/>
              </a:spcAft>
              <a:buClr>
                <a:schemeClr val="dk1"/>
              </a:buClr>
              <a:buSzPts val="1100"/>
              <a:buFont typeface="Lora"/>
              <a:buChar char="●"/>
            </a:pPr>
            <a:r>
              <a:rPr lang="en" sz="1100">
                <a:solidFill>
                  <a:schemeClr val="dk1"/>
                </a:solidFill>
                <a:latin typeface="Lora"/>
                <a:ea typeface="Lora"/>
                <a:cs typeface="Lora"/>
                <a:sym typeface="Lora"/>
              </a:rPr>
              <a:t>Gesture to enhance comprehension, use connecting words, prepositions and high frequency phrases</a:t>
            </a:r>
            <a:endParaRPr sz="1100">
              <a:solidFill>
                <a:schemeClr val="dk1"/>
              </a:solidFill>
              <a:latin typeface="Lora"/>
              <a:ea typeface="Lora"/>
              <a:cs typeface="Lora"/>
              <a:sym typeface="Lora"/>
            </a:endParaRPr>
          </a:p>
          <a:p>
            <a:pPr indent="0" lvl="0" marL="914400" rtl="0" algn="l">
              <a:lnSpc>
                <a:spcPct val="115000"/>
              </a:lnSpc>
              <a:spcBef>
                <a:spcPts val="1000"/>
              </a:spcBef>
              <a:spcAft>
                <a:spcPts val="0"/>
              </a:spcAft>
              <a:buNone/>
            </a:pPr>
            <a:r>
              <a:t/>
            </a:r>
            <a:endParaRPr sz="1100">
              <a:solidFill>
                <a:schemeClr val="dk1"/>
              </a:solidFill>
              <a:latin typeface="Lora"/>
              <a:ea typeface="Lora"/>
              <a:cs typeface="Lora"/>
              <a:sym typeface="Lora"/>
            </a:endParaRPr>
          </a:p>
        </p:txBody>
      </p:sp>
      <p:sp>
        <p:nvSpPr>
          <p:cNvPr id="57" name="Google Shape;57;p13"/>
          <p:cNvSpPr txBox="1"/>
          <p:nvPr/>
        </p:nvSpPr>
        <p:spPr>
          <a:xfrm>
            <a:off x="0" y="4370250"/>
            <a:ext cx="5669100" cy="5334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1000"/>
              </a:spcBef>
              <a:spcAft>
                <a:spcPts val="0"/>
              </a:spcAft>
              <a:buNone/>
            </a:pPr>
            <a:r>
              <a:rPr lang="en" sz="1200">
                <a:solidFill>
                  <a:schemeClr val="dk1"/>
                </a:solidFill>
                <a:latin typeface="Calibri"/>
                <a:ea typeface="Calibri"/>
                <a:cs typeface="Calibri"/>
                <a:sym typeface="Calibri"/>
              </a:rPr>
              <a:t>This course is conducted in French. Immersion is proven to be the most effective path to proficiency in a second language. It is normal for students to feel frustrated and lost at the beginning. Trust the process. We will have time dedicated to speaking English and clearing up misunderstandings.</a:t>
            </a:r>
            <a:endParaRPr sz="1200">
              <a:solidFill>
                <a:schemeClr val="dk1"/>
              </a:solidFill>
              <a:latin typeface="Calibri"/>
              <a:ea typeface="Calibri"/>
              <a:cs typeface="Calibri"/>
              <a:sym typeface="Calibri"/>
            </a:endParaRPr>
          </a:p>
        </p:txBody>
      </p:sp>
      <p:pic>
        <p:nvPicPr>
          <p:cNvPr id="58" name="Google Shape;58;p13"/>
          <p:cNvPicPr preferRelativeResize="0"/>
          <p:nvPr/>
        </p:nvPicPr>
        <p:blipFill>
          <a:blip r:embed="rId4">
            <a:alphaModFix/>
          </a:blip>
          <a:stretch>
            <a:fillRect/>
          </a:stretch>
        </p:blipFill>
        <p:spPr>
          <a:xfrm>
            <a:off x="623750" y="1320507"/>
            <a:ext cx="1028700" cy="931675"/>
          </a:xfrm>
          <a:prstGeom prst="rect">
            <a:avLst/>
          </a:prstGeom>
          <a:noFill/>
          <a:ln>
            <a:noFill/>
          </a:ln>
        </p:spPr>
      </p:pic>
      <p:sp>
        <p:nvSpPr>
          <p:cNvPr id="59" name="Google Shape;59;p13"/>
          <p:cNvSpPr txBox="1"/>
          <p:nvPr/>
        </p:nvSpPr>
        <p:spPr>
          <a:xfrm>
            <a:off x="45950" y="2191375"/>
            <a:ext cx="3365700" cy="11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What you need for Français:</a:t>
            </a:r>
            <a:endParaRPr sz="1200"/>
          </a:p>
          <a:p>
            <a:pPr indent="-304800" lvl="0" marL="457200" rtl="0" algn="l">
              <a:spcBef>
                <a:spcPts val="0"/>
              </a:spcBef>
              <a:spcAft>
                <a:spcPts val="0"/>
              </a:spcAft>
              <a:buSzPts val="1200"/>
              <a:buChar char="●"/>
            </a:pPr>
            <a:r>
              <a:rPr lang="en" sz="1200"/>
              <a:t>One inch binder (or space in another binder) with 2-3 dividers </a:t>
            </a:r>
            <a:endParaRPr sz="1200"/>
          </a:p>
          <a:p>
            <a:pPr indent="-304800" lvl="0" marL="457200" rtl="0" algn="l">
              <a:spcBef>
                <a:spcPts val="0"/>
              </a:spcBef>
              <a:spcAft>
                <a:spcPts val="0"/>
              </a:spcAft>
              <a:buSzPts val="1200"/>
              <a:buChar char="●"/>
            </a:pPr>
            <a:r>
              <a:rPr lang="en" sz="1200"/>
              <a:t>Loose leaf paper</a:t>
            </a:r>
            <a:endParaRPr sz="1200"/>
          </a:p>
          <a:p>
            <a:pPr indent="-304800" lvl="0" marL="457200" rtl="0" algn="l">
              <a:spcBef>
                <a:spcPts val="0"/>
              </a:spcBef>
              <a:spcAft>
                <a:spcPts val="0"/>
              </a:spcAft>
              <a:buSzPts val="1200"/>
              <a:buChar char="●"/>
            </a:pPr>
            <a:r>
              <a:rPr lang="en" sz="1200"/>
              <a:t>4 pack of dry erase markers </a:t>
            </a:r>
            <a:endParaRPr sz="1200"/>
          </a:p>
          <a:p>
            <a:pPr indent="0" lvl="0" marL="457200" rtl="0" algn="l">
              <a:spcBef>
                <a:spcPts val="0"/>
              </a:spcBef>
              <a:spcAft>
                <a:spcPts val="0"/>
              </a:spcAft>
              <a:buNone/>
            </a:pPr>
            <a:r>
              <a:rPr lang="en" sz="1200"/>
              <a:t>(to be left with the teacher)</a:t>
            </a:r>
            <a:endParaRPr sz="1200"/>
          </a:p>
          <a:p>
            <a:pPr indent="0" lvl="0" marL="45720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60" name="Google Shape;60;p13"/>
          <p:cNvSpPr txBox="1"/>
          <p:nvPr/>
        </p:nvSpPr>
        <p:spPr>
          <a:xfrm>
            <a:off x="155300" y="3384525"/>
            <a:ext cx="3489600" cy="7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SCHOOLOGY</a:t>
            </a:r>
            <a:r>
              <a:rPr b="1" lang="en"/>
              <a:t> is required! </a:t>
            </a:r>
            <a:r>
              <a:rPr lang="en" sz="1200"/>
              <a:t>This is where all class information (including homework) will be posted.</a:t>
            </a:r>
            <a:endParaRPr sz="1200"/>
          </a:p>
        </p:txBody>
      </p:sp>
      <p:sp>
        <p:nvSpPr>
          <p:cNvPr id="61" name="Google Shape;61;p13"/>
          <p:cNvSpPr txBox="1"/>
          <p:nvPr/>
        </p:nvSpPr>
        <p:spPr>
          <a:xfrm>
            <a:off x="2081575" y="1237400"/>
            <a:ext cx="1343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FALL 2021</a:t>
            </a:r>
            <a:endParaRPr b="1"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4"/>
          <p:cNvPicPr preferRelativeResize="0"/>
          <p:nvPr/>
        </p:nvPicPr>
        <p:blipFill>
          <a:blip r:embed="rId3">
            <a:alphaModFix/>
          </a:blip>
          <a:stretch>
            <a:fillRect/>
          </a:stretch>
        </p:blipFill>
        <p:spPr>
          <a:xfrm>
            <a:off x="49625" y="0"/>
            <a:ext cx="1202450" cy="1194650"/>
          </a:xfrm>
          <a:prstGeom prst="rect">
            <a:avLst/>
          </a:prstGeom>
          <a:noFill/>
          <a:ln>
            <a:noFill/>
          </a:ln>
        </p:spPr>
      </p:pic>
      <p:sp>
        <p:nvSpPr>
          <p:cNvPr id="67" name="Google Shape;67;p14"/>
          <p:cNvSpPr txBox="1"/>
          <p:nvPr/>
        </p:nvSpPr>
        <p:spPr>
          <a:xfrm>
            <a:off x="49625" y="999750"/>
            <a:ext cx="2147700" cy="3666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 </a:t>
            </a:r>
            <a:r>
              <a:rPr b="1" lang="en" sz="1000">
                <a:solidFill>
                  <a:srgbClr val="434343"/>
                </a:solidFill>
                <a:latin typeface="Quicksand"/>
                <a:ea typeface="Quicksand"/>
                <a:cs typeface="Quicksand"/>
                <a:sym typeface="Quicksand"/>
              </a:rPr>
              <a:t>6 GOALS to accomplish our mission...</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not be afraid of a second language environment</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Take risks and break down the filter (it’s ok to make mistakes)</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be able to infer and circumlocute (guess meaning and use what you know)</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use the second language 100% of the time</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participate and be a part of a community</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cultivate intrinsic motivation and student empowerment</a:t>
            </a:r>
            <a:endParaRPr sz="1000"/>
          </a:p>
        </p:txBody>
      </p:sp>
      <p:sp>
        <p:nvSpPr>
          <p:cNvPr id="68" name="Google Shape;68;p14"/>
          <p:cNvSpPr txBox="1"/>
          <p:nvPr/>
        </p:nvSpPr>
        <p:spPr>
          <a:xfrm>
            <a:off x="6324450" y="49825"/>
            <a:ext cx="28194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Class expectations:</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Respect</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Participate - Do YOUR 50 %! </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a:t>
            </a:r>
            <a:r>
              <a:rPr lang="en" sz="1100">
                <a:solidFill>
                  <a:schemeClr val="dk1"/>
                </a:solidFill>
              </a:rPr>
              <a:t> </a:t>
            </a:r>
            <a:r>
              <a:rPr b="1" lang="en" sz="1100">
                <a:solidFill>
                  <a:schemeClr val="dk1"/>
                </a:solidFill>
              </a:rPr>
              <a:t>in Target Language</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Prepare</a:t>
            </a:r>
            <a:endParaRPr b="1"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Bathroom passes are given sparingly!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Bags UNDER the tables. Nothing at your chair.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No food in class.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No hoods, earbuds, etc that prevent you from listening. </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u="sng">
                <a:solidFill>
                  <a:schemeClr val="dk1"/>
                </a:solidFill>
              </a:rPr>
              <a:t>No unauthorized cell phone use.</a:t>
            </a:r>
            <a:endParaRPr b="1" sz="1100" u="sng">
              <a:solidFill>
                <a:schemeClr val="dk1"/>
              </a:solidFill>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sz="2100">
                <a:solidFill>
                  <a:schemeClr val="dk1"/>
                </a:solidFill>
                <a:latin typeface="Calibri"/>
                <a:ea typeface="Calibri"/>
                <a:cs typeface="Calibri"/>
                <a:sym typeface="Calibri"/>
              </a:rPr>
              <a:t> </a:t>
            </a:r>
            <a:endParaRPr sz="21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lang="en" sz="2100">
                <a:solidFill>
                  <a:schemeClr val="dk1"/>
                </a:solidFill>
                <a:latin typeface="Calibri"/>
                <a:ea typeface="Calibri"/>
                <a:cs typeface="Calibri"/>
                <a:sym typeface="Calibri"/>
              </a:rPr>
              <a:t>Homework will be posted on SCHOOLOGY!  </a:t>
            </a:r>
            <a:endParaRPr b="1" sz="21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p:txBody>
      </p:sp>
      <p:pic>
        <p:nvPicPr>
          <p:cNvPr descr="Free vector graphic: Team, Unity, Celebration, Dance - Free Image ..." id="69" name="Google Shape;69;p14"/>
          <p:cNvPicPr preferRelativeResize="0"/>
          <p:nvPr/>
        </p:nvPicPr>
        <p:blipFill>
          <a:blip r:embed="rId4">
            <a:alphaModFix/>
          </a:blip>
          <a:stretch>
            <a:fillRect/>
          </a:stretch>
        </p:blipFill>
        <p:spPr>
          <a:xfrm>
            <a:off x="3566088" y="4275625"/>
            <a:ext cx="1389600" cy="746925"/>
          </a:xfrm>
          <a:prstGeom prst="rect">
            <a:avLst/>
          </a:prstGeom>
          <a:noFill/>
          <a:ln>
            <a:noFill/>
          </a:ln>
        </p:spPr>
      </p:pic>
      <p:sp>
        <p:nvSpPr>
          <p:cNvPr id="70" name="Google Shape;70;p14"/>
          <p:cNvSpPr txBox="1"/>
          <p:nvPr/>
        </p:nvSpPr>
        <p:spPr>
          <a:xfrm>
            <a:off x="3066375" y="5022550"/>
            <a:ext cx="39141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71" name="Google Shape;71;p14"/>
          <p:cNvSpPr txBox="1"/>
          <p:nvPr/>
        </p:nvSpPr>
        <p:spPr>
          <a:xfrm>
            <a:off x="2132525" y="0"/>
            <a:ext cx="4241700" cy="32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Proxima Nova"/>
                <a:ea typeface="Proxima Nova"/>
                <a:cs typeface="Proxima Nova"/>
                <a:sym typeface="Proxima Nova"/>
              </a:rPr>
              <a:t>Using speaking, listening, reading and writing strategies we will explore the following topics as well as target language cultural awareness through music, video, literature and other authentic materials. These topics will be practiced in present and immediate future time frames throughout the course. </a:t>
            </a:r>
            <a:endParaRPr sz="10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000">
                <a:solidFill>
                  <a:schemeClr val="dk1"/>
                </a:solidFill>
                <a:latin typeface="Proxima Nova"/>
                <a:ea typeface="Proxima Nova"/>
                <a:cs typeface="Proxima Nova"/>
                <a:sym typeface="Proxima Nova"/>
              </a:rPr>
              <a:t>Other topics will be explored based on student interest.</a:t>
            </a:r>
            <a:endParaRPr sz="10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100">
                <a:solidFill>
                  <a:srgbClr val="FF0000"/>
                </a:solidFill>
                <a:latin typeface="Proxima Nova"/>
                <a:ea typeface="Proxima Nova"/>
                <a:cs typeface="Proxima Nova"/>
                <a:sym typeface="Proxima Nova"/>
              </a:rPr>
              <a:t>Themes</a:t>
            </a:r>
            <a:r>
              <a:rPr lang="en" sz="1100">
                <a:solidFill>
                  <a:srgbClr val="FF0000"/>
                </a:solidFill>
                <a:latin typeface="Proxima Nova"/>
                <a:ea typeface="Proxima Nova"/>
                <a:cs typeface="Proxima Nova"/>
                <a:sym typeface="Proxima Nova"/>
              </a:rPr>
              <a:t>:</a:t>
            </a:r>
            <a:endParaRPr sz="1100">
              <a:solidFill>
                <a:srgbClr val="FF0000"/>
              </a:solidFill>
              <a:latin typeface="Proxima Nova"/>
              <a:ea typeface="Proxima Nova"/>
              <a:cs typeface="Proxima Nova"/>
              <a:sym typeface="Proxima Nova"/>
            </a:endParaRPr>
          </a:p>
          <a:p>
            <a:pPr indent="0" lvl="0" marL="0" rtl="0" algn="l">
              <a:spcBef>
                <a:spcPts val="0"/>
              </a:spcBef>
              <a:spcAft>
                <a:spcPts val="0"/>
              </a:spcAft>
              <a:buNone/>
            </a:pPr>
            <a:r>
              <a:t/>
            </a:r>
            <a:endParaRPr sz="1100">
              <a:solidFill>
                <a:srgbClr val="FF0000"/>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Welcome to French: introductions, greetings, alphabet, numbers, calendar, weather, classroom expressions, etc</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Likes and Dislikes</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classroom</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house / home</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Family</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Leisure Activities</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Food: eating and diet</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Clothing and Shopping</a:t>
            </a:r>
            <a:endParaRPr sz="1100">
              <a:solidFill>
                <a:schemeClr val="dk1"/>
              </a:solidFill>
              <a:latin typeface="Proxima Nova"/>
              <a:ea typeface="Proxima Nova"/>
              <a:cs typeface="Proxima Nova"/>
              <a:sym typeface="Proxima Nova"/>
            </a:endParaRPr>
          </a:p>
        </p:txBody>
      </p:sp>
      <p:sp>
        <p:nvSpPr>
          <p:cNvPr id="72" name="Google Shape;72;p14"/>
          <p:cNvSpPr txBox="1"/>
          <p:nvPr/>
        </p:nvSpPr>
        <p:spPr>
          <a:xfrm>
            <a:off x="2197325" y="2928850"/>
            <a:ext cx="4705500" cy="12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Google Translate = plagiarism / cheating</a:t>
            </a:r>
            <a:endParaRPr b="1" sz="1800"/>
          </a:p>
          <a:p>
            <a:pPr indent="0" lvl="0" marL="0" rtl="0" algn="l">
              <a:spcBef>
                <a:spcPts val="0"/>
              </a:spcBef>
              <a:spcAft>
                <a:spcPts val="0"/>
              </a:spcAft>
              <a:buNone/>
            </a:pPr>
            <a:r>
              <a:rPr b="1" lang="en" sz="1000">
                <a:solidFill>
                  <a:schemeClr val="dk1"/>
                </a:solidFill>
                <a:highlight>
                  <a:schemeClr val="lt1"/>
                </a:highlight>
                <a:latin typeface="Calibri"/>
                <a:ea typeface="Calibri"/>
                <a:cs typeface="Calibri"/>
                <a:sym typeface="Calibri"/>
              </a:rPr>
              <a:t>Cheating: Is a serious offense. Plagiarism of any kind is cheating.  Google translate</a:t>
            </a:r>
            <a:endParaRPr b="1" sz="1000">
              <a:solidFill>
                <a:schemeClr val="dk1"/>
              </a:solidFill>
              <a:highlight>
                <a:schemeClr val="lt1"/>
              </a:highlight>
              <a:latin typeface="Calibri"/>
              <a:ea typeface="Calibri"/>
              <a:cs typeface="Calibri"/>
              <a:sym typeface="Calibri"/>
            </a:endParaRPr>
          </a:p>
          <a:p>
            <a:pPr indent="0" lvl="0" marL="0" rtl="0" algn="l">
              <a:spcBef>
                <a:spcPts val="0"/>
              </a:spcBef>
              <a:spcAft>
                <a:spcPts val="0"/>
              </a:spcAft>
              <a:buNone/>
            </a:pPr>
            <a:r>
              <a:rPr b="1" lang="en" sz="1000">
                <a:solidFill>
                  <a:schemeClr val="dk1"/>
                </a:solidFill>
                <a:highlight>
                  <a:schemeClr val="lt1"/>
                </a:highlight>
                <a:latin typeface="Calibri"/>
                <a:ea typeface="Calibri"/>
                <a:cs typeface="Calibri"/>
                <a:sym typeface="Calibri"/>
              </a:rPr>
              <a:t> or other tools used that do not reflect the child’s true growth in WL  will be seen as an act of cheating.  Zeros can and will be given for any  work that </a:t>
            </a:r>
            <a:endParaRPr b="1" sz="1000">
              <a:solidFill>
                <a:schemeClr val="dk1"/>
              </a:solidFill>
              <a:highlight>
                <a:schemeClr val="lt1"/>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000">
                <a:solidFill>
                  <a:schemeClr val="dk1"/>
                </a:solidFill>
                <a:highlight>
                  <a:schemeClr val="lt1"/>
                </a:highlight>
                <a:latin typeface="Calibri"/>
                <a:ea typeface="Calibri"/>
                <a:cs typeface="Calibri"/>
                <a:sym typeface="Calibri"/>
              </a:rPr>
              <a:t>was taken from any outside source. </a:t>
            </a:r>
            <a:endParaRPr b="1" sz="18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