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66DF7B5-1FA5-468A-82DC-895EFCE7856E}">
  <a:tblStyle styleId="{566DF7B5-1FA5-468A-82DC-895EFCE7856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11" Type="http://schemas.openxmlformats.org/officeDocument/2006/relationships/slide" Target="slides/slide5.xml"/><Relationship Id="rId10" Type="http://schemas.openxmlformats.org/officeDocument/2006/relationships/slide" Target="slides/slide4.xml"/><Relationship Id="rId12" Type="http://schemas.openxmlformats.org/officeDocument/2006/relationships/slide" Target="slides/slide6.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4f69b5b5d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4f69b5b5d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24c0f177c1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24c0f177c1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4c0f177c1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4c0f177c1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4c0f177c1b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4c0f177c1b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4c0f177c1b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4c0f177c1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idx="1" type="subTitle"/>
          </p:nvPr>
        </p:nvSpPr>
        <p:spPr>
          <a:xfrm>
            <a:off x="249725" y="40735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Explain how you know.</a:t>
            </a:r>
            <a:endParaRPr/>
          </a:p>
        </p:txBody>
      </p:sp>
      <p:sp>
        <p:nvSpPr>
          <p:cNvPr id="55" name="Google Shape;55;p13"/>
          <p:cNvSpPr txBox="1"/>
          <p:nvPr/>
        </p:nvSpPr>
        <p:spPr>
          <a:xfrm>
            <a:off x="2179375" y="211100"/>
            <a:ext cx="5617200" cy="123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400"/>
              <a:t>Is ½ of the whole shaded?</a:t>
            </a:r>
            <a:endParaRPr sz="3400"/>
          </a:p>
          <a:p>
            <a:pPr indent="0" lvl="0" marL="0" rtl="0" algn="l">
              <a:spcBef>
                <a:spcPts val="0"/>
              </a:spcBef>
              <a:spcAft>
                <a:spcPts val="0"/>
              </a:spcAft>
              <a:buNone/>
            </a:pPr>
            <a:r>
              <a:rPr b="1" lang="en" sz="3400"/>
              <a:t>Yes					No</a:t>
            </a:r>
            <a:endParaRPr b="1" sz="3400"/>
          </a:p>
        </p:txBody>
      </p:sp>
      <p:graphicFrame>
        <p:nvGraphicFramePr>
          <p:cNvPr id="56" name="Google Shape;56;p13"/>
          <p:cNvGraphicFramePr/>
          <p:nvPr/>
        </p:nvGraphicFramePr>
        <p:xfrm>
          <a:off x="952500" y="2190750"/>
          <a:ext cx="3000000" cy="3000000"/>
        </p:xfrm>
        <a:graphic>
          <a:graphicData uri="http://schemas.openxmlformats.org/drawingml/2006/table">
            <a:tbl>
              <a:tblPr>
                <a:noFill/>
                <a:tableStyleId>{566DF7B5-1FA5-468A-82DC-895EFCE7856E}</a:tableStyleId>
              </a:tblPr>
              <a:tblGrid>
                <a:gridCol w="3619500"/>
                <a:gridCol w="3619500"/>
              </a:tblGrid>
              <a:tr h="381000">
                <a:tc>
                  <a:txBody>
                    <a:bodyPr/>
                    <a:lstStyle/>
                    <a:p>
                      <a:pPr indent="0" lvl="0" marL="0" rtl="0" algn="l">
                        <a:spcBef>
                          <a:spcPts val="0"/>
                        </a:spcBef>
                        <a:spcAft>
                          <a:spcPts val="0"/>
                        </a:spcAft>
                        <a:buNone/>
                      </a:pPr>
                      <a:r>
                        <a:t/>
                      </a:r>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999999"/>
                    </a:solidFill>
                  </a:tcPr>
                </a:tc>
                <a:tc>
                  <a:txBody>
                    <a:bodyPr/>
                    <a:lstStyle/>
                    <a:p>
                      <a:pPr indent="0" lvl="0" marL="0" rtl="0" algn="l">
                        <a:spcBef>
                          <a:spcPts val="0"/>
                        </a:spcBef>
                        <a:spcAft>
                          <a:spcPts val="0"/>
                        </a:spcAft>
                        <a:buNone/>
                      </a:pPr>
                      <a:r>
                        <a:t/>
                      </a:r>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t/>
                      </a:r>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999999"/>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idx="1" type="subTitle"/>
          </p:nvPr>
        </p:nvSpPr>
        <p:spPr>
          <a:xfrm>
            <a:off x="249725" y="40735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Explain how you know.</a:t>
            </a:r>
            <a:endParaRPr/>
          </a:p>
        </p:txBody>
      </p:sp>
      <p:pic>
        <p:nvPicPr>
          <p:cNvPr id="62" name="Google Shape;62;p14"/>
          <p:cNvPicPr preferRelativeResize="0"/>
          <p:nvPr/>
        </p:nvPicPr>
        <p:blipFill>
          <a:blip r:embed="rId3">
            <a:alphaModFix/>
          </a:blip>
          <a:stretch>
            <a:fillRect/>
          </a:stretch>
        </p:blipFill>
        <p:spPr>
          <a:xfrm>
            <a:off x="2831637" y="422075"/>
            <a:ext cx="3356775" cy="3302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idx="1" type="subTitle"/>
          </p:nvPr>
        </p:nvSpPr>
        <p:spPr>
          <a:xfrm>
            <a:off x="249725" y="40735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Explain how you know.</a:t>
            </a:r>
            <a:endParaRPr/>
          </a:p>
        </p:txBody>
      </p:sp>
      <p:pic>
        <p:nvPicPr>
          <p:cNvPr id="68" name="Google Shape;68;p15"/>
          <p:cNvPicPr preferRelativeResize="0"/>
          <p:nvPr/>
        </p:nvPicPr>
        <p:blipFill>
          <a:blip r:embed="rId3">
            <a:alphaModFix/>
          </a:blip>
          <a:stretch>
            <a:fillRect/>
          </a:stretch>
        </p:blipFill>
        <p:spPr>
          <a:xfrm>
            <a:off x="2967562" y="648150"/>
            <a:ext cx="3208875" cy="3155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idx="1" type="subTitle"/>
          </p:nvPr>
        </p:nvSpPr>
        <p:spPr>
          <a:xfrm>
            <a:off x="249725" y="40735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Explain how you know.</a:t>
            </a:r>
            <a:endParaRPr/>
          </a:p>
        </p:txBody>
      </p:sp>
      <p:pic>
        <p:nvPicPr>
          <p:cNvPr id="74" name="Google Shape;74;p16"/>
          <p:cNvPicPr preferRelativeResize="0"/>
          <p:nvPr/>
        </p:nvPicPr>
        <p:blipFill>
          <a:blip r:embed="rId3">
            <a:alphaModFix/>
          </a:blip>
          <a:stretch>
            <a:fillRect/>
          </a:stretch>
        </p:blipFill>
        <p:spPr>
          <a:xfrm>
            <a:off x="2790388" y="883650"/>
            <a:ext cx="3439275" cy="2988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idx="1" type="subTitle"/>
          </p:nvPr>
        </p:nvSpPr>
        <p:spPr>
          <a:xfrm>
            <a:off x="249725" y="40735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Explain how you know.</a:t>
            </a:r>
            <a:endParaRPr/>
          </a:p>
        </p:txBody>
      </p:sp>
      <p:pic>
        <p:nvPicPr>
          <p:cNvPr id="80" name="Google Shape;80;p17"/>
          <p:cNvPicPr preferRelativeResize="0"/>
          <p:nvPr/>
        </p:nvPicPr>
        <p:blipFill>
          <a:blip r:embed="rId3">
            <a:alphaModFix/>
          </a:blip>
          <a:stretch>
            <a:fillRect/>
          </a:stretch>
        </p:blipFill>
        <p:spPr>
          <a:xfrm>
            <a:off x="2806450" y="784475"/>
            <a:ext cx="3407150" cy="32389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nvSpPr>
        <p:spPr>
          <a:xfrm>
            <a:off x="361900" y="447750"/>
            <a:ext cx="82173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t>George is a retired math teacher who makes cakes. He likes to cut the cakes differently each day of the week,. On the order board, George lists the fraction of the piece, and next to that, he has the cost of each piece.  This week, he is selling whole cakes for $10 each.</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b="1" lang="en" sz="1800"/>
              <a:t>Determine the </a:t>
            </a:r>
            <a:r>
              <a:rPr b="1" lang="en" sz="1800"/>
              <a:t>fractions</a:t>
            </a:r>
            <a:r>
              <a:rPr b="1" lang="en" sz="1800"/>
              <a:t> of each piece of cake and how much each costs if the whole cake is $10.</a:t>
            </a:r>
            <a:endParaRPr b="1" sz="1800"/>
          </a:p>
        </p:txBody>
      </p:sp>
      <p:sp>
        <p:nvSpPr>
          <p:cNvPr id="86" name="Google Shape;86;p18"/>
          <p:cNvSpPr/>
          <p:nvPr/>
        </p:nvSpPr>
        <p:spPr>
          <a:xfrm>
            <a:off x="3051400" y="2768825"/>
            <a:ext cx="2416800" cy="2124000"/>
          </a:xfrm>
          <a:prstGeom prst="rect">
            <a:avLst/>
          </a:prstGeom>
          <a:solidFill>
            <a:schemeClr val="lt2"/>
          </a:solid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8"/>
          <p:cNvSpPr txBox="1"/>
          <p:nvPr/>
        </p:nvSpPr>
        <p:spPr>
          <a:xfrm>
            <a:off x="3534750" y="3500050"/>
            <a:ext cx="13881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t>$10</a:t>
            </a:r>
            <a:endParaRPr b="1" sz="2200"/>
          </a:p>
        </p:txBody>
      </p:sp>
      <p:pic>
        <p:nvPicPr>
          <p:cNvPr id="88" name="Google Shape;88;p18"/>
          <p:cNvPicPr preferRelativeResize="0"/>
          <p:nvPr/>
        </p:nvPicPr>
        <p:blipFill>
          <a:blip r:embed="rId3">
            <a:alphaModFix/>
          </a:blip>
          <a:stretch>
            <a:fillRect/>
          </a:stretch>
        </p:blipFill>
        <p:spPr>
          <a:xfrm>
            <a:off x="5620600" y="2724150"/>
            <a:ext cx="2490914" cy="2266950"/>
          </a:xfrm>
          <a:prstGeom prst="rect">
            <a:avLst/>
          </a:prstGeom>
          <a:noFill/>
          <a:ln>
            <a:noFill/>
          </a:ln>
        </p:spPr>
      </p:pic>
      <p:pic>
        <p:nvPicPr>
          <p:cNvPr id="89" name="Google Shape;89;p18"/>
          <p:cNvPicPr preferRelativeResize="0"/>
          <p:nvPr/>
        </p:nvPicPr>
        <p:blipFill>
          <a:blip r:embed="rId4">
            <a:alphaModFix/>
          </a:blip>
          <a:stretch>
            <a:fillRect/>
          </a:stretch>
        </p:blipFill>
        <p:spPr>
          <a:xfrm>
            <a:off x="152400" y="2724150"/>
            <a:ext cx="2627120" cy="2266950"/>
          </a:xfrm>
          <a:prstGeom prst="rect">
            <a:avLst/>
          </a:prstGeom>
          <a:noFill/>
          <a:ln>
            <a:noFill/>
          </a:ln>
        </p:spPr>
      </p:pic>
      <p:sp>
        <p:nvSpPr>
          <p:cNvPr id="90" name="Google Shape;90;p18"/>
          <p:cNvSpPr txBox="1"/>
          <p:nvPr/>
        </p:nvSpPr>
        <p:spPr>
          <a:xfrm>
            <a:off x="3153400" y="2991700"/>
            <a:ext cx="2212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Whole Cake</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