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1" r:id="rId3"/>
    <p:sldMasterId id="2147483663" r:id="rId4"/>
  </p:sldMasterIdLst>
  <p:notesMasterIdLst>
    <p:notesMasterId r:id="rId32"/>
  </p:notesMasterIdLst>
  <p:handoutMasterIdLst>
    <p:handoutMasterId r:id="rId33"/>
  </p:handoutMasterIdLst>
  <p:sldIdLst>
    <p:sldId id="256" r:id="rId5"/>
    <p:sldId id="258" r:id="rId6"/>
    <p:sldId id="266" r:id="rId7"/>
    <p:sldId id="293" r:id="rId8"/>
    <p:sldId id="286" r:id="rId9"/>
    <p:sldId id="287" r:id="rId10"/>
    <p:sldId id="291" r:id="rId11"/>
    <p:sldId id="285" r:id="rId12"/>
    <p:sldId id="267" r:id="rId13"/>
    <p:sldId id="274" r:id="rId14"/>
    <p:sldId id="289" r:id="rId15"/>
    <p:sldId id="275" r:id="rId16"/>
    <p:sldId id="280" r:id="rId17"/>
    <p:sldId id="290" r:id="rId18"/>
    <p:sldId id="277" r:id="rId19"/>
    <p:sldId id="257" r:id="rId20"/>
    <p:sldId id="288" r:id="rId21"/>
    <p:sldId id="273" r:id="rId22"/>
    <p:sldId id="278" r:id="rId23"/>
    <p:sldId id="279" r:id="rId24"/>
    <p:sldId id="272" r:id="rId25"/>
    <p:sldId id="282" r:id="rId26"/>
    <p:sldId id="268" r:id="rId27"/>
    <p:sldId id="269" r:id="rId28"/>
    <p:sldId id="281" r:id="rId29"/>
    <p:sldId id="283" r:id="rId30"/>
    <p:sldId id="276" r:id="rId31"/>
  </p:sldIdLst>
  <p:sldSz cx="9144000" cy="6858000" type="screen4x3"/>
  <p:notesSz cx="7053263" cy="93091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941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90929"/>
  </p:normalViewPr>
  <p:slideViewPr>
    <p:cSldViewPr>
      <p:cViewPr varScale="1">
        <p:scale>
          <a:sx n="107" d="100"/>
          <a:sy n="107" d="100"/>
        </p:scale>
        <p:origin x="-96"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56414"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95218" y="2"/>
            <a:ext cx="3056414" cy="465455"/>
          </a:xfrm>
          <a:prstGeom prst="rect">
            <a:avLst/>
          </a:prstGeom>
        </p:spPr>
        <p:txBody>
          <a:bodyPr vert="horz" lIns="93324" tIns="46662" rIns="93324" bIns="46662" rtlCol="0"/>
          <a:lstStyle>
            <a:lvl1pPr algn="r">
              <a:defRPr sz="1200"/>
            </a:lvl1pPr>
          </a:lstStyle>
          <a:p>
            <a:fld id="{E85E3FE2-1A2D-4AE8-A1BD-EBFA7071E6C9}" type="datetimeFigureOut">
              <a:rPr lang="en-US" smtClean="0"/>
              <a:pPr/>
              <a:t>7/22/2015</a:t>
            </a:fld>
            <a:endParaRPr lang="en-US"/>
          </a:p>
        </p:txBody>
      </p:sp>
      <p:sp>
        <p:nvSpPr>
          <p:cNvPr id="4" name="Footer Placeholder 3"/>
          <p:cNvSpPr>
            <a:spLocks noGrp="1"/>
          </p:cNvSpPr>
          <p:nvPr>
            <p:ph type="ftr" sz="quarter" idx="2"/>
          </p:nvPr>
        </p:nvSpPr>
        <p:spPr>
          <a:xfrm>
            <a:off x="0" y="8842031"/>
            <a:ext cx="3056414"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95218" y="8842031"/>
            <a:ext cx="3056414" cy="465455"/>
          </a:xfrm>
          <a:prstGeom prst="rect">
            <a:avLst/>
          </a:prstGeom>
        </p:spPr>
        <p:txBody>
          <a:bodyPr vert="horz" lIns="93324" tIns="46662" rIns="93324" bIns="46662" rtlCol="0" anchor="b"/>
          <a:lstStyle>
            <a:lvl1pPr algn="r">
              <a:defRPr sz="1200"/>
            </a:lvl1pPr>
          </a:lstStyle>
          <a:p>
            <a:fld id="{C08F9B68-7269-48E4-8F06-238679D1EAB5}" type="slidenum">
              <a:rPr lang="en-US" smtClean="0"/>
              <a:pPr/>
              <a:t>‹#›</a:t>
            </a:fld>
            <a:endParaRPr lang="en-US"/>
          </a:p>
        </p:txBody>
      </p:sp>
    </p:spTree>
    <p:extLst>
      <p:ext uri="{BB962C8B-B14F-4D97-AF65-F5344CB8AC3E}">
        <p14:creationId xmlns="" xmlns:p14="http://schemas.microsoft.com/office/powerpoint/2010/main" val="900846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56414"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95218" y="2"/>
            <a:ext cx="3056414" cy="465455"/>
          </a:xfrm>
          <a:prstGeom prst="rect">
            <a:avLst/>
          </a:prstGeom>
        </p:spPr>
        <p:txBody>
          <a:bodyPr vert="horz" lIns="93324" tIns="46662" rIns="93324" bIns="46662" rtlCol="0"/>
          <a:lstStyle>
            <a:lvl1pPr algn="r">
              <a:defRPr sz="1200"/>
            </a:lvl1pPr>
          </a:lstStyle>
          <a:p>
            <a:fld id="{7E6F53C3-AEF5-443E-928D-0EB2A88312B8}" type="datetimeFigureOut">
              <a:rPr lang="en-US" smtClean="0"/>
              <a:pPr/>
              <a:t>7/22/2015</a:t>
            </a:fld>
            <a:endParaRPr lang="en-US"/>
          </a:p>
        </p:txBody>
      </p:sp>
      <p:sp>
        <p:nvSpPr>
          <p:cNvPr id="4" name="Slide Image Placeholder 3"/>
          <p:cNvSpPr>
            <a:spLocks noGrp="1" noRot="1" noChangeAspect="1"/>
          </p:cNvSpPr>
          <p:nvPr>
            <p:ph type="sldImg" idx="2"/>
          </p:nvPr>
        </p:nvSpPr>
        <p:spPr>
          <a:xfrm>
            <a:off x="1198563" y="698500"/>
            <a:ext cx="4656137"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5327" y="4421825"/>
            <a:ext cx="564261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1"/>
            <a:ext cx="3056414"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95218" y="8842031"/>
            <a:ext cx="3056414" cy="465455"/>
          </a:xfrm>
          <a:prstGeom prst="rect">
            <a:avLst/>
          </a:prstGeom>
        </p:spPr>
        <p:txBody>
          <a:bodyPr vert="horz" lIns="93324" tIns="46662" rIns="93324" bIns="46662" rtlCol="0" anchor="b"/>
          <a:lstStyle>
            <a:lvl1pPr algn="r">
              <a:defRPr sz="1200"/>
            </a:lvl1pPr>
          </a:lstStyle>
          <a:p>
            <a:fld id="{C8555DD5-1791-45EA-BBEA-6B93953BA0B3}" type="slidenum">
              <a:rPr lang="en-US" smtClean="0"/>
              <a:pPr/>
              <a:t>‹#›</a:t>
            </a:fld>
            <a:endParaRPr lang="en-US"/>
          </a:p>
        </p:txBody>
      </p:sp>
    </p:spTree>
    <p:extLst>
      <p:ext uri="{BB962C8B-B14F-4D97-AF65-F5344CB8AC3E}">
        <p14:creationId xmlns="" xmlns:p14="http://schemas.microsoft.com/office/powerpoint/2010/main" val="3874343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A624D0-5EB4-4844-9D22-48137546F5CE}" type="slidenum">
              <a:rPr lang="en-US" smtClean="0"/>
              <a:pPr/>
              <a:t>3</a:t>
            </a:fld>
            <a:endParaRPr lang="en-US"/>
          </a:p>
        </p:txBody>
      </p:sp>
    </p:spTree>
    <p:extLst>
      <p:ext uri="{BB962C8B-B14F-4D97-AF65-F5344CB8AC3E}">
        <p14:creationId xmlns="" xmlns:p14="http://schemas.microsoft.com/office/powerpoint/2010/main" val="2952782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A624D0-5EB4-4844-9D22-48137546F5CE}" type="slidenum">
              <a:rPr lang="en-US" smtClean="0"/>
              <a:pPr/>
              <a:t>4</a:t>
            </a:fld>
            <a:endParaRPr lang="en-US"/>
          </a:p>
        </p:txBody>
      </p:sp>
    </p:spTree>
    <p:extLst>
      <p:ext uri="{BB962C8B-B14F-4D97-AF65-F5344CB8AC3E}">
        <p14:creationId xmlns="" xmlns:p14="http://schemas.microsoft.com/office/powerpoint/2010/main" val="2952782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A624D0-5EB4-4844-9D22-48137546F5CE}" type="slidenum">
              <a:rPr lang="en-US" smtClean="0"/>
              <a:pPr/>
              <a:t>9</a:t>
            </a:fld>
            <a:endParaRPr lang="en-US"/>
          </a:p>
        </p:txBody>
      </p:sp>
    </p:spTree>
    <p:extLst>
      <p:ext uri="{BB962C8B-B14F-4D97-AF65-F5344CB8AC3E}">
        <p14:creationId xmlns="" xmlns:p14="http://schemas.microsoft.com/office/powerpoint/2010/main" val="3158483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A624D0-5EB4-4844-9D22-48137546F5CE}" type="slidenum">
              <a:rPr lang="en-US" smtClean="0"/>
              <a:pPr/>
              <a:t>23</a:t>
            </a:fld>
            <a:endParaRPr lang="en-US"/>
          </a:p>
        </p:txBody>
      </p:sp>
    </p:spTree>
    <p:extLst>
      <p:ext uri="{BB962C8B-B14F-4D97-AF65-F5344CB8AC3E}">
        <p14:creationId xmlns="" xmlns:p14="http://schemas.microsoft.com/office/powerpoint/2010/main" val="896636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609600"/>
            <a:ext cx="6629400" cy="1143000"/>
          </a:xfrm>
        </p:spPr>
        <p:txBody>
          <a:bodyPr/>
          <a:lstStyle>
            <a:lvl1pPr>
              <a:defRPr/>
            </a:lvl1pPr>
          </a:lstStyle>
          <a:p>
            <a:r>
              <a:rPr lang="en-US" smtClean="0"/>
              <a:t>Click to edit Master title style</a:t>
            </a:r>
            <a:endParaRPr lang="en-US"/>
          </a:p>
        </p:txBody>
      </p:sp>
      <p:sp>
        <p:nvSpPr>
          <p:cNvPr id="2051" name="Rectangle 3"/>
          <p:cNvSpPr>
            <a:spLocks noGrp="1" noChangeArrowheads="1"/>
          </p:cNvSpPr>
          <p:nvPr>
            <p:ph type="subTitle" idx="1"/>
          </p:nvPr>
        </p:nvSpPr>
        <p:spPr>
          <a:xfrm>
            <a:off x="381000" y="2819400"/>
            <a:ext cx="8305800" cy="2514600"/>
          </a:xfrm>
        </p:spPr>
        <p:txBody>
          <a:bodyPr/>
          <a:lstStyle>
            <a:lvl1pPr marL="0" indent="0">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7335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733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7335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33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772400" cy="1143000"/>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008313" cy="10541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09600"/>
            <a:ext cx="5111750" cy="5516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76400"/>
            <a:ext cx="3008313" cy="4449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772400" cy="11430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85800"/>
            <a:ext cx="1943100" cy="5486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Master title style</a:t>
            </a:r>
            <a:endParaRPr lang="en-US" dirty="0"/>
          </a:p>
        </p:txBody>
      </p:sp>
      <p:sp>
        <p:nvSpPr>
          <p:cNvPr id="3" name="Content Placeholder 2"/>
          <p:cNvSpPr>
            <a:spLocks noGrp="1"/>
          </p:cNvSpPr>
          <p:nvPr>
            <p:ph idx="1" hasCustomPrompt="1"/>
          </p:nvPr>
        </p:nvSpPr>
        <p:spPr/>
        <p:txBody>
          <a:bodyPr/>
          <a:lstStyle/>
          <a:p>
            <a:pPr lvl="0"/>
            <a:r>
              <a:rPr lang="en-US" dirty="0" smtClean="0"/>
              <a:t>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F7011F4-D52A-4DCF-96E9-AE21E2CE1D66}"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204788" y="0"/>
            <a:ext cx="8782050" cy="6753225"/>
            <a:chOff x="129" y="0"/>
            <a:chExt cx="5532" cy="4254"/>
          </a:xfrm>
        </p:grpSpPr>
        <p:sp>
          <p:nvSpPr>
            <p:cNvPr id="3075" name="Freeform 3"/>
            <p:cNvSpPr>
              <a:spLocks/>
            </p:cNvSpPr>
            <p:nvPr/>
          </p:nvSpPr>
          <p:spPr bwMode="auto">
            <a:xfrm>
              <a:off x="129" y="411"/>
              <a:ext cx="5532" cy="3843"/>
            </a:xfrm>
            <a:custGeom>
              <a:avLst/>
              <a:gdLst/>
              <a:ahLst/>
              <a:cxnLst>
                <a:cxn ang="0">
                  <a:pos x="674" y="2"/>
                </a:cxn>
                <a:cxn ang="0">
                  <a:pos x="5531" y="0"/>
                </a:cxn>
                <a:cxn ang="0">
                  <a:pos x="5531" y="3832"/>
                </a:cxn>
                <a:cxn ang="0">
                  <a:pos x="0" y="3842"/>
                </a:cxn>
                <a:cxn ang="0">
                  <a:pos x="6" y="580"/>
                </a:cxn>
                <a:cxn ang="0">
                  <a:pos x="14" y="547"/>
                </a:cxn>
                <a:cxn ang="0">
                  <a:pos x="25" y="504"/>
                </a:cxn>
                <a:cxn ang="0">
                  <a:pos x="36" y="473"/>
                </a:cxn>
                <a:cxn ang="0">
                  <a:pos x="51" y="458"/>
                </a:cxn>
                <a:cxn ang="0">
                  <a:pos x="64" y="448"/>
                </a:cxn>
                <a:cxn ang="0">
                  <a:pos x="656" y="5"/>
                </a:cxn>
                <a:cxn ang="0">
                  <a:pos x="674" y="2"/>
                </a:cxn>
              </a:cxnLst>
              <a:rect l="0" t="0" r="r" b="b"/>
              <a:pathLst>
                <a:path w="5532" h="3843">
                  <a:moveTo>
                    <a:pt x="674" y="2"/>
                  </a:moveTo>
                  <a:lnTo>
                    <a:pt x="5531" y="0"/>
                  </a:lnTo>
                  <a:lnTo>
                    <a:pt x="5531" y="3832"/>
                  </a:lnTo>
                  <a:lnTo>
                    <a:pt x="0" y="3842"/>
                  </a:lnTo>
                  <a:lnTo>
                    <a:pt x="6" y="580"/>
                  </a:lnTo>
                  <a:lnTo>
                    <a:pt x="14" y="547"/>
                  </a:lnTo>
                  <a:lnTo>
                    <a:pt x="25" y="504"/>
                  </a:lnTo>
                  <a:lnTo>
                    <a:pt x="36" y="473"/>
                  </a:lnTo>
                  <a:lnTo>
                    <a:pt x="51" y="458"/>
                  </a:lnTo>
                  <a:lnTo>
                    <a:pt x="64" y="448"/>
                  </a:lnTo>
                  <a:lnTo>
                    <a:pt x="656" y="5"/>
                  </a:lnTo>
                  <a:lnTo>
                    <a:pt x="674" y="2"/>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endParaRPr lang="en-US"/>
            </a:p>
          </p:txBody>
        </p:sp>
        <p:grpSp>
          <p:nvGrpSpPr>
            <p:cNvPr id="3" name="Group 4"/>
            <p:cNvGrpSpPr>
              <a:grpSpLocks/>
            </p:cNvGrpSpPr>
            <p:nvPr/>
          </p:nvGrpSpPr>
          <p:grpSpPr bwMode="auto">
            <a:xfrm>
              <a:off x="2079" y="0"/>
              <a:ext cx="1640" cy="623"/>
              <a:chOff x="2079" y="0"/>
              <a:chExt cx="1640" cy="623"/>
            </a:xfrm>
          </p:grpSpPr>
          <p:sp>
            <p:nvSpPr>
              <p:cNvPr id="3077" name="Rectangle 5"/>
              <p:cNvSpPr>
                <a:spLocks noChangeArrowheads="1"/>
              </p:cNvSpPr>
              <p:nvPr/>
            </p:nvSpPr>
            <p:spPr bwMode="auto">
              <a:xfrm>
                <a:off x="2079" y="344"/>
                <a:ext cx="1640" cy="72"/>
              </a:xfrm>
              <a:prstGeom prst="rect">
                <a:avLst/>
              </a:prstGeom>
              <a:gradFill rotWithShape="0">
                <a:gsLst>
                  <a:gs pos="0">
                    <a:srgbClr val="FFFFFF"/>
                  </a:gs>
                  <a:gs pos="50000">
                    <a:srgbClr val="5F5F5F"/>
                  </a:gs>
                  <a:gs pos="100000">
                    <a:srgbClr val="FFFFFF"/>
                  </a:gs>
                </a:gsLst>
                <a:lin ang="5400000" scaled="1"/>
              </a:gradFill>
              <a:ln w="9525">
                <a:noFill/>
                <a:miter lim="800000"/>
                <a:headEnd/>
                <a:tailEnd/>
              </a:ln>
              <a:effectLst/>
            </p:spPr>
            <p:txBody>
              <a:bodyPr/>
              <a:lstStyle/>
              <a:p>
                <a:endParaRPr lang="en-US"/>
              </a:p>
            </p:txBody>
          </p:sp>
          <p:sp>
            <p:nvSpPr>
              <p:cNvPr id="3078" name="Rectangle 6"/>
              <p:cNvSpPr>
                <a:spLocks noChangeArrowheads="1"/>
              </p:cNvSpPr>
              <p:nvPr/>
            </p:nvSpPr>
            <p:spPr bwMode="auto">
              <a:xfrm>
                <a:off x="2383"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endParaRPr lang="en-US"/>
              </a:p>
            </p:txBody>
          </p:sp>
          <p:sp>
            <p:nvSpPr>
              <p:cNvPr id="3079" name="Rectangle 7"/>
              <p:cNvSpPr>
                <a:spLocks noChangeArrowheads="1"/>
              </p:cNvSpPr>
              <p:nvPr/>
            </p:nvSpPr>
            <p:spPr bwMode="auto">
              <a:xfrm>
                <a:off x="3134" y="320"/>
                <a:ext cx="232" cy="32"/>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endParaRPr lang="en-US"/>
              </a:p>
            </p:txBody>
          </p:sp>
          <p:sp>
            <p:nvSpPr>
              <p:cNvPr id="3080" name="Oval 8"/>
              <p:cNvSpPr>
                <a:spLocks noChangeArrowheads="1"/>
              </p:cNvSpPr>
              <p:nvPr/>
            </p:nvSpPr>
            <p:spPr bwMode="auto">
              <a:xfrm>
                <a:off x="2693" y="0"/>
                <a:ext cx="379" cy="370"/>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endParaRPr lang="en-US"/>
              </a:p>
            </p:txBody>
          </p:sp>
          <p:sp>
            <p:nvSpPr>
              <p:cNvPr id="3081" name="Oval 9"/>
              <p:cNvSpPr>
                <a:spLocks noChangeArrowheads="1"/>
              </p:cNvSpPr>
              <p:nvPr/>
            </p:nvSpPr>
            <p:spPr bwMode="auto">
              <a:xfrm>
                <a:off x="2711"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endParaRPr lang="en-US"/>
              </a:p>
            </p:txBody>
          </p:sp>
          <p:sp>
            <p:nvSpPr>
              <p:cNvPr id="3082" name="Freeform 10"/>
              <p:cNvSpPr>
                <a:spLocks/>
              </p:cNvSpPr>
              <p:nvPr/>
            </p:nvSpPr>
            <p:spPr bwMode="auto">
              <a:xfrm>
                <a:off x="2737"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endParaRPr lang="en-US"/>
              </a:p>
            </p:txBody>
          </p:sp>
          <p:sp>
            <p:nvSpPr>
              <p:cNvPr id="3083" name="Oval 11"/>
              <p:cNvSpPr>
                <a:spLocks noChangeArrowheads="1"/>
              </p:cNvSpPr>
              <p:nvPr/>
            </p:nvSpPr>
            <p:spPr bwMode="auto">
              <a:xfrm>
                <a:off x="2738"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endParaRPr lang="en-US"/>
              </a:p>
            </p:txBody>
          </p:sp>
          <p:sp>
            <p:nvSpPr>
              <p:cNvPr id="3084" name="Oval 12" descr="Walnut"/>
              <p:cNvSpPr>
                <a:spLocks noChangeArrowheads="1"/>
              </p:cNvSpPr>
              <p:nvPr/>
            </p:nvSpPr>
            <p:spPr bwMode="auto">
              <a:xfrm>
                <a:off x="2758" y="60"/>
                <a:ext cx="247" cy="238"/>
              </a:xfrm>
              <a:prstGeom prst="ellipse">
                <a:avLst/>
              </a:prstGeom>
              <a:blipFill dpi="0" rotWithShape="0">
                <a:blip r:embed="rId2" cstate="print"/>
                <a:srcRect/>
                <a:tile tx="0" ty="0" sx="100000" sy="100000" flip="none" algn="tl"/>
              </a:blipFill>
              <a:ln w="9525">
                <a:noFill/>
                <a:round/>
                <a:headEnd/>
                <a:tailEnd/>
              </a:ln>
              <a:effectLst/>
            </p:spPr>
            <p:txBody>
              <a:bodyPr/>
              <a:lstStyle/>
              <a:p>
                <a:endParaRPr lang="en-US"/>
              </a:p>
            </p:txBody>
          </p:sp>
          <p:sp>
            <p:nvSpPr>
              <p:cNvPr id="3085" name="Freeform 13"/>
              <p:cNvSpPr>
                <a:spLocks/>
              </p:cNvSpPr>
              <p:nvPr/>
            </p:nvSpPr>
            <p:spPr bwMode="auto">
              <a:xfrm>
                <a:off x="2211"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endParaRPr lang="en-US"/>
              </a:p>
            </p:txBody>
          </p:sp>
          <p:sp>
            <p:nvSpPr>
              <p:cNvPr id="3086" name="Freeform 14"/>
              <p:cNvSpPr>
                <a:spLocks/>
              </p:cNvSpPr>
              <p:nvPr/>
            </p:nvSpPr>
            <p:spPr bwMode="auto">
              <a:xfrm>
                <a:off x="2242"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endParaRPr lang="en-US"/>
              </a:p>
            </p:txBody>
          </p:sp>
          <p:sp>
            <p:nvSpPr>
              <p:cNvPr id="3087" name="Freeform 15"/>
              <p:cNvSpPr>
                <a:spLocks/>
              </p:cNvSpPr>
              <p:nvPr/>
            </p:nvSpPr>
            <p:spPr bwMode="auto">
              <a:xfrm>
                <a:off x="2226"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endParaRPr lang="en-US"/>
              </a:p>
            </p:txBody>
          </p:sp>
          <p:sp>
            <p:nvSpPr>
              <p:cNvPr id="3088" name="Freeform 16"/>
              <p:cNvSpPr>
                <a:spLocks/>
              </p:cNvSpPr>
              <p:nvPr/>
            </p:nvSpPr>
            <p:spPr bwMode="auto">
              <a:xfrm>
                <a:off x="2241"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endParaRPr lang="en-US"/>
              </a:p>
            </p:txBody>
          </p:sp>
          <p:sp>
            <p:nvSpPr>
              <p:cNvPr id="3089" name="Freeform 17"/>
              <p:cNvSpPr>
                <a:spLocks/>
              </p:cNvSpPr>
              <p:nvPr/>
            </p:nvSpPr>
            <p:spPr bwMode="auto">
              <a:xfrm>
                <a:off x="2960"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endParaRPr lang="en-US"/>
              </a:p>
            </p:txBody>
          </p:sp>
        </p:grpSp>
      </p:grpSp>
      <p:sp>
        <p:nvSpPr>
          <p:cNvPr id="3090" name="Freeform 18"/>
          <p:cNvSpPr>
            <a:spLocks/>
          </p:cNvSpPr>
          <p:nvPr/>
        </p:nvSpPr>
        <p:spPr bwMode="auto">
          <a:xfrm>
            <a:off x="273050" y="796925"/>
            <a:ext cx="806450" cy="717550"/>
          </a:xfrm>
          <a:custGeom>
            <a:avLst/>
            <a:gdLst/>
            <a:ahLst/>
            <a:cxnLst>
              <a:cxn ang="0">
                <a:pos x="129" y="376"/>
              </a:cxn>
              <a:cxn ang="0">
                <a:pos x="272" y="427"/>
              </a:cxn>
              <a:cxn ang="0">
                <a:pos x="313" y="451"/>
              </a:cxn>
              <a:cxn ang="0">
                <a:pos x="333" y="449"/>
              </a:cxn>
              <a:cxn ang="0">
                <a:pos x="348" y="376"/>
              </a:cxn>
              <a:cxn ang="0">
                <a:pos x="365" y="332"/>
              </a:cxn>
              <a:cxn ang="0">
                <a:pos x="382" y="262"/>
              </a:cxn>
              <a:cxn ang="0">
                <a:pos x="394" y="221"/>
              </a:cxn>
              <a:cxn ang="0">
                <a:pos x="409" y="181"/>
              </a:cxn>
              <a:cxn ang="0">
                <a:pos x="423" y="133"/>
              </a:cxn>
              <a:cxn ang="0">
                <a:pos x="445" y="98"/>
              </a:cxn>
              <a:cxn ang="0">
                <a:pos x="469" y="48"/>
              </a:cxn>
              <a:cxn ang="0">
                <a:pos x="507" y="0"/>
              </a:cxn>
              <a:cxn ang="0">
                <a:pos x="25" y="335"/>
              </a:cxn>
              <a:cxn ang="0">
                <a:pos x="0" y="358"/>
              </a:cxn>
              <a:cxn ang="0">
                <a:pos x="76" y="360"/>
              </a:cxn>
              <a:cxn ang="0">
                <a:pos x="129" y="376"/>
              </a:cxn>
            </a:cxnLst>
            <a:rect l="0" t="0" r="r" b="b"/>
            <a:pathLst>
              <a:path w="508" h="452">
                <a:moveTo>
                  <a:pt x="129" y="376"/>
                </a:moveTo>
                <a:lnTo>
                  <a:pt x="272" y="427"/>
                </a:lnTo>
                <a:lnTo>
                  <a:pt x="313" y="451"/>
                </a:lnTo>
                <a:lnTo>
                  <a:pt x="333" y="449"/>
                </a:lnTo>
                <a:lnTo>
                  <a:pt x="348" y="376"/>
                </a:lnTo>
                <a:lnTo>
                  <a:pt x="365" y="332"/>
                </a:lnTo>
                <a:lnTo>
                  <a:pt x="382" y="262"/>
                </a:lnTo>
                <a:lnTo>
                  <a:pt x="394" y="221"/>
                </a:lnTo>
                <a:lnTo>
                  <a:pt x="409" y="181"/>
                </a:lnTo>
                <a:lnTo>
                  <a:pt x="423" y="133"/>
                </a:lnTo>
                <a:lnTo>
                  <a:pt x="445" y="98"/>
                </a:lnTo>
                <a:lnTo>
                  <a:pt x="469" y="48"/>
                </a:lnTo>
                <a:lnTo>
                  <a:pt x="507" y="0"/>
                </a:lnTo>
                <a:lnTo>
                  <a:pt x="25" y="335"/>
                </a:lnTo>
                <a:lnTo>
                  <a:pt x="0" y="358"/>
                </a:lnTo>
                <a:lnTo>
                  <a:pt x="76" y="360"/>
                </a:lnTo>
                <a:lnTo>
                  <a:pt x="129" y="376"/>
                </a:lnTo>
              </a:path>
            </a:pathLst>
          </a:custGeom>
          <a:solidFill>
            <a:schemeClr val="bg2">
              <a:alpha val="50000"/>
            </a:schemeClr>
          </a:solidFill>
          <a:ln w="9525">
            <a:noFill/>
            <a:round/>
            <a:headEnd type="none" w="sm" len="sm"/>
            <a:tailEnd type="none" w="sm" len="sm"/>
          </a:ln>
          <a:effectLst/>
        </p:spPr>
        <p:txBody>
          <a:bodyPr/>
          <a:lstStyle/>
          <a:p>
            <a:endParaRPr lang="en-US"/>
          </a:p>
        </p:txBody>
      </p:sp>
      <p:sp>
        <p:nvSpPr>
          <p:cNvPr id="3091" name="Freeform 19"/>
          <p:cNvSpPr>
            <a:spLocks/>
          </p:cNvSpPr>
          <p:nvPr/>
        </p:nvSpPr>
        <p:spPr bwMode="auto">
          <a:xfrm>
            <a:off x="255588" y="654050"/>
            <a:ext cx="984250" cy="766763"/>
          </a:xfrm>
          <a:custGeom>
            <a:avLst/>
            <a:gdLst/>
            <a:ahLst/>
            <a:cxnLst>
              <a:cxn ang="0">
                <a:pos x="0" y="477"/>
              </a:cxn>
              <a:cxn ang="0">
                <a:pos x="13" y="452"/>
              </a:cxn>
              <a:cxn ang="0">
                <a:pos x="56" y="422"/>
              </a:cxn>
              <a:cxn ang="0">
                <a:pos x="619" y="0"/>
              </a:cxn>
              <a:cxn ang="0">
                <a:pos x="425" y="184"/>
              </a:cxn>
              <a:cxn ang="0">
                <a:pos x="329" y="336"/>
              </a:cxn>
              <a:cxn ang="0">
                <a:pos x="268" y="482"/>
              </a:cxn>
              <a:cxn ang="0">
                <a:pos x="197" y="449"/>
              </a:cxn>
              <a:cxn ang="0">
                <a:pos x="119" y="425"/>
              </a:cxn>
              <a:cxn ang="0">
                <a:pos x="70" y="429"/>
              </a:cxn>
              <a:cxn ang="0">
                <a:pos x="28" y="440"/>
              </a:cxn>
              <a:cxn ang="0">
                <a:pos x="0" y="477"/>
              </a:cxn>
            </a:cxnLst>
            <a:rect l="0" t="0" r="r" b="b"/>
            <a:pathLst>
              <a:path w="620" h="483">
                <a:moveTo>
                  <a:pt x="0" y="477"/>
                </a:moveTo>
                <a:lnTo>
                  <a:pt x="13" y="452"/>
                </a:lnTo>
                <a:lnTo>
                  <a:pt x="56" y="422"/>
                </a:lnTo>
                <a:lnTo>
                  <a:pt x="619" y="0"/>
                </a:lnTo>
                <a:lnTo>
                  <a:pt x="425" y="184"/>
                </a:lnTo>
                <a:lnTo>
                  <a:pt x="329" y="336"/>
                </a:lnTo>
                <a:lnTo>
                  <a:pt x="268" y="482"/>
                </a:lnTo>
                <a:lnTo>
                  <a:pt x="197" y="449"/>
                </a:lnTo>
                <a:lnTo>
                  <a:pt x="119" y="425"/>
                </a:lnTo>
                <a:lnTo>
                  <a:pt x="70" y="429"/>
                </a:lnTo>
                <a:lnTo>
                  <a:pt x="28" y="440"/>
                </a:lnTo>
                <a:lnTo>
                  <a:pt x="0" y="477"/>
                </a:lnTo>
              </a:path>
            </a:pathLst>
          </a:custGeom>
          <a:solidFill>
            <a:srgbClr val="FFFFFF">
              <a:alpha val="50000"/>
            </a:srgbClr>
          </a:solidFill>
          <a:ln w="9525">
            <a:noFill/>
            <a:round/>
            <a:headEnd type="none" w="sm" len="sm"/>
            <a:tailEnd type="none" w="sm" len="sm"/>
          </a:ln>
          <a:effectLst/>
        </p:spPr>
        <p:txBody>
          <a:bodyPr/>
          <a:lstStyle/>
          <a:p>
            <a:endParaRPr lang="en-US"/>
          </a:p>
        </p:txBody>
      </p:sp>
      <p:sp>
        <p:nvSpPr>
          <p:cNvPr id="3094" name="Rectangle 22"/>
          <p:cNvSpPr>
            <a:spLocks noGrp="1" noChangeArrowheads="1"/>
          </p:cNvSpPr>
          <p:nvPr>
            <p:ph type="dt" sz="quarter" idx="2"/>
          </p:nvPr>
        </p:nvSpPr>
        <p:spPr>
          <a:xfrm>
            <a:off x="681038" y="6067425"/>
            <a:ext cx="2300287" cy="393700"/>
          </a:xfrm>
        </p:spPr>
        <p:txBody>
          <a:bodyPr/>
          <a:lstStyle>
            <a:lvl1pPr>
              <a:defRPr/>
            </a:lvl1pPr>
          </a:lstStyle>
          <a:p>
            <a:endParaRPr lang="en-US" dirty="0"/>
          </a:p>
        </p:txBody>
      </p:sp>
      <p:sp>
        <p:nvSpPr>
          <p:cNvPr id="3095" name="Rectangle 23"/>
          <p:cNvSpPr>
            <a:spLocks noGrp="1" noChangeArrowheads="1"/>
          </p:cNvSpPr>
          <p:nvPr>
            <p:ph type="ftr" sz="quarter" idx="3"/>
          </p:nvPr>
        </p:nvSpPr>
        <p:spPr>
          <a:xfrm>
            <a:off x="3108325" y="6067425"/>
            <a:ext cx="3124200" cy="393700"/>
          </a:xfrm>
        </p:spPr>
        <p:txBody>
          <a:bodyPr/>
          <a:lstStyle>
            <a:lvl1pPr>
              <a:defRPr/>
            </a:lvl1pPr>
          </a:lstStyle>
          <a:p>
            <a:endParaRPr lang="en-US"/>
          </a:p>
        </p:txBody>
      </p:sp>
      <p:sp>
        <p:nvSpPr>
          <p:cNvPr id="3096" name="Rectangle 24"/>
          <p:cNvSpPr>
            <a:spLocks noGrp="1" noChangeArrowheads="1"/>
          </p:cNvSpPr>
          <p:nvPr>
            <p:ph type="sldNum" sz="quarter" idx="4"/>
          </p:nvPr>
        </p:nvSpPr>
        <p:spPr>
          <a:xfrm>
            <a:off x="6372225" y="6067425"/>
            <a:ext cx="2311400" cy="393700"/>
          </a:xfrm>
        </p:spPr>
        <p:txBody>
          <a:bodyPr/>
          <a:lstStyle>
            <a:lvl1pPr>
              <a:defRPr/>
            </a:lvl1pPr>
          </a:lstStyle>
          <a:p>
            <a:fld id="{5E2C95B7-5114-4FF5-B5C8-79CFB4F08A2E}" type="slidenum">
              <a:rPr lang="en-US" smtClean="0"/>
              <a:pPr/>
              <a:t>‹#›</a:t>
            </a:fld>
            <a:endParaRPr lang="en-US"/>
          </a:p>
        </p:txBody>
      </p:sp>
      <p:sp>
        <p:nvSpPr>
          <p:cNvPr id="3097" name="Rectangle 25"/>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en-US" smtClean="0"/>
              <a:t>Click to edit Master title style</a:t>
            </a:r>
            <a:endParaRPr lang="en-US"/>
          </a:p>
        </p:txBody>
      </p:sp>
      <p:sp>
        <p:nvSpPr>
          <p:cNvPr id="3098" name="Rectangle 26"/>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Tx/>
              <a:buNone/>
              <a:defRPr/>
            </a:lvl1pPr>
          </a:lstStyle>
          <a:p>
            <a:r>
              <a:rPr lang="en-US" smtClean="0"/>
              <a:t>Click to edit Master subtitle style</a:t>
            </a:r>
            <a:endParaRPr lang="en-US"/>
          </a:p>
        </p:txBody>
      </p:sp>
    </p:spTree>
  </p:cSld>
  <p:clrMapOvr>
    <a:masterClrMapping/>
  </p:clrMapOvr>
  <p:transition>
    <p:split orient="vert" dir="in"/>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Master title style</a:t>
            </a:r>
            <a:endParaRPr lang="en-US" dirty="0"/>
          </a:p>
        </p:txBody>
      </p:sp>
      <p:sp>
        <p:nvSpPr>
          <p:cNvPr id="3" name="Content Placeholder 2"/>
          <p:cNvSpPr>
            <a:spLocks noGrp="1"/>
          </p:cNvSpPr>
          <p:nvPr>
            <p:ph idx="1" hasCustomPrompt="1"/>
          </p:nvPr>
        </p:nvSpPr>
        <p:spPr/>
        <p:txBody>
          <a:bodyPr/>
          <a:lstStyle/>
          <a:p>
            <a:pPr lvl="0"/>
            <a:r>
              <a:rPr lang="en-US" dirty="0" smtClean="0"/>
              <a:t>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F7011F4-D52A-4DCF-96E9-AE21E2CE1D6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4.jpe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16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685800" y="20574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0"/>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Mead Bold" pitchFamily="2" charset="0"/>
        </a:defRPr>
      </a:lvl2pPr>
      <a:lvl3pPr algn="ctr" rtl="0" eaLnBrk="1" fontAlgn="base" hangingPunct="1">
        <a:spcBef>
          <a:spcPct val="0"/>
        </a:spcBef>
        <a:spcAft>
          <a:spcPct val="0"/>
        </a:spcAft>
        <a:defRPr sz="4400">
          <a:solidFill>
            <a:schemeClr val="bg1"/>
          </a:solidFill>
          <a:latin typeface="Mead Bold" pitchFamily="2" charset="0"/>
        </a:defRPr>
      </a:lvl3pPr>
      <a:lvl4pPr algn="ctr" rtl="0" eaLnBrk="1" fontAlgn="base" hangingPunct="1">
        <a:spcBef>
          <a:spcPct val="0"/>
        </a:spcBef>
        <a:spcAft>
          <a:spcPct val="0"/>
        </a:spcAft>
        <a:defRPr sz="4400">
          <a:solidFill>
            <a:schemeClr val="bg1"/>
          </a:solidFill>
          <a:latin typeface="Mead Bold" pitchFamily="2" charset="0"/>
        </a:defRPr>
      </a:lvl4pPr>
      <a:lvl5pPr algn="ctr" rtl="0" eaLnBrk="1" fontAlgn="base" hangingPunct="1">
        <a:spcBef>
          <a:spcPct val="0"/>
        </a:spcBef>
        <a:spcAft>
          <a:spcPct val="0"/>
        </a:spcAft>
        <a:defRPr sz="4400">
          <a:solidFill>
            <a:schemeClr val="bg1"/>
          </a:solidFill>
          <a:latin typeface="Mead Bold" pitchFamily="2" charset="0"/>
        </a:defRPr>
      </a:lvl5pPr>
      <a:lvl6pPr marL="457200" algn="ctr" rtl="0" eaLnBrk="1" fontAlgn="base" hangingPunct="1">
        <a:spcBef>
          <a:spcPct val="0"/>
        </a:spcBef>
        <a:spcAft>
          <a:spcPct val="0"/>
        </a:spcAft>
        <a:defRPr sz="4400">
          <a:solidFill>
            <a:schemeClr val="bg1"/>
          </a:solidFill>
          <a:latin typeface="Mead Bold" pitchFamily="2" charset="0"/>
        </a:defRPr>
      </a:lvl6pPr>
      <a:lvl7pPr marL="914400" algn="ctr" rtl="0" eaLnBrk="1" fontAlgn="base" hangingPunct="1">
        <a:spcBef>
          <a:spcPct val="0"/>
        </a:spcBef>
        <a:spcAft>
          <a:spcPct val="0"/>
        </a:spcAft>
        <a:defRPr sz="4400">
          <a:solidFill>
            <a:schemeClr val="bg1"/>
          </a:solidFill>
          <a:latin typeface="Mead Bold" pitchFamily="2" charset="0"/>
        </a:defRPr>
      </a:lvl7pPr>
      <a:lvl8pPr marL="1371600" algn="ctr" rtl="0" eaLnBrk="1" fontAlgn="base" hangingPunct="1">
        <a:spcBef>
          <a:spcPct val="0"/>
        </a:spcBef>
        <a:spcAft>
          <a:spcPct val="0"/>
        </a:spcAft>
        <a:defRPr sz="4400">
          <a:solidFill>
            <a:schemeClr val="bg1"/>
          </a:solidFill>
          <a:latin typeface="Mead Bold" pitchFamily="2" charset="0"/>
        </a:defRPr>
      </a:lvl8pPr>
      <a:lvl9pPr marL="1828800" algn="ctr" rtl="0" eaLnBrk="1" fontAlgn="base" hangingPunct="1">
        <a:spcBef>
          <a:spcPct val="0"/>
        </a:spcBef>
        <a:spcAft>
          <a:spcPct val="0"/>
        </a:spcAft>
        <a:defRPr sz="4400">
          <a:solidFill>
            <a:schemeClr val="bg1"/>
          </a:solidFill>
          <a:latin typeface="Mead Bold" pitchFamily="2" charset="0"/>
        </a:defRPr>
      </a:lvl9pPr>
    </p:titleStyle>
    <p:bodyStyle>
      <a:lvl1pPr marL="342900" indent="-342900" algn="l" rtl="0" eaLnBrk="1" fontAlgn="base" hangingPunct="1">
        <a:spcBef>
          <a:spcPct val="20000"/>
        </a:spcBef>
        <a:spcAft>
          <a:spcPct val="0"/>
        </a:spcAft>
        <a:buBlip>
          <a:blip r:embed="rId15"/>
        </a:buBlip>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33"/>
          <p:cNvGrpSpPr/>
          <p:nvPr/>
        </p:nvGrpSpPr>
        <p:grpSpPr>
          <a:xfrm>
            <a:off x="0" y="0"/>
            <a:ext cx="9144000" cy="6858000"/>
            <a:chOff x="0" y="0"/>
            <a:chExt cx="9144000" cy="6858000"/>
          </a:xfrm>
        </p:grpSpPr>
        <p:sp>
          <p:nvSpPr>
            <p:cNvPr id="35" name="Line 3"/>
            <p:cNvSpPr>
              <a:spLocks noChangeShapeType="1"/>
            </p:cNvSpPr>
            <p:nvPr/>
          </p:nvSpPr>
          <p:spPr bwMode="auto">
            <a:xfrm>
              <a:off x="0" y="1828800"/>
              <a:ext cx="9144000" cy="0"/>
            </a:xfrm>
            <a:prstGeom prst="line">
              <a:avLst/>
            </a:prstGeom>
            <a:noFill/>
            <a:ln w="9525">
              <a:solidFill>
                <a:srgbClr val="3399FF"/>
              </a:solidFill>
              <a:round/>
              <a:headEnd/>
              <a:tailEnd/>
            </a:ln>
            <a:effectLst/>
          </p:spPr>
          <p:txBody>
            <a:bodyPr/>
            <a:lstStyle/>
            <a:p>
              <a:endParaRPr lang="en-US"/>
            </a:p>
          </p:txBody>
        </p:sp>
        <p:sp>
          <p:nvSpPr>
            <p:cNvPr id="36" name="Line 4"/>
            <p:cNvSpPr>
              <a:spLocks noChangeShapeType="1"/>
            </p:cNvSpPr>
            <p:nvPr/>
          </p:nvSpPr>
          <p:spPr bwMode="auto">
            <a:xfrm>
              <a:off x="0" y="2133600"/>
              <a:ext cx="9144000" cy="0"/>
            </a:xfrm>
            <a:prstGeom prst="line">
              <a:avLst/>
            </a:prstGeom>
            <a:noFill/>
            <a:ln w="9525">
              <a:solidFill>
                <a:srgbClr val="3399FF"/>
              </a:solidFill>
              <a:round/>
              <a:headEnd/>
              <a:tailEnd/>
            </a:ln>
            <a:effectLst/>
          </p:spPr>
          <p:txBody>
            <a:bodyPr/>
            <a:lstStyle/>
            <a:p>
              <a:endParaRPr lang="en-US"/>
            </a:p>
          </p:txBody>
        </p:sp>
        <p:sp>
          <p:nvSpPr>
            <p:cNvPr id="37" name="Line 5"/>
            <p:cNvSpPr>
              <a:spLocks noChangeShapeType="1"/>
            </p:cNvSpPr>
            <p:nvPr/>
          </p:nvSpPr>
          <p:spPr bwMode="auto">
            <a:xfrm>
              <a:off x="0" y="2438400"/>
              <a:ext cx="9144000" cy="0"/>
            </a:xfrm>
            <a:prstGeom prst="line">
              <a:avLst/>
            </a:prstGeom>
            <a:noFill/>
            <a:ln w="9525">
              <a:solidFill>
                <a:srgbClr val="3399FF"/>
              </a:solidFill>
              <a:round/>
              <a:headEnd/>
              <a:tailEnd/>
            </a:ln>
            <a:effectLst/>
          </p:spPr>
          <p:txBody>
            <a:bodyPr/>
            <a:lstStyle/>
            <a:p>
              <a:endParaRPr lang="en-US"/>
            </a:p>
          </p:txBody>
        </p:sp>
        <p:sp>
          <p:nvSpPr>
            <p:cNvPr id="38" name="Line 6"/>
            <p:cNvSpPr>
              <a:spLocks noChangeShapeType="1"/>
            </p:cNvSpPr>
            <p:nvPr/>
          </p:nvSpPr>
          <p:spPr bwMode="auto">
            <a:xfrm>
              <a:off x="0" y="2743200"/>
              <a:ext cx="9144000" cy="0"/>
            </a:xfrm>
            <a:prstGeom prst="line">
              <a:avLst/>
            </a:prstGeom>
            <a:noFill/>
            <a:ln w="9525">
              <a:solidFill>
                <a:srgbClr val="3399FF"/>
              </a:solidFill>
              <a:round/>
              <a:headEnd/>
              <a:tailEnd/>
            </a:ln>
            <a:effectLst/>
          </p:spPr>
          <p:txBody>
            <a:bodyPr/>
            <a:lstStyle/>
            <a:p>
              <a:endParaRPr lang="en-US"/>
            </a:p>
          </p:txBody>
        </p:sp>
        <p:sp>
          <p:nvSpPr>
            <p:cNvPr id="39" name="Line 7"/>
            <p:cNvSpPr>
              <a:spLocks noChangeShapeType="1"/>
            </p:cNvSpPr>
            <p:nvPr/>
          </p:nvSpPr>
          <p:spPr bwMode="auto">
            <a:xfrm>
              <a:off x="0" y="3048000"/>
              <a:ext cx="9144000" cy="0"/>
            </a:xfrm>
            <a:prstGeom prst="line">
              <a:avLst/>
            </a:prstGeom>
            <a:noFill/>
            <a:ln w="9525">
              <a:solidFill>
                <a:srgbClr val="3399FF"/>
              </a:solidFill>
              <a:round/>
              <a:headEnd/>
              <a:tailEnd/>
            </a:ln>
            <a:effectLst/>
          </p:spPr>
          <p:txBody>
            <a:bodyPr/>
            <a:lstStyle/>
            <a:p>
              <a:endParaRPr lang="en-US"/>
            </a:p>
          </p:txBody>
        </p:sp>
        <p:sp>
          <p:nvSpPr>
            <p:cNvPr id="40" name="Line 8"/>
            <p:cNvSpPr>
              <a:spLocks noChangeShapeType="1"/>
            </p:cNvSpPr>
            <p:nvPr/>
          </p:nvSpPr>
          <p:spPr bwMode="auto">
            <a:xfrm>
              <a:off x="0" y="3352800"/>
              <a:ext cx="9144000" cy="0"/>
            </a:xfrm>
            <a:prstGeom prst="line">
              <a:avLst/>
            </a:prstGeom>
            <a:noFill/>
            <a:ln w="9525">
              <a:solidFill>
                <a:srgbClr val="3399FF"/>
              </a:solidFill>
              <a:round/>
              <a:headEnd/>
              <a:tailEnd/>
            </a:ln>
            <a:effectLst/>
          </p:spPr>
          <p:txBody>
            <a:bodyPr/>
            <a:lstStyle/>
            <a:p>
              <a:endParaRPr lang="en-US"/>
            </a:p>
          </p:txBody>
        </p:sp>
        <p:sp>
          <p:nvSpPr>
            <p:cNvPr id="41" name="Line 9"/>
            <p:cNvSpPr>
              <a:spLocks noChangeShapeType="1"/>
            </p:cNvSpPr>
            <p:nvPr/>
          </p:nvSpPr>
          <p:spPr bwMode="auto">
            <a:xfrm>
              <a:off x="0" y="3657600"/>
              <a:ext cx="9144000" cy="0"/>
            </a:xfrm>
            <a:prstGeom prst="line">
              <a:avLst/>
            </a:prstGeom>
            <a:noFill/>
            <a:ln w="9525">
              <a:solidFill>
                <a:srgbClr val="3399FF"/>
              </a:solidFill>
              <a:round/>
              <a:headEnd/>
              <a:tailEnd/>
            </a:ln>
            <a:effectLst/>
          </p:spPr>
          <p:txBody>
            <a:bodyPr/>
            <a:lstStyle/>
            <a:p>
              <a:endParaRPr lang="en-US"/>
            </a:p>
          </p:txBody>
        </p:sp>
        <p:sp>
          <p:nvSpPr>
            <p:cNvPr id="42" name="Line 10"/>
            <p:cNvSpPr>
              <a:spLocks noChangeShapeType="1"/>
            </p:cNvSpPr>
            <p:nvPr/>
          </p:nvSpPr>
          <p:spPr bwMode="auto">
            <a:xfrm>
              <a:off x="0" y="3962400"/>
              <a:ext cx="9144000" cy="0"/>
            </a:xfrm>
            <a:prstGeom prst="line">
              <a:avLst/>
            </a:prstGeom>
            <a:noFill/>
            <a:ln w="9525">
              <a:solidFill>
                <a:srgbClr val="3399FF"/>
              </a:solidFill>
              <a:round/>
              <a:headEnd/>
              <a:tailEnd/>
            </a:ln>
            <a:effectLst/>
          </p:spPr>
          <p:txBody>
            <a:bodyPr/>
            <a:lstStyle/>
            <a:p>
              <a:endParaRPr lang="en-US"/>
            </a:p>
          </p:txBody>
        </p:sp>
        <p:sp>
          <p:nvSpPr>
            <p:cNvPr id="43" name="Line 11"/>
            <p:cNvSpPr>
              <a:spLocks noChangeShapeType="1"/>
            </p:cNvSpPr>
            <p:nvPr/>
          </p:nvSpPr>
          <p:spPr bwMode="auto">
            <a:xfrm>
              <a:off x="0" y="4267200"/>
              <a:ext cx="9144000" cy="0"/>
            </a:xfrm>
            <a:prstGeom prst="line">
              <a:avLst/>
            </a:prstGeom>
            <a:noFill/>
            <a:ln w="9525">
              <a:solidFill>
                <a:srgbClr val="3399FF"/>
              </a:solidFill>
              <a:round/>
              <a:headEnd/>
              <a:tailEnd/>
            </a:ln>
            <a:effectLst/>
          </p:spPr>
          <p:txBody>
            <a:bodyPr/>
            <a:lstStyle/>
            <a:p>
              <a:endParaRPr lang="en-US"/>
            </a:p>
          </p:txBody>
        </p:sp>
        <p:sp>
          <p:nvSpPr>
            <p:cNvPr id="44" name="Line 12"/>
            <p:cNvSpPr>
              <a:spLocks noChangeShapeType="1"/>
            </p:cNvSpPr>
            <p:nvPr/>
          </p:nvSpPr>
          <p:spPr bwMode="auto">
            <a:xfrm>
              <a:off x="0" y="4572000"/>
              <a:ext cx="9144000" cy="0"/>
            </a:xfrm>
            <a:prstGeom prst="line">
              <a:avLst/>
            </a:prstGeom>
            <a:noFill/>
            <a:ln w="9525">
              <a:solidFill>
                <a:srgbClr val="3399FF"/>
              </a:solidFill>
              <a:round/>
              <a:headEnd/>
              <a:tailEnd/>
            </a:ln>
            <a:effectLst/>
          </p:spPr>
          <p:txBody>
            <a:bodyPr/>
            <a:lstStyle/>
            <a:p>
              <a:endParaRPr lang="en-US"/>
            </a:p>
          </p:txBody>
        </p:sp>
        <p:sp>
          <p:nvSpPr>
            <p:cNvPr id="45" name="Line 13"/>
            <p:cNvSpPr>
              <a:spLocks noChangeShapeType="1"/>
            </p:cNvSpPr>
            <p:nvPr/>
          </p:nvSpPr>
          <p:spPr bwMode="auto">
            <a:xfrm>
              <a:off x="0" y="4876800"/>
              <a:ext cx="9144000" cy="0"/>
            </a:xfrm>
            <a:prstGeom prst="line">
              <a:avLst/>
            </a:prstGeom>
            <a:noFill/>
            <a:ln w="9525">
              <a:solidFill>
                <a:srgbClr val="3399FF"/>
              </a:solidFill>
              <a:round/>
              <a:headEnd/>
              <a:tailEnd/>
            </a:ln>
            <a:effectLst/>
          </p:spPr>
          <p:txBody>
            <a:bodyPr/>
            <a:lstStyle/>
            <a:p>
              <a:endParaRPr lang="en-US"/>
            </a:p>
          </p:txBody>
        </p:sp>
        <p:sp>
          <p:nvSpPr>
            <p:cNvPr id="46" name="Line 14"/>
            <p:cNvSpPr>
              <a:spLocks noChangeShapeType="1"/>
            </p:cNvSpPr>
            <p:nvPr/>
          </p:nvSpPr>
          <p:spPr bwMode="auto">
            <a:xfrm>
              <a:off x="0" y="5181600"/>
              <a:ext cx="9144000" cy="0"/>
            </a:xfrm>
            <a:prstGeom prst="line">
              <a:avLst/>
            </a:prstGeom>
            <a:noFill/>
            <a:ln w="9525">
              <a:solidFill>
                <a:srgbClr val="3399FF"/>
              </a:solidFill>
              <a:round/>
              <a:headEnd/>
              <a:tailEnd/>
            </a:ln>
            <a:effectLst/>
          </p:spPr>
          <p:txBody>
            <a:bodyPr/>
            <a:lstStyle/>
            <a:p>
              <a:endParaRPr lang="en-US"/>
            </a:p>
          </p:txBody>
        </p:sp>
        <p:sp>
          <p:nvSpPr>
            <p:cNvPr id="47" name="Line 15"/>
            <p:cNvSpPr>
              <a:spLocks noChangeShapeType="1"/>
            </p:cNvSpPr>
            <p:nvPr/>
          </p:nvSpPr>
          <p:spPr bwMode="auto">
            <a:xfrm>
              <a:off x="0" y="5486400"/>
              <a:ext cx="9144000" cy="0"/>
            </a:xfrm>
            <a:prstGeom prst="line">
              <a:avLst/>
            </a:prstGeom>
            <a:noFill/>
            <a:ln w="9525">
              <a:solidFill>
                <a:srgbClr val="3399FF"/>
              </a:solidFill>
              <a:round/>
              <a:headEnd/>
              <a:tailEnd/>
            </a:ln>
            <a:effectLst/>
          </p:spPr>
          <p:txBody>
            <a:bodyPr/>
            <a:lstStyle/>
            <a:p>
              <a:endParaRPr lang="en-US"/>
            </a:p>
          </p:txBody>
        </p:sp>
        <p:sp>
          <p:nvSpPr>
            <p:cNvPr id="48" name="Line 16"/>
            <p:cNvSpPr>
              <a:spLocks noChangeShapeType="1"/>
            </p:cNvSpPr>
            <p:nvPr/>
          </p:nvSpPr>
          <p:spPr bwMode="auto">
            <a:xfrm>
              <a:off x="0" y="5791200"/>
              <a:ext cx="9144000" cy="0"/>
            </a:xfrm>
            <a:prstGeom prst="line">
              <a:avLst/>
            </a:prstGeom>
            <a:noFill/>
            <a:ln w="9525">
              <a:solidFill>
                <a:srgbClr val="3399FF"/>
              </a:solidFill>
              <a:round/>
              <a:headEnd/>
              <a:tailEnd/>
            </a:ln>
            <a:effectLst/>
          </p:spPr>
          <p:txBody>
            <a:bodyPr/>
            <a:lstStyle/>
            <a:p>
              <a:endParaRPr lang="en-US"/>
            </a:p>
          </p:txBody>
        </p:sp>
        <p:sp>
          <p:nvSpPr>
            <p:cNvPr id="49" name="Line 17"/>
            <p:cNvSpPr>
              <a:spLocks noChangeShapeType="1"/>
            </p:cNvSpPr>
            <p:nvPr/>
          </p:nvSpPr>
          <p:spPr bwMode="auto">
            <a:xfrm>
              <a:off x="0" y="6096000"/>
              <a:ext cx="9144000" cy="0"/>
            </a:xfrm>
            <a:prstGeom prst="line">
              <a:avLst/>
            </a:prstGeom>
            <a:noFill/>
            <a:ln w="9525">
              <a:solidFill>
                <a:srgbClr val="3399FF"/>
              </a:solidFill>
              <a:round/>
              <a:headEnd/>
              <a:tailEnd/>
            </a:ln>
            <a:effectLst/>
          </p:spPr>
          <p:txBody>
            <a:bodyPr/>
            <a:lstStyle/>
            <a:p>
              <a:endParaRPr lang="en-US"/>
            </a:p>
          </p:txBody>
        </p:sp>
        <p:sp>
          <p:nvSpPr>
            <p:cNvPr id="50" name="Line 18"/>
            <p:cNvSpPr>
              <a:spLocks noChangeShapeType="1"/>
            </p:cNvSpPr>
            <p:nvPr/>
          </p:nvSpPr>
          <p:spPr bwMode="auto">
            <a:xfrm>
              <a:off x="0" y="6400800"/>
              <a:ext cx="9144000" cy="0"/>
            </a:xfrm>
            <a:prstGeom prst="line">
              <a:avLst/>
            </a:prstGeom>
            <a:noFill/>
            <a:ln w="9525">
              <a:solidFill>
                <a:srgbClr val="3399FF"/>
              </a:solidFill>
              <a:round/>
              <a:headEnd/>
              <a:tailEnd/>
            </a:ln>
            <a:effectLst/>
          </p:spPr>
          <p:txBody>
            <a:bodyPr/>
            <a:lstStyle/>
            <a:p>
              <a:endParaRPr lang="en-US"/>
            </a:p>
          </p:txBody>
        </p:sp>
        <p:sp>
          <p:nvSpPr>
            <p:cNvPr id="51" name="Line 19"/>
            <p:cNvSpPr>
              <a:spLocks noChangeShapeType="1"/>
            </p:cNvSpPr>
            <p:nvPr/>
          </p:nvSpPr>
          <p:spPr bwMode="auto">
            <a:xfrm>
              <a:off x="0" y="6705600"/>
              <a:ext cx="9144000" cy="0"/>
            </a:xfrm>
            <a:prstGeom prst="line">
              <a:avLst/>
            </a:prstGeom>
            <a:noFill/>
            <a:ln w="9525">
              <a:solidFill>
                <a:srgbClr val="3399FF"/>
              </a:solidFill>
              <a:round/>
              <a:headEnd/>
              <a:tailEnd/>
            </a:ln>
            <a:effectLst/>
          </p:spPr>
          <p:txBody>
            <a:bodyPr/>
            <a:lstStyle/>
            <a:p>
              <a:endParaRPr lang="en-US"/>
            </a:p>
          </p:txBody>
        </p:sp>
        <p:sp>
          <p:nvSpPr>
            <p:cNvPr id="52" name="Oval 51"/>
            <p:cNvSpPr>
              <a:spLocks noChangeArrowheads="1"/>
            </p:cNvSpPr>
            <p:nvPr/>
          </p:nvSpPr>
          <p:spPr bwMode="auto">
            <a:xfrm rot="10800000">
              <a:off x="228600" y="32766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endParaRPr lang="en-US"/>
            </a:p>
          </p:txBody>
        </p:sp>
        <p:sp>
          <p:nvSpPr>
            <p:cNvPr id="53" name="Oval 52"/>
            <p:cNvSpPr>
              <a:spLocks noChangeArrowheads="1"/>
            </p:cNvSpPr>
            <p:nvPr/>
          </p:nvSpPr>
          <p:spPr bwMode="auto">
            <a:xfrm rot="10800000">
              <a:off x="228600" y="7620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endParaRPr lang="en-US"/>
            </a:p>
          </p:txBody>
        </p:sp>
        <p:sp>
          <p:nvSpPr>
            <p:cNvPr id="54" name="Oval 53"/>
            <p:cNvSpPr>
              <a:spLocks noChangeArrowheads="1"/>
            </p:cNvSpPr>
            <p:nvPr/>
          </p:nvSpPr>
          <p:spPr bwMode="auto">
            <a:xfrm rot="10800000">
              <a:off x="228600" y="57912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endParaRPr lang="en-US"/>
            </a:p>
          </p:txBody>
        </p:sp>
        <p:sp>
          <p:nvSpPr>
            <p:cNvPr id="55" name="Line 23"/>
            <p:cNvSpPr>
              <a:spLocks noChangeShapeType="1"/>
            </p:cNvSpPr>
            <p:nvPr/>
          </p:nvSpPr>
          <p:spPr bwMode="auto">
            <a:xfrm>
              <a:off x="685800" y="0"/>
              <a:ext cx="0" cy="6858000"/>
            </a:xfrm>
            <a:prstGeom prst="line">
              <a:avLst/>
            </a:prstGeom>
            <a:noFill/>
            <a:ln w="9525">
              <a:solidFill>
                <a:srgbClr val="FF0000"/>
              </a:solidFill>
              <a:round/>
              <a:headEnd/>
              <a:tailEnd/>
            </a:ln>
            <a:effectLst/>
          </p:spPr>
          <p:txBody>
            <a:bodyPr/>
            <a:lstStyle/>
            <a:p>
              <a:endParaRPr lang="en-US"/>
            </a:p>
          </p:txBody>
        </p:sp>
        <p:sp>
          <p:nvSpPr>
            <p:cNvPr id="56" name="Line 24"/>
            <p:cNvSpPr>
              <a:spLocks noChangeShapeType="1"/>
            </p:cNvSpPr>
            <p:nvPr/>
          </p:nvSpPr>
          <p:spPr bwMode="auto">
            <a:xfrm>
              <a:off x="8458200" y="0"/>
              <a:ext cx="0" cy="6858000"/>
            </a:xfrm>
            <a:prstGeom prst="line">
              <a:avLst/>
            </a:prstGeom>
            <a:noFill/>
            <a:ln w="9525">
              <a:solidFill>
                <a:srgbClr val="FF99CC"/>
              </a:solidFill>
              <a:round/>
              <a:headEnd/>
              <a:tailEnd/>
            </a:ln>
            <a:effectLst/>
          </p:spPr>
          <p:txBody>
            <a:bodyPr/>
            <a:lstStyle/>
            <a:p>
              <a:endParaRPr lang="en-US"/>
            </a:p>
          </p:txBody>
        </p:sp>
      </p:grpSp>
      <p:sp>
        <p:nvSpPr>
          <p:cNvPr id="1026" name="Rectangle 2"/>
          <p:cNvSpPr>
            <a:spLocks noGrp="1" noChangeArrowheads="1"/>
          </p:cNvSpPr>
          <p:nvPr>
            <p:ph type="title"/>
          </p:nvPr>
        </p:nvSpPr>
        <p:spPr bwMode="auto">
          <a:xfrm>
            <a:off x="685800" y="198304"/>
            <a:ext cx="7772400" cy="182604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dirty="0" smtClean="0"/>
              <a:t>Master title style</a:t>
            </a:r>
          </a:p>
        </p:txBody>
      </p:sp>
      <p:sp>
        <p:nvSpPr>
          <p:cNvPr id="1027" name="Rectangle 3"/>
          <p:cNvSpPr>
            <a:spLocks noGrp="1" noChangeArrowheads="1"/>
          </p:cNvSpPr>
          <p:nvPr>
            <p:ph type="body" idx="1"/>
          </p:nvPr>
        </p:nvSpPr>
        <p:spPr bwMode="auto">
          <a:xfrm>
            <a:off x="685800" y="2225407"/>
            <a:ext cx="7772400" cy="381550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fld id="{5E2C95B7-5114-4FF5-B5C8-79CFB4F08A2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1" fontAlgn="base" hangingPunct="1">
        <a:lnSpc>
          <a:spcPct val="100000"/>
        </a:lnSpc>
        <a:spcBef>
          <a:spcPct val="0"/>
        </a:spcBef>
        <a:spcAft>
          <a:spcPct val="0"/>
        </a:spcAft>
        <a:defRPr sz="6000" b="1" kern="0" spc="0" baseline="0">
          <a:solidFill>
            <a:schemeClr val="tx2"/>
          </a:solidFill>
          <a:latin typeface="Arial Black" pitchFamily="34" charset="0"/>
          <a:ea typeface="+mj-ea"/>
          <a:cs typeface="+mj-cs"/>
        </a:defRPr>
      </a:lvl1pPr>
      <a:lvl2pPr algn="ctr" rtl="0" eaLnBrk="1" fontAlgn="base" hangingPunct="1">
        <a:spcBef>
          <a:spcPct val="0"/>
        </a:spcBef>
        <a:spcAft>
          <a:spcPct val="0"/>
        </a:spcAft>
        <a:defRPr sz="4000" b="1">
          <a:solidFill>
            <a:schemeClr val="tx2"/>
          </a:solidFill>
          <a:latin typeface="Goudy Stout" pitchFamily="18" charset="0"/>
        </a:defRPr>
      </a:lvl2pPr>
      <a:lvl3pPr algn="ctr" rtl="0" eaLnBrk="1" fontAlgn="base" hangingPunct="1">
        <a:spcBef>
          <a:spcPct val="0"/>
        </a:spcBef>
        <a:spcAft>
          <a:spcPct val="0"/>
        </a:spcAft>
        <a:defRPr sz="4000" b="1">
          <a:solidFill>
            <a:schemeClr val="tx2"/>
          </a:solidFill>
          <a:latin typeface="Goudy Stout" pitchFamily="18" charset="0"/>
        </a:defRPr>
      </a:lvl3pPr>
      <a:lvl4pPr algn="ctr" rtl="0" eaLnBrk="1" fontAlgn="base" hangingPunct="1">
        <a:spcBef>
          <a:spcPct val="0"/>
        </a:spcBef>
        <a:spcAft>
          <a:spcPct val="0"/>
        </a:spcAft>
        <a:defRPr sz="4000" b="1">
          <a:solidFill>
            <a:schemeClr val="tx2"/>
          </a:solidFill>
          <a:latin typeface="Goudy Stout" pitchFamily="18" charset="0"/>
        </a:defRPr>
      </a:lvl4pPr>
      <a:lvl5pPr algn="ctr" rtl="0" eaLnBrk="1" fontAlgn="base" hangingPunct="1">
        <a:spcBef>
          <a:spcPct val="0"/>
        </a:spcBef>
        <a:spcAft>
          <a:spcPct val="0"/>
        </a:spcAft>
        <a:defRPr sz="4000" b="1">
          <a:solidFill>
            <a:schemeClr val="tx2"/>
          </a:solidFill>
          <a:latin typeface="Goudy Stout" pitchFamily="18" charset="0"/>
        </a:defRPr>
      </a:lvl5pPr>
      <a:lvl6pPr marL="457200" algn="ctr" rtl="0" eaLnBrk="1" fontAlgn="base" hangingPunct="1">
        <a:spcBef>
          <a:spcPct val="0"/>
        </a:spcBef>
        <a:spcAft>
          <a:spcPct val="0"/>
        </a:spcAft>
        <a:defRPr sz="4000" b="1">
          <a:solidFill>
            <a:schemeClr val="tx2"/>
          </a:solidFill>
          <a:latin typeface="Goudy Stout" pitchFamily="18" charset="0"/>
        </a:defRPr>
      </a:lvl6pPr>
      <a:lvl7pPr marL="914400" algn="ctr" rtl="0" eaLnBrk="1" fontAlgn="base" hangingPunct="1">
        <a:spcBef>
          <a:spcPct val="0"/>
        </a:spcBef>
        <a:spcAft>
          <a:spcPct val="0"/>
        </a:spcAft>
        <a:defRPr sz="4000" b="1">
          <a:solidFill>
            <a:schemeClr val="tx2"/>
          </a:solidFill>
          <a:latin typeface="Goudy Stout" pitchFamily="18" charset="0"/>
        </a:defRPr>
      </a:lvl7pPr>
      <a:lvl8pPr marL="1371600" algn="ctr" rtl="0" eaLnBrk="1" fontAlgn="base" hangingPunct="1">
        <a:spcBef>
          <a:spcPct val="0"/>
        </a:spcBef>
        <a:spcAft>
          <a:spcPct val="0"/>
        </a:spcAft>
        <a:defRPr sz="4000" b="1">
          <a:solidFill>
            <a:schemeClr val="tx2"/>
          </a:solidFill>
          <a:latin typeface="Goudy Stout" pitchFamily="18" charset="0"/>
        </a:defRPr>
      </a:lvl8pPr>
      <a:lvl9pPr marL="1828800" algn="ctr" rtl="0" eaLnBrk="1" fontAlgn="base" hangingPunct="1">
        <a:spcBef>
          <a:spcPct val="0"/>
        </a:spcBef>
        <a:spcAft>
          <a:spcPct val="0"/>
        </a:spcAft>
        <a:defRPr sz="4000" b="1">
          <a:solidFill>
            <a:schemeClr val="tx2"/>
          </a:solidFill>
          <a:latin typeface="Goudy Stout" pitchFamily="18" charset="0"/>
        </a:defRPr>
      </a:lvl9pPr>
    </p:titleStyle>
    <p:bodyStyle>
      <a:lvl1pPr marL="342900" indent="-342900" algn="l" rtl="0" eaLnBrk="1" fontAlgn="base" hangingPunct="1">
        <a:lnSpc>
          <a:spcPct val="75000"/>
        </a:lnSpc>
        <a:spcBef>
          <a:spcPts val="0"/>
        </a:spcBef>
        <a:spcAft>
          <a:spcPts val="600"/>
        </a:spcAft>
        <a:buChar char="•"/>
        <a:defRPr sz="5400">
          <a:solidFill>
            <a:schemeClr val="bg2"/>
          </a:solidFill>
          <a:latin typeface="+mn-lt"/>
          <a:ea typeface="+mn-ea"/>
          <a:cs typeface="+mn-cs"/>
        </a:defRPr>
      </a:lvl1pPr>
      <a:lvl2pPr marL="742950" indent="-285750" algn="l" rtl="0" eaLnBrk="1" fontAlgn="base" hangingPunct="1">
        <a:lnSpc>
          <a:spcPct val="75000"/>
        </a:lnSpc>
        <a:spcBef>
          <a:spcPts val="0"/>
        </a:spcBef>
        <a:spcAft>
          <a:spcPts val="1800"/>
        </a:spcAft>
        <a:buChar char="–"/>
        <a:defRPr sz="4400" b="0">
          <a:solidFill>
            <a:schemeClr val="bg2"/>
          </a:solidFill>
          <a:latin typeface="+mn-lt"/>
        </a:defRPr>
      </a:lvl2pPr>
      <a:lvl3pPr marL="1143000" indent="-228600" algn="l" rtl="0" eaLnBrk="1" fontAlgn="base" hangingPunct="1">
        <a:lnSpc>
          <a:spcPct val="75000"/>
        </a:lnSpc>
        <a:spcBef>
          <a:spcPts val="0"/>
        </a:spcBef>
        <a:spcAft>
          <a:spcPct val="0"/>
        </a:spcAft>
        <a:buChar char="•"/>
        <a:defRPr sz="3400">
          <a:solidFill>
            <a:schemeClr val="bg2"/>
          </a:solidFill>
          <a:latin typeface="+mn-lt"/>
        </a:defRPr>
      </a:lvl3pPr>
      <a:lvl4pPr marL="1600200" indent="-228600" algn="l" rtl="0" eaLnBrk="1" fontAlgn="base" hangingPunct="1">
        <a:lnSpc>
          <a:spcPct val="75000"/>
        </a:lnSpc>
        <a:spcBef>
          <a:spcPts val="0"/>
        </a:spcBef>
        <a:spcAft>
          <a:spcPct val="0"/>
        </a:spcAft>
        <a:buChar char="–"/>
        <a:defRPr sz="2400">
          <a:solidFill>
            <a:schemeClr val="bg2"/>
          </a:solidFill>
          <a:latin typeface="+mn-lt"/>
        </a:defRPr>
      </a:lvl4pPr>
      <a:lvl5pPr marL="2057400" indent="-228600" algn="l" rtl="0" eaLnBrk="1" fontAlgn="base" hangingPunct="1">
        <a:lnSpc>
          <a:spcPct val="75000"/>
        </a:lnSpc>
        <a:spcBef>
          <a:spcPts val="0"/>
        </a:spcBef>
        <a:spcAft>
          <a:spcPct val="0"/>
        </a:spcAft>
        <a:buChar char="»"/>
        <a:defRPr sz="2400">
          <a:solidFill>
            <a:schemeClr val="bg2"/>
          </a:solidFill>
          <a:latin typeface="+mn-lt"/>
        </a:defRPr>
      </a:lvl5pPr>
      <a:lvl6pPr marL="2514600" indent="-228600" algn="l" rtl="0" eaLnBrk="1" fontAlgn="base" hangingPunct="1">
        <a:lnSpc>
          <a:spcPct val="75000"/>
        </a:lnSpc>
        <a:spcBef>
          <a:spcPct val="50000"/>
        </a:spcBef>
        <a:spcAft>
          <a:spcPct val="0"/>
        </a:spcAft>
        <a:buChar char="»"/>
        <a:defRPr sz="2800">
          <a:solidFill>
            <a:schemeClr val="bg2"/>
          </a:solidFill>
          <a:latin typeface="+mn-lt"/>
        </a:defRPr>
      </a:lvl6pPr>
      <a:lvl7pPr marL="2971800" indent="-228600" algn="l" rtl="0" eaLnBrk="1" fontAlgn="base" hangingPunct="1">
        <a:lnSpc>
          <a:spcPct val="75000"/>
        </a:lnSpc>
        <a:spcBef>
          <a:spcPct val="50000"/>
        </a:spcBef>
        <a:spcAft>
          <a:spcPct val="0"/>
        </a:spcAft>
        <a:buChar char="»"/>
        <a:defRPr sz="2800">
          <a:solidFill>
            <a:schemeClr val="bg2"/>
          </a:solidFill>
          <a:latin typeface="+mn-lt"/>
        </a:defRPr>
      </a:lvl7pPr>
      <a:lvl8pPr marL="3429000" indent="-228600" algn="l" rtl="0" eaLnBrk="1" fontAlgn="base" hangingPunct="1">
        <a:lnSpc>
          <a:spcPct val="75000"/>
        </a:lnSpc>
        <a:spcBef>
          <a:spcPct val="50000"/>
        </a:spcBef>
        <a:spcAft>
          <a:spcPct val="0"/>
        </a:spcAft>
        <a:buChar char="»"/>
        <a:defRPr sz="2800">
          <a:solidFill>
            <a:schemeClr val="bg2"/>
          </a:solidFill>
          <a:latin typeface="+mn-lt"/>
        </a:defRPr>
      </a:lvl8pPr>
      <a:lvl9pPr marL="3886200" indent="-228600" algn="l" rtl="0" eaLnBrk="1" fontAlgn="base" hangingPunct="1">
        <a:lnSpc>
          <a:spcPct val="75000"/>
        </a:lnSpc>
        <a:spcBef>
          <a:spcPct val="50000"/>
        </a:spcBef>
        <a:spcAft>
          <a:spcPct val="0"/>
        </a:spcAft>
        <a:buChar char="»"/>
        <a:defRPr sz="2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4" cstate="print"/>
          <a:srcRect/>
          <a:tile tx="0" ty="0" sx="100000" sy="100000" flip="none" algn="tl"/>
        </a:blip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46050" y="0"/>
            <a:ext cx="8772525" cy="6726238"/>
            <a:chOff x="92" y="0"/>
            <a:chExt cx="5526" cy="4237"/>
          </a:xfrm>
        </p:grpSpPr>
        <p:grpSp>
          <p:nvGrpSpPr>
            <p:cNvPr id="3" name="Group 3"/>
            <p:cNvGrpSpPr>
              <a:grpSpLocks/>
            </p:cNvGrpSpPr>
            <p:nvPr/>
          </p:nvGrpSpPr>
          <p:grpSpPr bwMode="auto">
            <a:xfrm>
              <a:off x="92" y="409"/>
              <a:ext cx="5526" cy="3828"/>
              <a:chOff x="92" y="409"/>
              <a:chExt cx="5526" cy="3828"/>
            </a:xfrm>
          </p:grpSpPr>
          <p:sp>
            <p:nvSpPr>
              <p:cNvPr id="2052" name="Freeform 4"/>
              <p:cNvSpPr>
                <a:spLocks/>
              </p:cNvSpPr>
              <p:nvPr/>
            </p:nvSpPr>
            <p:spPr bwMode="auto">
              <a:xfrm>
                <a:off x="92" y="409"/>
                <a:ext cx="5526" cy="3828"/>
              </a:xfrm>
              <a:custGeom>
                <a:avLst/>
                <a:gdLst/>
                <a:ahLst/>
                <a:cxnLst>
                  <a:cxn ang="0">
                    <a:pos x="684" y="3"/>
                  </a:cxn>
                  <a:cxn ang="0">
                    <a:pos x="708" y="2"/>
                  </a:cxn>
                  <a:cxn ang="0">
                    <a:pos x="5523" y="0"/>
                  </a:cxn>
                  <a:cxn ang="0">
                    <a:pos x="5525" y="3827"/>
                  </a:cxn>
                  <a:cxn ang="0">
                    <a:pos x="0" y="3827"/>
                  </a:cxn>
                  <a:cxn ang="0">
                    <a:pos x="7" y="577"/>
                  </a:cxn>
                  <a:cxn ang="0">
                    <a:pos x="9" y="544"/>
                  </a:cxn>
                  <a:cxn ang="0">
                    <a:pos x="14" y="516"/>
                  </a:cxn>
                  <a:cxn ang="0">
                    <a:pos x="22" y="490"/>
                  </a:cxn>
                  <a:cxn ang="0">
                    <a:pos x="35" y="470"/>
                  </a:cxn>
                  <a:cxn ang="0">
                    <a:pos x="51" y="456"/>
                  </a:cxn>
                  <a:cxn ang="0">
                    <a:pos x="64" y="446"/>
                  </a:cxn>
                  <a:cxn ang="0">
                    <a:pos x="594" y="52"/>
                  </a:cxn>
                  <a:cxn ang="0">
                    <a:pos x="630" y="26"/>
                  </a:cxn>
                  <a:cxn ang="0">
                    <a:pos x="654" y="9"/>
                  </a:cxn>
                  <a:cxn ang="0">
                    <a:pos x="684" y="3"/>
                  </a:cxn>
                </a:cxnLst>
                <a:rect l="0" t="0" r="r" b="b"/>
                <a:pathLst>
                  <a:path w="5526" h="3828">
                    <a:moveTo>
                      <a:pt x="684" y="3"/>
                    </a:moveTo>
                    <a:lnTo>
                      <a:pt x="708" y="2"/>
                    </a:lnTo>
                    <a:lnTo>
                      <a:pt x="5523" y="0"/>
                    </a:lnTo>
                    <a:lnTo>
                      <a:pt x="5525" y="3827"/>
                    </a:lnTo>
                    <a:lnTo>
                      <a:pt x="0" y="3827"/>
                    </a:lnTo>
                    <a:lnTo>
                      <a:pt x="7" y="577"/>
                    </a:lnTo>
                    <a:lnTo>
                      <a:pt x="9" y="544"/>
                    </a:lnTo>
                    <a:lnTo>
                      <a:pt x="14" y="516"/>
                    </a:lnTo>
                    <a:lnTo>
                      <a:pt x="22" y="490"/>
                    </a:lnTo>
                    <a:lnTo>
                      <a:pt x="35" y="470"/>
                    </a:lnTo>
                    <a:lnTo>
                      <a:pt x="51" y="456"/>
                    </a:lnTo>
                    <a:lnTo>
                      <a:pt x="64" y="446"/>
                    </a:lnTo>
                    <a:lnTo>
                      <a:pt x="594" y="52"/>
                    </a:lnTo>
                    <a:lnTo>
                      <a:pt x="630" y="26"/>
                    </a:lnTo>
                    <a:lnTo>
                      <a:pt x="654" y="9"/>
                    </a:lnTo>
                    <a:lnTo>
                      <a:pt x="684" y="3"/>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endParaRPr lang="en-US"/>
              </a:p>
            </p:txBody>
          </p:sp>
          <p:grpSp>
            <p:nvGrpSpPr>
              <p:cNvPr id="4" name="Group 5"/>
              <p:cNvGrpSpPr>
                <a:grpSpLocks/>
              </p:cNvGrpSpPr>
              <p:nvPr/>
            </p:nvGrpSpPr>
            <p:grpSpPr bwMode="auto">
              <a:xfrm>
                <a:off x="119" y="427"/>
                <a:ext cx="620" cy="565"/>
                <a:chOff x="119" y="427"/>
                <a:chExt cx="620" cy="565"/>
              </a:xfrm>
            </p:grpSpPr>
            <p:sp>
              <p:nvSpPr>
                <p:cNvPr id="2054" name="Freeform 6"/>
                <p:cNvSpPr>
                  <a:spLocks/>
                </p:cNvSpPr>
                <p:nvPr/>
              </p:nvSpPr>
              <p:spPr bwMode="auto">
                <a:xfrm>
                  <a:off x="127" y="459"/>
                  <a:ext cx="580" cy="533"/>
                </a:xfrm>
                <a:custGeom>
                  <a:avLst/>
                  <a:gdLst/>
                  <a:ahLst/>
                  <a:cxnLst>
                    <a:cxn ang="0">
                      <a:pos x="154" y="440"/>
                    </a:cxn>
                    <a:cxn ang="0">
                      <a:pos x="323" y="493"/>
                    </a:cxn>
                    <a:cxn ang="0">
                      <a:pos x="372" y="517"/>
                    </a:cxn>
                    <a:cxn ang="0">
                      <a:pos x="411" y="532"/>
                    </a:cxn>
                    <a:cxn ang="0">
                      <a:pos x="411" y="497"/>
                    </a:cxn>
                    <a:cxn ang="0">
                      <a:pos x="415" y="440"/>
                    </a:cxn>
                    <a:cxn ang="0">
                      <a:pos x="425" y="395"/>
                    </a:cxn>
                    <a:cxn ang="0">
                      <a:pos x="441" y="326"/>
                    </a:cxn>
                    <a:cxn ang="0">
                      <a:pos x="457" y="276"/>
                    </a:cxn>
                    <a:cxn ang="0">
                      <a:pos x="474" y="240"/>
                    </a:cxn>
                    <a:cxn ang="0">
                      <a:pos x="488" y="190"/>
                    </a:cxn>
                    <a:cxn ang="0">
                      <a:pos x="504" y="149"/>
                    </a:cxn>
                    <a:cxn ang="0">
                      <a:pos x="525" y="102"/>
                    </a:cxn>
                    <a:cxn ang="0">
                      <a:pos x="579" y="0"/>
                    </a:cxn>
                    <a:cxn ang="0">
                      <a:pos x="28" y="398"/>
                    </a:cxn>
                    <a:cxn ang="0">
                      <a:pos x="0" y="420"/>
                    </a:cxn>
                    <a:cxn ang="0">
                      <a:pos x="90" y="423"/>
                    </a:cxn>
                    <a:cxn ang="0">
                      <a:pos x="154" y="440"/>
                    </a:cxn>
                  </a:cxnLst>
                  <a:rect l="0" t="0" r="r" b="b"/>
                  <a:pathLst>
                    <a:path w="580" h="533">
                      <a:moveTo>
                        <a:pt x="154" y="440"/>
                      </a:moveTo>
                      <a:lnTo>
                        <a:pt x="323" y="493"/>
                      </a:lnTo>
                      <a:lnTo>
                        <a:pt x="372" y="517"/>
                      </a:lnTo>
                      <a:lnTo>
                        <a:pt x="411" y="532"/>
                      </a:lnTo>
                      <a:lnTo>
                        <a:pt x="411" y="497"/>
                      </a:lnTo>
                      <a:lnTo>
                        <a:pt x="415" y="440"/>
                      </a:lnTo>
                      <a:lnTo>
                        <a:pt x="425" y="395"/>
                      </a:lnTo>
                      <a:lnTo>
                        <a:pt x="441" y="326"/>
                      </a:lnTo>
                      <a:lnTo>
                        <a:pt x="457" y="276"/>
                      </a:lnTo>
                      <a:lnTo>
                        <a:pt x="474" y="240"/>
                      </a:lnTo>
                      <a:lnTo>
                        <a:pt x="488" y="190"/>
                      </a:lnTo>
                      <a:lnTo>
                        <a:pt x="504" y="149"/>
                      </a:lnTo>
                      <a:lnTo>
                        <a:pt x="525" y="102"/>
                      </a:lnTo>
                      <a:lnTo>
                        <a:pt x="579" y="0"/>
                      </a:lnTo>
                      <a:lnTo>
                        <a:pt x="28" y="398"/>
                      </a:lnTo>
                      <a:lnTo>
                        <a:pt x="0" y="420"/>
                      </a:lnTo>
                      <a:lnTo>
                        <a:pt x="90" y="423"/>
                      </a:lnTo>
                      <a:lnTo>
                        <a:pt x="154" y="440"/>
                      </a:lnTo>
                    </a:path>
                  </a:pathLst>
                </a:custGeom>
                <a:solidFill>
                  <a:schemeClr val="bg2">
                    <a:alpha val="50000"/>
                  </a:schemeClr>
                </a:solidFill>
                <a:ln w="9525">
                  <a:noFill/>
                  <a:round/>
                  <a:headEnd type="none" w="sm" len="sm"/>
                  <a:tailEnd type="none" w="sm" len="sm"/>
                </a:ln>
                <a:effectLst/>
              </p:spPr>
              <p:txBody>
                <a:bodyPr/>
                <a:lstStyle/>
                <a:p>
                  <a:endParaRPr lang="en-US"/>
                </a:p>
              </p:txBody>
            </p:sp>
            <p:sp>
              <p:nvSpPr>
                <p:cNvPr id="2055" name="Freeform 7"/>
                <p:cNvSpPr>
                  <a:spLocks/>
                </p:cNvSpPr>
                <p:nvPr/>
              </p:nvSpPr>
              <p:spPr bwMode="auto">
                <a:xfrm>
                  <a:off x="119" y="427"/>
                  <a:ext cx="620" cy="473"/>
                </a:xfrm>
                <a:custGeom>
                  <a:avLst/>
                  <a:gdLst/>
                  <a:ahLst/>
                  <a:cxnLst>
                    <a:cxn ang="0">
                      <a:pos x="0" y="472"/>
                    </a:cxn>
                    <a:cxn ang="0">
                      <a:pos x="15" y="445"/>
                    </a:cxn>
                    <a:cxn ang="0">
                      <a:pos x="61" y="411"/>
                    </a:cxn>
                    <a:cxn ang="0">
                      <a:pos x="619" y="0"/>
                    </a:cxn>
                    <a:cxn ang="0">
                      <a:pos x="466" y="153"/>
                    </a:cxn>
                    <a:cxn ang="0">
                      <a:pos x="366" y="315"/>
                    </a:cxn>
                    <a:cxn ang="0">
                      <a:pos x="301" y="467"/>
                    </a:cxn>
                    <a:cxn ang="0">
                      <a:pos x="222" y="435"/>
                    </a:cxn>
                    <a:cxn ang="0">
                      <a:pos x="132" y="413"/>
                    </a:cxn>
                    <a:cxn ang="0">
                      <a:pos x="76" y="420"/>
                    </a:cxn>
                    <a:cxn ang="0">
                      <a:pos x="30" y="432"/>
                    </a:cxn>
                    <a:cxn ang="0">
                      <a:pos x="0" y="472"/>
                    </a:cxn>
                  </a:cxnLst>
                  <a:rect l="0" t="0" r="r" b="b"/>
                  <a:pathLst>
                    <a:path w="620" h="473">
                      <a:moveTo>
                        <a:pt x="0" y="472"/>
                      </a:moveTo>
                      <a:lnTo>
                        <a:pt x="15" y="445"/>
                      </a:lnTo>
                      <a:lnTo>
                        <a:pt x="61" y="411"/>
                      </a:lnTo>
                      <a:lnTo>
                        <a:pt x="619" y="0"/>
                      </a:lnTo>
                      <a:lnTo>
                        <a:pt x="466" y="153"/>
                      </a:lnTo>
                      <a:lnTo>
                        <a:pt x="366" y="315"/>
                      </a:lnTo>
                      <a:lnTo>
                        <a:pt x="301" y="467"/>
                      </a:lnTo>
                      <a:lnTo>
                        <a:pt x="222" y="435"/>
                      </a:lnTo>
                      <a:lnTo>
                        <a:pt x="132" y="413"/>
                      </a:lnTo>
                      <a:lnTo>
                        <a:pt x="76" y="420"/>
                      </a:lnTo>
                      <a:lnTo>
                        <a:pt x="30" y="432"/>
                      </a:lnTo>
                      <a:lnTo>
                        <a:pt x="0" y="472"/>
                      </a:lnTo>
                    </a:path>
                  </a:pathLst>
                </a:custGeom>
                <a:solidFill>
                  <a:srgbClr val="FFFFFF">
                    <a:alpha val="50000"/>
                  </a:srgbClr>
                </a:solidFill>
                <a:ln w="9525">
                  <a:noFill/>
                  <a:round/>
                  <a:headEnd type="none" w="sm" len="sm"/>
                  <a:tailEnd type="none" w="sm" len="sm"/>
                </a:ln>
                <a:effectLst/>
              </p:spPr>
              <p:txBody>
                <a:bodyPr/>
                <a:lstStyle/>
                <a:p>
                  <a:endParaRPr lang="en-US"/>
                </a:p>
              </p:txBody>
            </p:sp>
          </p:grpSp>
        </p:grpSp>
        <p:grpSp>
          <p:nvGrpSpPr>
            <p:cNvPr id="5" name="Group 8"/>
            <p:cNvGrpSpPr>
              <a:grpSpLocks/>
            </p:cNvGrpSpPr>
            <p:nvPr/>
          </p:nvGrpSpPr>
          <p:grpSpPr bwMode="auto">
            <a:xfrm>
              <a:off x="2050" y="0"/>
              <a:ext cx="1640" cy="623"/>
              <a:chOff x="2050" y="0"/>
              <a:chExt cx="1640" cy="623"/>
            </a:xfrm>
          </p:grpSpPr>
          <p:sp>
            <p:nvSpPr>
              <p:cNvPr id="2057" name="Rectangle 9"/>
              <p:cNvSpPr>
                <a:spLocks noChangeArrowheads="1"/>
              </p:cNvSpPr>
              <p:nvPr/>
            </p:nvSpPr>
            <p:spPr bwMode="auto">
              <a:xfrm>
                <a:off x="2050" y="344"/>
                <a:ext cx="1640" cy="72"/>
              </a:xfrm>
              <a:prstGeom prst="rect">
                <a:avLst/>
              </a:prstGeom>
              <a:gradFill rotWithShape="0">
                <a:gsLst>
                  <a:gs pos="0">
                    <a:srgbClr val="1C1C1C"/>
                  </a:gs>
                  <a:gs pos="100000">
                    <a:srgbClr val="FFFFFF"/>
                  </a:gs>
                </a:gsLst>
                <a:path path="shape">
                  <a:fillToRect l="50000" t="50000" r="50000" b="50000"/>
                </a:path>
              </a:gradFill>
              <a:ln w="9525">
                <a:noFill/>
                <a:miter lim="800000"/>
                <a:headEnd/>
                <a:tailEnd/>
              </a:ln>
              <a:effectLst/>
            </p:spPr>
            <p:txBody>
              <a:bodyPr/>
              <a:lstStyle/>
              <a:p>
                <a:endParaRPr lang="en-US"/>
              </a:p>
            </p:txBody>
          </p:sp>
          <p:sp>
            <p:nvSpPr>
              <p:cNvPr id="2058" name="Rectangle 10"/>
              <p:cNvSpPr>
                <a:spLocks noChangeArrowheads="1"/>
              </p:cNvSpPr>
              <p:nvPr/>
            </p:nvSpPr>
            <p:spPr bwMode="auto">
              <a:xfrm>
                <a:off x="2354"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endParaRPr lang="en-US"/>
              </a:p>
            </p:txBody>
          </p:sp>
          <p:sp>
            <p:nvSpPr>
              <p:cNvPr id="2059" name="Rectangle 11"/>
              <p:cNvSpPr>
                <a:spLocks noChangeArrowheads="1"/>
              </p:cNvSpPr>
              <p:nvPr/>
            </p:nvSpPr>
            <p:spPr bwMode="auto">
              <a:xfrm>
                <a:off x="3113" y="306"/>
                <a:ext cx="232" cy="36"/>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endParaRPr lang="en-US"/>
              </a:p>
            </p:txBody>
          </p:sp>
          <p:sp>
            <p:nvSpPr>
              <p:cNvPr id="2060" name="Oval 12"/>
              <p:cNvSpPr>
                <a:spLocks noChangeArrowheads="1"/>
              </p:cNvSpPr>
              <p:nvPr/>
            </p:nvSpPr>
            <p:spPr bwMode="auto">
              <a:xfrm>
                <a:off x="2664" y="0"/>
                <a:ext cx="379" cy="370"/>
              </a:xfrm>
              <a:prstGeom prst="ellipse">
                <a:avLst/>
              </a:prstGeom>
              <a:gradFill rotWithShape="0">
                <a:gsLst>
                  <a:gs pos="0">
                    <a:srgbClr val="1C1C1C"/>
                  </a:gs>
                  <a:gs pos="50000">
                    <a:srgbClr val="FFFFFF"/>
                  </a:gs>
                  <a:gs pos="100000">
                    <a:srgbClr val="1C1C1C"/>
                  </a:gs>
                </a:gsLst>
                <a:lin ang="2700000" scaled="1"/>
              </a:gradFill>
              <a:ln w="9525">
                <a:noFill/>
                <a:round/>
                <a:headEnd/>
                <a:tailEnd/>
              </a:ln>
              <a:effectLst/>
            </p:spPr>
            <p:txBody>
              <a:bodyPr/>
              <a:lstStyle/>
              <a:p>
                <a:endParaRPr lang="en-US"/>
              </a:p>
            </p:txBody>
          </p:sp>
          <p:sp>
            <p:nvSpPr>
              <p:cNvPr id="2061" name="Oval 13"/>
              <p:cNvSpPr>
                <a:spLocks noChangeArrowheads="1"/>
              </p:cNvSpPr>
              <p:nvPr/>
            </p:nvSpPr>
            <p:spPr bwMode="auto">
              <a:xfrm>
                <a:off x="2682"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endParaRPr lang="en-US"/>
              </a:p>
            </p:txBody>
          </p:sp>
          <p:sp>
            <p:nvSpPr>
              <p:cNvPr id="2062" name="Freeform 14"/>
              <p:cNvSpPr>
                <a:spLocks/>
              </p:cNvSpPr>
              <p:nvPr/>
            </p:nvSpPr>
            <p:spPr bwMode="auto">
              <a:xfrm>
                <a:off x="2708"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endParaRPr lang="en-US"/>
              </a:p>
            </p:txBody>
          </p:sp>
          <p:sp>
            <p:nvSpPr>
              <p:cNvPr id="2063" name="Oval 15"/>
              <p:cNvSpPr>
                <a:spLocks noChangeArrowheads="1"/>
              </p:cNvSpPr>
              <p:nvPr/>
            </p:nvSpPr>
            <p:spPr bwMode="auto">
              <a:xfrm>
                <a:off x="2709"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endParaRPr lang="en-US"/>
              </a:p>
            </p:txBody>
          </p:sp>
          <p:sp>
            <p:nvSpPr>
              <p:cNvPr id="2064" name="Oval 16" descr="Walnut"/>
              <p:cNvSpPr>
                <a:spLocks noChangeArrowheads="1"/>
              </p:cNvSpPr>
              <p:nvPr/>
            </p:nvSpPr>
            <p:spPr bwMode="auto">
              <a:xfrm>
                <a:off x="2729" y="60"/>
                <a:ext cx="247" cy="238"/>
              </a:xfrm>
              <a:prstGeom prst="ellipse">
                <a:avLst/>
              </a:prstGeom>
              <a:blipFill dpi="0" rotWithShape="0">
                <a:blip r:embed="rId5" cstate="print"/>
                <a:srcRect/>
                <a:tile tx="0" ty="0" sx="100000" sy="100000" flip="none" algn="tl"/>
              </a:blipFill>
              <a:ln w="9525">
                <a:noFill/>
                <a:round/>
                <a:headEnd/>
                <a:tailEnd/>
              </a:ln>
              <a:effectLst/>
            </p:spPr>
            <p:txBody>
              <a:bodyPr/>
              <a:lstStyle/>
              <a:p>
                <a:endParaRPr lang="en-US"/>
              </a:p>
            </p:txBody>
          </p:sp>
          <p:sp>
            <p:nvSpPr>
              <p:cNvPr id="2065" name="Freeform 17"/>
              <p:cNvSpPr>
                <a:spLocks/>
              </p:cNvSpPr>
              <p:nvPr/>
            </p:nvSpPr>
            <p:spPr bwMode="auto">
              <a:xfrm>
                <a:off x="2182"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endParaRPr lang="en-US"/>
              </a:p>
            </p:txBody>
          </p:sp>
          <p:sp>
            <p:nvSpPr>
              <p:cNvPr id="2066" name="Freeform 18"/>
              <p:cNvSpPr>
                <a:spLocks/>
              </p:cNvSpPr>
              <p:nvPr/>
            </p:nvSpPr>
            <p:spPr bwMode="auto">
              <a:xfrm>
                <a:off x="2213"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endParaRPr lang="en-US"/>
              </a:p>
            </p:txBody>
          </p:sp>
          <p:sp>
            <p:nvSpPr>
              <p:cNvPr id="2067" name="Freeform 19"/>
              <p:cNvSpPr>
                <a:spLocks/>
              </p:cNvSpPr>
              <p:nvPr/>
            </p:nvSpPr>
            <p:spPr bwMode="auto">
              <a:xfrm>
                <a:off x="2197"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endParaRPr lang="en-US"/>
              </a:p>
            </p:txBody>
          </p:sp>
          <p:sp>
            <p:nvSpPr>
              <p:cNvPr id="2068" name="Freeform 20"/>
              <p:cNvSpPr>
                <a:spLocks/>
              </p:cNvSpPr>
              <p:nvPr/>
            </p:nvSpPr>
            <p:spPr bwMode="auto">
              <a:xfrm>
                <a:off x="2212"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endParaRPr lang="en-US"/>
              </a:p>
            </p:txBody>
          </p:sp>
          <p:sp>
            <p:nvSpPr>
              <p:cNvPr id="2069" name="Freeform 21"/>
              <p:cNvSpPr>
                <a:spLocks/>
              </p:cNvSpPr>
              <p:nvPr/>
            </p:nvSpPr>
            <p:spPr bwMode="auto">
              <a:xfrm>
                <a:off x="2931"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endParaRPr lang="en-US"/>
              </a:p>
            </p:txBody>
          </p:sp>
        </p:grpSp>
      </p:grpSp>
      <p:sp>
        <p:nvSpPr>
          <p:cNvPr id="2070" name="Rectangle 22"/>
          <p:cNvSpPr>
            <a:spLocks noGrp="1" noChangeArrowheads="1"/>
          </p:cNvSpPr>
          <p:nvPr>
            <p:ph type="title"/>
          </p:nvPr>
        </p:nvSpPr>
        <p:spPr bwMode="auto">
          <a:xfrm>
            <a:off x="473075" y="1216025"/>
            <a:ext cx="8077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71" name="Rectangle 23"/>
          <p:cNvSpPr>
            <a:spLocks noGrp="1" noChangeArrowheads="1"/>
          </p:cNvSpPr>
          <p:nvPr>
            <p:ph type="body" idx="1"/>
          </p:nvPr>
        </p:nvSpPr>
        <p:spPr bwMode="auto">
          <a:xfrm>
            <a:off x="495300" y="2441575"/>
            <a:ext cx="8064500" cy="350202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2" name="Rectangle 24"/>
          <p:cNvSpPr>
            <a:spLocks noGrp="1" noChangeArrowheads="1"/>
          </p:cNvSpPr>
          <p:nvPr>
            <p:ph type="dt" sz="half" idx="2"/>
          </p:nvPr>
        </p:nvSpPr>
        <p:spPr bwMode="auto">
          <a:xfrm>
            <a:off x="508000" y="6067425"/>
            <a:ext cx="23876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fld id="{96F019E5-BA33-4A48-A873-C65D83CAE7F3}" type="datetimeFigureOut">
              <a:rPr lang="en-US" smtClean="0"/>
              <a:pPr/>
              <a:t>7/22/2015</a:t>
            </a:fld>
            <a:endParaRPr lang="en-US"/>
          </a:p>
        </p:txBody>
      </p:sp>
      <p:sp>
        <p:nvSpPr>
          <p:cNvPr id="2073" name="Rectangle 25"/>
          <p:cNvSpPr>
            <a:spLocks noGrp="1" noChangeArrowheads="1"/>
          </p:cNvSpPr>
          <p:nvPr>
            <p:ph type="ftr" sz="quarter" idx="3"/>
          </p:nvPr>
        </p:nvSpPr>
        <p:spPr bwMode="auto">
          <a:xfrm>
            <a:off x="3048000" y="6067425"/>
            <a:ext cx="32258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endParaRPr lang="en-US"/>
          </a:p>
        </p:txBody>
      </p:sp>
      <p:sp>
        <p:nvSpPr>
          <p:cNvPr id="2074" name="Rectangle 26"/>
          <p:cNvSpPr>
            <a:spLocks noGrp="1" noChangeArrowheads="1"/>
          </p:cNvSpPr>
          <p:nvPr>
            <p:ph type="sldNum" sz="quarter" idx="4"/>
          </p:nvPr>
        </p:nvSpPr>
        <p:spPr bwMode="auto">
          <a:xfrm>
            <a:off x="6413500" y="6067425"/>
            <a:ext cx="2133600" cy="5111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fld id="{B4D29E3A-C35A-4097-89F5-DD1A19DC6250}" type="slidenum">
              <a:rPr lang="en-US" smtClean="0"/>
              <a:pPr/>
              <a:t>‹#›</a:t>
            </a:fld>
            <a:endParaRPr lang="en-US"/>
          </a:p>
        </p:txBody>
      </p:sp>
      <p:sp>
        <p:nvSpPr>
          <p:cNvPr id="2075" name="Freeform 27"/>
          <p:cNvSpPr>
            <a:spLocks/>
          </p:cNvSpPr>
          <p:nvPr/>
        </p:nvSpPr>
        <p:spPr bwMode="auto">
          <a:xfrm>
            <a:off x="3654425" y="2257425"/>
            <a:ext cx="2047875" cy="90488"/>
          </a:xfrm>
          <a:custGeom>
            <a:avLst/>
            <a:gdLst/>
            <a:ahLst/>
            <a:cxnLst>
              <a:cxn ang="0">
                <a:pos x="10" y="0"/>
              </a:cxn>
              <a:cxn ang="0">
                <a:pos x="0" y="19"/>
              </a:cxn>
              <a:cxn ang="0">
                <a:pos x="2" y="40"/>
              </a:cxn>
              <a:cxn ang="0">
                <a:pos x="28" y="50"/>
              </a:cxn>
              <a:cxn ang="0">
                <a:pos x="148" y="53"/>
              </a:cxn>
              <a:cxn ang="0">
                <a:pos x="297" y="53"/>
              </a:cxn>
              <a:cxn ang="0">
                <a:pos x="468" y="53"/>
              </a:cxn>
              <a:cxn ang="0">
                <a:pos x="667" y="53"/>
              </a:cxn>
              <a:cxn ang="0">
                <a:pos x="830" y="53"/>
              </a:cxn>
              <a:cxn ang="0">
                <a:pos x="993" y="55"/>
              </a:cxn>
              <a:cxn ang="0">
                <a:pos x="1139" y="53"/>
              </a:cxn>
              <a:cxn ang="0">
                <a:pos x="1226" y="56"/>
              </a:cxn>
              <a:cxn ang="0">
                <a:pos x="1279" y="47"/>
              </a:cxn>
              <a:cxn ang="0">
                <a:pos x="1289" y="25"/>
              </a:cxn>
              <a:cxn ang="0">
                <a:pos x="1275" y="14"/>
              </a:cxn>
              <a:cxn ang="0">
                <a:pos x="1274" y="27"/>
              </a:cxn>
              <a:cxn ang="0">
                <a:pos x="1261" y="35"/>
              </a:cxn>
              <a:cxn ang="0">
                <a:pos x="1236" y="38"/>
              </a:cxn>
              <a:cxn ang="0">
                <a:pos x="1196" y="40"/>
              </a:cxn>
              <a:cxn ang="0">
                <a:pos x="1121" y="40"/>
              </a:cxn>
              <a:cxn ang="0">
                <a:pos x="973" y="40"/>
              </a:cxn>
              <a:cxn ang="0">
                <a:pos x="844" y="40"/>
              </a:cxn>
              <a:cxn ang="0">
                <a:pos x="712" y="38"/>
              </a:cxn>
              <a:cxn ang="0">
                <a:pos x="584" y="40"/>
              </a:cxn>
              <a:cxn ang="0">
                <a:pos x="432" y="42"/>
              </a:cxn>
              <a:cxn ang="0">
                <a:pos x="315" y="43"/>
              </a:cxn>
              <a:cxn ang="0">
                <a:pos x="226" y="40"/>
              </a:cxn>
              <a:cxn ang="0">
                <a:pos x="141" y="42"/>
              </a:cxn>
              <a:cxn ang="0">
                <a:pos x="78" y="40"/>
              </a:cxn>
              <a:cxn ang="0">
                <a:pos x="41" y="40"/>
              </a:cxn>
              <a:cxn ang="0">
                <a:pos x="20" y="35"/>
              </a:cxn>
              <a:cxn ang="0">
                <a:pos x="14" y="22"/>
              </a:cxn>
              <a:cxn ang="0">
                <a:pos x="10" y="4"/>
              </a:cxn>
              <a:cxn ang="0">
                <a:pos x="5" y="5"/>
              </a:cxn>
              <a:cxn ang="0">
                <a:pos x="7" y="6"/>
              </a:cxn>
              <a:cxn ang="0">
                <a:pos x="10" y="0"/>
              </a:cxn>
              <a:cxn ang="0">
                <a:pos x="10" y="4"/>
              </a:cxn>
              <a:cxn ang="0">
                <a:pos x="9" y="6"/>
              </a:cxn>
              <a:cxn ang="0">
                <a:pos x="10" y="0"/>
              </a:cxn>
              <a:cxn ang="0">
                <a:pos x="10" y="4"/>
              </a:cxn>
              <a:cxn ang="0">
                <a:pos x="9" y="7"/>
              </a:cxn>
            </a:cxnLst>
            <a:rect l="0" t="0" r="r" b="b"/>
            <a:pathLst>
              <a:path w="1290" h="57">
                <a:moveTo>
                  <a:pt x="10" y="0"/>
                </a:moveTo>
                <a:lnTo>
                  <a:pt x="0" y="19"/>
                </a:lnTo>
                <a:lnTo>
                  <a:pt x="2" y="40"/>
                </a:lnTo>
                <a:lnTo>
                  <a:pt x="28" y="50"/>
                </a:lnTo>
                <a:lnTo>
                  <a:pt x="148" y="53"/>
                </a:lnTo>
                <a:lnTo>
                  <a:pt x="297" y="53"/>
                </a:lnTo>
                <a:lnTo>
                  <a:pt x="468" y="53"/>
                </a:lnTo>
                <a:lnTo>
                  <a:pt x="667" y="53"/>
                </a:lnTo>
                <a:lnTo>
                  <a:pt x="830" y="53"/>
                </a:lnTo>
                <a:lnTo>
                  <a:pt x="993" y="55"/>
                </a:lnTo>
                <a:lnTo>
                  <a:pt x="1139" y="53"/>
                </a:lnTo>
                <a:lnTo>
                  <a:pt x="1226" y="56"/>
                </a:lnTo>
                <a:lnTo>
                  <a:pt x="1279" y="47"/>
                </a:lnTo>
                <a:lnTo>
                  <a:pt x="1289" y="25"/>
                </a:lnTo>
                <a:lnTo>
                  <a:pt x="1275" y="14"/>
                </a:lnTo>
                <a:lnTo>
                  <a:pt x="1274" y="27"/>
                </a:lnTo>
                <a:lnTo>
                  <a:pt x="1261" y="35"/>
                </a:lnTo>
                <a:lnTo>
                  <a:pt x="1236" y="38"/>
                </a:lnTo>
                <a:lnTo>
                  <a:pt x="1196" y="40"/>
                </a:lnTo>
                <a:lnTo>
                  <a:pt x="1121" y="40"/>
                </a:lnTo>
                <a:lnTo>
                  <a:pt x="973" y="40"/>
                </a:lnTo>
                <a:lnTo>
                  <a:pt x="844" y="40"/>
                </a:lnTo>
                <a:lnTo>
                  <a:pt x="712" y="38"/>
                </a:lnTo>
                <a:lnTo>
                  <a:pt x="584" y="40"/>
                </a:lnTo>
                <a:lnTo>
                  <a:pt x="432" y="42"/>
                </a:lnTo>
                <a:lnTo>
                  <a:pt x="315" y="43"/>
                </a:lnTo>
                <a:lnTo>
                  <a:pt x="226" y="40"/>
                </a:lnTo>
                <a:lnTo>
                  <a:pt x="141" y="42"/>
                </a:lnTo>
                <a:lnTo>
                  <a:pt x="78" y="40"/>
                </a:lnTo>
                <a:lnTo>
                  <a:pt x="41" y="40"/>
                </a:lnTo>
                <a:lnTo>
                  <a:pt x="20" y="35"/>
                </a:lnTo>
                <a:lnTo>
                  <a:pt x="14" y="22"/>
                </a:lnTo>
                <a:lnTo>
                  <a:pt x="10" y="4"/>
                </a:lnTo>
                <a:lnTo>
                  <a:pt x="5" y="5"/>
                </a:lnTo>
                <a:lnTo>
                  <a:pt x="7" y="6"/>
                </a:lnTo>
                <a:lnTo>
                  <a:pt x="10" y="0"/>
                </a:lnTo>
                <a:lnTo>
                  <a:pt x="10" y="4"/>
                </a:lnTo>
                <a:lnTo>
                  <a:pt x="9" y="6"/>
                </a:lnTo>
                <a:lnTo>
                  <a:pt x="10" y="0"/>
                </a:lnTo>
                <a:lnTo>
                  <a:pt x="10" y="4"/>
                </a:lnTo>
                <a:lnTo>
                  <a:pt x="9" y="7"/>
                </a:lnTo>
              </a:path>
            </a:pathLst>
          </a:custGeom>
          <a:solidFill>
            <a:srgbClr val="FFFF99"/>
          </a:solidFill>
          <a:ln w="9525">
            <a:noFill/>
            <a:round/>
            <a:headEnd type="none" w="sm" len="sm"/>
            <a:tailEnd type="none" w="sm" len="sm"/>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Lst>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070"/>
                                        </p:tgtEl>
                                        <p:attrNameLst>
                                          <p:attrName>style.visibility</p:attrName>
                                        </p:attrNameLst>
                                      </p:cBhvr>
                                      <p:to>
                                        <p:strVal val="visible"/>
                                      </p:to>
                                    </p:set>
                                    <p:anim calcmode="lin" valueType="num">
                                      <p:cBhvr>
                                        <p:cTn id="7" dur="1000" fill="hold"/>
                                        <p:tgtEl>
                                          <p:spTgt spid="2070"/>
                                        </p:tgtEl>
                                        <p:attrNameLst>
                                          <p:attrName>ppt_w</p:attrName>
                                        </p:attrNameLst>
                                      </p:cBhvr>
                                      <p:tavLst>
                                        <p:tav tm="0">
                                          <p:val>
                                            <p:strVal val="#ppt_w+.3"/>
                                          </p:val>
                                        </p:tav>
                                        <p:tav tm="100000">
                                          <p:val>
                                            <p:strVal val="#ppt_w"/>
                                          </p:val>
                                        </p:tav>
                                      </p:tavLst>
                                    </p:anim>
                                    <p:anim calcmode="lin" valueType="num">
                                      <p:cBhvr>
                                        <p:cTn id="8" dur="1000" fill="hold"/>
                                        <p:tgtEl>
                                          <p:spTgt spid="2070"/>
                                        </p:tgtEl>
                                        <p:attrNameLst>
                                          <p:attrName>ppt_h</p:attrName>
                                        </p:attrNameLst>
                                      </p:cBhvr>
                                      <p:tavLst>
                                        <p:tav tm="0">
                                          <p:val>
                                            <p:strVal val="#ppt_h"/>
                                          </p:val>
                                        </p:tav>
                                        <p:tav tm="100000">
                                          <p:val>
                                            <p:strVal val="#ppt_h"/>
                                          </p:val>
                                        </p:tav>
                                      </p:tavLst>
                                    </p:anim>
                                    <p:animEffect transition="in" filter="fade">
                                      <p:cBhvr>
                                        <p:cTn id="9" dur="1000"/>
                                        <p:tgtEl>
                                          <p:spTgt spid="207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071">
                                            <p:txEl>
                                              <p:pRg st="0" end="0"/>
                                            </p:txEl>
                                          </p:spTgt>
                                        </p:tgtEl>
                                        <p:attrNameLst>
                                          <p:attrName>style.visibility</p:attrName>
                                        </p:attrNameLst>
                                      </p:cBhvr>
                                      <p:to>
                                        <p:strVal val="visible"/>
                                      </p:to>
                                    </p:set>
                                    <p:anim calcmode="lin" valueType="num">
                                      <p:cBhvr>
                                        <p:cTn id="14" dur="1000" fill="hold"/>
                                        <p:tgtEl>
                                          <p:spTgt spid="207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07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071">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2071">
                                            <p:txEl>
                                              <p:pRg st="1" end="1"/>
                                            </p:txEl>
                                          </p:spTgt>
                                        </p:tgtEl>
                                        <p:attrNameLst>
                                          <p:attrName>style.visibility</p:attrName>
                                        </p:attrNameLst>
                                      </p:cBhvr>
                                      <p:to>
                                        <p:strVal val="visible"/>
                                      </p:to>
                                    </p:set>
                                    <p:anim calcmode="lin" valueType="num">
                                      <p:cBhvr>
                                        <p:cTn id="19" dur="1000" fill="hold"/>
                                        <p:tgtEl>
                                          <p:spTgt spid="2071">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207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2071">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2071">
                                            <p:txEl>
                                              <p:pRg st="2" end="2"/>
                                            </p:txEl>
                                          </p:spTgt>
                                        </p:tgtEl>
                                        <p:attrNameLst>
                                          <p:attrName>style.visibility</p:attrName>
                                        </p:attrNameLst>
                                      </p:cBhvr>
                                      <p:to>
                                        <p:strVal val="visible"/>
                                      </p:to>
                                    </p:set>
                                    <p:anim calcmode="lin" valueType="num">
                                      <p:cBhvr>
                                        <p:cTn id="24" dur="1000" fill="hold"/>
                                        <p:tgtEl>
                                          <p:spTgt spid="2071">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2071">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2071">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2071">
                                            <p:txEl>
                                              <p:pRg st="3" end="3"/>
                                            </p:txEl>
                                          </p:spTgt>
                                        </p:tgtEl>
                                        <p:attrNameLst>
                                          <p:attrName>style.visibility</p:attrName>
                                        </p:attrNameLst>
                                      </p:cBhvr>
                                      <p:to>
                                        <p:strVal val="visible"/>
                                      </p:to>
                                    </p:set>
                                    <p:anim calcmode="lin" valueType="num">
                                      <p:cBhvr>
                                        <p:cTn id="29" dur="1000" fill="hold"/>
                                        <p:tgtEl>
                                          <p:spTgt spid="2071">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2071">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2071">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2071">
                                            <p:txEl>
                                              <p:pRg st="4" end="4"/>
                                            </p:txEl>
                                          </p:spTgt>
                                        </p:tgtEl>
                                        <p:attrNameLst>
                                          <p:attrName>style.visibility</p:attrName>
                                        </p:attrNameLst>
                                      </p:cBhvr>
                                      <p:to>
                                        <p:strVal val="visible"/>
                                      </p:to>
                                    </p:set>
                                    <p:anim calcmode="lin" valueType="num">
                                      <p:cBhvr>
                                        <p:cTn id="34" dur="1000" fill="hold"/>
                                        <p:tgtEl>
                                          <p:spTgt spid="2071">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2071">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20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0" grpId="0"/>
      <p:bldP spid="2071" grpId="0" build="p"/>
    </p:bldLst>
  </p:timing>
  <p:txStyles>
    <p:title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defRPr>
      </a:lvl2pPr>
      <a:lvl3pPr algn="ctr" rtl="0" eaLnBrk="1" fontAlgn="base" hangingPunct="1">
        <a:spcBef>
          <a:spcPct val="0"/>
        </a:spcBef>
        <a:spcAft>
          <a:spcPct val="0"/>
        </a:spcAft>
        <a:defRPr kumimoji="1" sz="4400">
          <a:solidFill>
            <a:schemeClr val="tx2"/>
          </a:solidFill>
          <a:latin typeface="Times New Roman" pitchFamily="18" charset="0"/>
        </a:defRPr>
      </a:lvl3pPr>
      <a:lvl4pPr algn="ctr" rtl="0" eaLnBrk="1" fontAlgn="base" hangingPunct="1">
        <a:spcBef>
          <a:spcPct val="0"/>
        </a:spcBef>
        <a:spcAft>
          <a:spcPct val="0"/>
        </a:spcAft>
        <a:defRPr kumimoji="1" sz="4400">
          <a:solidFill>
            <a:schemeClr val="tx2"/>
          </a:solidFill>
          <a:latin typeface="Times New Roman" pitchFamily="18" charset="0"/>
        </a:defRPr>
      </a:lvl4pPr>
      <a:lvl5pPr algn="ctr" rtl="0" eaLnBrk="1" fontAlgn="base" hangingPunct="1">
        <a:spcBef>
          <a:spcPct val="0"/>
        </a:spcBef>
        <a:spcAft>
          <a:spcPct val="0"/>
        </a:spcAft>
        <a:defRPr kumimoji="1" sz="4400">
          <a:solidFill>
            <a:schemeClr val="tx2"/>
          </a:solidFill>
          <a:latin typeface="Times New Roman" pitchFamily="18"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Kmcvey.tway@lee.k12.nc.us"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oC3SuQeQ84o" TargetMode="External"/><Relationship Id="rId2" Type="http://schemas.openxmlformats.org/officeDocument/2006/relationships/hyperlink" Target="https://www.youtube.com/watch?v=oC3SuQeQ84o"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04800" y="2819400"/>
            <a:ext cx="8458200" cy="1143000"/>
          </a:xfrm>
        </p:spPr>
        <p:txBody>
          <a:bodyPr/>
          <a:lstStyle/>
          <a:p>
            <a:r>
              <a:rPr lang="en-US" sz="6000" smtClean="0">
                <a:latin typeface="Broadway" pitchFamily="82" charset="0"/>
              </a:rPr>
              <a:t>Kindergarten</a:t>
            </a:r>
            <a:br>
              <a:rPr lang="en-US" sz="6000" smtClean="0">
                <a:latin typeface="Broadway" pitchFamily="82" charset="0"/>
              </a:rPr>
            </a:br>
            <a:r>
              <a:rPr lang="en-US" sz="6000" smtClean="0">
                <a:latin typeface="Broadway" pitchFamily="82" charset="0"/>
              </a:rPr>
              <a:t> Parent Information</a:t>
            </a:r>
            <a:endParaRPr lang="en-US" sz="6000" dirty="0">
              <a:latin typeface="Broadway" pitchFamily="82" charset="0"/>
            </a:endParaRPr>
          </a:p>
        </p:txBody>
      </p:sp>
      <p:pic>
        <p:nvPicPr>
          <p:cNvPr id="5" name="Picture 2" descr="Z:\newtek\_backgrounds_1.02\Ryan\Power Point Templates2\School Presentation_not_done\Elements\apple_rotating.gif"/>
          <p:cNvPicPr>
            <a:picLocks noChangeAspect="1" noChangeArrowheads="1" noCrop="1"/>
          </p:cNvPicPr>
          <p:nvPr/>
        </p:nvPicPr>
        <p:blipFill>
          <a:blip r:embed="rId2" cstate="print"/>
          <a:srcRect/>
          <a:stretch>
            <a:fillRect/>
          </a:stretch>
        </p:blipFill>
        <p:spPr bwMode="auto">
          <a:xfrm>
            <a:off x="6019800" y="381000"/>
            <a:ext cx="2514600" cy="18859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Z:\newtek\_backgrounds_1.02\Ryan\Power Point Templates2\School Presentation_not_done\Elements\apple_rotating.gif"/>
          <p:cNvPicPr>
            <a:picLocks noChangeAspect="1" noChangeArrowheads="1" noCrop="1"/>
          </p:cNvPicPr>
          <p:nvPr/>
        </p:nvPicPr>
        <p:blipFill>
          <a:blip r:embed="rId2" cstate="print"/>
          <a:srcRect/>
          <a:stretch>
            <a:fillRect/>
          </a:stretch>
        </p:blipFill>
        <p:spPr bwMode="auto">
          <a:xfrm>
            <a:off x="6705600" y="4514850"/>
            <a:ext cx="3124200" cy="2343150"/>
          </a:xfrm>
          <a:prstGeom prst="rect">
            <a:avLst/>
          </a:prstGeom>
          <a:noFill/>
        </p:spPr>
      </p:pic>
      <p:sp>
        <p:nvSpPr>
          <p:cNvPr id="3" name="Title 2"/>
          <p:cNvSpPr>
            <a:spLocks noGrp="1"/>
          </p:cNvSpPr>
          <p:nvPr>
            <p:ph type="title"/>
          </p:nvPr>
        </p:nvSpPr>
        <p:spPr>
          <a:xfrm>
            <a:off x="762000" y="685800"/>
            <a:ext cx="7772400" cy="1362075"/>
          </a:xfrm>
        </p:spPr>
        <p:txBody>
          <a:bodyPr/>
          <a:lstStyle/>
          <a:p>
            <a:pPr algn="ctr"/>
            <a:r>
              <a:rPr lang="en-US" sz="8000" dirty="0" smtClean="0">
                <a:latin typeface="Broadway" pitchFamily="82" charset="0"/>
              </a:rPr>
              <a:t>Welcome!!!</a:t>
            </a:r>
            <a:endParaRPr lang="en-US" sz="8000" dirty="0">
              <a:latin typeface="Broadway" pitchFamily="82" charset="0"/>
            </a:endParaRPr>
          </a:p>
        </p:txBody>
      </p:sp>
      <p:sp>
        <p:nvSpPr>
          <p:cNvPr id="4" name="Text Placeholder 3"/>
          <p:cNvSpPr>
            <a:spLocks noGrp="1"/>
          </p:cNvSpPr>
          <p:nvPr>
            <p:ph type="body" idx="1"/>
          </p:nvPr>
        </p:nvSpPr>
        <p:spPr>
          <a:xfrm>
            <a:off x="609600" y="3657600"/>
            <a:ext cx="7772400" cy="2643187"/>
          </a:xfrm>
        </p:spPr>
        <p:txBody>
          <a:bodyPr/>
          <a:lstStyle/>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endParaRPr lang="en-US" sz="2400" dirty="0" smtClean="0">
              <a:latin typeface="Berlin Sans FB" pitchFamily="34" charset="0"/>
            </a:endParaRPr>
          </a:p>
          <a:p>
            <a:r>
              <a:rPr lang="en-US" sz="2400" dirty="0" smtClean="0">
                <a:latin typeface="Berlin Sans FB" pitchFamily="34" charset="0"/>
              </a:rPr>
              <a:t>	This is the beginning of one of the most important milestones of your child’s life—the first day of Kindergarten!   I understand that you and your child may have met this day with excitement or apprehension (or a little of both!) and I hope that this information packet will help you to know what to expect in Kindergarten this year and answer any questions you may have.</a:t>
            </a:r>
          </a:p>
          <a:p>
            <a:r>
              <a:rPr lang="en-US" sz="2400" dirty="0" smtClean="0">
                <a:latin typeface="Berlin Sans FB" pitchFamily="34" charset="0"/>
              </a:rPr>
              <a:t>	We are looking forward to working with your child this year and helping them achieve his/her full potential.</a:t>
            </a:r>
          </a:p>
          <a:p>
            <a:endParaRPr lang="en-US" dirty="0"/>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838200" y="1600201"/>
            <a:ext cx="7696200" cy="5105399"/>
          </a:xfrm>
        </p:spPr>
        <p:style>
          <a:lnRef idx="2">
            <a:schemeClr val="dk1"/>
          </a:lnRef>
          <a:fillRef idx="1">
            <a:schemeClr val="lt1"/>
          </a:fillRef>
          <a:effectRef idx="0">
            <a:schemeClr val="dk1"/>
          </a:effectRef>
          <a:fontRef idx="minor">
            <a:schemeClr val="dk1"/>
          </a:fontRef>
        </p:style>
        <p:txBody>
          <a:bodyPr/>
          <a:lstStyle/>
          <a:p>
            <a:pPr algn="ctr">
              <a:lnSpc>
                <a:spcPct val="100000"/>
              </a:lnSpc>
              <a:spcAft>
                <a:spcPts val="1200"/>
              </a:spcAft>
              <a:buNone/>
            </a:pPr>
            <a:r>
              <a:rPr lang="en-US" sz="2000" dirty="0" smtClean="0">
                <a:solidFill>
                  <a:schemeClr val="tx1"/>
                </a:solidFill>
                <a:cs typeface="Times New Roman" pitchFamily="18" charset="0"/>
              </a:rPr>
              <a:t>I believe that a good parent-teacher relationship is necessary for maximum school success.  Throughout the year, I will communicate with you through notes, telephones calls, weekly newsletters, progress reports, quarterly report cards.  I encourage you to contact me at any time if you have any questions or concerns.  Listed below is the school phone number where I can be reached from 2:30-3:30 pm.  I also have voicemail, which we usually check after school, so please leave me a message during the school hours (8:00-2:30 pm) and I will call you back!  </a:t>
            </a:r>
            <a:r>
              <a:rPr lang="en-US" sz="2000" b="1" dirty="0" smtClean="0">
                <a:solidFill>
                  <a:schemeClr val="tx1"/>
                </a:solidFill>
                <a:cs typeface="Times New Roman" pitchFamily="18" charset="0"/>
              </a:rPr>
              <a:t>Please do not leave messages on the voicemail about changes in transportation for your child.  You may also contact me by school email.  </a:t>
            </a:r>
          </a:p>
          <a:p>
            <a:pPr algn="ctr">
              <a:lnSpc>
                <a:spcPct val="100000"/>
              </a:lnSpc>
              <a:spcAft>
                <a:spcPts val="1200"/>
              </a:spcAft>
              <a:buNone/>
            </a:pPr>
            <a:r>
              <a:rPr lang="en-US" sz="2000" b="1" dirty="0" smtClean="0">
                <a:solidFill>
                  <a:schemeClr val="tx1"/>
                </a:solidFill>
                <a:cs typeface="Times New Roman" pitchFamily="18" charset="0"/>
              </a:rPr>
              <a:t>cwicker.tway@lee.k12.nc.us</a:t>
            </a:r>
            <a:endParaRPr lang="en-US" sz="2000" b="1" u="sng" dirty="0" smtClean="0">
              <a:solidFill>
                <a:srgbClr val="0070C0"/>
              </a:solidFill>
              <a:cs typeface="Times New Roman" pitchFamily="18" charset="0"/>
              <a:hlinkClick r:id="rId3"/>
            </a:endParaRPr>
          </a:p>
          <a:p>
            <a:pPr algn="ctr">
              <a:lnSpc>
                <a:spcPct val="100000"/>
              </a:lnSpc>
              <a:spcAft>
                <a:spcPts val="1200"/>
              </a:spcAft>
              <a:buNone/>
            </a:pPr>
            <a:r>
              <a:rPr lang="en-US" sz="2000" b="1" dirty="0" smtClean="0">
                <a:solidFill>
                  <a:schemeClr val="tx1"/>
                </a:solidFill>
                <a:cs typeface="Times New Roman" pitchFamily="18" charset="0"/>
              </a:rPr>
              <a:t>School 718-0170 ext. 4103</a:t>
            </a:r>
          </a:p>
          <a:p>
            <a:pPr>
              <a:buNone/>
            </a:pPr>
            <a:endParaRPr lang="en-US" sz="2200" dirty="0">
              <a:solidFill>
                <a:schemeClr val="tx1"/>
              </a:solidFill>
            </a:endParaRPr>
          </a:p>
        </p:txBody>
      </p:sp>
      <p:sp>
        <p:nvSpPr>
          <p:cNvPr id="5" name="Rectangle 3"/>
          <p:cNvSpPr txBox="1">
            <a:spLocks noChangeArrowheads="1"/>
          </p:cNvSpPr>
          <p:nvPr/>
        </p:nvSpPr>
        <p:spPr bwMode="auto">
          <a:xfrm>
            <a:off x="1295400" y="4343400"/>
            <a:ext cx="6629400" cy="152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75000"/>
              </a:lnSpc>
              <a:spcBef>
                <a:spcPts val="0"/>
              </a:spcBef>
              <a:spcAft>
                <a:spcPts val="600"/>
              </a:spcAft>
              <a:buClrTx/>
              <a:buSzTx/>
              <a:buFontTx/>
              <a:buNone/>
              <a:tabLst/>
              <a:defRPr/>
            </a:pP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
        <p:nvSpPr>
          <p:cNvPr id="7" name="Rectangle 2"/>
          <p:cNvSpPr>
            <a:spLocks noGrp="1" noChangeArrowheads="1"/>
          </p:cNvSpPr>
          <p:nvPr>
            <p:ph type="title"/>
          </p:nvPr>
        </p:nvSpPr>
        <p:spPr>
          <a:xfrm>
            <a:off x="0" y="1"/>
            <a:ext cx="8458200" cy="1600200"/>
          </a:xfrm>
        </p:spPr>
        <p:txBody>
          <a:bodyPr/>
          <a:lstStyle/>
          <a:p>
            <a:r>
              <a:rPr lang="en-US" sz="4800" dirty="0" smtClean="0">
                <a:latin typeface="Cooper Black" pitchFamily="18" charset="0"/>
              </a:rPr>
              <a:t> </a:t>
            </a:r>
            <a:r>
              <a:rPr lang="en-US" sz="4800" dirty="0" smtClean="0">
                <a:latin typeface="+mn-lt"/>
              </a:rPr>
              <a:t>Parent/Teacher Relationship</a:t>
            </a:r>
            <a:endParaRPr lang="en-US" sz="4800" dirty="0">
              <a:latin typeface="+mn-lt"/>
            </a:endParaRPr>
          </a:p>
        </p:txBody>
      </p:sp>
      <p:pic>
        <p:nvPicPr>
          <p:cNvPr id="2050" name="Picture 2" descr="C:\Program Files\Microsoft Office\Media\CntCD1\ClipArt8\j0343299.wmf"/>
          <p:cNvPicPr>
            <a:picLocks noChangeAspect="1" noChangeArrowheads="1"/>
          </p:cNvPicPr>
          <p:nvPr/>
        </p:nvPicPr>
        <p:blipFill>
          <a:blip r:embed="rId4" cstate="print"/>
          <a:srcRect/>
          <a:stretch>
            <a:fillRect/>
          </a:stretch>
        </p:blipFill>
        <p:spPr bwMode="auto">
          <a:xfrm>
            <a:off x="7620000" y="76200"/>
            <a:ext cx="1212799" cy="121951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838200" y="1600201"/>
            <a:ext cx="7696200" cy="5105399"/>
          </a:xfrm>
        </p:spPr>
        <p:style>
          <a:lnRef idx="2">
            <a:schemeClr val="dk1"/>
          </a:lnRef>
          <a:fillRef idx="1">
            <a:schemeClr val="lt1"/>
          </a:fillRef>
          <a:effectRef idx="0">
            <a:schemeClr val="dk1"/>
          </a:effectRef>
          <a:fontRef idx="minor">
            <a:schemeClr val="dk1"/>
          </a:fontRef>
        </p:style>
        <p:txBody>
          <a:bodyPr/>
          <a:lstStyle/>
          <a:p>
            <a:pPr algn="ctr">
              <a:buNone/>
            </a:pPr>
            <a:endParaRPr lang="en-US" sz="3600" dirty="0">
              <a:solidFill>
                <a:schemeClr val="tx1"/>
              </a:solidFill>
            </a:endParaRPr>
          </a:p>
          <a:p>
            <a:pPr algn="ctr">
              <a:buNone/>
            </a:pPr>
            <a:r>
              <a:rPr lang="en-US" sz="3600" dirty="0" smtClean="0">
                <a:solidFill>
                  <a:schemeClr val="tx1"/>
                </a:solidFill>
                <a:cs typeface="Times New Roman" pitchFamily="18" charset="0"/>
              </a:rPr>
              <a:t>Parent Portal is a great way to keep up with your child’s grades throughout their time in Lee County Schools.  In order to gain access to this online tool you must complete the Parent Portal application, return it to the office with a valid picture ID, and receive a user ID and password. </a:t>
            </a:r>
          </a:p>
          <a:p>
            <a:pPr algn="ctr">
              <a:buNone/>
            </a:pPr>
            <a:endParaRPr lang="en-US" sz="2800" dirty="0" smtClean="0">
              <a:solidFill>
                <a:schemeClr val="tx1"/>
              </a:solidFill>
              <a:cs typeface="Times New Roman" pitchFamily="18" charset="0"/>
            </a:endParaRPr>
          </a:p>
        </p:txBody>
      </p:sp>
      <p:sp>
        <p:nvSpPr>
          <p:cNvPr id="5" name="Rectangle 3"/>
          <p:cNvSpPr txBox="1">
            <a:spLocks noChangeArrowheads="1"/>
          </p:cNvSpPr>
          <p:nvPr/>
        </p:nvSpPr>
        <p:spPr bwMode="auto">
          <a:xfrm>
            <a:off x="1295400" y="4343400"/>
            <a:ext cx="6629400" cy="152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75000"/>
              </a:lnSpc>
              <a:spcBef>
                <a:spcPts val="0"/>
              </a:spcBef>
              <a:spcAft>
                <a:spcPts val="600"/>
              </a:spcAft>
              <a:buClrTx/>
              <a:buSzTx/>
              <a:buFontTx/>
              <a:buNone/>
              <a:tabLst/>
              <a:defRPr/>
            </a:pP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
        <p:nvSpPr>
          <p:cNvPr id="7" name="Rectangle 2"/>
          <p:cNvSpPr>
            <a:spLocks noGrp="1" noChangeArrowheads="1"/>
          </p:cNvSpPr>
          <p:nvPr>
            <p:ph type="title"/>
          </p:nvPr>
        </p:nvSpPr>
        <p:spPr>
          <a:xfrm>
            <a:off x="0" y="1"/>
            <a:ext cx="8458200" cy="1600200"/>
          </a:xfrm>
        </p:spPr>
        <p:txBody>
          <a:bodyPr/>
          <a:lstStyle/>
          <a:p>
            <a:r>
              <a:rPr lang="en-US" sz="4800" dirty="0" smtClean="0">
                <a:latin typeface="Cooper Black" pitchFamily="18" charset="0"/>
              </a:rPr>
              <a:t> </a:t>
            </a:r>
            <a:r>
              <a:rPr lang="en-US" sz="4800" dirty="0" err="1" smtClean="0">
                <a:latin typeface="+mn-lt"/>
              </a:rPr>
              <a:t>Powerschool</a:t>
            </a:r>
            <a:endParaRPr lang="en-US" sz="4800" dirty="0">
              <a:latin typeface="+mn-lt"/>
            </a:endParaRPr>
          </a:p>
        </p:txBody>
      </p:sp>
      <p:pic>
        <p:nvPicPr>
          <p:cNvPr id="2050" name="Picture 2" descr="C:\Program Files\Microsoft Office\Media\CntCD1\ClipArt8\j0343299.wmf"/>
          <p:cNvPicPr>
            <a:picLocks noChangeAspect="1" noChangeArrowheads="1"/>
          </p:cNvPicPr>
          <p:nvPr/>
        </p:nvPicPr>
        <p:blipFill>
          <a:blip r:embed="rId3" cstate="print"/>
          <a:srcRect/>
          <a:stretch>
            <a:fillRect/>
          </a:stretch>
        </p:blipFill>
        <p:spPr bwMode="auto">
          <a:xfrm>
            <a:off x="7620000" y="76200"/>
            <a:ext cx="1212799" cy="121951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a:t>
            </a:r>
            <a:r>
              <a:rPr lang="en-US" baseline="30000" dirty="0" smtClean="0"/>
              <a:t>st</a:t>
            </a:r>
            <a:r>
              <a:rPr lang="en-US" dirty="0" smtClean="0"/>
              <a:t> Quarter Goals</a:t>
            </a:r>
            <a:endParaRPr lang="en-US" dirty="0"/>
          </a:p>
        </p:txBody>
      </p:sp>
      <p:sp>
        <p:nvSpPr>
          <p:cNvPr id="3" name="Content Placeholder 2"/>
          <p:cNvSpPr>
            <a:spLocks noGrp="1"/>
          </p:cNvSpPr>
          <p:nvPr>
            <p:ph idx="1"/>
          </p:nvPr>
        </p:nvSpPr>
        <p:spPr>
          <a:xfrm>
            <a:off x="1066800" y="1828800"/>
            <a:ext cx="7391400" cy="4876800"/>
          </a:xfrm>
        </p:spPr>
        <p:txBody>
          <a:bodyPr/>
          <a:lstStyle/>
          <a:p>
            <a:pPr algn="ctr"/>
            <a:endParaRPr lang="en-US" sz="2400" dirty="0" smtClean="0">
              <a:solidFill>
                <a:schemeClr val="tx1"/>
              </a:solidFill>
            </a:endParaRPr>
          </a:p>
          <a:p>
            <a:pPr algn="ctr"/>
            <a:endParaRPr lang="en-US" sz="2400" dirty="0" smtClean="0">
              <a:solidFill>
                <a:schemeClr val="tx1"/>
              </a:solidFill>
            </a:endParaRPr>
          </a:p>
          <a:p>
            <a:pPr algn="ctr">
              <a:buNone/>
            </a:pPr>
            <a:r>
              <a:rPr lang="en-US" b="1" dirty="0" smtClean="0">
                <a:solidFill>
                  <a:schemeClr val="tx1"/>
                </a:solidFill>
              </a:rPr>
              <a:t>Please see the attached list of 1</a:t>
            </a:r>
            <a:r>
              <a:rPr lang="en-US" b="1" baseline="30000" dirty="0" smtClean="0">
                <a:solidFill>
                  <a:schemeClr val="tx1"/>
                </a:solidFill>
              </a:rPr>
              <a:t>st</a:t>
            </a:r>
            <a:r>
              <a:rPr lang="en-US" b="1" dirty="0" smtClean="0">
                <a:solidFill>
                  <a:schemeClr val="tx1"/>
                </a:solidFill>
              </a:rPr>
              <a:t> quarter skills and our 1</a:t>
            </a:r>
            <a:r>
              <a:rPr lang="en-US" b="1" baseline="30000" dirty="0" smtClean="0">
                <a:solidFill>
                  <a:schemeClr val="tx1"/>
                </a:solidFill>
              </a:rPr>
              <a:t>st</a:t>
            </a:r>
            <a:r>
              <a:rPr lang="en-US" b="1" dirty="0" smtClean="0">
                <a:solidFill>
                  <a:schemeClr val="tx1"/>
                </a:solidFill>
              </a:rPr>
              <a:t> quarter pacing guide.  </a:t>
            </a:r>
            <a:endParaRPr lang="en-US" b="1" i="1"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Letterland </a:t>
            </a:r>
            <a:endParaRPr lang="en-US" dirty="0"/>
          </a:p>
        </p:txBody>
      </p:sp>
      <p:sp>
        <p:nvSpPr>
          <p:cNvPr id="4" name="Rectangle 3"/>
          <p:cNvSpPr txBox="1">
            <a:spLocks noChangeArrowheads="1"/>
          </p:cNvSpPr>
          <p:nvPr/>
        </p:nvSpPr>
        <p:spPr bwMode="auto">
          <a:xfrm>
            <a:off x="914400" y="2057400"/>
            <a:ext cx="7391400" cy="4267200"/>
          </a:xfrm>
          <a:prstGeom prst="rect">
            <a:avLst/>
          </a:prstGeom>
          <a:ln w="25400" cap="flat" cmpd="sng" algn="ctr">
            <a:solidFill>
              <a:schemeClr val="dk1"/>
            </a:solidFill>
            <a:prstDash val="solid"/>
            <a:miter lim="800000"/>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r>
              <a:rPr lang="en-US" sz="2000" b="1" dirty="0" smtClean="0"/>
              <a:t>Letterland</a:t>
            </a:r>
            <a:r>
              <a:rPr lang="en-US" sz="2000" dirty="0" smtClean="0"/>
              <a:t> is a child-friendly phonics program used to teach reading, writing and spelling. Children are taught shapes and sounds of letters by assigning them imaginary names and shapes and presenting them as living in the fictional land of Letterland.</a:t>
            </a:r>
            <a:endParaRPr lang="en-US" sz="1800" dirty="0"/>
          </a:p>
          <a:p>
            <a:pPr algn="ctr"/>
            <a:r>
              <a:rPr lang="en-US" sz="1800" b="1" i="1" dirty="0" smtClean="0"/>
              <a:t>This Includes: </a:t>
            </a:r>
          </a:p>
          <a:p>
            <a:pPr algn="ctr">
              <a:buFont typeface="Arial" pitchFamily="34" charset="0"/>
              <a:buChar char="•"/>
            </a:pPr>
            <a:r>
              <a:rPr lang="en-US" sz="1800" dirty="0" smtClean="0"/>
              <a:t>  Fast </a:t>
            </a:r>
            <a:r>
              <a:rPr lang="en-US" sz="1800" dirty="0"/>
              <a:t>track </a:t>
            </a:r>
            <a:r>
              <a:rPr lang="en-US" sz="1800" dirty="0" smtClean="0"/>
              <a:t>of sounds A-Z</a:t>
            </a:r>
          </a:p>
          <a:p>
            <a:pPr algn="ctr">
              <a:buFont typeface="Arial" pitchFamily="34" charset="0"/>
              <a:buChar char="•"/>
            </a:pPr>
            <a:r>
              <a:rPr lang="en-US" sz="1800" dirty="0" smtClean="0"/>
              <a:t>  Consonant Sounds (A-Z)</a:t>
            </a:r>
          </a:p>
          <a:p>
            <a:pPr algn="ctr">
              <a:buFont typeface="Arial" pitchFamily="34" charset="0"/>
              <a:buChar char="•"/>
            </a:pPr>
            <a:r>
              <a:rPr lang="en-US" sz="1800" dirty="0" smtClean="0"/>
              <a:t>  Word building using </a:t>
            </a:r>
            <a:r>
              <a:rPr lang="en-US" sz="1800" dirty="0"/>
              <a:t>a, e, </a:t>
            </a:r>
            <a:r>
              <a:rPr lang="en-US" sz="1800" dirty="0" err="1"/>
              <a:t>i</a:t>
            </a:r>
            <a:r>
              <a:rPr lang="en-US" sz="1800" dirty="0"/>
              <a:t>, o, u, </a:t>
            </a:r>
            <a:r>
              <a:rPr lang="en-US" sz="1800" dirty="0" err="1"/>
              <a:t>ch</a:t>
            </a:r>
            <a:r>
              <a:rPr lang="en-US" sz="1800" dirty="0"/>
              <a:t>, </a:t>
            </a:r>
            <a:r>
              <a:rPr lang="en-US" sz="1800" dirty="0" err="1"/>
              <a:t>ck</a:t>
            </a:r>
            <a:r>
              <a:rPr lang="en-US" sz="1800" dirty="0"/>
              <a:t>, </a:t>
            </a:r>
            <a:r>
              <a:rPr lang="en-US" sz="1800" dirty="0" err="1"/>
              <a:t>sh</a:t>
            </a:r>
            <a:r>
              <a:rPr lang="en-US" sz="1800" dirty="0"/>
              <a:t>, </a:t>
            </a:r>
            <a:r>
              <a:rPr lang="en-US" sz="1800" dirty="0" err="1"/>
              <a:t>th</a:t>
            </a:r>
            <a:r>
              <a:rPr lang="en-US" sz="1800" dirty="0"/>
              <a:t>, </a:t>
            </a:r>
            <a:r>
              <a:rPr lang="en-US" sz="1800" dirty="0" err="1"/>
              <a:t>th</a:t>
            </a:r>
            <a:r>
              <a:rPr lang="en-US" sz="1800" dirty="0"/>
              <a:t>, ng</a:t>
            </a:r>
          </a:p>
          <a:p>
            <a:pPr algn="ctr">
              <a:buFont typeface="Arial" pitchFamily="34" charset="0"/>
              <a:buChar char="•"/>
            </a:pPr>
            <a:r>
              <a:rPr lang="en-US" sz="1800" dirty="0" smtClean="0"/>
              <a:t>  Onset </a:t>
            </a:r>
            <a:r>
              <a:rPr lang="en-US" sz="1800" dirty="0"/>
              <a:t>and </a:t>
            </a:r>
            <a:r>
              <a:rPr lang="en-US" sz="1800" dirty="0" smtClean="0"/>
              <a:t>Rimes</a:t>
            </a:r>
            <a:r>
              <a:rPr lang="en-US" sz="1800" dirty="0"/>
              <a:t> </a:t>
            </a:r>
            <a:endParaRPr lang="en-US" sz="1800" dirty="0" smtClean="0"/>
          </a:p>
          <a:p>
            <a:pPr algn="ctr">
              <a:buFont typeface="Arial" pitchFamily="34" charset="0"/>
              <a:buChar char="•"/>
            </a:pPr>
            <a:r>
              <a:rPr lang="en-US" sz="1800" dirty="0"/>
              <a:t> </a:t>
            </a:r>
            <a:r>
              <a:rPr lang="en-US" sz="1800" dirty="0" smtClean="0"/>
              <a:t> Word </a:t>
            </a:r>
            <a:r>
              <a:rPr lang="en-US" sz="1800" dirty="0"/>
              <a:t>Families with short a, e, </a:t>
            </a:r>
            <a:r>
              <a:rPr lang="en-US" sz="1800" dirty="0" err="1"/>
              <a:t>i</a:t>
            </a:r>
            <a:r>
              <a:rPr lang="en-US" sz="1800" dirty="0"/>
              <a:t>, o, u </a:t>
            </a:r>
            <a:endParaRPr lang="en-US" sz="1800" dirty="0" smtClean="0"/>
          </a:p>
          <a:p>
            <a:pPr algn="ctr">
              <a:buFont typeface="Arial" pitchFamily="34" charset="0"/>
              <a:buChar char="•"/>
            </a:pPr>
            <a:r>
              <a:rPr lang="en-US" sz="1800" dirty="0"/>
              <a:t> </a:t>
            </a:r>
            <a:r>
              <a:rPr lang="en-US" sz="1800" dirty="0" smtClean="0"/>
              <a:t> Consonant  Blends </a:t>
            </a:r>
          </a:p>
          <a:p>
            <a:pPr algn="ctr">
              <a:buFont typeface="Arial" pitchFamily="34" charset="0"/>
              <a:buChar char="•"/>
            </a:pPr>
            <a:r>
              <a:rPr lang="en-US" sz="1800" dirty="0"/>
              <a:t> </a:t>
            </a:r>
            <a:r>
              <a:rPr lang="en-US" sz="1800" dirty="0" smtClean="0"/>
              <a:t> Long </a:t>
            </a:r>
            <a:r>
              <a:rPr lang="en-US" sz="1800" dirty="0"/>
              <a:t>vowels and Silent </a:t>
            </a:r>
            <a:r>
              <a:rPr lang="en-US" sz="1800" dirty="0" smtClean="0"/>
              <a:t>Magic</a:t>
            </a:r>
          </a:p>
          <a:p>
            <a:pPr algn="ctr">
              <a:buFont typeface="Arial" pitchFamily="34" charset="0"/>
              <a:buChar char="•"/>
            </a:pPr>
            <a:r>
              <a:rPr lang="en-US" sz="1800" dirty="0"/>
              <a:t> </a:t>
            </a:r>
            <a:r>
              <a:rPr lang="en-US" sz="1800" dirty="0" smtClean="0"/>
              <a:t> Vowel </a:t>
            </a:r>
            <a:r>
              <a:rPr lang="en-US" sz="1800" dirty="0"/>
              <a:t>Men Out Walking </a:t>
            </a:r>
            <a:endParaRPr lang="en-US" sz="1800" dirty="0" smtClean="0"/>
          </a:p>
          <a:p>
            <a:pPr algn="ctr">
              <a:buFont typeface="Arial" pitchFamily="34" charset="0"/>
              <a:buChar char="•"/>
            </a:pPr>
            <a:r>
              <a:rPr lang="en-US" sz="1800" dirty="0"/>
              <a:t> </a:t>
            </a:r>
            <a:r>
              <a:rPr lang="en-US" sz="1800" dirty="0" smtClean="0"/>
              <a:t> r-controlled vowels</a:t>
            </a:r>
          </a:p>
          <a:p>
            <a:endParaRPr lang="en-US" sz="18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Sight Words</a:t>
            </a:r>
            <a:endParaRPr lang="en-US" dirty="0"/>
          </a:p>
        </p:txBody>
      </p:sp>
      <p:sp>
        <p:nvSpPr>
          <p:cNvPr id="4" name="Rectangle 3"/>
          <p:cNvSpPr txBox="1">
            <a:spLocks noChangeArrowheads="1"/>
          </p:cNvSpPr>
          <p:nvPr/>
        </p:nvSpPr>
        <p:spPr bwMode="auto">
          <a:xfrm>
            <a:off x="914400" y="2057400"/>
            <a:ext cx="7391400" cy="4267200"/>
          </a:xfrm>
          <a:prstGeom prst="rect">
            <a:avLst/>
          </a:prstGeom>
          <a:ln w="25400" cap="flat" cmpd="sng" algn="ctr">
            <a:solidFill>
              <a:schemeClr val="dk1"/>
            </a:solidFill>
            <a:prstDash val="solid"/>
            <a:miter lim="800000"/>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a:buFont typeface="Arial" pitchFamily="34" charset="0"/>
              <a:buChar char="•"/>
            </a:pPr>
            <a:r>
              <a:rPr lang="en-US" sz="1800" dirty="0" smtClean="0"/>
              <a:t>  Kindergarten is using a set of sight words this year involving a systematic sight word approach to instruction.  Your child will learn at least 120  sight words this year with the potential of learning 200+ words.  Our goal is to differentiate and challenge each child without getting to their frustration level.  </a:t>
            </a:r>
          </a:p>
          <a:p>
            <a:pPr>
              <a:buFont typeface="Arial" pitchFamily="34" charset="0"/>
              <a:buChar char="•"/>
            </a:pPr>
            <a:endParaRPr lang="en-US" sz="1800" dirty="0" smtClean="0"/>
          </a:p>
          <a:p>
            <a:pPr>
              <a:buFont typeface="Arial" pitchFamily="34" charset="0"/>
              <a:buChar char="•"/>
            </a:pPr>
            <a:r>
              <a:rPr lang="en-US" sz="1800" dirty="0" smtClean="0"/>
              <a:t>  We will introduce a new list each week starting the week of August 3</a:t>
            </a:r>
            <a:r>
              <a:rPr lang="en-US" sz="1800" baseline="30000" dirty="0" smtClean="0"/>
              <a:t>rd</a:t>
            </a:r>
            <a:r>
              <a:rPr lang="en-US" sz="1800" dirty="0" smtClean="0"/>
              <a:t>.  Recognition of these words will help your child with reading and writing.  Grades will be taken throughout the year on their sight word recognition.  </a:t>
            </a:r>
          </a:p>
          <a:p>
            <a:endParaRPr lang="en-US" sz="1800" dirty="0" smtClean="0"/>
          </a:p>
          <a:p>
            <a:pPr>
              <a:buFont typeface="Arial" pitchFamily="34" charset="0"/>
              <a:buChar char="•"/>
            </a:pPr>
            <a:r>
              <a:rPr lang="en-US" sz="1800" dirty="0" smtClean="0"/>
              <a:t>  Each Monday, I will send home flashcards to be cut out and used at home for practice.  Due to the importance of learning these words, you are given a list of activities you can do at home with the flashcards given.</a:t>
            </a:r>
          </a:p>
          <a:p>
            <a:pPr marL="342900" marR="0" lvl="0" indent="-342900" algn="ctr" defTabSz="914400" rtl="0" eaLnBrk="1" fontAlgn="base" latinLnBrk="0" hangingPunct="1">
              <a:lnSpc>
                <a:spcPct val="75000"/>
              </a:lnSpc>
              <a:spcBef>
                <a:spcPts val="0"/>
              </a:spcBef>
              <a:spcAft>
                <a:spcPts val="600"/>
              </a:spcAft>
              <a:buClrTx/>
              <a:buSzTx/>
              <a:tabLst/>
              <a:defRPr/>
            </a:pPr>
            <a:endParaRPr kumimoji="0" lang="en-US" sz="1800" b="0" i="0" u="none" strike="noStrike" kern="0" cap="none" spc="0" normalizeH="0" baseline="0" noProof="0" dirty="0" smtClean="0">
              <a:ln>
                <a:noFill/>
              </a:ln>
              <a:solidFill>
                <a:schemeClr val="dk1"/>
              </a:solidFill>
              <a:effectLst/>
              <a:uLnTx/>
              <a:uFillTx/>
              <a:latin typeface="+mn-lt"/>
              <a:ea typeface="+mn-ea"/>
              <a:cs typeface="+mn-cs"/>
            </a:endParaRPr>
          </a:p>
          <a:p>
            <a:pPr marL="342900" marR="0" lvl="0" indent="-342900" algn="ctr" defTabSz="914400" rtl="0" eaLnBrk="1" fontAlgn="base" latinLnBrk="0" hangingPunct="1">
              <a:lnSpc>
                <a:spcPct val="75000"/>
              </a:lnSpc>
              <a:spcBef>
                <a:spcPts val="0"/>
              </a:spcBef>
              <a:spcAft>
                <a:spcPts val="600"/>
              </a:spcAft>
              <a:buClrTx/>
              <a:buSzTx/>
              <a:tabLst/>
              <a:defRPr/>
            </a:pPr>
            <a:r>
              <a:rPr kumimoji="0" lang="en-US" sz="1800" b="1" i="1" u="none" strike="noStrike" kern="0" cap="none" spc="0" normalizeH="0" baseline="0" noProof="0" dirty="0" smtClean="0">
                <a:ln>
                  <a:noFill/>
                </a:ln>
                <a:solidFill>
                  <a:schemeClr val="dk1"/>
                </a:solidFill>
                <a:effectLst/>
                <a:uLnTx/>
                <a:uFillTx/>
                <a:latin typeface="+mn-lt"/>
                <a:ea typeface="+mn-ea"/>
                <a:cs typeface="+mn-cs"/>
              </a:rPr>
              <a:t>Thank you for your help with this at home!!</a:t>
            </a:r>
            <a:endParaRPr kumimoji="0" lang="en-US" sz="1800" b="1" i="1" u="none" strike="noStrike" kern="0" cap="none" spc="0" normalizeH="0" baseline="0" noProof="0" dirty="0">
              <a:ln>
                <a:noFill/>
              </a:ln>
              <a:solidFill>
                <a:schemeClr val="dk1"/>
              </a:solidFill>
              <a:effectLst/>
              <a:uLnTx/>
              <a:uFillTx/>
              <a:latin typeface="+mn-lt"/>
              <a:ea typeface="+mn-ea"/>
              <a:cs typeface="+mn-cs"/>
            </a:endParaRPr>
          </a:p>
        </p:txBody>
      </p:sp>
    </p:spTree>
    <p:extLst>
      <p:ext uri="{BB962C8B-B14F-4D97-AF65-F5344CB8AC3E}">
        <p14:creationId xmlns="" xmlns:p14="http://schemas.microsoft.com/office/powerpoint/2010/main" val="2616593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719549"/>
          </a:xfrm>
        </p:spPr>
        <p:txBody>
          <a:bodyPr/>
          <a:lstStyle/>
          <a:p>
            <a:r>
              <a:rPr lang="en-US" sz="5000" b="0" dirty="0" smtClean="0">
                <a:latin typeface="+mn-lt"/>
              </a:rPr>
              <a:t>Assessments and Grades</a:t>
            </a:r>
            <a:endParaRPr lang="en-US" sz="5000" b="0" dirty="0">
              <a:latin typeface="+mn-lt"/>
            </a:endParaRPr>
          </a:p>
        </p:txBody>
      </p:sp>
      <p:sp>
        <p:nvSpPr>
          <p:cNvPr id="3" name="Content Placeholder 2"/>
          <p:cNvSpPr>
            <a:spLocks noGrp="1"/>
          </p:cNvSpPr>
          <p:nvPr>
            <p:ph idx="1"/>
          </p:nvPr>
        </p:nvSpPr>
        <p:spPr>
          <a:xfrm>
            <a:off x="762000" y="1828800"/>
            <a:ext cx="8077200" cy="5029200"/>
          </a:xfrm>
        </p:spPr>
        <p:style>
          <a:lnRef idx="2">
            <a:schemeClr val="dk1"/>
          </a:lnRef>
          <a:fillRef idx="1">
            <a:schemeClr val="lt1"/>
          </a:fillRef>
          <a:effectRef idx="0">
            <a:schemeClr val="dk1"/>
          </a:effectRef>
          <a:fontRef idx="minor">
            <a:schemeClr val="dk1"/>
          </a:fontRef>
        </p:style>
        <p:txBody>
          <a:bodyPr/>
          <a:lstStyle/>
          <a:p>
            <a:pPr>
              <a:lnSpc>
                <a:spcPct val="100000"/>
              </a:lnSpc>
              <a:spcAft>
                <a:spcPts val="0"/>
              </a:spcAft>
            </a:pPr>
            <a:r>
              <a:rPr lang="en-US" sz="1850" b="1" dirty="0"/>
              <a:t>Numeric Grades will be given for Math and Reading </a:t>
            </a:r>
            <a:r>
              <a:rPr lang="en-US" sz="1850" dirty="0"/>
              <a:t>– these grades </a:t>
            </a:r>
            <a:r>
              <a:rPr lang="en-US" sz="1850" dirty="0" smtClean="0"/>
              <a:t>will alternate between grades taken in the classroom and parent reports.</a:t>
            </a:r>
            <a:r>
              <a:rPr lang="en-US" sz="1850" dirty="0"/>
              <a:t>  No grade lower than a 60 will be given.  All other subjects will receive a grade of S=Satisfactory, N=Needs Improvement, or U=Unsatisfactory. </a:t>
            </a:r>
          </a:p>
          <a:p>
            <a:pPr>
              <a:lnSpc>
                <a:spcPct val="100000"/>
              </a:lnSpc>
              <a:spcAft>
                <a:spcPts val="0"/>
              </a:spcAft>
            </a:pPr>
            <a:r>
              <a:rPr lang="en-US" sz="1850" dirty="0" smtClean="0"/>
              <a:t>Every week your child will be assessed on kindergarten skills.  These skills will vary from week to week.  The parent report will come home every Friday in the homework folder.  Please go over the results with your child and practice skills not mastered.  </a:t>
            </a:r>
            <a:r>
              <a:rPr lang="en-US" sz="1850" b="1" dirty="0" smtClean="0"/>
              <a:t>Grades for our report card will be taken from these assessments.  </a:t>
            </a:r>
            <a:r>
              <a:rPr lang="en-US" sz="1850" dirty="0" smtClean="0"/>
              <a:t>It is imperative that quarterly skills are practiced at home to ensure your child is mastering them.  We will work daily at school on skills but your help at home builds confidence and shows your child that school work is important.  The parent reports should always be signed and returned the following Monday in the </a:t>
            </a:r>
            <a:r>
              <a:rPr lang="en-US" sz="1850" dirty="0"/>
              <a:t>h</a:t>
            </a:r>
            <a:r>
              <a:rPr lang="en-US" sz="1850" dirty="0" smtClean="0"/>
              <a:t>omework </a:t>
            </a:r>
            <a:r>
              <a:rPr lang="en-US" sz="1850" dirty="0"/>
              <a:t>f</a:t>
            </a:r>
            <a:r>
              <a:rPr lang="en-US" sz="1850" dirty="0" smtClean="0"/>
              <a:t>older!  These will be kept on file in a portfolio of your child’s work throughout the year</a:t>
            </a:r>
            <a:r>
              <a:rPr lang="en-US" sz="1800" dirty="0" smtClean="0"/>
              <a:t>.</a:t>
            </a:r>
            <a:br>
              <a:rPr lang="en-US" sz="1800" dirty="0" smtClean="0"/>
            </a:br>
            <a:endParaRPr lang="en-US" sz="1800"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228600"/>
            <a:ext cx="7772400" cy="1826045"/>
          </a:xfrm>
        </p:spPr>
        <p:txBody>
          <a:bodyPr/>
          <a:lstStyle/>
          <a:p>
            <a:r>
              <a:rPr lang="en-US" sz="5400" dirty="0" smtClean="0">
                <a:latin typeface="Cooper Black" pitchFamily="18" charset="0"/>
              </a:rPr>
              <a:t>Parent Participation</a:t>
            </a:r>
            <a:endParaRPr lang="en-US" sz="5400" dirty="0">
              <a:latin typeface="Cooper Black" pitchFamily="18" charset="0"/>
            </a:endParaRPr>
          </a:p>
        </p:txBody>
      </p:sp>
      <p:sp>
        <p:nvSpPr>
          <p:cNvPr id="24579" name="Rectangle 3"/>
          <p:cNvSpPr>
            <a:spLocks noGrp="1" noChangeArrowheads="1"/>
          </p:cNvSpPr>
          <p:nvPr>
            <p:ph type="body" idx="1"/>
          </p:nvPr>
        </p:nvSpPr>
        <p:spPr>
          <a:xfrm>
            <a:off x="838200" y="1828800"/>
            <a:ext cx="7620000" cy="4724400"/>
          </a:xfrm>
        </p:spPr>
        <p:style>
          <a:lnRef idx="2">
            <a:schemeClr val="dk1"/>
          </a:lnRef>
          <a:fillRef idx="1">
            <a:schemeClr val="lt1"/>
          </a:fillRef>
          <a:effectRef idx="0">
            <a:schemeClr val="dk1"/>
          </a:effectRef>
          <a:fontRef idx="minor">
            <a:schemeClr val="dk1"/>
          </a:fontRef>
        </p:style>
        <p:txBody>
          <a:bodyPr/>
          <a:lstStyle/>
          <a:p>
            <a:pPr>
              <a:lnSpc>
                <a:spcPct val="100000"/>
              </a:lnSpc>
            </a:pPr>
            <a:r>
              <a:rPr lang="en-US" sz="1900" dirty="0" smtClean="0">
                <a:solidFill>
                  <a:schemeClr val="tx1"/>
                </a:solidFill>
                <a:cs typeface="Times New Roman" pitchFamily="18" charset="0"/>
              </a:rPr>
              <a:t>Throughout the year, there will be a variety of special classroom activities, field trips, and celebrations.  I encourage you to attend these functions when possible.  You are always welcome in our classroom.  </a:t>
            </a:r>
            <a:r>
              <a:rPr lang="en-US" sz="1900" b="1" u="sng" dirty="0" smtClean="0">
                <a:solidFill>
                  <a:schemeClr val="tx1"/>
                </a:solidFill>
                <a:cs typeface="Times New Roman" pitchFamily="18" charset="0"/>
              </a:rPr>
              <a:t>Please remember to always use the front entrance of the school and sign in at the office before coming to the classroom.  </a:t>
            </a:r>
            <a:r>
              <a:rPr lang="en-US" sz="1900" dirty="0" smtClean="0">
                <a:solidFill>
                  <a:schemeClr val="tx1"/>
                </a:solidFill>
                <a:cs typeface="Times New Roman" pitchFamily="18" charset="0"/>
              </a:rPr>
              <a:t>You will be given the opportunity to send in needed supplies and/or treats for these occasions.  We will appreciate any help you can give!  Your support of these school activities makes your child feel important and sends a positive message about their time at school!</a:t>
            </a:r>
          </a:p>
          <a:p>
            <a:pPr>
              <a:lnSpc>
                <a:spcPct val="100000"/>
              </a:lnSpc>
            </a:pPr>
            <a:r>
              <a:rPr lang="en-US" sz="1900" dirty="0" smtClean="0">
                <a:solidFill>
                  <a:schemeClr val="tx1"/>
                </a:solidFill>
                <a:cs typeface="Times New Roman" pitchFamily="18" charset="0"/>
              </a:rPr>
              <a:t>We also welcome any parent who would like to volunteer to help children with their academic progress.  We have several games and activities that you can use to work with a child who may need one-on-one help, or that you can use to work with groups of children who may need extra help on a certain skill.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Daily Folder</a:t>
            </a:r>
            <a:endParaRPr lang="en-US" dirty="0">
              <a:latin typeface="Comic Sans MS" panose="030F0702030302020204" pitchFamily="66" charset="0"/>
            </a:endParaRPr>
          </a:p>
        </p:txBody>
      </p:sp>
      <p:sp>
        <p:nvSpPr>
          <p:cNvPr id="3" name="Content Placeholder 2"/>
          <p:cNvSpPr>
            <a:spLocks noGrp="1"/>
          </p:cNvSpPr>
          <p:nvPr>
            <p:ph idx="1"/>
          </p:nvPr>
        </p:nvSpPr>
        <p:spPr>
          <a:xfrm>
            <a:off x="304800" y="1905000"/>
            <a:ext cx="8534400" cy="4191000"/>
          </a:xfrm>
        </p:spPr>
        <p:txBody>
          <a:bodyPr/>
          <a:lstStyle/>
          <a:p>
            <a:r>
              <a:rPr lang="en-US" sz="1500" dirty="0" smtClean="0">
                <a:latin typeface="Comic Sans MS" panose="030F0702030302020204" pitchFamily="66" charset="0"/>
              </a:rPr>
              <a:t>Your child’s Daily Folder is the communication link from school to home.  Please make sure you check your child’s daily folder each night (even on Fridays).  Inside the folder you will find any notes, information, newsletters, etc. about what is going on in our classroom and the school.  Notes from the principal, PTO, and the teacher will be sent in this folder as well as your child’s daily behavior form, progress reports, and report cards.</a:t>
            </a:r>
          </a:p>
          <a:p>
            <a:endParaRPr lang="en-US" sz="1500" dirty="0" smtClean="0">
              <a:latin typeface="Comic Sans MS" panose="030F0702030302020204" pitchFamily="66" charset="0"/>
            </a:endParaRPr>
          </a:p>
          <a:p>
            <a:pPr>
              <a:buNone/>
            </a:pPr>
            <a:endParaRPr lang="en-US" sz="1500" dirty="0" smtClean="0">
              <a:latin typeface="Comic Sans MS" panose="030F0702030302020204" pitchFamily="66" charset="0"/>
            </a:endParaRPr>
          </a:p>
          <a:p>
            <a:r>
              <a:rPr lang="en-US" sz="1500" dirty="0" smtClean="0">
                <a:latin typeface="Comic Sans MS" panose="030F0702030302020204" pitchFamily="66" charset="0"/>
              </a:rPr>
              <a:t>If you have any notes for us about sickness, changes in transportation, appointments, and money for prepaid lunch, field trips or book orders please put it inside the folder in a labeled envelope.  We will check these folders each morning.  </a:t>
            </a:r>
            <a:r>
              <a:rPr lang="en-US" sz="1500" b="1" dirty="0" smtClean="0">
                <a:latin typeface="Comic Sans MS" panose="030F0702030302020204" pitchFamily="66" charset="0"/>
              </a:rPr>
              <a:t>Once again we do not check book bags!!</a:t>
            </a:r>
          </a:p>
          <a:p>
            <a:endParaRPr lang="en-US" sz="2000" dirty="0">
              <a:latin typeface="Times New Roman" pitchFamily="18" charset="0"/>
              <a:cs typeface="Times New Roman" pitchFamily="18" charset="0"/>
            </a:endParaRPr>
          </a:p>
        </p:txBody>
      </p:sp>
      <p:pic>
        <p:nvPicPr>
          <p:cNvPr id="6146" name="Picture 2" descr="C:\Program Files\Microsoft Office\Media\CntCD1\Animated\j0283194.gif"/>
          <p:cNvPicPr>
            <a:picLocks noChangeAspect="1" noChangeArrowheads="1" noCrop="1"/>
          </p:cNvPicPr>
          <p:nvPr/>
        </p:nvPicPr>
        <p:blipFill>
          <a:blip r:embed="rId2" cstate="print"/>
          <a:srcRect/>
          <a:stretch>
            <a:fillRect/>
          </a:stretch>
        </p:blipFill>
        <p:spPr bwMode="auto">
          <a:xfrm>
            <a:off x="6553200" y="609600"/>
            <a:ext cx="1143000" cy="111833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Weekly Newsletters </a:t>
            </a:r>
            <a:endParaRPr lang="en-US" dirty="0">
              <a:latin typeface="Comic Sans MS" panose="030F0702030302020204" pitchFamily="66" charset="0"/>
            </a:endParaRPr>
          </a:p>
        </p:txBody>
      </p:sp>
      <p:sp>
        <p:nvSpPr>
          <p:cNvPr id="3" name="Content Placeholder 2"/>
          <p:cNvSpPr>
            <a:spLocks noGrp="1"/>
          </p:cNvSpPr>
          <p:nvPr>
            <p:ph idx="1"/>
          </p:nvPr>
        </p:nvSpPr>
        <p:spPr/>
        <p:txBody>
          <a:bodyPr/>
          <a:lstStyle/>
          <a:p>
            <a:pPr marL="0" lvl="0" indent="0">
              <a:buNone/>
              <a:defRPr/>
            </a:pPr>
            <a:r>
              <a:rPr lang="en-US" dirty="0" smtClean="0">
                <a:latin typeface="Comic Sans MS" panose="030F0702030302020204" pitchFamily="66" charset="0"/>
                <a:cs typeface="Times New Roman" pitchFamily="18" charset="0"/>
              </a:rPr>
              <a:t>A classroom newsletter </a:t>
            </a:r>
            <a:r>
              <a:rPr lang="en-US" dirty="0">
                <a:latin typeface="Comic Sans MS" panose="030F0702030302020204" pitchFamily="66" charset="0"/>
                <a:cs typeface="Times New Roman" pitchFamily="18" charset="0"/>
              </a:rPr>
              <a:t>will come home every </a:t>
            </a:r>
            <a:r>
              <a:rPr lang="en-US" dirty="0" smtClean="0">
                <a:latin typeface="Comic Sans MS" panose="030F0702030302020204" pitchFamily="66" charset="0"/>
                <a:cs typeface="Times New Roman" pitchFamily="18" charset="0"/>
              </a:rPr>
              <a:t>other Friday </a:t>
            </a:r>
            <a:r>
              <a:rPr lang="en-US" dirty="0">
                <a:latin typeface="Comic Sans MS" panose="030F0702030302020204" pitchFamily="66" charset="0"/>
                <a:cs typeface="Times New Roman" pitchFamily="18" charset="0"/>
              </a:rPr>
              <a:t>in your child’s homework folder!  Please read the newsletter because the </a:t>
            </a:r>
            <a:r>
              <a:rPr lang="en-US" dirty="0" smtClean="0">
                <a:latin typeface="Comic Sans MS" panose="030F0702030302020204" pitchFamily="66" charset="0"/>
                <a:cs typeface="Times New Roman" pitchFamily="18" charset="0"/>
              </a:rPr>
              <a:t>newsletter will keep you updated on what your child will be learning in class in the upcoming week as well as importation school dates and information.  </a:t>
            </a:r>
            <a:endParaRPr lang="en-US" dirty="0">
              <a:latin typeface="Comic Sans MS" panose="030F0702030302020204" pitchFamily="66" charset="0"/>
            </a:endParaRPr>
          </a:p>
        </p:txBody>
      </p:sp>
    </p:spTree>
    <p:extLst>
      <p:ext uri="{BB962C8B-B14F-4D97-AF65-F5344CB8AC3E}">
        <p14:creationId xmlns="" xmlns:p14="http://schemas.microsoft.com/office/powerpoint/2010/main" val="734223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Code of Conduct</a:t>
            </a:r>
            <a:endParaRPr lang="en-US" dirty="0">
              <a:latin typeface="Comic Sans MS" panose="030F0702030302020204" pitchFamily="66" charset="0"/>
            </a:endParaRPr>
          </a:p>
        </p:txBody>
      </p:sp>
      <p:sp>
        <p:nvSpPr>
          <p:cNvPr id="3" name="Content Placeholder 2"/>
          <p:cNvSpPr>
            <a:spLocks noGrp="1"/>
          </p:cNvSpPr>
          <p:nvPr>
            <p:ph idx="1"/>
          </p:nvPr>
        </p:nvSpPr>
        <p:spPr>
          <a:xfrm>
            <a:off x="304800" y="1905000"/>
            <a:ext cx="8534400" cy="4343400"/>
          </a:xfrm>
        </p:spPr>
        <p:txBody>
          <a:bodyPr/>
          <a:lstStyle/>
          <a:p>
            <a:pPr algn="ctr">
              <a:buNone/>
            </a:pPr>
            <a:r>
              <a:rPr lang="en-US" sz="2200" dirty="0" smtClean="0">
                <a:latin typeface="Comic Sans MS" panose="030F0702030302020204" pitchFamily="66" charset="0"/>
                <a:cs typeface="Times New Roman" pitchFamily="18" charset="0"/>
              </a:rPr>
              <a:t>We feel strongly that it is important to have a classroom environment that is safe and is conducive to learning for all children.  We feel it is vital that all parties (parents, students, and teachers) agree and understand the importance of good behavior in school.  I cannot allow any child to keep another child from learning in the classroom.  I want all of the children to feel they are loved, respected, and valued in our class.  There will be many rewards and incentives for good behavior, but there will also be consequences for unacceptable behaviors.  </a:t>
            </a:r>
          </a:p>
          <a:p>
            <a:pPr>
              <a:buNone/>
            </a:pPr>
            <a:endParaRPr lang="en-US" sz="900" dirty="0" smtClean="0">
              <a:latin typeface="Times New Roman" pitchFamily="18" charset="0"/>
              <a:cs typeface="Times New Roman" pitchFamily="18" charset="0"/>
            </a:endParaRPr>
          </a:p>
          <a:p>
            <a:pPr marL="0" indent="0">
              <a:buNone/>
            </a:pPr>
            <a:endParaRPr lang="en-US" sz="1400" dirty="0" smtClean="0"/>
          </a:p>
        </p:txBody>
      </p:sp>
      <p:pic>
        <p:nvPicPr>
          <p:cNvPr id="7170" name="Picture 2" descr="C:\Program Files\Microsoft Office\Media\CntCD1\Animated\j0286670.gif"/>
          <p:cNvPicPr>
            <a:picLocks noChangeAspect="1" noChangeArrowheads="1" noCrop="1"/>
          </p:cNvPicPr>
          <p:nvPr/>
        </p:nvPicPr>
        <p:blipFill>
          <a:blip r:embed="rId2" cstate="print"/>
          <a:srcRect/>
          <a:stretch>
            <a:fillRect/>
          </a:stretch>
        </p:blipFill>
        <p:spPr bwMode="auto">
          <a:xfrm>
            <a:off x="7162800" y="838200"/>
            <a:ext cx="1143000" cy="990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Code of Conduct</a:t>
            </a:r>
            <a:endParaRPr lang="en-US" dirty="0">
              <a:latin typeface="Comic Sans MS" panose="030F0702030302020204" pitchFamily="66" charset="0"/>
            </a:endParaRPr>
          </a:p>
        </p:txBody>
      </p:sp>
      <p:pic>
        <p:nvPicPr>
          <p:cNvPr id="4" name="Picture 2" descr="Z:\newtek\_backgrounds_1.02\Ryan\Power Point Templates2\School Presentation_not_done\Elements\apple_rotating.gif"/>
          <p:cNvPicPr>
            <a:picLocks noChangeAspect="1" noChangeArrowheads="1" noCrop="1"/>
          </p:cNvPicPr>
          <p:nvPr/>
        </p:nvPicPr>
        <p:blipFill>
          <a:blip r:embed="rId2" cstate="print"/>
          <a:srcRect/>
          <a:stretch>
            <a:fillRect/>
          </a:stretch>
        </p:blipFill>
        <p:spPr bwMode="auto">
          <a:xfrm>
            <a:off x="6019800" y="3962400"/>
            <a:ext cx="3124200" cy="2343150"/>
          </a:xfrm>
          <a:prstGeom prst="rect">
            <a:avLst/>
          </a:prstGeom>
          <a:noFill/>
        </p:spPr>
      </p:pic>
      <p:sp>
        <p:nvSpPr>
          <p:cNvPr id="6" name="Content Placeholder 2"/>
          <p:cNvSpPr>
            <a:spLocks noGrp="1"/>
          </p:cNvSpPr>
          <p:nvPr>
            <p:ph idx="1"/>
          </p:nvPr>
        </p:nvSpPr>
        <p:spPr>
          <a:xfrm>
            <a:off x="685800" y="2057400"/>
            <a:ext cx="6248400" cy="4114800"/>
          </a:xfrm>
        </p:spPr>
        <p:txBody>
          <a:bodyPr/>
          <a:lstStyle/>
          <a:p>
            <a:pPr>
              <a:buFont typeface="Arial" pitchFamily="34" charset="0"/>
              <a:buChar char="•"/>
            </a:pPr>
            <a:r>
              <a:rPr lang="en-US" sz="2000" dirty="0" smtClean="0">
                <a:latin typeface="Comic Sans MS" panose="030F0702030302020204" pitchFamily="66" charset="0"/>
                <a:cs typeface="Times New Roman" pitchFamily="18" charset="0"/>
              </a:rPr>
              <a:t>We will be using Class Dojo this year in place of the familiar clip charts. In your packet you have an invitation to join our class Dojo account.  This will enable you to monitor your child’s behavior.  Students are given points for following directions, staying on task, and completing assignments.  They are also deducted points from their account when these behaviors are not being met.  These points will be used to earn fish for the students’ fishbowls.</a:t>
            </a:r>
          </a:p>
          <a:p>
            <a:endParaRPr lang="en-US" sz="1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Leader in Me </a:t>
            </a:r>
            <a:endParaRPr lang="en-US" dirty="0">
              <a:latin typeface="Comic Sans MS" panose="030F0702030302020204" pitchFamily="66" charset="0"/>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sz="2400" dirty="0" smtClean="0">
                <a:latin typeface="Comic Sans MS" panose="030F0702030302020204" pitchFamily="66" charset="0"/>
              </a:rPr>
              <a:t>Tramway is proud to be a Leader in Me School.</a:t>
            </a:r>
          </a:p>
          <a:p>
            <a:pPr>
              <a:buFont typeface="Arial" panose="020B0604020202020204" pitchFamily="34" charset="0"/>
              <a:buChar char="•"/>
            </a:pPr>
            <a:r>
              <a:rPr lang="en-US" sz="2400" dirty="0" smtClean="0">
                <a:latin typeface="Comic Sans MS" panose="030F0702030302020204" pitchFamily="66" charset="0"/>
              </a:rPr>
              <a:t>What is does this mean?</a:t>
            </a:r>
          </a:p>
          <a:p>
            <a:pPr>
              <a:buFont typeface="Arial" panose="020B0604020202020204" pitchFamily="34" charset="0"/>
              <a:buChar char="•"/>
            </a:pPr>
            <a:r>
              <a:rPr lang="en-US" sz="2400" dirty="0" smtClean="0">
                <a:latin typeface="Comic Sans MS" panose="030F0702030302020204" pitchFamily="66" charset="0"/>
              </a:rPr>
              <a:t>Data notebooks </a:t>
            </a:r>
            <a:r>
              <a:rPr lang="en-US" sz="2400" dirty="0">
                <a:latin typeface="Comic Sans MS" panose="030F0702030302020204" pitchFamily="66" charset="0"/>
              </a:rPr>
              <a:t>are </a:t>
            </a:r>
            <a:r>
              <a:rPr lang="en-US" sz="2400" dirty="0" smtClean="0">
                <a:latin typeface="Comic Sans MS" panose="030F0702030302020204" pitchFamily="66" charset="0"/>
              </a:rPr>
              <a:t>a vital part </a:t>
            </a:r>
            <a:r>
              <a:rPr lang="en-US" sz="2400" dirty="0">
                <a:latin typeface="Comic Sans MS" panose="030F0702030302020204" pitchFamily="66" charset="0"/>
              </a:rPr>
              <a:t>of our students' learning.  Every child, </a:t>
            </a:r>
            <a:r>
              <a:rPr lang="en-US" sz="2400" dirty="0" smtClean="0">
                <a:latin typeface="Comic Sans MS" panose="030F0702030302020204" pitchFamily="66" charset="0"/>
              </a:rPr>
              <a:t>kindergarten </a:t>
            </a:r>
            <a:r>
              <a:rPr lang="en-US" sz="2400" dirty="0">
                <a:latin typeface="Comic Sans MS" panose="030F0702030302020204" pitchFamily="66" charset="0"/>
              </a:rPr>
              <a:t>through fifth grade, has a </a:t>
            </a:r>
            <a:r>
              <a:rPr lang="en-US" sz="2400" dirty="0" smtClean="0">
                <a:latin typeface="Comic Sans MS" panose="030F0702030302020204" pitchFamily="66" charset="0"/>
              </a:rPr>
              <a:t>data notebook</a:t>
            </a:r>
            <a:r>
              <a:rPr lang="en-US" sz="2400" dirty="0">
                <a:latin typeface="Comic Sans MS" panose="030F0702030302020204" pitchFamily="66" charset="0"/>
              </a:rPr>
              <a:t>.  These are tools </a:t>
            </a:r>
            <a:r>
              <a:rPr lang="en-US" sz="2400" dirty="0" smtClean="0">
                <a:latin typeface="Comic Sans MS" panose="030F0702030302020204" pitchFamily="66" charset="0"/>
              </a:rPr>
              <a:t>used </a:t>
            </a:r>
            <a:r>
              <a:rPr lang="en-US" sz="2400" dirty="0">
                <a:latin typeface="Comic Sans MS" panose="030F0702030302020204" pitchFamily="66" charset="0"/>
              </a:rPr>
              <a:t>by students to set and help to achieve academic and personal goals. </a:t>
            </a:r>
            <a:r>
              <a:rPr lang="en-US" sz="2400" dirty="0" smtClean="0">
                <a:latin typeface="Comic Sans MS" panose="030F0702030302020204" pitchFamily="66" charset="0"/>
              </a:rPr>
              <a:t> </a:t>
            </a:r>
          </a:p>
          <a:p>
            <a:pPr>
              <a:buFont typeface="Arial" panose="020B0604020202020204" pitchFamily="34" charset="0"/>
              <a:buChar char="•"/>
            </a:pPr>
            <a:endParaRPr lang="en-US" sz="1800" dirty="0">
              <a:latin typeface="Comic Sans MS" panose="030F0702030302020204" pitchFamily="66" charset="0"/>
            </a:endParaRPr>
          </a:p>
          <a:p>
            <a:pPr>
              <a:buFont typeface="Arial" panose="020B0604020202020204" pitchFamily="34" charset="0"/>
              <a:buChar char="•"/>
            </a:pPr>
            <a:r>
              <a:rPr lang="en-US" sz="1800" dirty="0">
                <a:latin typeface="Comic Sans MS" panose="030F0702030302020204" pitchFamily="66" charset="0"/>
                <a:hlinkClick r:id="rId2"/>
              </a:rPr>
              <a:t>https</a:t>
            </a:r>
            <a:r>
              <a:rPr lang="en-US" sz="1800" dirty="0" smtClean="0">
                <a:latin typeface="Comic Sans MS" panose="030F0702030302020204" pitchFamily="66" charset="0"/>
                <a:hlinkClick r:id="rId2"/>
              </a:rPr>
              <a:t>://</a:t>
            </a:r>
            <a:r>
              <a:rPr lang="en-US" sz="1800" dirty="0" smtClean="0">
                <a:latin typeface="Comic Sans MS" panose="030F0702030302020204" pitchFamily="66" charset="0"/>
                <a:hlinkClick r:id="rId3"/>
              </a:rPr>
              <a:t>www.youtube.com/watch?v=oC3SuQeQ84o</a:t>
            </a:r>
            <a:endParaRPr lang="en-US" sz="1800" dirty="0">
              <a:latin typeface="Comic Sans MS" panose="030F0702030302020204" pitchFamily="66" charset="0"/>
            </a:endParaRPr>
          </a:p>
        </p:txBody>
      </p:sp>
    </p:spTree>
    <p:extLst>
      <p:ext uri="{BB962C8B-B14F-4D97-AF65-F5344CB8AC3E}">
        <p14:creationId xmlns="" xmlns:p14="http://schemas.microsoft.com/office/powerpoint/2010/main" val="3822283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2133600"/>
            <a:ext cx="7885113" cy="4178300"/>
          </a:xfrm>
        </p:spPr>
        <p:txBody>
          <a:bodyPr/>
          <a:lstStyle/>
          <a:p>
            <a:r>
              <a:rPr lang="en-US" sz="2200" dirty="0" smtClean="0">
                <a:latin typeface="Comic Sans MS" panose="030F0702030302020204" pitchFamily="66" charset="0"/>
                <a:cs typeface="Times New Roman" pitchFamily="18" charset="0"/>
              </a:rPr>
              <a:t>You know your child better than anyone else and we trust that you will make decisions about your child’s health, which will be best for all involved.  We do encourage you to keep your child at home if they are running a fever of if they have been up during the night with a stomach virus.  A good rule of thumb is 24 hours free of fever or virus symptoms.  Kindergarten is a particularly rough year for children and sickness.  Although we stress attendance, we would rather have your child miss one day and avoid spreading the germ to the other children and teachers in the classroom. </a:t>
            </a:r>
          </a:p>
          <a:p>
            <a:endParaRPr lang="en-US" dirty="0"/>
          </a:p>
        </p:txBody>
      </p:sp>
      <p:sp>
        <p:nvSpPr>
          <p:cNvPr id="4" name="Rectangle 3"/>
          <p:cNvSpPr txBox="1">
            <a:spLocks noChangeArrowheads="1"/>
          </p:cNvSpPr>
          <p:nvPr/>
        </p:nvSpPr>
        <p:spPr bwMode="auto">
          <a:xfrm>
            <a:off x="609600" y="838200"/>
            <a:ext cx="6477000" cy="914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ctr"/>
            <a:r>
              <a:rPr lang="en-US" sz="6000" b="1" dirty="0">
                <a:solidFill>
                  <a:schemeClr val="bg1"/>
                </a:solidFill>
                <a:latin typeface="Comic Sans MS" panose="030F0702030302020204" pitchFamily="66" charset="0"/>
                <a:cs typeface="Times New Roman" pitchFamily="18" charset="0"/>
              </a:rPr>
              <a:t>Illnesses</a:t>
            </a:r>
          </a:p>
        </p:txBody>
      </p:sp>
      <p:pic>
        <p:nvPicPr>
          <p:cNvPr id="7" name="Picture 6" descr="school news.jpg"/>
          <p:cNvPicPr>
            <a:picLocks noChangeAspect="1"/>
          </p:cNvPicPr>
          <p:nvPr/>
        </p:nvPicPr>
        <p:blipFill>
          <a:blip r:embed="rId2" cstate="print"/>
          <a:stretch>
            <a:fillRect/>
          </a:stretch>
        </p:blipFill>
        <p:spPr>
          <a:xfrm>
            <a:off x="7696200" y="762000"/>
            <a:ext cx="990600" cy="119832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85800"/>
            <a:ext cx="7162800" cy="1143000"/>
          </a:xfrm>
        </p:spPr>
        <p:txBody>
          <a:bodyPr/>
          <a:lstStyle/>
          <a:p>
            <a:r>
              <a:rPr lang="en-US" sz="4000" dirty="0" smtClean="0">
                <a:latin typeface="Comic Sans MS" panose="030F0702030302020204" pitchFamily="66" charset="0"/>
              </a:rPr>
              <a:t>Changes in Transportation</a:t>
            </a:r>
            <a:endParaRPr lang="en-US" sz="4000" dirty="0">
              <a:latin typeface="Comic Sans MS" panose="030F0702030302020204" pitchFamily="66" charset="0"/>
            </a:endParaRPr>
          </a:p>
        </p:txBody>
      </p:sp>
      <p:pic>
        <p:nvPicPr>
          <p:cNvPr id="4" name="Picture 2" descr="Z:\newtek\_backgrounds_1.02\Ryan\Power Point Templates2\School Presentation_not_done\Elements\apple_rotating.gif"/>
          <p:cNvPicPr>
            <a:picLocks noChangeAspect="1" noChangeArrowheads="1" noCrop="1"/>
          </p:cNvPicPr>
          <p:nvPr/>
        </p:nvPicPr>
        <p:blipFill>
          <a:blip r:embed="rId2" cstate="print"/>
          <a:srcRect/>
          <a:stretch>
            <a:fillRect/>
          </a:stretch>
        </p:blipFill>
        <p:spPr bwMode="auto">
          <a:xfrm>
            <a:off x="6629400" y="3962400"/>
            <a:ext cx="3124200" cy="2343150"/>
          </a:xfrm>
          <a:prstGeom prst="rect">
            <a:avLst/>
          </a:prstGeom>
          <a:noFill/>
        </p:spPr>
      </p:pic>
      <p:sp>
        <p:nvSpPr>
          <p:cNvPr id="6" name="Rectangle 3"/>
          <p:cNvSpPr>
            <a:spLocks noGrp="1" noChangeArrowheads="1"/>
          </p:cNvSpPr>
          <p:nvPr>
            <p:ph idx="1"/>
          </p:nvPr>
        </p:nvSpPr>
        <p:spPr>
          <a:xfrm>
            <a:off x="228600" y="1905000"/>
            <a:ext cx="7315200" cy="4267200"/>
          </a:xfrm>
        </p:spPr>
        <p:txBody>
          <a:bodyPr/>
          <a:lstStyle/>
          <a:p>
            <a:pPr>
              <a:buNone/>
            </a:pPr>
            <a:r>
              <a:rPr lang="en-US" sz="2100" dirty="0" smtClean="0">
                <a:latin typeface="Comic Sans MS" panose="030F0702030302020204" pitchFamily="66" charset="0"/>
                <a:cs typeface="Times New Roman" pitchFamily="18" charset="0"/>
              </a:rPr>
              <a:t>	If you plan to pick up a child that normally rides the bus or if there is any change whatsoever to their normal mode of transportation – YOU MUST SEND A WRITTEN NOTE!  Do not rely on your child to tell us the information because children often become confused or relay messages incorrectly.  If no written note is received, then your child will be sent home by his/her usual method of transportation.  You may call the school if there is an emergency transportation change.  </a:t>
            </a:r>
            <a:r>
              <a:rPr lang="en-US" sz="2100" u="sng" dirty="0" smtClean="0">
                <a:latin typeface="Comic Sans MS" panose="030F0702030302020204" pitchFamily="66" charset="0"/>
                <a:cs typeface="Times New Roman" pitchFamily="18" charset="0"/>
              </a:rPr>
              <a:t>Do NOT leave a voicemail message about transportation</a:t>
            </a:r>
            <a:r>
              <a:rPr lang="en-US" sz="2100" dirty="0" smtClean="0">
                <a:latin typeface="Comic Sans MS" panose="030F0702030302020204" pitchFamily="66" charset="0"/>
                <a:cs typeface="Times New Roman" pitchFamily="18" charset="0"/>
              </a:rPr>
              <a:t>.  Make sure you speak directly to one of the teachers or the secretary directly.  </a:t>
            </a:r>
          </a:p>
          <a:p>
            <a:pPr>
              <a:buNone/>
            </a:pPr>
            <a:endParaRPr lang="en-US" sz="2100" dirty="0" smtClean="0">
              <a:latin typeface="Times New Roman" pitchFamily="18" charset="0"/>
              <a:cs typeface="Times New Roman" pitchFamily="18" charset="0"/>
            </a:endParaRPr>
          </a:p>
          <a:p>
            <a:pPr>
              <a:buNone/>
            </a:pPr>
            <a:endParaRPr lang="en-US" sz="1800" dirty="0"/>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Bus Stop Changes</a:t>
            </a:r>
            <a:endParaRPr lang="en-US" dirty="0">
              <a:latin typeface="Comic Sans MS" panose="030F0702030302020204" pitchFamily="66" charset="0"/>
            </a:endParaRPr>
          </a:p>
        </p:txBody>
      </p:sp>
      <p:sp>
        <p:nvSpPr>
          <p:cNvPr id="3" name="Content Placeholder 2"/>
          <p:cNvSpPr>
            <a:spLocks noGrp="1"/>
          </p:cNvSpPr>
          <p:nvPr>
            <p:ph idx="1"/>
          </p:nvPr>
        </p:nvSpPr>
        <p:spPr/>
        <p:txBody>
          <a:bodyPr/>
          <a:lstStyle/>
          <a:p>
            <a:r>
              <a:rPr lang="en-US" dirty="0" smtClean="0">
                <a:latin typeface="Comic Sans MS" panose="030F0702030302020204" pitchFamily="66" charset="0"/>
              </a:rPr>
              <a:t>A bus transportation form needs to be filled out if there is a change </a:t>
            </a:r>
          </a:p>
          <a:p>
            <a:r>
              <a:rPr lang="en-US" dirty="0" smtClean="0">
                <a:latin typeface="Comic Sans MS" panose="030F0702030302020204" pitchFamily="66" charset="0"/>
              </a:rPr>
              <a:t>Please allow three days for this change to be processed </a:t>
            </a:r>
          </a:p>
          <a:p>
            <a:r>
              <a:rPr lang="en-US" dirty="0" smtClean="0">
                <a:latin typeface="Comic Sans MS" panose="030F0702030302020204" pitchFamily="66" charset="0"/>
              </a:rPr>
              <a:t>You will be notified when the change has been approved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Morning Drop-Offs</a:t>
            </a:r>
            <a:endParaRPr lang="en-US" dirty="0">
              <a:latin typeface="Comic Sans MS" panose="030F0702030302020204" pitchFamily="66" charset="0"/>
            </a:endParaRPr>
          </a:p>
        </p:txBody>
      </p:sp>
      <p:pic>
        <p:nvPicPr>
          <p:cNvPr id="4" name="Picture 2" descr="Z:\newtek\_backgrounds_1.02\Ryan\Power Point Templates2\School Presentation_not_done\Elements\apple_rotating.gif"/>
          <p:cNvPicPr>
            <a:picLocks noChangeAspect="1" noChangeArrowheads="1" noCrop="1"/>
          </p:cNvPicPr>
          <p:nvPr/>
        </p:nvPicPr>
        <p:blipFill>
          <a:blip r:embed="rId2" cstate="print"/>
          <a:srcRect/>
          <a:stretch>
            <a:fillRect/>
          </a:stretch>
        </p:blipFill>
        <p:spPr bwMode="auto">
          <a:xfrm>
            <a:off x="6705600" y="4114800"/>
            <a:ext cx="3124200" cy="2343150"/>
          </a:xfrm>
          <a:prstGeom prst="rect">
            <a:avLst/>
          </a:prstGeom>
          <a:noFill/>
        </p:spPr>
      </p:pic>
      <p:sp>
        <p:nvSpPr>
          <p:cNvPr id="6" name="Content Placeholder 2"/>
          <p:cNvSpPr txBox="1">
            <a:spLocks/>
          </p:cNvSpPr>
          <p:nvPr/>
        </p:nvSpPr>
        <p:spPr bwMode="auto">
          <a:xfrm>
            <a:off x="-762000" y="1828800"/>
            <a:ext cx="83058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endParaRPr kumimoji="0" lang="en-US" sz="1800" b="0" i="0" u="none" strike="noStrike" kern="0" cap="none" spc="0" normalizeH="0" baseline="0" noProof="0" dirty="0">
              <a:ln>
                <a:noFill/>
              </a:ln>
              <a:solidFill>
                <a:schemeClr val="bg1"/>
              </a:solidFill>
              <a:effectLst/>
              <a:uLnTx/>
              <a:uFillTx/>
              <a:latin typeface="+mn-lt"/>
              <a:ea typeface="+mn-ea"/>
              <a:cs typeface="+mn-cs"/>
            </a:endParaRPr>
          </a:p>
        </p:txBody>
      </p:sp>
      <p:sp>
        <p:nvSpPr>
          <p:cNvPr id="9" name="Rectangle 8"/>
          <p:cNvSpPr/>
          <p:nvPr/>
        </p:nvSpPr>
        <p:spPr>
          <a:xfrm>
            <a:off x="304800" y="1905000"/>
            <a:ext cx="7543800" cy="4228850"/>
          </a:xfrm>
          <a:prstGeom prst="rect">
            <a:avLst/>
          </a:prstGeom>
        </p:spPr>
        <p:txBody>
          <a:bodyPr wrap="square">
            <a:spAutoFit/>
          </a:bodyPr>
          <a:lstStyle/>
          <a:p>
            <a:pPr marL="342900" lvl="0" indent="-342900">
              <a:spcBef>
                <a:spcPct val="20000"/>
              </a:spcBef>
              <a:buBlip>
                <a:blip r:embed="rId3"/>
              </a:buBlip>
              <a:defRPr/>
            </a:pPr>
            <a:r>
              <a:rPr lang="en-US" sz="1600" b="1" kern="0" dirty="0" smtClean="0">
                <a:solidFill>
                  <a:schemeClr val="bg1"/>
                </a:solidFill>
                <a:latin typeface="Comic Sans MS" pitchFamily="66" charset="0"/>
              </a:rPr>
              <a:t>No child should be left on campus before 7:30 am!!  School begins at 8:00 am and the tardy bell rings at 8:05 am.  If your child is late, please make sure he/she goes by the office to get a tardy slip.  Your child must arrive before 8:00 am to purchase breakfast in the cafeteria.</a:t>
            </a:r>
          </a:p>
          <a:p>
            <a:pPr marL="342900" lvl="0" indent="-342900">
              <a:spcBef>
                <a:spcPct val="20000"/>
              </a:spcBef>
              <a:buBlip>
                <a:blip r:embed="rId3"/>
              </a:buBlip>
              <a:defRPr/>
            </a:pPr>
            <a:endParaRPr lang="en-US" sz="1600" kern="0" dirty="0" smtClean="0">
              <a:solidFill>
                <a:schemeClr val="bg1"/>
              </a:solidFill>
              <a:latin typeface="Comic Sans MS" pitchFamily="66" charset="0"/>
            </a:endParaRPr>
          </a:p>
          <a:p>
            <a:pPr marL="342900" lvl="0" indent="-342900">
              <a:spcBef>
                <a:spcPct val="20000"/>
              </a:spcBef>
              <a:buBlip>
                <a:blip r:embed="rId3"/>
              </a:buBlip>
              <a:defRPr/>
            </a:pPr>
            <a:r>
              <a:rPr lang="en-US" sz="1600" kern="0" dirty="0" smtClean="0">
                <a:solidFill>
                  <a:schemeClr val="bg1"/>
                </a:solidFill>
                <a:latin typeface="Comic Sans MS" pitchFamily="66" charset="0"/>
              </a:rPr>
              <a:t>Car riders are let off at the back and will go directly to the gym to wait for their teachers or report to the cafeteria to eat breakfast if needed.  The children are grouped according to grade level so your child will not be with older children.  Teachers on duty will monitor your child until we pick them up from the gym around 7:55 am. Our principal, Mrs. Beal, has asked if you walk your child into the school, please say goodbye in the lobby. </a:t>
            </a:r>
          </a:p>
          <a:p>
            <a:pPr marL="342900" lvl="0" indent="-342900">
              <a:spcBef>
                <a:spcPct val="20000"/>
              </a:spcBef>
              <a:buBlip>
                <a:blip r:embed="rId3"/>
              </a:buBlip>
              <a:defRPr/>
            </a:pPr>
            <a:endParaRPr lang="en-US" sz="1600" kern="0" dirty="0" smtClean="0">
              <a:solidFill>
                <a:schemeClr val="bg1"/>
              </a:solidFill>
              <a:latin typeface="Comic Sans MS" pitchFamily="66" charset="0"/>
            </a:endParaRPr>
          </a:p>
          <a:p>
            <a:pPr marL="342900" lvl="0" indent="-342900">
              <a:spcBef>
                <a:spcPct val="20000"/>
              </a:spcBef>
              <a:buBlip>
                <a:blip r:embed="rId3"/>
              </a:buBlip>
              <a:defRPr/>
            </a:pPr>
            <a:r>
              <a:rPr lang="en-US" sz="1600" kern="0" dirty="0" smtClean="0">
                <a:solidFill>
                  <a:schemeClr val="bg1"/>
                </a:solidFill>
                <a:latin typeface="Comic Sans MS" pitchFamily="66" charset="0"/>
              </a:rPr>
              <a:t>Bus riders get off the buses at the front of the school and are directed to the cafeteria or gym by teachers on duty in the back lobby and hallways.</a:t>
            </a:r>
            <a:endParaRPr lang="en-US" sz="1600" kern="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86149"/>
          </a:xfrm>
        </p:spPr>
        <p:txBody>
          <a:bodyPr/>
          <a:lstStyle/>
          <a:p>
            <a:r>
              <a:rPr lang="en-US" dirty="0" smtClean="0">
                <a:latin typeface="+mn-lt"/>
              </a:rPr>
              <a:t>Car Riders</a:t>
            </a:r>
            <a:endParaRPr lang="en-US" dirty="0">
              <a:latin typeface="+mn-lt"/>
            </a:endParaRPr>
          </a:p>
        </p:txBody>
      </p:sp>
      <p:sp>
        <p:nvSpPr>
          <p:cNvPr id="3" name="Content Placeholder 2"/>
          <p:cNvSpPr>
            <a:spLocks noGrp="1"/>
          </p:cNvSpPr>
          <p:nvPr>
            <p:ph idx="1"/>
          </p:nvPr>
        </p:nvSpPr>
        <p:spPr>
          <a:xfrm>
            <a:off x="1066800" y="1981200"/>
            <a:ext cx="7772400" cy="4572000"/>
          </a:xfrm>
        </p:spPr>
        <p:style>
          <a:lnRef idx="2">
            <a:schemeClr val="dk1"/>
          </a:lnRef>
          <a:fillRef idx="1">
            <a:schemeClr val="lt1"/>
          </a:fillRef>
          <a:effectRef idx="0">
            <a:schemeClr val="dk1"/>
          </a:effectRef>
          <a:fontRef idx="minor">
            <a:schemeClr val="dk1"/>
          </a:fontRef>
        </p:style>
        <p:txBody>
          <a:bodyPr/>
          <a:lstStyle/>
          <a:p>
            <a:pPr>
              <a:lnSpc>
                <a:spcPct val="100000"/>
              </a:lnSpc>
              <a:spcAft>
                <a:spcPts val="0"/>
              </a:spcAft>
            </a:pPr>
            <a:r>
              <a:rPr lang="en-US" sz="2000" dirty="0" smtClean="0">
                <a:solidFill>
                  <a:schemeClr val="tx1"/>
                </a:solidFill>
              </a:rPr>
              <a:t>Please put your child’s name in the window of your car on a white sheet of paper as you pick up your child at the back of the school building.  This helps speed up the process for the name caller.  Seven cones are positioned along the curb to allow seven cars to be loaded at one time.  A teacher will man each cone to open the car doors and help the children into the car.  Your child will go to the numbered cone the caller designates.  Please stay in the line and drive to that cone and wait for your child to be loaded.</a:t>
            </a:r>
          </a:p>
          <a:p>
            <a:pPr>
              <a:lnSpc>
                <a:spcPct val="100000"/>
              </a:lnSpc>
              <a:spcAft>
                <a:spcPts val="0"/>
              </a:spcAft>
            </a:pPr>
            <a:endParaRPr lang="en-US" sz="2000" dirty="0" smtClean="0">
              <a:solidFill>
                <a:schemeClr val="tx1"/>
              </a:solidFill>
            </a:endParaRPr>
          </a:p>
          <a:p>
            <a:pPr>
              <a:lnSpc>
                <a:spcPct val="100000"/>
              </a:lnSpc>
              <a:spcAft>
                <a:spcPts val="0"/>
              </a:spcAft>
            </a:pPr>
            <a:r>
              <a:rPr lang="en-US" sz="2000" dirty="0" smtClean="0">
                <a:solidFill>
                  <a:schemeClr val="tx1"/>
                </a:solidFill>
              </a:rPr>
              <a:t>Car riders will not be taken to the front of the school.  If you are picking up your child for an appointment, please try to sign them out in the front office before 2:00.  Parents are not allowed to pick up children in the breezeway.  All parents must drive around in the car line.  </a:t>
            </a:r>
            <a:endParaRPr lang="en-US" sz="2000" dirty="0">
              <a:solidFill>
                <a:schemeClr val="tx1"/>
              </a:solidFill>
            </a:endParaRPr>
          </a:p>
        </p:txBody>
      </p:sp>
      <p:pic>
        <p:nvPicPr>
          <p:cNvPr id="5122" name="Picture 2" descr="C:\Program Files\Microsoft Office\Media\CntCD1\Animated\j0285315.gif"/>
          <p:cNvPicPr>
            <a:picLocks noChangeAspect="1" noChangeArrowheads="1" noCrop="1"/>
          </p:cNvPicPr>
          <p:nvPr/>
        </p:nvPicPr>
        <p:blipFill>
          <a:blip r:embed="rId2" cstate="print"/>
          <a:srcRect/>
          <a:stretch>
            <a:fillRect/>
          </a:stretch>
        </p:blipFill>
        <p:spPr bwMode="auto">
          <a:xfrm>
            <a:off x="838200" y="762000"/>
            <a:ext cx="1558383" cy="990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57400"/>
            <a:ext cx="7696200" cy="1676400"/>
          </a:xfrm>
        </p:spPr>
        <p:style>
          <a:lnRef idx="2">
            <a:schemeClr val="dk1"/>
          </a:lnRef>
          <a:fillRef idx="1">
            <a:schemeClr val="lt1"/>
          </a:fillRef>
          <a:effectRef idx="0">
            <a:schemeClr val="dk1"/>
          </a:effectRef>
          <a:fontRef idx="minor">
            <a:schemeClr val="dk1"/>
          </a:fontRef>
        </p:style>
        <p:txBody>
          <a:bodyPr/>
          <a:lstStyle/>
          <a:p>
            <a:r>
              <a:rPr lang="en-US" sz="2200" b="0" dirty="0" smtClean="0">
                <a:cs typeface="Times New Roman" pitchFamily="18" charset="0"/>
              </a:rPr>
              <a:t> </a:t>
            </a:r>
            <a:r>
              <a:rPr lang="en-US" sz="2400" b="0" u="sng" dirty="0" smtClean="0">
                <a:cs typeface="Times New Roman" pitchFamily="18" charset="0"/>
              </a:rPr>
              <a:t>YMCA</a:t>
            </a:r>
            <a:r>
              <a:rPr lang="en-US" sz="2200" b="0" u="sng" dirty="0" smtClean="0">
                <a:cs typeface="Times New Roman" pitchFamily="18" charset="0"/>
              </a:rPr>
              <a:t/>
            </a:r>
            <a:br>
              <a:rPr lang="en-US" sz="2200" b="0" u="sng" dirty="0" smtClean="0">
                <a:cs typeface="Times New Roman" pitchFamily="18" charset="0"/>
              </a:rPr>
            </a:br>
            <a:r>
              <a:rPr lang="en-US" sz="2200" b="0" dirty="0" smtClean="0">
                <a:cs typeface="Times New Roman" pitchFamily="18" charset="0"/>
              </a:rPr>
              <a:t> YMCA students are walked to their designated spots after the school day ends.</a:t>
            </a:r>
            <a:r>
              <a:rPr lang="en-US" sz="2000" dirty="0" smtClean="0"/>
              <a:t/>
            </a:r>
            <a:br>
              <a:rPr lang="en-US" sz="2000" dirty="0" smtClean="0"/>
            </a:br>
            <a:endParaRPr lang="en-US" sz="2000" b="0" dirty="0">
              <a:cs typeface="Times New Roman" pitchFamily="18" charset="0"/>
            </a:endParaRPr>
          </a:p>
        </p:txBody>
      </p:sp>
      <p:sp>
        <p:nvSpPr>
          <p:cNvPr id="3" name="Content Placeholder 2"/>
          <p:cNvSpPr>
            <a:spLocks noGrp="1"/>
          </p:cNvSpPr>
          <p:nvPr>
            <p:ph idx="1"/>
          </p:nvPr>
        </p:nvSpPr>
        <p:spPr>
          <a:xfrm>
            <a:off x="838200" y="4191000"/>
            <a:ext cx="7696200" cy="1905000"/>
          </a:xfrm>
        </p:spPr>
        <p:style>
          <a:lnRef idx="2">
            <a:schemeClr val="dk1"/>
          </a:lnRef>
          <a:fillRef idx="1">
            <a:schemeClr val="lt1"/>
          </a:fillRef>
          <a:effectRef idx="0">
            <a:schemeClr val="dk1"/>
          </a:effectRef>
          <a:fontRef idx="minor">
            <a:schemeClr val="dk1"/>
          </a:fontRef>
        </p:style>
        <p:txBody>
          <a:bodyPr/>
          <a:lstStyle/>
          <a:p>
            <a:pPr algn="ctr">
              <a:lnSpc>
                <a:spcPct val="100000"/>
              </a:lnSpc>
              <a:spcAft>
                <a:spcPts val="0"/>
              </a:spcAft>
              <a:buNone/>
            </a:pPr>
            <a:r>
              <a:rPr lang="en-US" sz="2000" b="1" dirty="0" smtClean="0">
                <a:solidFill>
                  <a:schemeClr val="tx1"/>
                </a:solidFill>
                <a:latin typeface="Times New Roman" pitchFamily="18" charset="0"/>
                <a:cs typeface="Times New Roman" pitchFamily="18" charset="0"/>
              </a:rPr>
              <a:t>	</a:t>
            </a:r>
            <a:r>
              <a:rPr lang="en-US" sz="2400" u="sng" dirty="0" smtClean="0">
                <a:solidFill>
                  <a:schemeClr val="tx1"/>
                </a:solidFill>
                <a:cs typeface="Times New Roman" pitchFamily="18" charset="0"/>
              </a:rPr>
              <a:t>Signing In and Out</a:t>
            </a:r>
          </a:p>
          <a:p>
            <a:pPr algn="ctr">
              <a:lnSpc>
                <a:spcPct val="100000"/>
              </a:lnSpc>
              <a:spcAft>
                <a:spcPts val="0"/>
              </a:spcAft>
              <a:buNone/>
            </a:pPr>
            <a:r>
              <a:rPr lang="en-US" sz="2000" dirty="0" smtClean="0">
                <a:solidFill>
                  <a:schemeClr val="tx1"/>
                </a:solidFill>
                <a:cs typeface="Times New Roman" pitchFamily="18" charset="0"/>
              </a:rPr>
              <a:t>	</a:t>
            </a:r>
            <a:r>
              <a:rPr lang="en-US" sz="2200" dirty="0" smtClean="0">
                <a:solidFill>
                  <a:schemeClr val="tx1"/>
                </a:solidFill>
                <a:cs typeface="Times New Roman" pitchFamily="18" charset="0"/>
              </a:rPr>
              <a:t>Children will be counted present if they are signed in before 11:30 am and if they are signed out because of sickness or appointments after 11:30 am.  Children may not be signed out from school after 2:00 pm.</a:t>
            </a:r>
            <a:endParaRPr lang="en-US" sz="2200" dirty="0">
              <a:solidFill>
                <a:schemeClr val="tx1"/>
              </a:solidFill>
              <a:cs typeface="Times New Roman" pitchFamily="18" charset="0"/>
            </a:endParaRPr>
          </a:p>
        </p:txBody>
      </p:sp>
      <p:pic>
        <p:nvPicPr>
          <p:cNvPr id="4" name="Picture 3" descr="YMCa.jpg"/>
          <p:cNvPicPr>
            <a:picLocks noChangeAspect="1"/>
          </p:cNvPicPr>
          <p:nvPr/>
        </p:nvPicPr>
        <p:blipFill>
          <a:blip r:embed="rId2" cstate="print"/>
          <a:stretch>
            <a:fillRect/>
          </a:stretch>
        </p:blipFill>
        <p:spPr>
          <a:xfrm>
            <a:off x="1676400" y="304800"/>
            <a:ext cx="1371600" cy="1371600"/>
          </a:xfrm>
          <a:prstGeom prst="rect">
            <a:avLst/>
          </a:prstGeom>
        </p:spPr>
      </p:pic>
      <p:pic>
        <p:nvPicPr>
          <p:cNvPr id="5" name="Picture 4" descr="bus.jpg"/>
          <p:cNvPicPr>
            <a:picLocks noChangeAspect="1"/>
          </p:cNvPicPr>
          <p:nvPr/>
        </p:nvPicPr>
        <p:blipFill>
          <a:blip r:embed="rId3" cstate="print"/>
          <a:stretch>
            <a:fillRect/>
          </a:stretch>
        </p:blipFill>
        <p:spPr>
          <a:xfrm>
            <a:off x="5486400" y="0"/>
            <a:ext cx="1676400" cy="175846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School Lunch</a:t>
            </a:r>
            <a:endParaRPr lang="en-US" dirty="0">
              <a:latin typeface="Comic Sans MS" panose="030F0702030302020204" pitchFamily="66" charset="0"/>
            </a:endParaRPr>
          </a:p>
        </p:txBody>
      </p:sp>
      <p:sp>
        <p:nvSpPr>
          <p:cNvPr id="3" name="Content Placeholder 2"/>
          <p:cNvSpPr>
            <a:spLocks noGrp="1"/>
          </p:cNvSpPr>
          <p:nvPr>
            <p:ph idx="1"/>
          </p:nvPr>
        </p:nvSpPr>
        <p:spPr>
          <a:xfrm>
            <a:off x="381000" y="1905000"/>
            <a:ext cx="8458200" cy="4267200"/>
          </a:xfrm>
        </p:spPr>
        <p:txBody>
          <a:bodyPr/>
          <a:lstStyle/>
          <a:p>
            <a:r>
              <a:rPr lang="en-US" sz="1700" dirty="0" smtClean="0">
                <a:latin typeface="Comic Sans MS" panose="030F0702030302020204" pitchFamily="66" charset="0"/>
              </a:rPr>
              <a:t>We will send home a lunch menu monthly.  Two meat choices, vegetables and fruit  are offered each day.  You may want to help your child decide in advance what he/she wants to order.  We will take their lunch order each morning as part of our morning procedures. Your child may also choose to bring a lunch box with a drink or they can purchase milk.</a:t>
            </a:r>
          </a:p>
          <a:p>
            <a:r>
              <a:rPr lang="en-US" sz="1700" dirty="0" smtClean="0">
                <a:latin typeface="Comic Sans MS" panose="030F0702030302020204" pitchFamily="66" charset="0"/>
              </a:rPr>
              <a:t>You may alternate buying lunch or bringing a lunch box depending on the menu choices and your child’s eating habits.</a:t>
            </a:r>
          </a:p>
          <a:p>
            <a:pPr>
              <a:buNone/>
            </a:pPr>
            <a:endParaRPr lang="en-US" sz="1700" dirty="0" smtClean="0">
              <a:latin typeface="Comic Sans MS" panose="030F0702030302020204" pitchFamily="66" charset="0"/>
            </a:endParaRPr>
          </a:p>
          <a:p>
            <a:r>
              <a:rPr lang="en-US" sz="1700" dirty="0" smtClean="0">
                <a:latin typeface="Comic Sans MS" panose="030F0702030302020204" pitchFamily="66" charset="0"/>
              </a:rPr>
              <a:t>Prepaid lunch dates are listed in the school handbook. This is truly the easiest way to handle paying for your child’s lunch.  The money is put into an account for your child to draw upon.  They will receive a lunch number that they will use to “withdraw” their money.  If you are interested in receiving free and reduced lunch, fill out the </a:t>
            </a:r>
            <a:r>
              <a:rPr lang="en-US" sz="1700" i="1" dirty="0" smtClean="0">
                <a:latin typeface="Comic Sans MS" panose="030F0702030302020204" pitchFamily="66" charset="0"/>
              </a:rPr>
              <a:t>Free/Reduced Lunch Form</a:t>
            </a:r>
            <a:r>
              <a:rPr lang="en-US" sz="1700" i="1" u="sng" dirty="0" smtClean="0">
                <a:latin typeface="Comic Sans MS" panose="030F0702030302020204" pitchFamily="66" charset="0"/>
              </a:rPr>
              <a:t> and return it to us on the first day of school.  Please let us know if you already have a child here at Tramway that is receiving free or reduced prices.  </a:t>
            </a:r>
          </a:p>
          <a:p>
            <a:pPr>
              <a:buNone/>
            </a:pPr>
            <a:endParaRPr lang="en-US" sz="1600" dirty="0"/>
          </a:p>
        </p:txBody>
      </p:sp>
      <p:pic>
        <p:nvPicPr>
          <p:cNvPr id="1026" name="Picture 2" descr="C:\Program Files\Microsoft Office\Media\CntCD1\ClipArt6\j0291928.wmf"/>
          <p:cNvPicPr>
            <a:picLocks noChangeAspect="1" noChangeArrowheads="1"/>
          </p:cNvPicPr>
          <p:nvPr/>
        </p:nvPicPr>
        <p:blipFill>
          <a:blip r:embed="rId2" cstate="print"/>
          <a:srcRect/>
          <a:stretch>
            <a:fillRect/>
          </a:stretch>
        </p:blipFill>
        <p:spPr bwMode="auto">
          <a:xfrm>
            <a:off x="7010400" y="762000"/>
            <a:ext cx="990600" cy="944607"/>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077200" cy="1143000"/>
          </a:xfrm>
        </p:spPr>
        <p:txBody>
          <a:bodyPr/>
          <a:lstStyle/>
          <a:p>
            <a:r>
              <a:rPr lang="en-US" dirty="0" smtClean="0">
                <a:latin typeface="Comic Sans MS" panose="030F0702030302020204" pitchFamily="66" charset="0"/>
              </a:rPr>
              <a:t>Activities in the Classroom</a:t>
            </a:r>
            <a:endParaRPr lang="en-US" dirty="0">
              <a:latin typeface="Comic Sans MS" panose="030F0702030302020204" pitchFamily="66" charset="0"/>
            </a:endParaRPr>
          </a:p>
        </p:txBody>
      </p:sp>
      <p:sp>
        <p:nvSpPr>
          <p:cNvPr id="3" name="Content Placeholder 2"/>
          <p:cNvSpPr>
            <a:spLocks noGrp="1"/>
          </p:cNvSpPr>
          <p:nvPr>
            <p:ph idx="1"/>
          </p:nvPr>
        </p:nvSpPr>
        <p:spPr>
          <a:xfrm>
            <a:off x="457200" y="1676400"/>
            <a:ext cx="8102600" cy="4038600"/>
          </a:xfrm>
        </p:spPr>
        <p:txBody>
          <a:bodyPr/>
          <a:lstStyle/>
          <a:p>
            <a:pPr>
              <a:buNone/>
            </a:pPr>
            <a:r>
              <a:rPr lang="en-US" sz="1700" u="sng" dirty="0" smtClean="0">
                <a:latin typeface="Comic Sans MS" panose="030F0702030302020204" pitchFamily="66" charset="0"/>
              </a:rPr>
              <a:t>Outdoor Recess</a:t>
            </a:r>
            <a:r>
              <a:rPr lang="en-US" sz="1700" b="1" u="sng" dirty="0" smtClean="0">
                <a:latin typeface="Comic Sans MS" panose="030F0702030302020204" pitchFamily="66" charset="0"/>
              </a:rPr>
              <a:t/>
            </a:r>
            <a:br>
              <a:rPr lang="en-US" sz="1700" b="1" u="sng" dirty="0" smtClean="0">
                <a:latin typeface="Comic Sans MS" panose="030F0702030302020204" pitchFamily="66" charset="0"/>
              </a:rPr>
            </a:br>
            <a:r>
              <a:rPr lang="en-US" sz="1700" dirty="0" smtClean="0">
                <a:latin typeface="Comic Sans MS" panose="030F0702030302020204" pitchFamily="66" charset="0"/>
              </a:rPr>
              <a:t>The children will be going out for recess everyday unless it is raining or extremely hot or cold outside.  Please keep this in mind when helping your child select their clothing and shoes for the day.  It is very helpful if the children wear tennis shoes each day to school.  No open toe  or open heel shoes are allowed. No flip-flops are allowed to be worn to school. </a:t>
            </a:r>
          </a:p>
          <a:p>
            <a:pPr>
              <a:buNone/>
            </a:pPr>
            <a:r>
              <a:rPr lang="en-US" sz="1700" u="sng" dirty="0" smtClean="0">
                <a:latin typeface="Comic Sans MS" panose="030F0702030302020204" pitchFamily="66" charset="0"/>
              </a:rPr>
              <a:t>Daily Snack</a:t>
            </a:r>
          </a:p>
          <a:p>
            <a:pPr>
              <a:buNone/>
            </a:pPr>
            <a:r>
              <a:rPr lang="en-US" sz="1700" dirty="0" smtClean="0">
                <a:latin typeface="Comic Sans MS" panose="030F0702030302020204" pitchFamily="66" charset="0"/>
              </a:rPr>
              <a:t>	We eat lunch at 10:40 am each day. Since it is early in the school day, we know that the children need a snack in the afternoon.  Please send one snack with your child.  This can be fruit, crackers, chips, etc.  You may also send a juice box or water bottle.  We do not allow candy or sodas for snack.  We do not provide snacks for children who do not bring one.  We have a student in our class who has a severe peanut allergy.  Please do not send any raw or roasted peanuts or trail mix that may contain peanuts.  If you send in a snack or lunch with peanut butter please note it on your child’s homework assignment sheet.  Thank You so much!  </a:t>
            </a:r>
          </a:p>
          <a:p>
            <a:pPr>
              <a:buNone/>
            </a:pPr>
            <a:endParaRPr lang="en-US" sz="2000" dirty="0" smtClean="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90600" y="1066800"/>
            <a:ext cx="7126086" cy="1447800"/>
          </a:xfrm>
        </p:spPr>
        <p:txBody>
          <a:bodyPr/>
          <a:lstStyle/>
          <a:p>
            <a:r>
              <a:rPr lang="en-US" dirty="0" smtClean="0">
                <a:latin typeface="Comic Sans MS" panose="030F0702030302020204" pitchFamily="66" charset="0"/>
              </a:rPr>
              <a:t>All Money for School</a:t>
            </a:r>
            <a:br>
              <a:rPr lang="en-US" dirty="0" smtClean="0">
                <a:latin typeface="Comic Sans MS" panose="030F0702030302020204" pitchFamily="66" charset="0"/>
              </a:rPr>
            </a:br>
            <a:r>
              <a:rPr lang="en-US" dirty="0" smtClean="0">
                <a:latin typeface="Comic Sans MS" panose="030F0702030302020204" pitchFamily="66" charset="0"/>
              </a:rPr>
              <a:t>—MUST DO! </a:t>
            </a:r>
            <a:endParaRPr lang="en-US" dirty="0">
              <a:latin typeface="Comic Sans MS" panose="030F0702030302020204" pitchFamily="66" charset="0"/>
            </a:endParaRPr>
          </a:p>
        </p:txBody>
      </p:sp>
      <p:sp>
        <p:nvSpPr>
          <p:cNvPr id="24579" name="Rectangle 3"/>
          <p:cNvSpPr>
            <a:spLocks noGrp="1" noChangeArrowheads="1"/>
          </p:cNvSpPr>
          <p:nvPr>
            <p:ph idx="1"/>
          </p:nvPr>
        </p:nvSpPr>
        <p:spPr>
          <a:xfrm>
            <a:off x="609600" y="2590800"/>
            <a:ext cx="8064500" cy="2057400"/>
          </a:xfrm>
        </p:spPr>
        <p:txBody>
          <a:bodyPr/>
          <a:lstStyle/>
          <a:p>
            <a:pPr>
              <a:buNone/>
            </a:pPr>
            <a:r>
              <a:rPr lang="en-US" sz="2000" b="1" dirty="0" smtClean="0"/>
              <a:t>	</a:t>
            </a:r>
            <a:endParaRPr lang="en-US" sz="1800" dirty="0">
              <a:latin typeface="Comic Sans MS" panose="030F0702030302020204" pitchFamily="66" charset="0"/>
            </a:endParaRPr>
          </a:p>
        </p:txBody>
      </p:sp>
      <p:sp>
        <p:nvSpPr>
          <p:cNvPr id="4" name="Rectangle 3"/>
          <p:cNvSpPr txBox="1">
            <a:spLocks noChangeArrowheads="1"/>
          </p:cNvSpPr>
          <p:nvPr/>
        </p:nvSpPr>
        <p:spPr bwMode="auto">
          <a:xfrm>
            <a:off x="609600" y="4800600"/>
            <a:ext cx="8064500" cy="2057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sz="2000" b="1" i="0" u="none" strike="noStrike" kern="0" cap="none" spc="0" normalizeH="0" baseline="0" noProof="0" dirty="0" smtClean="0">
                <a:ln>
                  <a:noFill/>
                </a:ln>
                <a:solidFill>
                  <a:schemeClr val="tx1"/>
                </a:solidFill>
                <a:effectLst/>
                <a:uLnTx/>
                <a:uFillTx/>
                <a:latin typeface="+mn-lt"/>
                <a:ea typeface="+mn-ea"/>
                <a:cs typeface="+mn-cs"/>
              </a:rPr>
              <a:t>	</a:t>
            </a:r>
            <a:endParaRPr kumimoji="1" 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1371600" y="2667000"/>
            <a:ext cx="6705600" cy="2677656"/>
          </a:xfrm>
          <a:prstGeom prst="rect">
            <a:avLst/>
          </a:prstGeom>
          <a:noFill/>
        </p:spPr>
        <p:txBody>
          <a:bodyPr wrap="square" rtlCol="0">
            <a:spAutoFit/>
          </a:bodyPr>
          <a:lstStyle/>
          <a:p>
            <a:r>
              <a:rPr lang="en-US" dirty="0" smtClean="0">
                <a:latin typeface="Comic Sans MS" panose="030F0702030302020204" pitchFamily="66" charset="0"/>
              </a:rPr>
              <a:t>On occasion, it will be necessary for your child to bring money to school.  Please always send the money in a sealed envelope or baggie </a:t>
            </a:r>
            <a:r>
              <a:rPr lang="en-US" b="1" dirty="0" smtClean="0">
                <a:latin typeface="Comic Sans MS" panose="030F0702030302020204" pitchFamily="66" charset="0"/>
              </a:rPr>
              <a:t>labeled with your child’s name </a:t>
            </a:r>
            <a:r>
              <a:rPr lang="en-US" dirty="0" smtClean="0">
                <a:latin typeface="Comic Sans MS" panose="030F0702030302020204" pitchFamily="66" charset="0"/>
              </a:rPr>
              <a:t>and what the money is for.  Place the envelope or baggie in your child’s Daily Folder.  </a:t>
            </a:r>
            <a:r>
              <a:rPr lang="en-US" b="1" u="sng" dirty="0" smtClean="0">
                <a:latin typeface="Comic Sans MS" panose="030F0702030302020204" pitchFamily="66" charset="0"/>
              </a:rPr>
              <a:t>We do not check book bags!</a:t>
            </a:r>
            <a:endParaRPr lang="en-US" dirty="0">
              <a:latin typeface="Comic Sans MS" panose="030F0702030302020204" pitchFamily="66"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sz="quarter" idx="1"/>
          </p:nvPr>
        </p:nvSpPr>
        <p:spPr>
          <a:xfrm>
            <a:off x="1066800" y="1447800"/>
            <a:ext cx="6400800" cy="5257800"/>
          </a:xfrm>
        </p:spPr>
        <p:txBody>
          <a:bodyPr/>
          <a:lstStyle/>
          <a:p>
            <a:pPr algn="l"/>
            <a:r>
              <a:rPr lang="en-US" sz="2400" u="sng" dirty="0" smtClean="0">
                <a:latin typeface="Comic Sans MS" panose="030F0702030302020204" pitchFamily="66" charset="0"/>
              </a:rPr>
              <a:t>Birthdays</a:t>
            </a:r>
          </a:p>
          <a:p>
            <a:pPr algn="l"/>
            <a:r>
              <a:rPr lang="en-US" sz="2400" dirty="0" smtClean="0">
                <a:latin typeface="Comic Sans MS" panose="030F0702030302020204" pitchFamily="66" charset="0"/>
              </a:rPr>
              <a:t>Birthdays are special occasions for young children.  We allow a birthday snack during normal snack-time, which is around 1:30pm.  Please let us know by note if you plan to celebrate your child’s birthday with a snack for the whole class.  We suggest a cupcake and a juice box.  All food must be purchased from the store or bakery – school policy does not allow homemade snacks.  Also we can not send birthday invitations at school unless the entire class is invited to the party.</a:t>
            </a:r>
          </a:p>
          <a:p>
            <a:pPr algn="l"/>
            <a:endParaRPr lang="en-US" sz="2000" dirty="0"/>
          </a:p>
        </p:txBody>
      </p:sp>
      <p:pic>
        <p:nvPicPr>
          <p:cNvPr id="4098" name="Picture 2" descr="C:\Program Files\Microsoft Office\Media\CntCD1\Animated\j0189212.gif"/>
          <p:cNvPicPr>
            <a:picLocks noChangeAspect="1" noChangeArrowheads="1" noCrop="1"/>
          </p:cNvPicPr>
          <p:nvPr/>
        </p:nvPicPr>
        <p:blipFill>
          <a:blip r:embed="rId2" cstate="print"/>
          <a:srcRect/>
          <a:stretch>
            <a:fillRect/>
          </a:stretch>
        </p:blipFill>
        <p:spPr bwMode="auto">
          <a:xfrm>
            <a:off x="7467600" y="3581400"/>
            <a:ext cx="1333500" cy="971550"/>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077200" cy="1143000"/>
          </a:xfrm>
        </p:spPr>
        <p:txBody>
          <a:bodyPr/>
          <a:lstStyle/>
          <a:p>
            <a:r>
              <a:rPr lang="en-US" dirty="0" smtClean="0">
                <a:latin typeface="Comic Sans MS" panose="030F0702030302020204" pitchFamily="66" charset="0"/>
              </a:rPr>
              <a:t>Activities in the Classroom</a:t>
            </a:r>
            <a:endParaRPr lang="en-US" dirty="0">
              <a:latin typeface="Comic Sans MS" panose="030F0702030302020204" pitchFamily="66" charset="0"/>
            </a:endParaRPr>
          </a:p>
        </p:txBody>
      </p:sp>
      <p:sp>
        <p:nvSpPr>
          <p:cNvPr id="3" name="Content Placeholder 2"/>
          <p:cNvSpPr>
            <a:spLocks noGrp="1"/>
          </p:cNvSpPr>
          <p:nvPr>
            <p:ph idx="1"/>
          </p:nvPr>
        </p:nvSpPr>
        <p:spPr>
          <a:xfrm>
            <a:off x="381000" y="1752600"/>
            <a:ext cx="8178800" cy="4724399"/>
          </a:xfrm>
        </p:spPr>
        <p:txBody>
          <a:bodyPr/>
          <a:lstStyle/>
          <a:p>
            <a:r>
              <a:rPr lang="en-US" sz="2000" dirty="0" smtClean="0">
                <a:latin typeface="Comic Sans MS" panose="030F0702030302020204" pitchFamily="66" charset="0"/>
              </a:rPr>
              <a:t>During your child’s Kindergarten year we will be doing many special projects and activities.  We have listed some below.</a:t>
            </a:r>
          </a:p>
          <a:p>
            <a:endParaRPr lang="en-US" sz="2000" dirty="0" smtClean="0">
              <a:latin typeface="Comic Sans MS" panose="030F0702030302020204" pitchFamily="66" charset="0"/>
            </a:endParaRPr>
          </a:p>
          <a:p>
            <a:r>
              <a:rPr lang="en-US" sz="2000" b="1" u="sng" dirty="0" smtClean="0">
                <a:latin typeface="Comic Sans MS" panose="030F0702030302020204" pitchFamily="66" charset="0"/>
              </a:rPr>
              <a:t>Memory Album </a:t>
            </a:r>
            <a:r>
              <a:rPr lang="en-US" sz="2000" dirty="0" smtClean="0">
                <a:latin typeface="Comic Sans MS" panose="030F0702030302020204" pitchFamily="66" charset="0"/>
              </a:rPr>
              <a:t>– We will be keeping a memory album of your child’s first year of school.  In order for us to do this we ask that you send in:</a:t>
            </a:r>
          </a:p>
          <a:p>
            <a:endParaRPr lang="en-US" sz="2000" b="1" dirty="0" smtClean="0">
              <a:latin typeface="Comic Sans MS" panose="030F0702030302020204" pitchFamily="66" charset="0"/>
            </a:endParaRPr>
          </a:p>
          <a:p>
            <a:r>
              <a:rPr lang="en-US" sz="2000" b="1" dirty="0" smtClean="0">
                <a:latin typeface="Comic Sans MS" panose="030F0702030302020204" pitchFamily="66" charset="0"/>
              </a:rPr>
              <a:t>25-50 count pack of plastic page protectors</a:t>
            </a:r>
          </a:p>
          <a:p>
            <a:endParaRPr lang="en-US" sz="2000" b="1" dirty="0" smtClean="0">
              <a:latin typeface="Comic Sans MS" panose="030F0702030302020204" pitchFamily="66" charset="0"/>
            </a:endParaRPr>
          </a:p>
          <a:p>
            <a:r>
              <a:rPr lang="en-US" sz="2000" b="1" dirty="0" smtClean="0">
                <a:latin typeface="Comic Sans MS" panose="030F0702030302020204" pitchFamily="66" charset="0"/>
              </a:rPr>
              <a:t>*10 dollars for the cost of film developing and the memory books</a:t>
            </a:r>
          </a:p>
          <a:p>
            <a:endParaRPr lang="en-US" sz="2000" b="1" dirty="0" smtClean="0">
              <a:latin typeface="Comic Sans MS" panose="030F0702030302020204" pitchFamily="66" charset="0"/>
            </a:endParaRPr>
          </a:p>
          <a:p>
            <a:r>
              <a:rPr lang="en-US" sz="2000" b="1" dirty="0" smtClean="0">
                <a:latin typeface="Comic Sans MS" panose="030F0702030302020204" pitchFamily="66" charset="0"/>
              </a:rPr>
              <a:t>If you do not want a memory album please let please let us know. </a:t>
            </a:r>
          </a:p>
          <a:p>
            <a:endParaRPr lang="en-US" dirty="0"/>
          </a:p>
        </p:txBody>
      </p:sp>
      <p:pic>
        <p:nvPicPr>
          <p:cNvPr id="8194" name="Picture 2" descr="C:\Program Files\Microsoft Office\Media\CntCD1\ClipArt5\j0287489.wmf"/>
          <p:cNvPicPr>
            <a:picLocks noChangeAspect="1" noChangeArrowheads="1"/>
          </p:cNvPicPr>
          <p:nvPr/>
        </p:nvPicPr>
        <p:blipFill>
          <a:blip r:embed="rId2" cstate="print"/>
          <a:srcRect/>
          <a:stretch>
            <a:fillRect/>
          </a:stretch>
        </p:blipFill>
        <p:spPr bwMode="auto">
          <a:xfrm>
            <a:off x="6553200" y="3657600"/>
            <a:ext cx="1447800" cy="109084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PTO Fund - Raisers</a:t>
            </a:r>
            <a:endParaRPr lang="en-US" dirty="0">
              <a:latin typeface="Comic Sans MS" panose="030F0702030302020204" pitchFamily="66" charset="0"/>
            </a:endParaRPr>
          </a:p>
        </p:txBody>
      </p:sp>
      <p:sp>
        <p:nvSpPr>
          <p:cNvPr id="3" name="Content Placeholder 2"/>
          <p:cNvSpPr>
            <a:spLocks noGrp="1"/>
          </p:cNvSpPr>
          <p:nvPr>
            <p:ph idx="1"/>
          </p:nvPr>
        </p:nvSpPr>
        <p:spPr>
          <a:xfrm>
            <a:off x="381000" y="2057400"/>
            <a:ext cx="8382000" cy="4114800"/>
          </a:xfrm>
        </p:spPr>
        <p:txBody>
          <a:bodyPr/>
          <a:lstStyle/>
          <a:p>
            <a:r>
              <a:rPr lang="en-US" sz="1800" b="1" dirty="0" smtClean="0">
                <a:latin typeface="Comic Sans MS" panose="030F0702030302020204" pitchFamily="66" charset="0"/>
                <a:cs typeface="Times New Roman" pitchFamily="18" charset="0"/>
              </a:rPr>
              <a:t>Working at the PTO Thrift </a:t>
            </a:r>
            <a:r>
              <a:rPr lang="en-US" sz="1800" dirty="0" smtClean="0">
                <a:latin typeface="Comic Sans MS" panose="030F0702030302020204" pitchFamily="66" charset="0"/>
                <a:cs typeface="Times New Roman" pitchFamily="18" charset="0"/>
              </a:rPr>
              <a:t>shop is an excellent way to help our school raise money.  Each classroom is responsible for 9 hours worked at the store.  If you or a grandparent can volunteer at least one hour during the school year to work it would help our school earn money.  For every hour worked by Tramway parents/grandparents our school earns money that goes directly to the classroom to buy needed supplies.</a:t>
            </a:r>
          </a:p>
          <a:p>
            <a:pPr>
              <a:buNone/>
            </a:pPr>
            <a:endParaRPr lang="en-US" sz="1800" b="1" dirty="0" smtClean="0">
              <a:latin typeface="Comic Sans MS" panose="030F0702030302020204" pitchFamily="66" charset="0"/>
              <a:cs typeface="Times New Roman" pitchFamily="18" charset="0"/>
            </a:endParaRPr>
          </a:p>
          <a:p>
            <a:r>
              <a:rPr lang="en-US" sz="1800" b="1" dirty="0" smtClean="0">
                <a:latin typeface="Comic Sans MS" panose="030F0702030302020204" pitchFamily="66" charset="0"/>
                <a:cs typeface="Times New Roman" pitchFamily="18" charset="0"/>
              </a:rPr>
              <a:t>Fundraiser – </a:t>
            </a:r>
            <a:r>
              <a:rPr lang="en-US" sz="1800" dirty="0" smtClean="0">
                <a:latin typeface="Comic Sans MS" panose="030F0702030302020204" pitchFamily="66" charset="0"/>
                <a:cs typeface="Times New Roman" pitchFamily="18" charset="0"/>
              </a:rPr>
              <a:t>Several items are sold during this fund-raiser such as gift-wrap, candy, etc.  This fundraiser will begin on July 31stand run through August 17th.  An information  packet will be sent home on July 25</a:t>
            </a:r>
            <a:r>
              <a:rPr lang="en-US" sz="1800" baseline="30000" dirty="0" smtClean="0">
                <a:latin typeface="Comic Sans MS" panose="030F0702030302020204" pitchFamily="66" charset="0"/>
                <a:cs typeface="Times New Roman" pitchFamily="18" charset="0"/>
              </a:rPr>
              <a:t>th</a:t>
            </a:r>
            <a:r>
              <a:rPr lang="en-US" sz="1800" dirty="0" smtClean="0">
                <a:latin typeface="Comic Sans MS" panose="030F0702030302020204" pitchFamily="66" charset="0"/>
                <a:cs typeface="Times New Roman" pitchFamily="18" charset="0"/>
              </a:rPr>
              <a:t>.  </a:t>
            </a:r>
          </a:p>
          <a:p>
            <a:endParaRPr lang="en-US" sz="1800" dirty="0" smtClean="0">
              <a:latin typeface="Comic Sans MS" panose="030F0702030302020204" pitchFamily="66" charset="0"/>
              <a:cs typeface="Times New Roman" pitchFamily="18" charset="0"/>
            </a:endParaRPr>
          </a:p>
          <a:p>
            <a:r>
              <a:rPr lang="en-US" sz="1800" dirty="0" smtClean="0">
                <a:latin typeface="Comic Sans MS" panose="030F0702030302020204" pitchFamily="66" charset="0"/>
                <a:cs typeface="Times New Roman" pitchFamily="18" charset="0"/>
              </a:rPr>
              <a:t>Throughout the year there will be other fundraisers—information will be sent home regarding these events.  </a:t>
            </a:r>
            <a:endParaRPr lang="en-US" sz="2000" dirty="0">
              <a:latin typeface="Times New Roman" pitchFamily="18" charset="0"/>
              <a:cs typeface="Times New Roman" pitchFamily="18" charset="0"/>
            </a:endParaRPr>
          </a:p>
        </p:txBody>
      </p:sp>
      <p:pic>
        <p:nvPicPr>
          <p:cNvPr id="10242" name="Picture 2" descr="C:\Program Files\Microsoft Office\Media\CntCD1\ClipArt5\j0286869.wmf"/>
          <p:cNvPicPr>
            <a:picLocks noChangeAspect="1" noChangeArrowheads="1"/>
          </p:cNvPicPr>
          <p:nvPr/>
        </p:nvPicPr>
        <p:blipFill>
          <a:blip r:embed="rId2" cstate="print"/>
          <a:srcRect/>
          <a:stretch>
            <a:fillRect/>
          </a:stretch>
        </p:blipFill>
        <p:spPr bwMode="auto">
          <a:xfrm>
            <a:off x="7239000" y="914400"/>
            <a:ext cx="1372136" cy="9906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85800"/>
            <a:ext cx="6629400" cy="1143000"/>
          </a:xfrm>
        </p:spPr>
        <p:txBody>
          <a:bodyPr/>
          <a:lstStyle/>
          <a:p>
            <a:r>
              <a:rPr lang="en-US" sz="5400" dirty="0" smtClean="0">
                <a:latin typeface="Comic Sans MS" panose="030F0702030302020204" pitchFamily="66" charset="0"/>
              </a:rPr>
              <a:t>In Closing</a:t>
            </a:r>
            <a:endParaRPr lang="en-US" sz="5400" dirty="0">
              <a:latin typeface="Comic Sans MS" panose="030F0702030302020204" pitchFamily="66" charset="0"/>
            </a:endParaRPr>
          </a:p>
        </p:txBody>
      </p:sp>
      <p:sp>
        <p:nvSpPr>
          <p:cNvPr id="3" name="Subtitle 2"/>
          <p:cNvSpPr>
            <a:spLocks noGrp="1"/>
          </p:cNvSpPr>
          <p:nvPr>
            <p:ph type="subTitle" idx="1"/>
          </p:nvPr>
        </p:nvSpPr>
        <p:spPr>
          <a:xfrm>
            <a:off x="533400" y="3048000"/>
            <a:ext cx="8305800" cy="3657600"/>
          </a:xfrm>
        </p:spPr>
        <p:txBody>
          <a:bodyPr/>
          <a:lstStyle/>
          <a:p>
            <a:pPr>
              <a:buNone/>
            </a:pPr>
            <a:r>
              <a:rPr lang="en-US" sz="2200" dirty="0" smtClean="0">
                <a:latin typeface="Comic Sans MS" panose="030F0702030302020204" pitchFamily="66" charset="0"/>
                <a:cs typeface="Times New Roman" pitchFamily="18" charset="0"/>
              </a:rPr>
              <a:t>I would like to say that I am looking forward to a great year with your child.  I realize this is a lot of information to take in at one time.  I would also like to suggest that you visit my webpage for future reference.  I am sure we are going to have a wonderful year and I would like to thank you in advance for your help and support throughout the coming year!</a:t>
            </a:r>
          </a:p>
          <a:p>
            <a:endParaRPr lang="en-US" sz="1000" dirty="0" smtClean="0">
              <a:latin typeface="Times New Roman" pitchFamily="18" charset="0"/>
              <a:cs typeface="Times New Roman" pitchFamily="18" charset="0"/>
            </a:endParaRPr>
          </a:p>
        </p:txBody>
      </p:sp>
      <p:pic>
        <p:nvPicPr>
          <p:cNvPr id="6" name="Picture 5" descr="play learn together.jpg"/>
          <p:cNvPicPr>
            <a:picLocks noChangeAspect="1"/>
          </p:cNvPicPr>
          <p:nvPr/>
        </p:nvPicPr>
        <p:blipFill>
          <a:blip r:embed="rId2" cstate="print"/>
          <a:stretch>
            <a:fillRect/>
          </a:stretch>
        </p:blipFill>
        <p:spPr>
          <a:xfrm>
            <a:off x="6400800" y="685800"/>
            <a:ext cx="2162432" cy="1600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S010336811">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Mead Bold"/>
        <a:ea typeface=""/>
        <a:cs typeface=""/>
      </a:majorFont>
      <a:minorFont>
        <a:latin typeface="Mead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ptAFC1.tmp">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Goudy Stout"/>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LIPBOARD">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090874C-63AE-4E35-B2A1-BFA9302105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ppt74B3.tmp</Template>
  <TotalTime>9304</TotalTime>
  <Words>2301</Words>
  <Application>Microsoft Office PowerPoint</Application>
  <PresentationFormat>On-screen Show (4:3)</PresentationFormat>
  <Paragraphs>130</Paragraphs>
  <Slides>27</Slides>
  <Notes>4</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TS010336811</vt:lpstr>
      <vt:lpstr>pptAFC1.tmp</vt:lpstr>
      <vt:lpstr>CLIPBOARD</vt:lpstr>
      <vt:lpstr>Kindergarten  Parent Information</vt:lpstr>
      <vt:lpstr>Welcome!!!</vt:lpstr>
      <vt:lpstr> Parent/Teacher Relationship</vt:lpstr>
      <vt:lpstr> Powerschool</vt:lpstr>
      <vt:lpstr>1st Quarter Goals</vt:lpstr>
      <vt:lpstr>Letterland </vt:lpstr>
      <vt:lpstr>Sight Words</vt:lpstr>
      <vt:lpstr>Assessments and Grades</vt:lpstr>
      <vt:lpstr>Parent Participation</vt:lpstr>
      <vt:lpstr>Daily Folder</vt:lpstr>
      <vt:lpstr>Weekly Newsletters </vt:lpstr>
      <vt:lpstr>Code of Conduct</vt:lpstr>
      <vt:lpstr>Code of Conduct</vt:lpstr>
      <vt:lpstr>Leader in Me </vt:lpstr>
      <vt:lpstr>Slide 15</vt:lpstr>
      <vt:lpstr>Changes in Transportation</vt:lpstr>
      <vt:lpstr>Bus Stop Changes</vt:lpstr>
      <vt:lpstr>Morning Drop-Offs</vt:lpstr>
      <vt:lpstr>Car Riders</vt:lpstr>
      <vt:lpstr> YMCA  YMCA students are walked to their designated spots after the school day ends. </vt:lpstr>
      <vt:lpstr>School Lunch</vt:lpstr>
      <vt:lpstr>Activities in the Classroom</vt:lpstr>
      <vt:lpstr>All Money for School —MUST DO! </vt:lpstr>
      <vt:lpstr>Slide 24</vt:lpstr>
      <vt:lpstr>Activities in the Classroom</vt:lpstr>
      <vt:lpstr>PTO Fund - Raisers</vt:lpstr>
      <vt:lpstr>In Closing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Information</dc:title>
  <dc:creator>kmcvey</dc:creator>
  <cp:lastModifiedBy>chris wicker</cp:lastModifiedBy>
  <cp:revision>116</cp:revision>
  <dcterms:created xsi:type="dcterms:W3CDTF">2011-07-18T19:50:24Z</dcterms:created>
  <dcterms:modified xsi:type="dcterms:W3CDTF">2015-07-22T10:56:31Z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TC103368119990</vt:lpwstr>
  </property>
</Properties>
</file>