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4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97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460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247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65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31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65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38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6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481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19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98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4963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58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09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139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86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llingcity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lattekill.lib.ny.us/" TargetMode="External"/><Relationship Id="rId2" Type="http://schemas.openxmlformats.org/officeDocument/2006/relationships/hyperlink" Target="http://udltechtoolkit.wikispace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cls.org/w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675" y="763792"/>
            <a:ext cx="7972327" cy="1877791"/>
          </a:xfrm>
        </p:spPr>
        <p:txBody>
          <a:bodyPr/>
          <a:lstStyle/>
          <a:p>
            <a:pPr algn="l"/>
            <a:r>
              <a:rPr lang="en-US" dirty="0" smtClean="0"/>
              <a:t>Reading </a:t>
            </a:r>
            <a:r>
              <a:rPr lang="en-US" dirty="0" smtClean="0"/>
              <a:t>with your Child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069" y="2926080"/>
            <a:ext cx="8702936" cy="2253925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March 18, 2015</a:t>
            </a:r>
          </a:p>
          <a:p>
            <a:pPr algn="l"/>
            <a:r>
              <a:rPr lang="en-US" dirty="0" smtClean="0"/>
              <a:t>Presented by literacy specialists, Lisa </a:t>
            </a:r>
            <a:r>
              <a:rPr lang="en-US" dirty="0" err="1" smtClean="0"/>
              <a:t>Sutta</a:t>
            </a:r>
            <a:r>
              <a:rPr lang="en-US" dirty="0" smtClean="0"/>
              <a:t> and Jenna Medvedev</a:t>
            </a:r>
          </a:p>
          <a:p>
            <a:pPr algn="l"/>
            <a:r>
              <a:rPr lang="en-US" dirty="0" smtClean="0"/>
              <a:t>Visit our Webpage on </a:t>
            </a:r>
            <a:r>
              <a:rPr lang="en-US" dirty="0" err="1" smtClean="0"/>
              <a:t>Leptondale’s</a:t>
            </a:r>
            <a:r>
              <a:rPr lang="en-US" dirty="0" smtClean="0"/>
              <a:t> Site under “Literacy &amp; Math Lab Homepage”</a:t>
            </a:r>
          </a:p>
        </p:txBody>
      </p:sp>
    </p:spTree>
    <p:extLst>
      <p:ext uri="{BB962C8B-B14F-4D97-AF65-F5344CB8AC3E}">
        <p14:creationId xmlns:p14="http://schemas.microsoft.com/office/powerpoint/2010/main" val="3855494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2" y="1146221"/>
            <a:ext cx="10210800" cy="51129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/>
              <a:t>What is fluency?</a:t>
            </a:r>
          </a:p>
          <a:p>
            <a:r>
              <a:rPr lang="en-US" sz="1600" dirty="0" smtClean="0"/>
              <a:t>Being a fluent reader includes reading with accuracy, speed and expression.</a:t>
            </a:r>
          </a:p>
          <a:p>
            <a:pPr lvl="1"/>
            <a:r>
              <a:rPr lang="en-US" dirty="0" smtClean="0"/>
              <a:t>Accuracy: reading words correctly</a:t>
            </a:r>
          </a:p>
          <a:p>
            <a:pPr lvl="1"/>
            <a:r>
              <a:rPr lang="en-US" dirty="0" smtClean="0"/>
              <a:t>Speed: not too fast, not too slow!</a:t>
            </a:r>
          </a:p>
          <a:p>
            <a:pPr lvl="1"/>
            <a:r>
              <a:rPr lang="en-US" dirty="0" smtClean="0"/>
              <a:t>Expression: make your reading sound like the character, or as if you are talking.</a:t>
            </a:r>
          </a:p>
          <a:p>
            <a:pPr marL="0" indent="0">
              <a:buNone/>
            </a:pPr>
            <a:r>
              <a:rPr lang="en-US" sz="1600" b="1" dirty="0" smtClean="0"/>
              <a:t>How can I help my child at home?</a:t>
            </a:r>
          </a:p>
          <a:p>
            <a:pPr lvl="1"/>
            <a:r>
              <a:rPr lang="en-US" dirty="0" smtClean="0"/>
              <a:t>Model fluent reading</a:t>
            </a:r>
          </a:p>
          <a:p>
            <a:pPr lvl="1"/>
            <a:r>
              <a:rPr lang="en-US" dirty="0" smtClean="0"/>
              <a:t>Re-read passages</a:t>
            </a:r>
          </a:p>
          <a:p>
            <a:pPr lvl="1"/>
            <a:r>
              <a:rPr lang="en-US" dirty="0" smtClean="0"/>
              <a:t>Nursery rhymes</a:t>
            </a:r>
          </a:p>
          <a:p>
            <a:pPr lvl="1"/>
            <a:r>
              <a:rPr lang="en-US" dirty="0" smtClean="0"/>
              <a:t>Poems</a:t>
            </a:r>
          </a:p>
          <a:p>
            <a:pPr marL="0" indent="0">
              <a:buNone/>
            </a:pPr>
            <a:r>
              <a:rPr lang="en-US" sz="1600" b="1" dirty="0" smtClean="0"/>
              <a:t>Resources</a:t>
            </a:r>
          </a:p>
          <a:p>
            <a:r>
              <a:rPr lang="en-US" sz="1600" dirty="0" smtClean="0"/>
              <a:t>Handout: Fluency </a:t>
            </a:r>
            <a:r>
              <a:rPr lang="en-US" sz="1600" dirty="0"/>
              <a:t>B</a:t>
            </a:r>
            <a:r>
              <a:rPr lang="en-US" sz="1600" dirty="0" smtClean="0"/>
              <a:t>ookmark</a:t>
            </a:r>
          </a:p>
          <a:p>
            <a:r>
              <a:rPr lang="en-US" sz="1600" dirty="0" err="1" smtClean="0"/>
              <a:t>Tumblebooks</a:t>
            </a:r>
            <a:r>
              <a:rPr lang="en-US" sz="1600" dirty="0" smtClean="0"/>
              <a:t> (on Literacy/Math Lab website)</a:t>
            </a:r>
          </a:p>
          <a:p>
            <a:r>
              <a:rPr lang="en-US" sz="1600" dirty="0" err="1" smtClean="0"/>
              <a:t>Starfall</a:t>
            </a:r>
            <a:r>
              <a:rPr lang="en-US" sz="1600" dirty="0" smtClean="0"/>
              <a:t> (on Literacy/Math Lab website)</a:t>
            </a:r>
          </a:p>
          <a:p>
            <a:r>
              <a:rPr lang="en-US" sz="1600" dirty="0" smtClean="0"/>
              <a:t>RAZ Kids: https.//www.razkids.com/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7408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Comprehension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62130"/>
            <a:ext cx="10058400" cy="522882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What is reading comprehension?</a:t>
            </a:r>
          </a:p>
          <a:p>
            <a:r>
              <a:rPr lang="en-US" dirty="0" smtClean="0"/>
              <a:t>Comprehension is understanding what you read.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This includes understanding “right there” information as well as information beyond a text.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How can I help my child at home?</a:t>
            </a:r>
          </a:p>
          <a:p>
            <a:r>
              <a:rPr lang="en-US" dirty="0" smtClean="0"/>
              <a:t>Read with your child and encourage your child to talk about what he/she reads. This can include a discussion about: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Story elements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New or confusing information and words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Character feelings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Relating the text to his or her own life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Author’s purpose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 smtClean="0"/>
              <a:t>Text features</a:t>
            </a:r>
          </a:p>
          <a:p>
            <a:pPr marL="0" indent="0">
              <a:buNone/>
            </a:pPr>
            <a:r>
              <a:rPr lang="en-US" b="1" dirty="0" smtClean="0"/>
              <a:t>Resources</a:t>
            </a:r>
          </a:p>
          <a:p>
            <a:r>
              <a:rPr lang="en-US" dirty="0" smtClean="0"/>
              <a:t>Hand outs: “Character </a:t>
            </a:r>
            <a:r>
              <a:rPr lang="en-US" dirty="0"/>
              <a:t>T</a:t>
            </a:r>
            <a:r>
              <a:rPr lang="en-US" dirty="0" smtClean="0"/>
              <a:t>raits,”  “Character </a:t>
            </a:r>
            <a:r>
              <a:rPr lang="en-US" dirty="0"/>
              <a:t>F</a:t>
            </a:r>
            <a:r>
              <a:rPr lang="en-US" dirty="0" smtClean="0"/>
              <a:t>eelings,”  “Reading Conversation,” “The Language of Response”</a:t>
            </a:r>
          </a:p>
          <a:p>
            <a:r>
              <a:rPr lang="en-US" dirty="0" smtClean="0"/>
              <a:t>Post-it notes</a:t>
            </a:r>
          </a:p>
          <a:p>
            <a:r>
              <a:rPr lang="en-US" dirty="0" smtClean="0"/>
              <a:t>Read, Write, Think (link on Literacy/Math Lab website)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611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Sight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00767"/>
            <a:ext cx="8596668" cy="5048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 smtClean="0"/>
              <a:t>What are sight words?</a:t>
            </a:r>
          </a:p>
          <a:p>
            <a:r>
              <a:rPr lang="en-US" sz="1600" dirty="0" smtClean="0"/>
              <a:t>Also called High Frequency Words</a:t>
            </a:r>
          </a:p>
          <a:p>
            <a:r>
              <a:rPr lang="en-US" sz="1600" dirty="0" smtClean="0"/>
              <a:t>Commonly found words that children are encouraged to memorize</a:t>
            </a:r>
          </a:p>
          <a:p>
            <a:r>
              <a:rPr lang="en-US" sz="1600" dirty="0" smtClean="0"/>
              <a:t>Many have irregular patterns, making them difficult to decode.</a:t>
            </a:r>
          </a:p>
          <a:p>
            <a:pPr marL="0" indent="0">
              <a:buNone/>
            </a:pPr>
            <a:endParaRPr lang="en-US" sz="1600" b="1" dirty="0" smtClean="0"/>
          </a:p>
          <a:p>
            <a:pPr marL="0" indent="0">
              <a:buNone/>
            </a:pPr>
            <a:r>
              <a:rPr lang="en-US" sz="1600" b="1" dirty="0" smtClean="0"/>
              <a:t>How can I help my child at home?</a:t>
            </a:r>
          </a:p>
          <a:p>
            <a:r>
              <a:rPr lang="en-US" sz="1600" dirty="0" smtClean="0"/>
              <a:t>Your child may be sent home with grade level sight words from their teacher. You can practice these by: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 smtClean="0"/>
              <a:t>Creating flashcards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 smtClean="0"/>
              <a:t>Playing games with the words</a:t>
            </a:r>
          </a:p>
          <a:p>
            <a:r>
              <a:rPr lang="en-US" sz="1600" dirty="0" smtClean="0"/>
              <a:t>You and your child can create his/her own personalized list of difficult words that you come across while reading.</a:t>
            </a:r>
          </a:p>
          <a:p>
            <a:pPr marL="0" indent="0">
              <a:buNone/>
            </a:pPr>
            <a:r>
              <a:rPr lang="en-US" sz="1600" b="1" dirty="0" smtClean="0"/>
              <a:t>Resources</a:t>
            </a:r>
          </a:p>
          <a:p>
            <a:r>
              <a:rPr lang="en-US" sz="1600" dirty="0" smtClean="0"/>
              <a:t>See “Sight Word Practice” on Literacy/Math Lab website (</a:t>
            </a:r>
            <a:r>
              <a:rPr lang="en-US" sz="1600" dirty="0" err="1" smtClean="0"/>
              <a:t>Dolch</a:t>
            </a:r>
            <a:r>
              <a:rPr lang="en-US" sz="1600" dirty="0"/>
              <a:t> </a:t>
            </a:r>
            <a:r>
              <a:rPr lang="en-US" sz="1600" dirty="0" smtClean="0"/>
              <a:t>word lists)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92818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2435"/>
            <a:ext cx="8596668" cy="4829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 smtClean="0"/>
              <a:t>What is word knowledge?</a:t>
            </a:r>
          </a:p>
          <a:p>
            <a:r>
              <a:rPr lang="en-US" sz="1600" dirty="0" smtClean="0"/>
              <a:t>Understanding the meaning of words; vocabulary</a:t>
            </a:r>
          </a:p>
          <a:p>
            <a:r>
              <a:rPr lang="en-US" sz="1600" dirty="0" smtClean="0"/>
              <a:t>There are different tiers of vocabulary; basic, high frequency/multiple meaning, context specific</a:t>
            </a: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b="1" dirty="0" smtClean="0"/>
              <a:t>How can I help my child at home?</a:t>
            </a:r>
          </a:p>
          <a:p>
            <a:r>
              <a:rPr lang="en-US" sz="1600" dirty="0" smtClean="0"/>
              <a:t>Discuss unknown words in your child’s reading.</a:t>
            </a:r>
          </a:p>
          <a:p>
            <a:r>
              <a:rPr lang="en-US" sz="1600" dirty="0" smtClean="0"/>
              <a:t>Model how to use context clues to understand a word’s meaning.</a:t>
            </a:r>
          </a:p>
          <a:p>
            <a:r>
              <a:rPr lang="en-US" sz="1600" dirty="0" smtClean="0"/>
              <a:t>Go beyond just the definition of the word; discuss synonyms and antonyms and practice using the word in a sentence.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b="1" dirty="0" smtClean="0"/>
              <a:t>Resources</a:t>
            </a:r>
          </a:p>
          <a:p>
            <a:r>
              <a:rPr lang="en-US" sz="1600" dirty="0" smtClean="0"/>
              <a:t>“What are the Three Tiers of Vocabulary?” on the Literacy/Math Lab website</a:t>
            </a:r>
          </a:p>
          <a:p>
            <a:r>
              <a:rPr lang="en-US" sz="1600" dirty="0" smtClean="0"/>
              <a:t>Spelling City: </a:t>
            </a:r>
            <a:r>
              <a:rPr lang="en-US" sz="1600" dirty="0" smtClean="0">
                <a:hlinkClick r:id="rId2"/>
              </a:rPr>
              <a:t>www.spellingcity.com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34996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5022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/>
              <a:t>What is decoding?</a:t>
            </a:r>
          </a:p>
          <a:p>
            <a:r>
              <a:rPr lang="en-US" sz="1600" dirty="0" smtClean="0"/>
              <a:t>Sounding out words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b="1" dirty="0" smtClean="0"/>
              <a:t>How can I help my child at home?</a:t>
            </a:r>
          </a:p>
          <a:p>
            <a:r>
              <a:rPr lang="en-US" sz="1600" dirty="0" smtClean="0"/>
              <a:t>For younger students, use magnetic/movable letters and other hands-on ways to “make” words.</a:t>
            </a:r>
          </a:p>
          <a:p>
            <a:r>
              <a:rPr lang="en-US" sz="1600" dirty="0" smtClean="0"/>
              <a:t>While reading, talk to your child about different ways to figure out what a words says. This includes looking at beginning and ending sounds, looking for smaller words within a word, studying word patterns, etc.</a:t>
            </a:r>
          </a:p>
          <a:p>
            <a:pPr marL="0" indent="0">
              <a:buNone/>
            </a:pPr>
            <a:r>
              <a:rPr lang="en-US" sz="1600" b="1" dirty="0" smtClean="0"/>
              <a:t>Resources</a:t>
            </a:r>
          </a:p>
          <a:p>
            <a:r>
              <a:rPr lang="en-US" sz="1600" dirty="0" smtClean="0"/>
              <a:t>Hand out: “25 Ways to Use Magnetic Letters at Home”</a:t>
            </a:r>
          </a:p>
          <a:p>
            <a:r>
              <a:rPr lang="en-US" sz="1600" dirty="0" smtClean="0"/>
              <a:t>Read, Write, Think website (link on Literacy/Math lab website)</a:t>
            </a:r>
          </a:p>
          <a:p>
            <a:r>
              <a:rPr lang="en-US" sz="1600" dirty="0" err="1" smtClean="0"/>
              <a:t>Starfall</a:t>
            </a:r>
            <a:endParaRPr lang="en-US" sz="1600" dirty="0" smtClean="0"/>
          </a:p>
          <a:p>
            <a:r>
              <a:rPr lang="en-US" sz="1600" dirty="0" smtClean="0"/>
              <a:t>RAZ Kids</a:t>
            </a:r>
          </a:p>
          <a:p>
            <a:r>
              <a:rPr lang="en-US" sz="1600" smtClean="0"/>
              <a:t>Spelling City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8805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2435"/>
            <a:ext cx="8596668" cy="4598928"/>
          </a:xfrm>
        </p:spPr>
        <p:txBody>
          <a:bodyPr>
            <a:normAutofit lnSpcReduction="10000"/>
          </a:bodyPr>
          <a:lstStyle/>
          <a:p>
            <a:r>
              <a:rPr lang="en-US" sz="1600" dirty="0" smtClean="0"/>
              <a:t>To visit </a:t>
            </a:r>
            <a:r>
              <a:rPr lang="en-US" sz="1600" dirty="0" err="1" smtClean="0"/>
              <a:t>Leptondale’s</a:t>
            </a:r>
            <a:r>
              <a:rPr lang="en-US" sz="1600" dirty="0" smtClean="0"/>
              <a:t> Literacy and Math Lab site, click on the “Schools” tab on Wallkill CSD’s homepage and select “</a:t>
            </a:r>
            <a:r>
              <a:rPr lang="en-US" sz="1600" dirty="0" err="1" smtClean="0"/>
              <a:t>Leptondale</a:t>
            </a:r>
            <a:r>
              <a:rPr lang="en-US" sz="1600" dirty="0" smtClean="0"/>
              <a:t>.” Then click on “LES Faculty Websites” to locate the Literacy and Math Lab webpage.</a:t>
            </a:r>
          </a:p>
          <a:p>
            <a:endParaRPr lang="en-US" sz="1600" dirty="0" smtClean="0"/>
          </a:p>
          <a:p>
            <a:r>
              <a:rPr lang="en-US" sz="1600" dirty="0" smtClean="0"/>
              <a:t>Visit </a:t>
            </a:r>
            <a:r>
              <a:rPr lang="en-US" sz="1600" dirty="0" smtClean="0">
                <a:hlinkClick r:id="rId2"/>
              </a:rPr>
              <a:t>http://udltechtoolkit.wikispaces.com/</a:t>
            </a:r>
            <a:r>
              <a:rPr lang="en-US" sz="1600" dirty="0" smtClean="0"/>
              <a:t> for access to an extensive list of free resources for both ELA and math. The link is also on our website.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dirty="0" smtClean="0"/>
              <a:t>The Book Wizard (See “Leveling Books” on the Literacy/Math lab site, on The Book Wizard there is a link for “Parents” on top where you can choose “Books and Reading,” which you can choose the appropriate grade level for your child and get some helpful tips)</a:t>
            </a:r>
          </a:p>
          <a:p>
            <a:endParaRPr lang="en-US" sz="1600" dirty="0" smtClean="0"/>
          </a:p>
          <a:p>
            <a:r>
              <a:rPr lang="en-US" sz="1600" dirty="0" smtClean="0"/>
              <a:t>Visit the </a:t>
            </a:r>
            <a:r>
              <a:rPr lang="en-US" sz="1600" dirty="0" err="1" smtClean="0"/>
              <a:t>Plattekill</a:t>
            </a:r>
            <a:r>
              <a:rPr lang="en-US" sz="1600" dirty="0" smtClean="0"/>
              <a:t> and Wallkill libraries and explore their websites:</a:t>
            </a:r>
          </a:p>
          <a:p>
            <a:pPr marL="560070" lvl="1">
              <a:buFont typeface="Courier New" panose="02070309020205020404" pitchFamily="49" charset="0"/>
              <a:buChar char="o"/>
            </a:pPr>
            <a:r>
              <a:rPr lang="en-US" dirty="0" smtClean="0">
                <a:hlinkClick r:id="rId3"/>
              </a:rPr>
              <a:t>http://plattekill.lib.ny.us</a:t>
            </a:r>
            <a:endParaRPr lang="en-US" dirty="0" smtClean="0"/>
          </a:p>
          <a:p>
            <a:pPr marL="560070" lvl="1">
              <a:buFont typeface="Courier New" panose="02070309020205020404" pitchFamily="49" charset="0"/>
              <a:buChar char="o"/>
            </a:pPr>
            <a:r>
              <a:rPr lang="en-US" dirty="0" smtClean="0">
                <a:hlinkClick r:id="rId4"/>
              </a:rPr>
              <a:t>http://www.rcls.org/wak</a:t>
            </a:r>
            <a:endParaRPr lang="en-US" dirty="0" smtClean="0"/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41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700</Words>
  <Application>Microsoft Office PowerPoint</Application>
  <PresentationFormat>Widescreen</PresentationFormat>
  <Paragraphs>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Courier New</vt:lpstr>
      <vt:lpstr>Trebuchet MS</vt:lpstr>
      <vt:lpstr>Wingdings 3</vt:lpstr>
      <vt:lpstr>Facet</vt:lpstr>
      <vt:lpstr>Reading with your Child </vt:lpstr>
      <vt:lpstr>Fluency</vt:lpstr>
      <vt:lpstr>Reading Comprehension</vt:lpstr>
      <vt:lpstr>Sight Words</vt:lpstr>
      <vt:lpstr>Word Knowledge</vt:lpstr>
      <vt:lpstr>Decoding</vt:lpstr>
      <vt:lpstr>Additional Resources</vt:lpstr>
    </vt:vector>
  </TitlesOfParts>
  <Company>Wallkill Central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Medvedev, Jenna</dc:creator>
  <cp:lastModifiedBy>Medvedev, Jenna</cp:lastModifiedBy>
  <cp:revision>17</cp:revision>
  <dcterms:created xsi:type="dcterms:W3CDTF">2015-03-12T18:35:42Z</dcterms:created>
  <dcterms:modified xsi:type="dcterms:W3CDTF">2015-03-17T16:47:50Z</dcterms:modified>
</cp:coreProperties>
</file>