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handoutMasterIdLst>
    <p:handoutMasterId r:id="rId11"/>
  </p:handoutMasterIdLst>
  <p:sldIdLst>
    <p:sldId id="256" r:id="rId2"/>
    <p:sldId id="259" r:id="rId3"/>
    <p:sldId id="257" r:id="rId4"/>
    <p:sldId id="260" r:id="rId5"/>
    <p:sldId id="261" r:id="rId6"/>
    <p:sldId id="263" r:id="rId7"/>
    <p:sldId id="258" r:id="rId8"/>
    <p:sldId id="264" r:id="rId9"/>
    <p:sldId id="265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61" d="100"/>
          <a:sy n="61" d="100"/>
        </p:scale>
        <p:origin x="108" y="3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Letter Recognition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val>
            <c:numRef>
              <c:f>Letters!$F$2:$F$5</c:f>
              <c:numCache>
                <c:formatCode>General</c:formatCode>
                <c:ptCount val="4"/>
                <c:pt idx="0">
                  <c:v>14</c:v>
                </c:pt>
                <c:pt idx="1">
                  <c:v>18</c:v>
                </c:pt>
                <c:pt idx="2">
                  <c:v>30</c:v>
                </c:pt>
                <c:pt idx="3">
                  <c:v>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6617664"/>
        <c:axId val="116615984"/>
      </c:barChart>
      <c:catAx>
        <c:axId val="116617664"/>
        <c:scaling>
          <c:orientation val="minMax"/>
        </c:scaling>
        <c:delete val="1"/>
        <c:axPos val="b"/>
        <c:majorTickMark val="out"/>
        <c:minorTickMark val="none"/>
        <c:tickLblPos val="nextTo"/>
        <c:crossAx val="116615984"/>
        <c:crosses val="autoZero"/>
        <c:auto val="1"/>
        <c:lblAlgn val="ctr"/>
        <c:lblOffset val="100"/>
        <c:noMultiLvlLbl val="0"/>
      </c:catAx>
      <c:valAx>
        <c:axId val="11661598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1166176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Number Recognition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val>
            <c:numRef>
              <c:f>Numbers!$F$5:$F$8</c:f>
              <c:numCache>
                <c:formatCode>General</c:formatCode>
                <c:ptCount val="4"/>
                <c:pt idx="0">
                  <c:v>15</c:v>
                </c:pt>
                <c:pt idx="1">
                  <c:v>31</c:v>
                </c:pt>
                <c:pt idx="2">
                  <c:v>20</c:v>
                </c:pt>
                <c:pt idx="3">
                  <c:v>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1833280"/>
        <c:axId val="161833840"/>
      </c:barChart>
      <c:catAx>
        <c:axId val="161833280"/>
        <c:scaling>
          <c:orientation val="minMax"/>
        </c:scaling>
        <c:delete val="1"/>
        <c:axPos val="b"/>
        <c:majorTickMark val="out"/>
        <c:minorTickMark val="none"/>
        <c:tickLblPos val="nextTo"/>
        <c:crossAx val="161833840"/>
        <c:crosses val="autoZero"/>
        <c:auto val="1"/>
        <c:lblAlgn val="ctr"/>
        <c:lblOffset val="100"/>
        <c:noMultiLvlLbl val="0"/>
      </c:catAx>
      <c:valAx>
        <c:axId val="16183384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1618332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3878C7-51EF-4A96-81EA-4F55D4312764}" type="datetimeFigureOut">
              <a:rPr lang="en-US" smtClean="0"/>
              <a:t>11/30/2015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4B2E04-ABB7-462C-959E-8E383BFE0A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2384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41E83-5611-4D96-BA90-E53E75A30DEF}" type="datetimeFigureOut">
              <a:rPr lang="en-US" smtClean="0"/>
              <a:t>11/30/2015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F892C-A974-49B4-97CF-BBA64129B1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982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41E83-5611-4D96-BA90-E53E75A30DEF}" type="datetimeFigureOut">
              <a:rPr lang="en-US" smtClean="0"/>
              <a:t>11/30/2015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F892C-A974-49B4-97CF-BBA64129B1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025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41E83-5611-4D96-BA90-E53E75A30DEF}" type="datetimeFigureOut">
              <a:rPr lang="en-US" smtClean="0"/>
              <a:t>11/30/2015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F892C-A974-49B4-97CF-BBA64129B1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058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41E83-5611-4D96-BA90-E53E75A30DEF}" type="datetimeFigureOut">
              <a:rPr lang="en-US" smtClean="0"/>
              <a:t>11/30/2015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F892C-A974-49B4-97CF-BBA64129B1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682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41E83-5611-4D96-BA90-E53E75A30DEF}" type="datetimeFigureOut">
              <a:rPr lang="en-US" smtClean="0"/>
              <a:t>11/30/2015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F892C-A974-49B4-97CF-BBA64129B1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988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41E83-5611-4D96-BA90-E53E75A30DEF}" type="datetimeFigureOut">
              <a:rPr lang="en-US" smtClean="0"/>
              <a:t>11/30/2015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F892C-A974-49B4-97CF-BBA64129B1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6087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41E83-5611-4D96-BA90-E53E75A30DEF}" type="datetimeFigureOut">
              <a:rPr lang="en-US" smtClean="0"/>
              <a:t>11/30/2015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F892C-A974-49B4-97CF-BBA64129B1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2041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41E83-5611-4D96-BA90-E53E75A30DEF}" type="datetimeFigureOut">
              <a:rPr lang="en-US" smtClean="0"/>
              <a:t>11/30/2015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F892C-A974-49B4-97CF-BBA64129B1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1110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41E83-5611-4D96-BA90-E53E75A30DEF}" type="datetimeFigureOut">
              <a:rPr lang="en-US" smtClean="0"/>
              <a:t>11/30/2015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F892C-A974-49B4-97CF-BBA64129B1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4846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41E83-5611-4D96-BA90-E53E75A30DEF}" type="datetimeFigureOut">
              <a:rPr lang="en-US" smtClean="0"/>
              <a:t>11/30/2015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F892C-A974-49B4-97CF-BBA64129B1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2439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41E83-5611-4D96-BA90-E53E75A30DEF}" type="datetimeFigureOut">
              <a:rPr lang="en-US" smtClean="0"/>
              <a:t>11/30/2015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F892C-A974-49B4-97CF-BBA64129B18B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138799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41E83-5611-4D96-BA90-E53E75A30DEF}" type="datetimeFigureOut">
              <a:rPr lang="en-US" smtClean="0"/>
              <a:t>11/30/2015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F892C-A974-49B4-97CF-BBA64129B1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5848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41E83-5611-4D96-BA90-E53E75A30DEF}" type="datetimeFigureOut">
              <a:rPr lang="en-US" smtClean="0"/>
              <a:t>11/30/2015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F892C-A974-49B4-97CF-BBA64129B18B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093190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41E83-5611-4D96-BA90-E53E75A30DEF}" type="datetimeFigureOut">
              <a:rPr lang="en-US" smtClean="0"/>
              <a:t>11/30/2015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F892C-A974-49B4-97CF-BBA64129B1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3431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41E83-5611-4D96-BA90-E53E75A30DEF}" type="datetimeFigureOut">
              <a:rPr lang="en-US" smtClean="0"/>
              <a:t>11/30/2015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F892C-A974-49B4-97CF-BBA64129B1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7185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41E83-5611-4D96-BA90-E53E75A30DEF}" type="datetimeFigureOut">
              <a:rPr lang="en-US" smtClean="0"/>
              <a:t>11/30/2015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F892C-A974-49B4-97CF-BBA64129B1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892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441E83-5611-4D96-BA90-E53E75A30DEF}" type="datetimeFigureOut">
              <a:rPr lang="en-US" smtClean="0"/>
              <a:t>11/30/2015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56F892C-A974-49B4-97CF-BBA64129B1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185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sz="7200" dirty="0" smtClean="0"/>
              <a:t>Family Night 2015-2016</a:t>
            </a:r>
            <a:endParaRPr lang="en-US" sz="7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 smtClean="0">
                <a:latin typeface="Britannic Bold" panose="020B0903060703020204" pitchFamily="34" charset="0"/>
              </a:rPr>
              <a:t>Kindergarten welcomes you!!</a:t>
            </a:r>
            <a:endParaRPr lang="en-US" sz="4400" dirty="0">
              <a:latin typeface="Britannic Bold" panose="020B09030607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6114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 smtClean="0"/>
              <a:t>Reading in Kindergarten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Before we can start reading, we have to know:</a:t>
            </a:r>
          </a:p>
          <a:p>
            <a:pPr lvl="1"/>
            <a:r>
              <a:rPr lang="en-US" sz="2400" dirty="0" smtClean="0"/>
              <a:t>Uppercase and lowercase letters</a:t>
            </a:r>
          </a:p>
          <a:p>
            <a:pPr lvl="1"/>
            <a:r>
              <a:rPr lang="en-US" sz="2400" dirty="0" smtClean="0"/>
              <a:t>Letter sounds</a:t>
            </a:r>
          </a:p>
          <a:p>
            <a:r>
              <a:rPr lang="en-US" sz="2800" dirty="0" smtClean="0"/>
              <a:t>Sight word recognition is a biggie!</a:t>
            </a:r>
          </a:p>
          <a:p>
            <a:pPr lvl="1"/>
            <a:r>
              <a:rPr lang="en-US" sz="2400" dirty="0" smtClean="0"/>
              <a:t>3 second rule</a:t>
            </a:r>
          </a:p>
          <a:p>
            <a:pPr lvl="1"/>
            <a:r>
              <a:rPr lang="en-US" sz="2400" dirty="0" smtClean="0"/>
              <a:t>Try the app: Sight Word Ninja</a:t>
            </a:r>
          </a:p>
          <a:p>
            <a:pPr lvl="1"/>
            <a:r>
              <a:rPr lang="en-US" sz="2400" dirty="0" smtClean="0"/>
              <a:t>Flashcards are always helpful!</a:t>
            </a:r>
          </a:p>
        </p:txBody>
      </p:sp>
    </p:spTree>
    <p:extLst>
      <p:ext uri="{BB962C8B-B14F-4D97-AF65-F5344CB8AC3E}">
        <p14:creationId xmlns:p14="http://schemas.microsoft.com/office/powerpoint/2010/main" val="791325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37542483"/>
              </p:ext>
            </p:extLst>
          </p:nvPr>
        </p:nvGraphicFramePr>
        <p:xfrm>
          <a:off x="838199" y="394138"/>
          <a:ext cx="10828283" cy="59120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434662" y="6195848"/>
            <a:ext cx="1481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Knows 0-17 letters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156841" y="6211669"/>
            <a:ext cx="1481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Knows 18-36 letters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679324" y="6211669"/>
            <a:ext cx="1481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Knows 37-51 letters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9454055" y="6211669"/>
            <a:ext cx="1481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Knows all 52 letters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57201" y="5213132"/>
            <a:ext cx="593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5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57201" y="3710153"/>
            <a:ext cx="593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15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57201" y="4537108"/>
            <a:ext cx="593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10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457201" y="2931131"/>
            <a:ext cx="593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20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457201" y="2148322"/>
            <a:ext cx="593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25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57201" y="1440978"/>
            <a:ext cx="593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30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451946" y="654702"/>
            <a:ext cx="593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35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7993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 smtClean="0"/>
              <a:t>What we have for you…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Letter flashcards</a:t>
            </a:r>
          </a:p>
          <a:p>
            <a:pPr lvl="1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Letters are mastered? Go to letter sounds!</a:t>
            </a:r>
          </a:p>
          <a:p>
            <a:pPr lvl="1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Build words!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4714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8000" dirty="0" smtClean="0">
                <a:latin typeface="Elephant" panose="02020904090505020303" pitchFamily="18" charset="0"/>
              </a:rPr>
              <a:t>Reading questions?</a:t>
            </a:r>
            <a:endParaRPr lang="en-US" sz="8000" dirty="0">
              <a:latin typeface="Elephant" panose="02020904090505020303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514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 smtClean="0"/>
              <a:t>Math in Kindergarten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How high can your child count? 100 is the goal!</a:t>
            </a:r>
          </a:p>
          <a:p>
            <a:r>
              <a:rPr lang="en-US" sz="2400" dirty="0" smtClean="0"/>
              <a:t>What does “3” really mean?</a:t>
            </a:r>
          </a:p>
          <a:p>
            <a:r>
              <a:rPr lang="en-US" sz="2400" dirty="0" smtClean="0"/>
              <a:t>Math today is VERY different than what we learned! </a:t>
            </a:r>
          </a:p>
          <a:p>
            <a:r>
              <a:rPr lang="en-US" sz="2400" dirty="0" smtClean="0"/>
              <a:t>How many numbers can your child recognize?</a:t>
            </a:r>
          </a:p>
        </p:txBody>
      </p:sp>
    </p:spTree>
    <p:extLst>
      <p:ext uri="{BB962C8B-B14F-4D97-AF65-F5344CB8AC3E}">
        <p14:creationId xmlns:p14="http://schemas.microsoft.com/office/powerpoint/2010/main" val="2175191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51299992"/>
              </p:ext>
            </p:extLst>
          </p:nvPr>
        </p:nvGraphicFramePr>
        <p:xfrm>
          <a:off x="649012" y="283779"/>
          <a:ext cx="10954407" cy="58616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434662" y="6069724"/>
            <a:ext cx="1292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Knows 0-7 numbers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093779" y="6069724"/>
            <a:ext cx="1292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Knows 8-14 numbers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752896" y="6069723"/>
            <a:ext cx="1292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Knows 15-20 numbers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9412013" y="6069723"/>
            <a:ext cx="1292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Knows all 21 numbers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78371" y="5076497"/>
            <a:ext cx="4729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8370" y="4314497"/>
            <a:ext cx="4729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10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78370" y="3552497"/>
            <a:ext cx="4729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15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378369" y="2802165"/>
            <a:ext cx="4729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20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78369" y="2094610"/>
            <a:ext cx="4729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25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378368" y="1322468"/>
            <a:ext cx="4729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30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378368" y="593525"/>
            <a:ext cx="4729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mtClean="0"/>
              <a:t>35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6032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70554" y="1305389"/>
            <a:ext cx="5190687" cy="3893015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680176" y="1329121"/>
            <a:ext cx="5209619" cy="3907213"/>
          </a:xfrm>
        </p:spPr>
      </p:pic>
    </p:spTree>
    <p:extLst>
      <p:ext uri="{BB962C8B-B14F-4D97-AF65-F5344CB8AC3E}">
        <p14:creationId xmlns:p14="http://schemas.microsoft.com/office/powerpoint/2010/main" val="3258143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8000" dirty="0" smtClean="0">
                <a:latin typeface="Elephant" panose="02020904090505020303" pitchFamily="18" charset="0"/>
              </a:rPr>
              <a:t>Math questions?</a:t>
            </a:r>
            <a:endParaRPr lang="en-US" sz="8000" dirty="0">
              <a:latin typeface="Elephant" panose="02020904090505020303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166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Red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214</TotalTime>
  <Words>160</Words>
  <Application>Microsoft Office PowerPoint</Application>
  <PresentationFormat>Widescreen</PresentationFormat>
  <Paragraphs>45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Britannic Bold</vt:lpstr>
      <vt:lpstr>Calibri</vt:lpstr>
      <vt:lpstr>Elephant</vt:lpstr>
      <vt:lpstr>Trebuchet MS</vt:lpstr>
      <vt:lpstr>Wingdings 3</vt:lpstr>
      <vt:lpstr>Facet</vt:lpstr>
      <vt:lpstr>Family Night 2015-2016</vt:lpstr>
      <vt:lpstr>Reading in Kindergarten</vt:lpstr>
      <vt:lpstr>PowerPoint Presentation</vt:lpstr>
      <vt:lpstr>What we have for you…</vt:lpstr>
      <vt:lpstr>Reading questions?</vt:lpstr>
      <vt:lpstr>Math in Kindergarten</vt:lpstr>
      <vt:lpstr>PowerPoint Presentation</vt:lpstr>
      <vt:lpstr>PowerPoint Presentation</vt:lpstr>
      <vt:lpstr>Math questions?</vt:lpstr>
    </vt:vector>
  </TitlesOfParts>
  <Company>Paulding County School District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Bethany Jernigan</dc:creator>
  <cp:lastModifiedBy>Kathy Sanders</cp:lastModifiedBy>
  <cp:revision>10</cp:revision>
  <cp:lastPrinted>2015-11-30T17:21:32Z</cp:lastPrinted>
  <dcterms:created xsi:type="dcterms:W3CDTF">2015-09-10T11:18:02Z</dcterms:created>
  <dcterms:modified xsi:type="dcterms:W3CDTF">2015-11-30T17:23:26Z</dcterms:modified>
</cp:coreProperties>
</file>