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4" r:id="rId7"/>
    <p:sldId id="267" r:id="rId8"/>
    <p:sldId id="265" r:id="rId9"/>
    <p:sldId id="266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BF8A5-5D61-9541-B419-AE2E4D857A7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C8866-7845-D848-AE7D-BF4A5A647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3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Fearless</a:t>
            </a:r>
            <a:r>
              <a:rPr lang="en-US" baseline="0" dirty="0" smtClean="0"/>
              <a:t> with Fluency by Jo </a:t>
            </a:r>
            <a:r>
              <a:rPr lang="en-US" baseline="0" dirty="0" err="1" smtClean="0"/>
              <a:t>Bolar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C8866-7845-D848-AE7D-BF4A5A6473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66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Visible Learning and the Science</a:t>
            </a:r>
            <a:r>
              <a:rPr lang="en-US" baseline="0" dirty="0" smtClean="0"/>
              <a:t> of How we Learn by John Hattie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C8866-7845-D848-AE7D-BF4A5A6473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89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</a:t>
            </a:r>
            <a:r>
              <a:rPr lang="en-US" baseline="0" dirty="0" smtClean="0"/>
              <a:t> cubed Jo </a:t>
            </a:r>
            <a:r>
              <a:rPr lang="en-US" baseline="0" dirty="0" err="1" smtClean="0"/>
              <a:t>Bolar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C8866-7845-D848-AE7D-BF4A5A6473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724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D290233-0DD1-4A80-BB1E-9ADC3556DBB6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Fearless with Fluency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Because Math is Fun</a:t>
            </a:r>
            <a:r>
              <a:rPr lang="en-US" dirty="0" smtClean="0"/>
              <a:t>!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By: </a:t>
            </a:r>
            <a:r>
              <a:rPr lang="en-US" dirty="0" err="1" smtClean="0"/>
              <a:t>Taajah</a:t>
            </a:r>
            <a:r>
              <a:rPr lang="en-US" dirty="0" smtClean="0"/>
              <a:t> Witherspoon</a:t>
            </a:r>
          </a:p>
          <a:p>
            <a:r>
              <a:rPr lang="en-US" dirty="0" smtClean="0"/>
              <a:t>March 3,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71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 math without fear, Stanford expert says….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887" y="2133601"/>
            <a:ext cx="8406885" cy="3931920"/>
          </a:xfrm>
        </p:spPr>
        <p:txBody>
          <a:bodyPr>
            <a:normAutofit/>
          </a:bodyPr>
          <a:lstStyle/>
          <a:p>
            <a:r>
              <a:rPr lang="en-US" b="1" dirty="0" smtClean="0"/>
              <a:t>Misconception:</a:t>
            </a:r>
            <a:r>
              <a:rPr lang="en-US" dirty="0" smtClean="0"/>
              <a:t> Strong math students are fast math students.</a:t>
            </a:r>
          </a:p>
          <a:p>
            <a:r>
              <a:rPr lang="en-US" dirty="0" smtClean="0"/>
              <a:t>Fact: Students learn math combinations working on problems they </a:t>
            </a:r>
            <a:r>
              <a:rPr lang="en-US" b="1" dirty="0" smtClean="0"/>
              <a:t>enjoy </a:t>
            </a:r>
            <a:r>
              <a:rPr lang="en-US" dirty="0" smtClean="0"/>
              <a:t>rather than through exercises and drills they </a:t>
            </a:r>
            <a:r>
              <a:rPr lang="en-US" b="1" dirty="0" smtClean="0"/>
              <a:t>fear.  </a:t>
            </a:r>
          </a:p>
          <a:p>
            <a:r>
              <a:rPr lang="en-US" dirty="0" smtClean="0"/>
              <a:t>Speed </a:t>
            </a:r>
            <a:r>
              <a:rPr lang="en-US" dirty="0" smtClean="0"/>
              <a:t>pressure</a:t>
            </a:r>
            <a:r>
              <a:rPr lang="en-US" dirty="0" smtClean="0"/>
              <a:t>, timed testing, and blind memorization damage children’s experience of </a:t>
            </a:r>
            <a:r>
              <a:rPr lang="en-US" dirty="0" smtClean="0"/>
              <a:t>math.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51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</a:t>
            </a:r>
            <a:r>
              <a:rPr lang="en-US" dirty="0" smtClean="0"/>
              <a:t>Sense (NS)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the focus is on memorization multiplication table, they often memorize without </a:t>
            </a:r>
            <a:r>
              <a:rPr lang="en-US" b="1" dirty="0"/>
              <a:t>number sense </a:t>
            </a:r>
            <a:r>
              <a:rPr lang="en-US" dirty="0"/>
              <a:t>and are more prone to making errors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NS is critical for to higher </a:t>
            </a:r>
            <a:r>
              <a:rPr lang="en-US" dirty="0" smtClean="0"/>
              <a:t>mathematics.</a:t>
            </a:r>
            <a:endParaRPr lang="en-US" dirty="0" smtClean="0"/>
          </a:p>
          <a:p>
            <a:r>
              <a:rPr lang="en-US" dirty="0" smtClean="0"/>
              <a:t>Overemphasis on math facts inhibits number sense and decreases the likelihood to think about numbers and their </a:t>
            </a:r>
            <a:r>
              <a:rPr lang="en-US" dirty="0" smtClean="0"/>
              <a:t>relationships.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05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Math </a:t>
            </a:r>
            <a:r>
              <a:rPr lang="en-US" dirty="0" smtClean="0"/>
              <a:t>Different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student can call words quickly without understanding the text, would they be </a:t>
            </a:r>
            <a:r>
              <a:rPr lang="en-US" dirty="0" smtClean="0"/>
              <a:t>considered </a:t>
            </a:r>
            <a:r>
              <a:rPr lang="en-US" dirty="0" smtClean="0"/>
              <a:t>Readers?</a:t>
            </a:r>
          </a:p>
          <a:p>
            <a:r>
              <a:rPr lang="en-US" dirty="0" smtClean="0"/>
              <a:t>If a student recites math facts without understanding, should we consider </a:t>
            </a:r>
            <a:r>
              <a:rPr lang="en-US" dirty="0" smtClean="0"/>
              <a:t>them mathematicians?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81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528" y="2133601"/>
            <a:ext cx="8331200" cy="3931920"/>
          </a:xfrm>
        </p:spPr>
        <p:txBody>
          <a:bodyPr/>
          <a:lstStyle/>
          <a:p>
            <a:r>
              <a:rPr lang="en-US" dirty="0" smtClean="0"/>
              <a:t>..achieved through consistent support and application at home and school</a:t>
            </a:r>
          </a:p>
          <a:p>
            <a:r>
              <a:rPr lang="en-US" dirty="0" smtClean="0"/>
              <a:t>..prepares students to meet challenges in learning with </a:t>
            </a:r>
            <a:r>
              <a:rPr lang="en-US" b="1" dirty="0" smtClean="0"/>
              <a:t>energy in reserve</a:t>
            </a:r>
            <a:r>
              <a:rPr lang="en-US" dirty="0" smtClean="0"/>
              <a:t>, rather than being pressured to use problem –solving skills on a continual basis</a:t>
            </a:r>
          </a:p>
          <a:p>
            <a:r>
              <a:rPr lang="en-US" dirty="0" smtClean="0"/>
              <a:t>…when acquired, </a:t>
            </a:r>
            <a:r>
              <a:rPr lang="en-US" dirty="0" smtClean="0">
                <a:solidFill>
                  <a:srgbClr val="FF0000"/>
                </a:solidFill>
              </a:rPr>
              <a:t>arrested development </a:t>
            </a:r>
            <a:r>
              <a:rPr lang="en-US" dirty="0" smtClean="0"/>
              <a:t>occurs</a:t>
            </a:r>
          </a:p>
          <a:p>
            <a:r>
              <a:rPr lang="en-US" dirty="0" smtClean="0"/>
              <a:t>Shift control </a:t>
            </a:r>
            <a:r>
              <a:rPr lang="en-US" b="1" dirty="0" smtClean="0"/>
              <a:t>from a conscious to an automatic function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8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02" y="-20782"/>
            <a:ext cx="76200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Learning Progression – Multiplication </a:t>
            </a:r>
            <a:endParaRPr lang="en-US" sz="32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213902" y="802337"/>
            <a:ext cx="3657600" cy="639762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/>
              <a:t>7 x 8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269684" y="1122218"/>
            <a:ext cx="2171754" cy="483421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2300" b="1" dirty="0" smtClean="0"/>
              <a:t>Conceptual</a:t>
            </a:r>
            <a:endParaRPr lang="en-US" sz="1900" b="1" dirty="0" smtClean="0"/>
          </a:p>
          <a:p>
            <a:pPr marL="0" indent="0">
              <a:buNone/>
            </a:pPr>
            <a:r>
              <a:rPr lang="en-US" sz="2100" dirty="0" smtClean="0"/>
              <a:t>    Skip </a:t>
            </a:r>
            <a:r>
              <a:rPr lang="en-US" sz="2100" dirty="0" smtClean="0"/>
              <a:t>Counting </a:t>
            </a:r>
          </a:p>
          <a:p>
            <a:pPr marL="0" indent="0">
              <a:buNone/>
            </a:pPr>
            <a:r>
              <a:rPr lang="en-US" sz="2100" dirty="0" smtClean="0"/>
              <a:t>8, 16, 24, 32, </a:t>
            </a:r>
            <a:r>
              <a:rPr lang="en-US" sz="2100" dirty="0" smtClean="0"/>
              <a:t>… </a:t>
            </a:r>
            <a:r>
              <a:rPr lang="en-US" sz="2100" dirty="0" smtClean="0"/>
              <a:t>56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       </a:t>
            </a:r>
            <a:r>
              <a:rPr lang="en-US" sz="2300" b="1" dirty="0" smtClean="0"/>
              <a:t>Fluency</a:t>
            </a:r>
            <a:endParaRPr lang="en-US" sz="2300" b="1" dirty="0"/>
          </a:p>
          <a:p>
            <a:pPr marL="0" indent="0">
              <a:buNone/>
            </a:pPr>
            <a:r>
              <a:rPr lang="en-US" sz="1700" dirty="0" smtClean="0"/>
              <a:t>Distributive </a:t>
            </a:r>
            <a:r>
              <a:rPr lang="en-US" sz="1700" dirty="0" smtClean="0"/>
              <a:t>Property</a:t>
            </a:r>
            <a:r>
              <a:rPr lang="en-US" dirty="0" smtClean="0"/>
              <a:t>	</a:t>
            </a:r>
          </a:p>
          <a:p>
            <a:pPr marL="11430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    Automaticity</a:t>
            </a:r>
            <a:endParaRPr lang="en-US" b="1" dirty="0" smtClean="0"/>
          </a:p>
          <a:p>
            <a:pPr marL="114300" indent="0">
              <a:buNone/>
            </a:pPr>
            <a:r>
              <a:rPr lang="en-US" dirty="0"/>
              <a:t> </a:t>
            </a:r>
            <a:r>
              <a:rPr lang="en-US" dirty="0" smtClean="0"/>
              <a:t>  7 x 8 = 56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57102" y="1122218"/>
            <a:ext cx="2071064" cy="15117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82957" y="3152949"/>
            <a:ext cx="2145209" cy="12558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82957" y="4905104"/>
            <a:ext cx="2145209" cy="12558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>
            <a:off x="1303386" y="4447904"/>
            <a:ext cx="1524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Down Arrow 18"/>
          <p:cNvSpPr/>
          <p:nvPr/>
        </p:nvSpPr>
        <p:spPr>
          <a:xfrm>
            <a:off x="1379586" y="2633949"/>
            <a:ext cx="1524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screenshot_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095" y="2394909"/>
            <a:ext cx="4236745" cy="2902955"/>
          </a:xfrm>
          <a:prstGeom prst="rect">
            <a:avLst/>
          </a:prstGeom>
        </p:spPr>
      </p:pic>
      <p:pic>
        <p:nvPicPr>
          <p:cNvPr id="6" name="Picture 5" descr="screenshot_4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64" y="2334667"/>
            <a:ext cx="2734875" cy="257043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572" y="5481194"/>
            <a:ext cx="9810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Down Arrow 15"/>
          <p:cNvSpPr/>
          <p:nvPr/>
        </p:nvSpPr>
        <p:spPr>
          <a:xfrm>
            <a:off x="2686639" y="3780877"/>
            <a:ext cx="236025" cy="457200"/>
          </a:xfrm>
          <a:prstGeom prst="downArrow">
            <a:avLst/>
          </a:prstGeom>
          <a:scene3d>
            <a:camera prst="orthographicFront">
              <a:rot lat="21389087" lon="20675583" rev="5468055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Down Arrow 16"/>
          <p:cNvSpPr/>
          <p:nvPr/>
        </p:nvSpPr>
        <p:spPr>
          <a:xfrm>
            <a:off x="5769649" y="3695298"/>
            <a:ext cx="240446" cy="641031"/>
          </a:xfrm>
          <a:prstGeom prst="downArrow">
            <a:avLst/>
          </a:prstGeom>
          <a:scene3d>
            <a:camera prst="orthographicFront">
              <a:rot lat="21389087" lon="20675583" rev="5468055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19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244158"/>
            <a:ext cx="9143999" cy="1339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Activities to Develop </a:t>
            </a:r>
            <a:br>
              <a:rPr lang="en-US" dirty="0" smtClean="0"/>
            </a:br>
            <a:r>
              <a:rPr lang="en-US" dirty="0" smtClean="0"/>
              <a:t>Number Facts and Number Sense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66255" y="2133601"/>
            <a:ext cx="8765309" cy="3931920"/>
          </a:xfrm>
        </p:spPr>
        <p:txBody>
          <a:bodyPr/>
          <a:lstStyle/>
          <a:p>
            <a:r>
              <a:rPr lang="en-US" dirty="0" smtClean="0"/>
              <a:t>We should help students develop math facts, </a:t>
            </a:r>
            <a:r>
              <a:rPr lang="en-US" dirty="0" smtClean="0"/>
              <a:t>NOT </a:t>
            </a:r>
            <a:r>
              <a:rPr lang="en-US" dirty="0" smtClean="0"/>
              <a:t>emphasizing facts for the sake of facts or using timed tests but by encouraging students to use, work </a:t>
            </a:r>
            <a:r>
              <a:rPr lang="en-US" dirty="0" smtClean="0"/>
              <a:t>with, </a:t>
            </a:r>
            <a:r>
              <a:rPr lang="en-US" dirty="0" smtClean="0"/>
              <a:t>and explore numbers.</a:t>
            </a:r>
          </a:p>
          <a:p>
            <a:r>
              <a:rPr lang="en-US" dirty="0" smtClean="0"/>
              <a:t>As </a:t>
            </a:r>
            <a:r>
              <a:rPr lang="en-US" dirty="0" smtClean="0"/>
              <a:t>students work on meaningful number activities they will commit math facts to heart while understanding number and math.  </a:t>
            </a:r>
          </a:p>
          <a:p>
            <a:r>
              <a:rPr lang="en-US" dirty="0" smtClean="0"/>
              <a:t>They will enjoy and learn important mathematics rather than memorize, dread, and fear mathematics.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38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280" y="244158"/>
            <a:ext cx="8652087" cy="1339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Activities to Build </a:t>
            </a:r>
            <a:br>
              <a:rPr lang="en-US" dirty="0" smtClean="0"/>
            </a:br>
            <a:r>
              <a:rPr lang="en-US" dirty="0" smtClean="0"/>
              <a:t>Number Facts with Number Sense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965" y="1708990"/>
            <a:ext cx="3877496" cy="832503"/>
          </a:xfrm>
        </p:spPr>
        <p:txBody>
          <a:bodyPr/>
          <a:lstStyle/>
          <a:p>
            <a:r>
              <a:rPr lang="en-US" dirty="0" smtClean="0"/>
              <a:t>How many are Hiding?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Take turns hiding a designated amount in a cup and displaying the remaining items.  </a:t>
            </a:r>
          </a:p>
          <a:p>
            <a:r>
              <a:rPr lang="en-US" dirty="0" smtClean="0"/>
              <a:t> Kindergarten 3 – 5</a:t>
            </a:r>
          </a:p>
          <a:p>
            <a:r>
              <a:rPr lang="en-US" dirty="0" smtClean="0"/>
              <a:t>First grade: 6 – 10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929828" cy="832503"/>
          </a:xfrm>
        </p:spPr>
        <p:txBody>
          <a:bodyPr/>
          <a:lstStyle/>
          <a:p>
            <a:r>
              <a:rPr lang="en-US" dirty="0" smtClean="0"/>
              <a:t>Double, Double, Rock (</a:t>
            </a:r>
            <a:r>
              <a:rPr lang="en-US" sz="2400" dirty="0" smtClean="0"/>
              <a:t>like Rock Paper Scissors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1188" y="2590801"/>
            <a:ext cx="4284179" cy="348456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 smtClean="0"/>
              <a:t>Partners say “Double Double” and display desired number with “Rock.” Take turns finding the sum and doubling the amount.</a:t>
            </a:r>
          </a:p>
          <a:p>
            <a:pPr marL="457200" indent="-457200">
              <a:buAutoNum type="arabicPeriod"/>
            </a:pPr>
            <a:r>
              <a:rPr lang="en-US" dirty="0" smtClean="0"/>
              <a:t>Plus and or minus one from sum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Second grade – up to 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69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325" y="244158"/>
            <a:ext cx="8693952" cy="133985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Activities to Build </a:t>
            </a:r>
            <a:br>
              <a:rPr lang="en-US" dirty="0"/>
            </a:br>
            <a:r>
              <a:rPr lang="en-US" dirty="0"/>
              <a:t>Number Facts with Number Sense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325" y="1708990"/>
            <a:ext cx="3989136" cy="832503"/>
          </a:xfrm>
        </p:spPr>
        <p:txBody>
          <a:bodyPr/>
          <a:lstStyle/>
          <a:p>
            <a:r>
              <a:rPr lang="en-US" dirty="0" smtClean="0"/>
              <a:t>Meaningful Multiplication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325" y="2590801"/>
            <a:ext cx="4339998" cy="3484562"/>
          </a:xfrm>
        </p:spPr>
        <p:txBody>
          <a:bodyPr/>
          <a:lstStyle/>
          <a:p>
            <a:r>
              <a:rPr lang="en-US" dirty="0" smtClean="0"/>
              <a:t>Use interview sheet to determine needed </a:t>
            </a:r>
          </a:p>
          <a:p>
            <a:r>
              <a:rPr lang="en-US" dirty="0" smtClean="0"/>
              <a:t>Grades 3 – 4</a:t>
            </a:r>
            <a:r>
              <a:rPr lang="en-US" baseline="30000" dirty="0" smtClean="0"/>
              <a:t>th</a:t>
            </a:r>
            <a:r>
              <a:rPr lang="en-US" dirty="0" smtClean="0"/>
              <a:t> 9 weeks - fluency</a:t>
            </a:r>
          </a:p>
          <a:p>
            <a:r>
              <a:rPr lang="en-US" dirty="0" smtClean="0"/>
              <a:t>Grade 4 – see results - automaticity</a:t>
            </a:r>
          </a:p>
          <a:p>
            <a:r>
              <a:rPr lang="en-US" dirty="0" smtClean="0"/>
              <a:t>Grade 5 – see results - automaticity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957738" cy="832503"/>
          </a:xfrm>
        </p:spPr>
        <p:txBody>
          <a:bodyPr/>
          <a:lstStyle/>
          <a:p>
            <a:r>
              <a:rPr lang="en-US" dirty="0" smtClean="0"/>
              <a:t>Multiplication Cards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957738" cy="3484562"/>
          </a:xfrm>
        </p:spPr>
        <p:txBody>
          <a:bodyPr/>
          <a:lstStyle/>
          <a:p>
            <a:r>
              <a:rPr lang="en-US" dirty="0" smtClean="0"/>
              <a:t>Print (Appendix A) </a:t>
            </a:r>
          </a:p>
          <a:p>
            <a:r>
              <a:rPr lang="en-US" dirty="0" smtClean="0"/>
              <a:t>Match the cards with same product.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36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Enjoy the process!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more knowledge one has the easier it is to learn even more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References:</a:t>
            </a:r>
          </a:p>
          <a:p>
            <a:pPr marL="0" indent="0">
              <a:buNone/>
            </a:pPr>
            <a:r>
              <a:rPr lang="en-US" dirty="0"/>
              <a:t>Fluency Without Fear: Research Evidence on the Best Ways to Learn Math Facts </a:t>
            </a:r>
            <a:endParaRPr lang="en-US" dirty="0" smtClean="0"/>
          </a:p>
          <a:p>
            <a:pPr marL="0" indent="0">
              <a:buNone/>
            </a:pPr>
            <a:r>
              <a:rPr lang="en-US" sz="2100" dirty="0"/>
              <a:t>http://youcubed2.s3-website-us-west-2.amazonaws.com/wordpress/wp-content/uploads/FluencyWithoutFear-Jan-28-2015.pdf?0ab6bd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14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287</TotalTime>
  <Words>510</Words>
  <Application>Microsoft Office PowerPoint</Application>
  <PresentationFormat>On-screen Show (4:3)</PresentationFormat>
  <Paragraphs>70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Capital</vt:lpstr>
      <vt:lpstr>Fearless with Fluency</vt:lpstr>
      <vt:lpstr>Learn math without fear, Stanford expert says….</vt:lpstr>
      <vt:lpstr>Number Sense (NS)</vt:lpstr>
      <vt:lpstr>Why is Math Different</vt:lpstr>
      <vt:lpstr>Automaticity</vt:lpstr>
      <vt:lpstr>Learning Progression – Multiplication </vt:lpstr>
      <vt:lpstr>Activities to Develop  Number Facts and Number Sense </vt:lpstr>
      <vt:lpstr>Activities to Build  Number Facts with Number Sense</vt:lpstr>
      <vt:lpstr>Activities to Build  Number Facts with Number Sense</vt:lpstr>
      <vt:lpstr>Enjoy the process!</vt:lpstr>
    </vt:vector>
  </TitlesOfParts>
  <Company>lexispoon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Fearless with Fluency</dc:title>
  <dc:creator>Lexi Spoon</dc:creator>
  <cp:lastModifiedBy>Administrator</cp:lastModifiedBy>
  <cp:revision>22</cp:revision>
  <dcterms:created xsi:type="dcterms:W3CDTF">2015-02-27T00:36:17Z</dcterms:created>
  <dcterms:modified xsi:type="dcterms:W3CDTF">2015-03-03T14:37:17Z</dcterms:modified>
</cp:coreProperties>
</file>