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6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748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141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6724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5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14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63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593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235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02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9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49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ECDA2-BE0E-4889-984A-85768DE03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47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4BF96-24B2-49CD-B4DB-CDFACB97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33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5C3F1-50BC-4894-BBF0-DC4753B3A0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33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6DFE3-CE6D-4831-9ADE-64C6B764DD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4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558DB-711F-4AD8-88F0-D19220CDF005}" type="datetime1">
              <a:rPr lang="en-US"/>
              <a:pPr>
                <a:defRPr/>
              </a:pPr>
              <a:t>2/22/2019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88A32-4083-4A25-9B4E-BA7B5E6062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10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66D898A-C995-429B-AE9C-B5B32D6063E3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084AEBA-DF01-4D90-908B-728862513B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2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ng.com/videos/search?q=direct%20tv%20commercial&amp;qs=n&amp;form=QBVR&amp;pq=direct%20tv%20commercial&amp;sc=8-20&amp;sp=-1&amp;sk=#view=detail&amp;mid=3CCE0F46DA327AF5AB753CCE0F46DA327AF5AB7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Fallacy notes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14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33400"/>
            <a:ext cx="86868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Argument is made up into 3 different parts…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And you already know the first two! </a:t>
            </a:r>
            <a:br>
              <a:rPr lang="en-US" sz="2800" dirty="0"/>
            </a:br>
            <a:endParaRPr lang="en-US" sz="28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Argumentative Techniques </a:t>
            </a:r>
          </a:p>
          <a:p>
            <a:pPr lvl="1"/>
            <a:r>
              <a:rPr lang="en-US" sz="2400" dirty="0"/>
              <a:t>Ethos, Pathos, Logos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/>
              <a:t>Rhetorical</a:t>
            </a:r>
            <a:r>
              <a:rPr lang="en-US" sz="2800" dirty="0" smtClean="0"/>
              <a:t> </a:t>
            </a:r>
            <a:r>
              <a:rPr lang="en-US" sz="2800" dirty="0"/>
              <a:t>Devices </a:t>
            </a:r>
          </a:p>
          <a:p>
            <a:pPr lvl="1"/>
            <a:r>
              <a:rPr lang="en-US" sz="2400" dirty="0"/>
              <a:t>Anaphora, imagery alliteration, symbolism, etc.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Fallacies </a:t>
            </a:r>
          </a:p>
          <a:p>
            <a:pPr lvl="1"/>
            <a:r>
              <a:rPr lang="en-US" sz="2400" dirty="0"/>
              <a:t>Everything today! </a:t>
            </a:r>
          </a:p>
        </p:txBody>
      </p:sp>
    </p:spTree>
    <p:extLst>
      <p:ext uri="{BB962C8B-B14F-4D97-AF65-F5344CB8AC3E}">
        <p14:creationId xmlns:p14="http://schemas.microsoft.com/office/powerpoint/2010/main" val="9416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 fallacy?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58983"/>
            <a:ext cx="6250578" cy="4818017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A fallacy is an error in reasoning</a:t>
            </a:r>
          </a:p>
          <a:p>
            <a:endParaRPr lang="en-US" dirty="0" smtClean="0"/>
          </a:p>
          <a:p>
            <a:r>
              <a:rPr lang="en-US" dirty="0" smtClean="0"/>
              <a:t>Fallacies in an argument </a:t>
            </a:r>
            <a:r>
              <a:rPr lang="en-US" dirty="0" smtClean="0">
                <a:solidFill>
                  <a:srgbClr val="FF0000"/>
                </a:solidFill>
              </a:rPr>
              <a:t>can make it totally invalid</a:t>
            </a:r>
          </a:p>
          <a:p>
            <a:pPr lvl="1"/>
            <a:r>
              <a:rPr lang="en-US" sz="2400" dirty="0" smtClean="0"/>
              <a:t>But, if the audience doesn’t realize a fallacy is used, they might just believe whatever the writer/speaker asks them to! </a:t>
            </a:r>
          </a:p>
          <a:p>
            <a:pPr lvl="1"/>
            <a:endParaRPr lang="en-US" sz="2400" dirty="0"/>
          </a:p>
          <a:p>
            <a:r>
              <a:rPr lang="en-US" dirty="0" smtClean="0"/>
              <a:t>Fallacies can be found in each part of the triangle (ethos, pathos, logos)</a:t>
            </a:r>
            <a:endParaRPr lang="en-US" dirty="0"/>
          </a:p>
        </p:txBody>
      </p:sp>
      <p:pic>
        <p:nvPicPr>
          <p:cNvPr id="5" name="Picture 4" descr="Logic Fallac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178" y="1349829"/>
            <a:ext cx="4125797" cy="4171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24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Faulty Ethos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is ethos? </a:t>
            </a:r>
          </a:p>
          <a:p>
            <a:r>
              <a:rPr lang="en-US" sz="3600" dirty="0" smtClean="0"/>
              <a:t>The author’s credibility! </a:t>
            </a:r>
          </a:p>
          <a:p>
            <a:endParaRPr lang="en-US" sz="3600" dirty="0"/>
          </a:p>
          <a:p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Two types: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3600" dirty="0" smtClean="0"/>
              <a:t>Poisoning the Well (name calling)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3600" dirty="0" smtClean="0"/>
              <a:t>False Credibility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1" y="829083"/>
            <a:ext cx="3664540" cy="366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3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Poisoning the Well </a:t>
            </a:r>
            <a:r>
              <a:rPr lang="en-US" dirty="0" smtClean="0"/>
              <a:t>(can include name calling)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 attack on the person, not the issue</a:t>
            </a:r>
          </a:p>
          <a:p>
            <a:endParaRPr lang="en-US" sz="3600" dirty="0"/>
          </a:p>
          <a:p>
            <a:r>
              <a:rPr lang="en-US" sz="3600" dirty="0" smtClean="0"/>
              <a:t>How is President Clinton supposed to help the US economy? He cheated on his wife!</a:t>
            </a:r>
          </a:p>
          <a:p>
            <a:pPr lvl="1"/>
            <a:r>
              <a:rPr lang="en-US" sz="2800" dirty="0" smtClean="0"/>
              <a:t>The president and his economic policies have nothing to do with his wife.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4353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777" y="376646"/>
            <a:ext cx="10972800" cy="9906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False Credibility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474" y="1502228"/>
            <a:ext cx="6781800" cy="4739640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author/speaker may be an authority in one field, but might know nothing about another 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 smtClean="0"/>
              <a:t>Example: An actor could be great at acting, but not know anything about being a doctor…or the science behind body odor… </a:t>
            </a:r>
          </a:p>
        </p:txBody>
      </p:sp>
      <p:pic>
        <p:nvPicPr>
          <p:cNvPr id="13316" name="Picture 4" descr="http://files.coloribus.com/files/adsarchive/part_1219/12199005/file/deodorant-pro-strength-ii-small-470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273" y="1119051"/>
            <a:ext cx="3492127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45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Faulty Pathos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What’s pathos?</a:t>
            </a:r>
          </a:p>
          <a:p>
            <a:r>
              <a:rPr lang="en-US" sz="3600" dirty="0" smtClean="0"/>
              <a:t>Emotions of the audience! </a:t>
            </a:r>
          </a:p>
          <a:p>
            <a:endParaRPr lang="en-US" sz="3600" dirty="0"/>
          </a:p>
          <a:p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Two types: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Appeal to pity (ad </a:t>
            </a:r>
            <a:r>
              <a:rPr lang="en-US" sz="3600" dirty="0" err="1" smtClean="0"/>
              <a:t>misericordiam</a:t>
            </a:r>
            <a:r>
              <a:rPr lang="en-US" sz="3600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/>
              <a:t>Bandwagon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143" y="664981"/>
            <a:ext cx="3319734" cy="389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9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406" y="539496"/>
            <a:ext cx="10972800" cy="990600"/>
          </a:xfrm>
        </p:spPr>
        <p:txBody>
          <a:bodyPr/>
          <a:lstStyle/>
          <a:p>
            <a:r>
              <a:rPr lang="en-US" dirty="0" smtClean="0"/>
              <a:t>Appeal to Pity (ad </a:t>
            </a:r>
            <a:r>
              <a:rPr lang="en-US" dirty="0" err="1" smtClean="0"/>
              <a:t>misericordiam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405" y="1673352"/>
            <a:ext cx="6339841" cy="497564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Making the audience agree with the message by making them feel sorry for the writer/speaker</a:t>
            </a:r>
          </a:p>
          <a:p>
            <a:r>
              <a:rPr lang="en-US" dirty="0" smtClean="0"/>
              <a:t>Example: I know that the project that is worth 20% of my grade is due today, but I would really like an extension. I don’t have it because my goldfish was sick, I didn’t wear pink on Wednesday so I couldn’t eat lunch with my friends, I can’t get the “Let it Go” song out of my head and I think my parents love my brother more than they love me. Can I turn it in tomorrow?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871062" y="1673352"/>
            <a:ext cx="4711337" cy="4718304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754" y="1740493"/>
            <a:ext cx="4216447" cy="450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6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Bandwagon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6571" y="1673352"/>
            <a:ext cx="5667829" cy="471830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Claiming that the idea is good because it is possible</a:t>
            </a:r>
          </a:p>
          <a:p>
            <a:r>
              <a:rPr lang="en-US" sz="3600" dirty="0" smtClean="0"/>
              <a:t>People don’t want to feel left out, so they’ll join in</a:t>
            </a:r>
          </a:p>
          <a:p>
            <a:pPr lvl="1"/>
            <a:r>
              <a:rPr lang="en-US" sz="3600" dirty="0" smtClean="0"/>
              <a:t>(Everybody else is doing it!)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242" y="1380644"/>
            <a:ext cx="3951515" cy="461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9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Faulty Logos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What’s Logos? </a:t>
            </a:r>
          </a:p>
          <a:p>
            <a:r>
              <a:rPr lang="en-US" sz="2800" dirty="0" smtClean="0"/>
              <a:t>Logic!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5</a:t>
            </a:r>
            <a:r>
              <a:rPr lang="en-US" sz="2800" dirty="0" smtClean="0"/>
              <a:t> types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Sweeping generalization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Hasty Generalization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Oversimplification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Slippery Slope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False Analogy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00200"/>
            <a:ext cx="4254544" cy="423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9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Sweeping Generalization (</a:t>
            </a:r>
            <a:r>
              <a:rPr lang="en-US" sz="4400" dirty="0" err="1"/>
              <a:t>Dicto</a:t>
            </a:r>
            <a:r>
              <a:rPr lang="en-US" sz="4400" dirty="0"/>
              <a:t> </a:t>
            </a:r>
            <a:r>
              <a:rPr lang="en-US" sz="4400" dirty="0" err="1"/>
              <a:t>Simpliciter</a:t>
            </a:r>
            <a:r>
              <a:rPr lang="en-US" sz="44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author describes a situation in a manner that is too broad</a:t>
            </a:r>
          </a:p>
          <a:p>
            <a:pPr lvl="1"/>
            <a:r>
              <a:rPr lang="en-US" sz="2400" dirty="0" smtClean="0"/>
              <a:t>Everyone failed the test!</a:t>
            </a:r>
          </a:p>
          <a:p>
            <a:r>
              <a:rPr lang="en-US" dirty="0" smtClean="0"/>
              <a:t>Look for words like all, everyone, every time, anything, no one, and none</a:t>
            </a:r>
            <a:endParaRPr lang="en-US" dirty="0"/>
          </a:p>
        </p:txBody>
      </p:sp>
      <p:sp>
        <p:nvSpPr>
          <p:cNvPr id="4" name="AutoShape 4" descr="data:image/jpeg;base64,/9j/4AAQSkZJRgABAQEAYABgAAD/2wBDAAoHBwkHBgoJCAkLCwoMDxkQDw4ODx4WFxIZJCAmJSMgIyIoLTkwKCo2KyIjMkQyNjs9QEBAJjBGS0U+Sjk/QD3/2wBDAQsLCw8NDx0QEB09KSMpPT09PT09PT09PT09PT09PT09PT09PT09PT09PT09PT09PT09PT09PT09PT09PT09PT3/wAARCACkAQ4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2WkpaSgApDSnpWSNcXfch4GVIywjIbPmbX2H6fNxTSbE2a1LWWmtQLaxy3AaEMsjPu5EYjOGyR7mri3cTTmESqZB/CDz0z/IiizC5PRTUkVlDAgg9wc06kMWkoozQAUtJRmgAoozRQAtFJmjNAC0lGaKAFoozRQAlLSUtABSUtFACUtFFACUUtFABRRRQAlLRSZoAWgUUCgApKWkoAZM4iid8E7AWwPYZrkbS2mwkW+Rp5nt23uu7ylbMjAD03KetdBrF1JbwQiESl5JlUiJdzbRy2B9BUdvqi3OpTrHuW3htw8itGVYMSfX2Bq4tpEOzZgGNr3TmhZizS2xXd0z5twece+KsQebfWcdxC/k3E98Y0kxyFCbGx+CHHvitA31wYdP8sWkcs8DSyPMp2qFwccEY5arWm/Z7uys5kiSIEeckanGCc5I9ep/OqcrLYXLcp6zM+kabHBp06W5QfLEsPmOyjGdo9vcGta0n82xhmkKAtGrMQeOnPNZ+qWwnuFKWN3LKU2l4p/KUrn7rEEfy70xIL250K9slt4rSYb4YV5Eeztgj2OM461zpvmNrKxUtfFEgEst7CghaIywLAS0h+YBYyP77B0I6fe/GtSw1Q3ZukuoDaSW20uHkVhtI3Z3DjFc9H4cu4drwQWs7T7ZDcrLj7NIQUd09f3eAPcCooNOmt4tQsYbXzLe1jihKxzK7PGspcJtznPlHGD1rVpFtRZ0lrr1nd3EUUZlUzZ8lpImRZcDJ2kjnjn6c1ctb62vY2ktp4pkDlCyOCAfSuHjjnZ7iSzzNPGrXDvFG6HKpKQzBsEyMZANozgL16Cql1Nax2p098GD980JKnZLKyBIu3BA7HnPTpRYPZ3Z6UeBnFAPrx9a8/uL6azvZbrT40lu43cb/AD8ADeYYon7bTsJyejY9TVj7LLY2V5PbyyyW1nO/not48LylYkGQw6nduODwSaVhcjO4yKDg1xz3N3aXEs9i12bdGltle7ujIssuQoIU5wFIYk8cKaItauxaX5ivprhWtneGWSERsjqR0G0ZBWRGGR3osLkZ2OR6ijI5rj5tWurXS4Ga8uQqtdu8kaRyTSJGxVFG4YJOR6ZqCy8SalfteFJ0XyrZ0A8tQPMQRlpAT6iQkAnHSiwcj3O3yKWuI0LVbu51iGOK4uGiLNuNxNkPGAexGd4O0/LxhjxXbZx70PQmS5dxaWsDWvFUOkXn2b7O00gUM3zBQM9qSw8X6ffSBJC1tIegk+6f+BdPzqvZytexj7anzct9ToKSoJL62iXdJcQovq0gFJFqNpPkQ3UEh9FkBqLM0uixS03d096UmgYUUZHrRmgBaKTdRQAGmO6ojOxVVUZJJwBTia5zW7OJ7xXeS5RLiRIJlBGx1OOB3/L9KipJxV0RUk4q6R0McscqBo3V1PdTkU8Vz+kH7JrN5ZRRKqj5iqnARQAE+XHcd8nO2ugXnrRCXMgpz5kLSE0VBe3S2VpLPICyoM4Xqe2Kssz0umu9VQ/ZpRFDJLEkoYEbhwdy9R0IB/xqD7Uk8+qllngb7MEdpo8JFhWPLAnP381ZeNbfxBB5J2tdRu06DoduNrEdjzjPf8KzpXMmlu4ieT+0L7IWMDc0YPuf7qD860RDJ0j067ezluJYXhihNsiTpt3P8pyA3sP1rWEFobreI4TcIoGQBuUdvcVh6vN9svxarCxmmtxEiuOI2c5JY9iFTOOtXrKGODUL15wqzxsz+Zj70T4IJ9cbcfhSe1wRHqttc6jM1vaC5hIADXDSssY5zwgI3+h6D3qA6dZ2EJ0tZ3Empb1ln83Mm7bkfL2GARgcD8ag+0jUHMjSSTW7fMouL1IFYdsIgzj/AHuaa9zaxBVgsrASRusqpa3W+RivQYVMn059a5rq9zos7WHjwg9uVkstYu4Z0BWNmVTHGG3ZCxjCjJbOecYFWfD+lS6BbXxuXjnMkhuGnQsXlOOchsnjAA5NaU4kv9OMSSyWc08WQRjzI8j09RXO6jdXOgCM6h4stY5AimKKeEKHxwSwBLMCOuCOefatrq24o80vdME3rsYLmDy45HHmC6RSZZZX3ebGhxyQHRVB4yM9qvWjTCOS3EscV43lQTJbyE+XJ9oKbhkkg7MnPU4zWnosN3p1tfalf6jpsst4qm3uPMKxOcHbkHA79u1MuU1S4091uNP0e+M5Vo5/MEaOQTtz3Zu4wQOcZ9aujR9jPsZ4j4n1CzluZxYW7SvciWBWjmVF53OeWOST07dansbhbi4tdLndIoLot5tnFEIhASN6hWAB3KQN3J5J6VFNDFbtNHJ4XRJTFz5MuXZCVVsFSSDu/QCtGwhsL2xW++xahaf2XJK0cUjsrydWJbPUsST1/GgT7mTb3gurS1trvTo5dPWQMNskitubDNkliXOJATnAbJqxquoWr6hfXMemPLEitDNMJ3XgjYSAPlUnZgHrwuSARVG3fR7C4spZLm9uzNFHOkUESFcKoPzEdgEBOMA7R1PFTxWmm6vqzWNprN5HBOplaBkUBgGKgDPOccjIPy4PpTHZEtxc2YmtbJYbkQQtJ5BjuhvlwUkcylxgLllJO7270pudPkuJAkV1LZz2sxeNpVHkbx5roqbeuQmctgFgK2L3wut89whuEWyuceZH5OZMBVXaHzwpKKSMckdaqnw3c6fZXktvLHNPIhRUhtwvDPulbDFgzNgdePlAo0JTiZnhyVLXU7UTGIo7kRJFlArupHmEEfvAQm3cpwuOg611Ov3F3BaRrp7wxzytjdK2MDHJGeM9OtYXhjRZ7XUY5ZrcxRRhwHmGGkyFxtUkkEYYk++OcZro76zh1MmPzU3xBlwAG2lhgEj1FRUclrFXZNRKTs3ocSPDuo3N6nnSwmORl3XXmggg9+Tkk9qjutMS3LrLHcQxKZiZ2QlSqDjjHUnPfnBxXQj+z5rlpmvBKiMoIWNt2QDhSfwz9Ku2OI5nkmlR0trfa2zkcEknBHf29KiGNnKVrL5M53gacU2/xOMXTbd5VjS7ackr8tvbNIQGyQTntgHp3GKi1OwGm38lt5iy7cYcDHBGeR2NXtS8UXV27C3YWlt2SLhiPc/4UlnpiW1ul7qSopnbZbJMjMhYjIMmOQD0A6knNd/NKKvI85xhP3aS+ZRtdUvrEj7LdzRgfw7sj8jxWiPGGrj/AJeUP1iWq+vW8NveRmGA2zPErS25I/dN6ceo5/GszNXaMlexDlOm3G5qy+KNYlJzeso/2EVf6VB/bmqH/mIXP/fw1SzQvP0pqMV0JdSb6s2NJ1vVG1W0T7VPKskqoyOxYEHr+ldjb67DdXN9BDGWktgCpLrslBHykMCQMtkYOD7VwumRz+RcXVtvViVto5Fi3/Mx+YAf7oPI6VZgTTxtmnaS3tRKf7NtGKiIeWQfMLICAu4Y3tzhjk964sRNKdkj1sDScqTlJ7kmpalrVxcXM090sEFvKkSNb3BjijmBBdcY3TkD5cdzkBa6y4huLy+sbpLeFoFw485WWSMnOTjscY4Ncqz2WoXkWp3EUkEM0ex/sgPnzXIzviCjLKMc/J97u1aPhTVraKG8RV8q281pVUHctsDjETNnHmZz8i5x3OepUjGpBNC5HzcrOuVAvOBu9QKeKigmSeJZI2DKwypHQipRUGtrDaz9av4LGyBuIHuBO4hWFFyXJ7Y/OtGsbX45S9jNFaSXBt5vNwsyRqDggZLfXtUTbUbo1oxjKaUtvuM+LVNPsElCadqtvLIuwyPbvIw445yeB6VbjBNvpM9hbzT28CMMcRt93aCQxHvTf+EgvV+9pP8A3zfRH+ta0FwZbOOeWMwswyULBip9Mjg1MKu7b/CxpXpKKVo2/wC3kzLuoLiK+e7WB5MXKuqp1KLCR/MkVDNfC6vJbqyuVigWCKOWfjCZckgZBBYDtjjNbCtJsKxklyBwx6epqK4hhvIvKuYgURww25BVhzkEdCKz+uQaSascyjZlK2sLW/LGK8u329WMCID9DsGfwqwuhwxl/Murx4yoGwzFV/TFL9htyF3XF+CR937TISP1pf7H0zKtLGJSxwvnyM+T7BjVQnCfwtMtsbHpelebELYQrNE4kBjcb8j1OckcnNcB4r1PR9O1vxDFrVlJd3d15SW+GC7Idg5Vznbht3Qc16FcaTBI0H2ZILfyZVkJSIbuCDgHtnv6g1w9zqbaj4yePUUsp7S3vzaCGeyBWKMLnzDNjglsAKepNVJdDowz95t6qxlahLpNx4g8P22ploNCttNS4WCVyeqlgCe5JwPfGO9UtJtPMu9Ce8c29hawS6ptLfciWUsAoPUkhR9K7DUb+21fxDJ9o0jT7qwsL2LTy8yZmLucEqegVSRwRzz0qjpPiFNZFt9t023vtStLe7uNr2u14mjYeVGvGOnpntU8qbOpVJcmi6f5/jrr8jQ/tBT8TdKfTZv9H1CwMs6J0fglWI9enNbXiLUHjmhtY5pYRtMsjRAl2z8saADk7m5OOcKelYHw/jkOqajdS6fYbZEWVL60i2qxblowfY9RwQRzXU/2Xayax/aUkk5kGCImb92rBSobHqAT+Zq1NL4mcVZJSUeyOf8A7Ve0s5Giu7l4hJGyyJGrTGIxbiihxxlwRg9M4quniC6k1GSJLoSGCzlkDmFA0hYZicnGQcFRgY5Brbl8K2klx9oW9ulQTCYR5UquGLbQMZxlj71JJ4Ztnmnlhu5Y/NjdUQKpWMuwYkZGfvDOCcDJ9a0U49yeaJhzatfQ2qKLu5kuYD5dsmc/aJjJIQsmByNkYB+uacPEc8mlyM+oXGydYsSGFUkjO91mChR2CjHU/MK0l8GwvDIDqNwzsv7uQKgMcmAC68dePoMn1qtrPhq3tJ7W9E7eXDKipBIypFk7QSz4JA+QH6/WnzR3BypmWbwSX9iqx3bNZXTNGkiGSZY96Eg4JJIxIvBPAFDWq6frkGqpvayBeSJlJhlwpLSI4I+Yjk84yFxkdDo30ekyaxcXlza37ukzRRiFm27ygJOFwRkLz1HfvSQaXpS6hLI9rPEkcbyG1M2UyjYIC45GRuPOOnWjniT7WBsFL1JbhIYLOOMBxEhAy2fusfbr+ZqNHmTzWUQwRtKrMEZckAZcH9D9Kasz34M8cHlzTiNlJXcAo4PPGRn6VHGr28axTjYXR1VGdFyWVcYycnkH8a89p82lzVWaOb1q3t9P1lZrcB7R2WVF7EBvmHPbINdB+4h1me+vZdrJDvfyTuW5RSCpaMZwVBUcjrjBrF8SRusGnLPkS+S+8OuMNuOfwznFQwBvsVxdCRTLMjW5XbksqhCoGOSTknv0r1budKMmeVG1OtOCLcthBrOtSvDcSk3Mp2q0YB5B5znG0AfXpWA6eWzKw5UlT+Fb9gJNNnju2Eokj003G0oQoc/KFPHYetc60m9txfLMc+5Jrak2znxMYxtbdinoTxj3rf8As1hp2kWy3GnC51e4iaaCCYsqy7TnZ6btvIHXip/D3h+XfHfX0GBvHkQycbj/AHmH4cV1VxdK2AYlJR8qZBwCDjIrkxeNp07xvaxvhMOl781fyOQurXUTdJY3KWkt5PEzWCxwkCwQj94eAASBwO5P93NS6FYnV9UtbjypoNO0+NooICQMHAVklTOQ+ck9QQRmus+0uZ9jFfubhxx09aZDNi4DHOPL3vgAFjyCSB14ArhWIpyklruep7RqNkrFXULy2uIJNNjiuTLnyzHATEwAwRyOVU9MimWGhubRIrk+RbA5W0iICKM5wfWr2ks1xG1zKgV2YqOSfl/HkDPatEcV2u+zM41UleC+Y1EVFCqAAowAB0p4ooFBA0Vj69/Yq+R/bYgK5JiEoJ57/wBK2BWdd6a11q9leb1EdqsilCuSxbA/pUTTcbJXNaLUZ3ba3232Oagj8LLq9zK8mlm0eNFiQ9VYZ3cEcdRW3olqthoVvbJNHMo3OHj5UqWJGPzFWbXSIre+vZ22SG6dW2GMYTC7cfpVXw9LZLYLZQyPK1op+Z4yu9dx5HqMgj8K5J0nbl0V7+XU669ZVYPlbaXLvr09On4mkoA3lSowepHINIvmBY23bhzz7eppQ8TKSpcH75PcH6UYVjksTx0b06Vz6XTT+5+d/wDLocQi5cgsobefvL6YrmPEl8F1iKZW/wBG0dopJQP7znp9doH511ca58sFgdoJwPSuS0fUZtd1iW2lt4JrOUtJOjQquAG/dtnOX6AdOK2owSjru/8Agfqc9d7R7lrw7cyw32r3OoPsLpHdODyEQqePwAFZsNk982qWFhqD20WsSNcOl3YsJNpAD+W24A8eo4zWmNY086lrc9xAhEKJBlckzjkbcdM7sjirHhaysnsU1BLGO3um3RuFLELhsEDJOOldMekUxUasoNRg/wCrmanhsWWszI+pxi0mvBfCMwkyLLt2oC+du0HDcjJIFQDSvF7yzXb3Fkb6ytPs1mQciViyl5GyOCVUcdK6eCAXdne9CbiR8H6fKM/lSWMh/ti+RujspX6qoDfrit/ZroaRxtS65kmpf8H/AIH3mZ4c06/ivtQ1PUrWCwe8SNWt4pd4Z1B3SHHALZHA9OTW4EZEAwchCMjoaoafCmoMzXKCSNV4VuRlyWJ/LAqut/NZ6Xcyqxd4vLjjDH3x/Konh1Prqv1MJY669pJWTT/BGwyEMwAPGPx/GmqSCCRg5zjP1oWR5Ly4jDErGseAeBnk/wCFOKSd0Pc8fQ/41yVKTjNWOmE1JXGSkqIwpxhD0/Cob8u2nXDo8YlERdDKNyDBzyKslCzKdrZ4XkdsUyS3ae1aBlIUxMpyfUVnBS9pfp/SKe1jCP2l4wL29gEk9vvfeXQEeblRtx8i4O085/KklZ7mZ2TWZgrsh2wRkoQCEKISefmHOOcGnW8N3eJEbvS5NzpJBKJsMzIFBXc2ehbPA/pUU9hqc0UL2enwH9xh1uIxGpcv83yg/KeAciuvoc4Pd3C2GmS2ctw8SX7wSJG4BkXecdSScY/LPSrPiRUsme5aCGVboLDK0yGXYoz91Rj15yw/Gq2oaNdS6fGl3JHBDb3JkeVyAu0rkkBSMEN8oIwcEnqalfZcaMIrqS5uEtWE8pul8oTqSwAyRkAHseTgA9a2jsehStyxf3kmp2lhqWjafPcJOwZoYUZWCMA7Beev1xUVpqU1vc2trZxQxWiWybxjLB3dkRgT1AK8+u72qB5VufDbtFbPZRfb7d1UShmXMqZIH8PXgGprXT0trWLU5ruZIoE8qaMKCZfLlfyx7Hcfx4rohZx1OedOMZt21KtnrOpTeEkniuDJcQuHuA6qZjBtySFPBJ5I9QPWn2MFtqGqakwKx27W8SQzoqxqvmxjDAddxJ49OlR3Vza2+kOhs1u7C301dolOHLB9oDYGRjPPPTp1restL0+QkzW9mbpoRHKISSpjHC8emB+FVJqN3YlxT3ItHSL+wY44ApdM70D7wGDFSVyehKkirrvhG8ry9uEI+UfxHnrVCzutOtpb+2EVvBHFOlvhBgY28Z7DBz06VVfWYmuo7nKjT44HWSILuJIYADrjOOR7HmvLxFJ1JuUXa6+fX/Mo2pZ5I5VRBhfL6ED73OOn0qC7mupNLk8mIySyKQxK8R+2O9QnX7eGPbJb7ZRwIQcnqAOR04OfwP4w3GrwatbR29mXRpLjy9rfKcAbt3Xhen5Yp06coz5nK67CkrqxtWFv9ks44uSVHJ9T3qyKRRgYp1dRKVgoFFAoGNwc1Dd3KWVrJPIHKRruOxSx/ACp6RhQNeZxWs3+sTxLcTRXOn2hBeFYBvk8wcr5uOQD6D8atGC4s/KvtPsmFzcovnxuxKwFyGKiMcjLck9uTV7XodamWQabPDBbogPyn97Ie4yeF46GsfQtQsNHtpdQuPNjXUZcwxkmR/LXje3fHUk/SuKStO0n83/X+W560Xz0U4JadF1v0fy167dDqFdmtY3mgEErqBJGSGx7ZHWnMyDjy2IxgH2zWY19eRam945jj0ossOJnGWPaRMdicDHfrxWsci4HUgj8qirDW6e9lsvv+Z5s4OGvft+XyIZJ4IIbi4ffsgjLu3UlQOf5VzsaGH+x5rjTFtbUSLHaNBOfOi3dFf1U9xXQX15bQXNvZTQySG+LRjYmVwBzu9BisWzttGtp5LiS8vTDpUgXy7pmEUDdBtyOTg8deo9a2hT5FbQxnRqTs4rT/g2/P8SPTrXRR4i+zp53naXGQgkYFZDkln92BY/nW34fjhGkxzW4lWK4ZrjbIQSN5z2rHaw0u80+WC21aL7YZHuYpwyhkMmT07qQcVu6ZbxwaXDaRzI5gjELMhzyBg1pBa7GcaU4P3o2I76CKCJ7u2PlyghiVbh8kZyOhqo7m28y7z8omuFz+HH6pU4t7w2kdm0EexditKJONoI6DHXA6e9Jd6dPLobwIF+0F2dRu45cnr9DXUrLRnHUjKV5RXS/zJdGjEEMydNjhD+CLWREpniaLruiM7D/ALZ8fq1ajrdRi6ghhYtM5KSlhtUEAEnvkemOaLOzMWo3pYEQiOOGMkdQF5/pTTtdkzpOXJC2zf6/5fiYmr3FmY7O71AgWRvzvL5KlREVGQOvIqk01xPb6VFayXKi4e7FqWZlby9uVX16cAmur0a2U6LaxzxhyFDEOv8AF16GrzrHkPIFymWDN/D689qOdLQ1pUHOCk3a6X6M4O61ue/0i2vvtjw2yyQ28imYw72VSZCWAJHzEDj+6a09Rmhk8G2rRzRvDJPGHZ7ljGw3/MGkOCVz3rZYySwSSWC2Vza7GaJEXO9/97O3r1rFvJ/EU2mTIum2KblCJGHUlWwPm5OCc5wPpVJ32/MTi4p31uuxm22o3l3b2VhZ+ZPcRme42xy4VdpxGAx6pzjnrU11embVotTjDxRNPb77nkrFGU5Qr7scZ6A101gHgigkmEEUQhVBvj2S7vQ9uT2FWw9u0r2oaJpAoZ4+Mgdsik6nkXGi7K8v66HI2EMEutXdjPKbqaWR7qCWG4JTcpIGVByjDOODg49aZpqRw3C2l7NdGSWBxLtPkw2qHnIz97LALu5ySeTzXXW0OnxXtx9nit0usAzFEAbnkZI9cVkeIbNo984TzIpipliWAytLIuTGPZcgAjGPpkms5u7uejgm4xdNvr/X9feZlpBJqUUtnCI43nVXlkKtvtijhlVxgKDkEYAGPcV017pthcadLYXChbe5YgruIJZju4Prnms/VIbqDw/DDMTdEOnnPM2ONw4OByMnHFJ5160kzB5CltdxQrDEuQFGNx9T1/IVzzxDhLlS8/6+41nBVHzplqKz0awhcqkRW2BjkYnew3YyG6k54GDTtDuI5dFEtvFEgUv+7iTYMgnoO3aqNpo17FDdWziJGkfzTcE7vMcOGXC9lGOR71d0mFbH7TaR3sdxOCZChAGxj1zjsT+VTGrVlNOSstfvJlCCi0nd/oQ2E+nG1S6uIrWGYo7ttXjaDhmHt0pt3rdtDdQiGTFsgeS4ZU+UgJuI+uCDgeooi0ewt7iKKYS3E6Rr85yERQc4OMADIJ5qe0uNNuJITbWoxMhkD+SMAZPJ7jnNaX6HPdXBfElhsy5ljPmeXtdMNn/AdM1X/ti2u9RAkCm3W2SRo3UEq7PhQff296vnVbfKEJJ8yK4+X+8MgfX/ABqvJLpmpxGOWHLCURsgG1ldu2R+uDS5vMOZGuhDDIxz3FPpkaLHGqoMKowB6Cn1qAUCkpRQAUlLSUAQ3NtHdW0sEozHKpVwCQSD15FceNAnl157K4vXj32Xz/Z12qsW7aIxnOFwPrXbZqnqNiNRspbaSSSNJRtZoztbbnkZ9+lZVKSnr2OnD4iVFtJ6P8PM5U3NtqVwbQQysbfcmmXUJIRmTHyjPG4Y5Y8EZrV0HxAb+YW1xGWlIJE0a4Ru/TqB6E9frxS+JPKsPDTWtt+5L7IreOMYJIYHAH0FSeH7aaKS5kl082aM37pGlDlQeWAx90Z5xnqayipRqctzqqShOg5W06Xevr876paXuSTnzvFdjGR/qbWaXj1ZkUfpmsfTl/tDVbaJjmP7VcahIPo5jiH55P8AwEVannvV8R6hc2dvbypa20cT+bIyEHDOcYBH8Q61B4QJi0u81CTkIixjPpGuT/48zVe8gjFwouXkl99/87lS1sbS9msojaQMLnUrm5ZjGDujjLAA57biv4Vu3kFnoWjmCBGhgkl+fyyQQGOWxjnoCOPas/w5Ay31gHOTBpaufZpn3H/0Gr+tq1ze2tqvJKu2MH0/+t+tEV7tzPFzfPyX0/4L/SxQt9Yl8m5lWWUvBCUEbcgbWChsdyQc/lVw6he29tBezTwSWvmgS+WudqEdSfUHrisyKUyiSVZAJJ7ZJA27HLSqAc/hVt5lksIbC1DRy3U22UmQM/GN7A5Ofr7U02crSLJ1S7axv79diwowW3Vl7A4LH1zmtmFjLBE56soJ/KucllK+HL+zclntn2Z9RuyCa2rgbJLUnhVOCew470pVHBc3p+LJaTLvA4B/Cs7Wp7WDTJPtzPHBJiNpFQnZnufQcVIjiXUyY8EJFgsO5zWD4j1W507xDax2citLcWzKqTS7IkO7/WN645rXDz9q3bo/yMK79nG/9anPwTQ/8I68Vu8cUAvkVrhg6RzIoJBKjuQBnb14zzVy7ELeHNMFhHaXW+/ciK3DpHI+1/7xznOPxFbs97fadHp9vd3cc88tvOzyLENrsq7lI9MfrTDqNz/Z3huRpVWS8kjMxEY+fKEn6euR6V1czOFU0k1fpbb08/MyUaK88MaVaQSzTTWl/CLjzYyHVuSQR/KkNtq3nyeJokkaZbpv9EEfzvB93Hr0GQPxrevdamh12Kzin0+GJ0Rt85O6QlsbVwcZxjFVtM8Qz33iSexBR0jeRXjWEgxKvAYtnByeMYoUnvYrkhdJvXb5rruSre/YNdvrh7W+kS5jgKiO2ZsEKcgkcdxW9NNHDA8srBEQbmJ7CsSG8vIvF8tpdXZWGVN9vCYxtdcc4bqGBzkHqK09UtnvdLuIISC7r8uTwT1rCq2ldb2OyhZuzel/1M2fULTVL1bGSWQRMyOjR/dk77WPbkHj2qUXst8z28MCMjxt5smdpXJZRgd8bfWmtpkt28t3cmO0lYIVCHd5ZRiQSeh60ltp9q17LBDe3JuLfb9pCtjfuJcZ4+vT6VxJVG7vr8vkdz9nbToZ66neXemWy24nSSN1LpEpL7Ao2k9M5IPQ9xmtC10yazljuVeGBFkleRWGcRsQ2M9iCDVuS4i0v7NbgJHbhSpZmPy46Cqd7qRk0kLMCJZo9zrGpIVN2DkdcY4P41caDWsndmVTEpXUVYUxQ6rNcSw3O0yKqZ5VkjH3vbnPX3pfsTW7on2q2VIi7gsfnCuT19QSR+Iqu1jPDA0YhWRZJAirEo2BDubGOw3EZz2FJbtGwiRkVv3odj6qqttX24UH8afqtTlv3FFtBbsEtbkebnZEDExBdFGfryD+eKm03TWM1rdRuDbspkYOBuLdF6ccZNO023ivm82QSBoZHeNTxs34YYI9s/nWrbWyWkIjiBCgk8sSck5Jyfc1UIJ6jjG+pOKWkFLWxoFAooFABSUtFACYopaKAKTaZbSail9JGWuI02Izc7R7DsatEhQckAAck9qdmgjPBpWQ3Ju1zk47sXHh3Vb62kSQ6hctHGykEEFliT9AKZD/AKL8Ppo4f9ZOXgT1Z3kKD+dbuo6QL5IEjnktxBOs4EYXDlTkBgR0zWXaaPdQ3kMN15a6ZYTSXMTBsmUsSVBHbYGb6nHpWbi0/kehGrCUd9ne3ktl59C1osajV9VdD8kbxW6H2SMZ/VjS6zLcTXsVpbnKrE9xIoBJkxwE4I65/lS+F5EutNmvI2DJdXU0qkf3SxA/QCodTkuLXV2ltgnntCscQfJzlhyB3xjpnvmn9k5q38Vp9NPuVio17dCW3jLssUckUDo+Oc8sW/Ac5qzfazDBIJtPNvNFFC7EKo+8SMDd2HPPrUHl+br4tlBJ+2NcPnsFXAz9c/rT9XeztNajE0KG3a3VJACFCh5ANx+mKi7sTZXG3NzMEeK9tLcu7OZiYiok2JuBHPIBA59K3LGc3Gl21xOFDSxI7DsCQCa5G5ZJrIIJd0MUV1JG+7OVUgKQfTn+ddOqOmmWYCswSNcheucD/wCvUym4xclrYUo7E8UsZum2MoCpjAGO+elUIrS01XUZL6aMki3+z4cgptJz+dXba0WRGeaMbnJIBH3RjGKZPaTR2pijYPGONgXBI9zXPGeIglUS01dl+Hp8rilGEtGZth4f0uW3gW3+0bLUzLHukJx5i4br1GOlRnwJpslskUtxeybMfM0vJwCAOnoe1akYuWncxx+SrKBuIx+IFWEmjhVolZmMSZO7nOPeuihjJuN56ee1/RbmM8NSfQyp9GGnP9rttReytrW2VGUxLIAic5yeelYC32lxCG6hg1SS6F1NeMEVY5YkwrsrgnlCGUgdx+NdTqjDUtCu7eAkyXVrKsY99uP5muB1GK21LU7SR7w2lrdafH58sbhduYZOGJ7HywCD1q5YhtXg9Dpw2DpSu5rY6LS0e68Sh4Dd3NhY79krMgAMiiTH95h8wx6cVND4rvJtAfU2s44Y0lhO9ZRKhjaQK44wQ6jOQRxUHhCS4udQurme4NujiCRrRY1VWZ4EwcnkdMAD0qldK1xNqZuLL+zBNYTx37ygx25l3AQuHPDEjPIyaHUlJXv3NYYelCTil2fX5/1sayadJca9qmmajf3lzDPZAx75AAquWV/lUAZBAwcZGayvDuo3aeKJGjWbU0v4UDXWFhQrE2wyKpJJXkc9Sc44xWne3tvZXCapdzh3h0jNxBENxdGZfmVumAQ35iqEAl0KG7nF9FdS6XpQWzVYSqmJjlWc5+Y/IOmBx71L0ZpHWLXdJf1+B1uo2sc6LJLIE8oNgnpyMcis77FHqJaK3umCRRJbzMEBDjrwex9aurbz/wBlPHqN35zrkmaOLYSByPl55+lZqwW5t4pvtU5RXCAqoRgzEYJPTAA/nXQeVUVpE7E2t9cXjySwW8ThQgXJnO3GPcen/wCurraZbT2iosRhRmLlY/lOSMHOPUcGqNg82obLe5jMtvh2eaTDrId3y7COgFbw4AFJq+44WYiqFAAAAAwBS0UtM0EpaKKACgUUCgAoopKAFoopKADiloooASkIzS0UANVAgwoAHoKXg446UtFADdqglgME9TjrTXhjk3b0VsrtOR1HpT80UAUrqG0iCGS3iOR5QG0cIeSPpxmniWOOWZVJLxrvIJ4Axxim3NtNNyJFVgCAMcYPHPvTU07K/vJCzNjzDgfNj09K4ZyrufuR06bdv6+RolG2rJYrrzJAnlurldxDdBUH2mRL50eQ7Qcsp6KvY1Ye2b7R5iSbQcAgLnNVZ7GV5pWTaDKf9YTyox0x3qK3t+VaNtP718v10HHlEuZ5IIpeXILh0cdMZ6Z+lKsM0hkddgSbkMTnaDzj3zU1wirZpHI2DlQDjIzUEtz5VsiRv9x1jdgMceorGpFRm3VloltfrrdfiNO60RNawNHK8kjRl+TiPotclcLbpPr8EMGjp9mZ5IbNrdWlmmEQcS8nnGTwF7V1gsm2DEmxyMOwHLD1+prCiFqnirWLae3k+03hTyJfILfIYQp+fGAMg966qUXGKXLb/gmlKWsnvp+qMi1uobnWbe4kNrfXCXttH9saGMuEkiZtuVGAQw4I5GRVF1ksPDsEiNJKC8nnxSSFgLi3kMgYAk4LKjA446V0kGk3H/CIaPFHZrDd2s1tNJFwuSjAMT77cmpIPDFzJrNy91LF/ZnnTTwxJnezyrtYtngAAtgf7Vacsn8zoVaCfp+n/D3Oc8aXM7XcN3JAsYm03y54lcMBG8wA+YcEA7fzrU02ykmuUsJUeVYEn0m8IOCIiN0Lkem3j8a3bDwva28CpeSSag6R+Sr3QU4jyCF2gAYyoPrx1rYEYDFgBuPU45NWqbvdmU8SuRQitv6/r5GDbrrFtpc8N/FBOsNuIo/s7nzJ26FzkfLxjjnnPtVRgZLZ4prS6WEyoxkgRjklSPukZwMDpxzXV4oxxjtWqVlY5JOM3eSMJta+xxW0UURK+WcvOrxZK4HChTyeta1nO1zaxTSQvA8ihjG/VSexovEne3KWsgjkYgbyM7RnkgdzjpmsGyWPStblt7SS4u2ZR5sagZT5vvOxPzvz9cdc8UykouPuo6UdadTQaWgzFopKWgAoFFAoAQUUxnwRTRMP/wBVAE1JUfnDilEuSRjFAElFR+ZhRnJNNM3tj60AS0tReaAM8nPt0pwkBHf8qAH0Umc0tABRRRQAlLRRQAhqlcXjB/LiHzbgpc/dBNXTzVCG2aK5ddhMT9cjgY6H6/8A665sT7SyjT0v1KjbqQGK5u7hWKmMJgfOOOOuB35q3BYxQ7cAsy9GY5Iq0BilqaWDpwlzy9592OU21ZbABgUYzRzmiusgQDFLRS0AFFFFACUtFFACGuf1WySN283izdw62sPDXUzZyH9R0Pp1J6V0BpjpuIYBd652lhnBxQVGVmY+iam7k211tVlC7CVZME5/dnd1ZcdR1HNbQOawo7e41S7tze20sXkQ7ZHcKAX3K3yYJ4+U5Ppit0D1oHO17oUUtIKWggKBRQKAGmgAUUUAJsU9velwKKKAFwBRgUUUAJtGc4pccUUUAFFFFABRRRQAUUUUAFFFFABRRRQAUUUUAFFFFABRRRQAUUUUABpKKKAAdaWiigAooooAKUUUUAf/2Q=="/>
          <p:cNvSpPr>
            <a:spLocks noChangeAspect="1" noChangeArrowheads="1"/>
          </p:cNvSpPr>
          <p:nvPr/>
        </p:nvSpPr>
        <p:spPr bwMode="auto">
          <a:xfrm>
            <a:off x="59674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298087" y="3475235"/>
            <a:ext cx="8153400" cy="3275077"/>
            <a:chOff x="457200" y="3447211"/>
            <a:chExt cx="8153400" cy="3275077"/>
          </a:xfrm>
        </p:grpSpPr>
        <p:grpSp>
          <p:nvGrpSpPr>
            <p:cNvPr id="14" name="Group 13"/>
            <p:cNvGrpSpPr/>
            <p:nvPr/>
          </p:nvGrpSpPr>
          <p:grpSpPr>
            <a:xfrm>
              <a:off x="3276600" y="3447211"/>
              <a:ext cx="5334000" cy="3275077"/>
              <a:chOff x="1928813" y="3429000"/>
              <a:chExt cx="5334000" cy="3275077"/>
            </a:xfrm>
          </p:grpSpPr>
          <p:pic>
            <p:nvPicPr>
              <p:cNvPr id="6151" name="Picture 7" descr="http://ny-image0.etsy.com/il_fullxfull.232326888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8813" y="3429000"/>
                <a:ext cx="5334000" cy="32750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7" descr="http://ny-image0.etsy.com/il_fullxfull.232326888.jp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621" t="44945" r="56903" b="42539"/>
              <a:stretch/>
            </p:blipFill>
            <p:spPr bwMode="auto">
              <a:xfrm rot="16002829">
                <a:off x="2905674" y="4729086"/>
                <a:ext cx="648040" cy="5147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Rectangle 10"/>
              <p:cNvSpPr/>
              <p:nvPr/>
            </p:nvSpPr>
            <p:spPr>
              <a:xfrm rot="1074953">
                <a:off x="5915774" y="6015495"/>
                <a:ext cx="826889" cy="5753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57200" y="4190999"/>
              <a:ext cx="2590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ooper Black" panose="0208090404030B020404" pitchFamily="18" charset="0"/>
                </a:rPr>
                <a:t>Everyone who lives in Oregon is a hipster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2286000" y="4190999"/>
              <a:ext cx="1295400" cy="1151893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8387481" y="3893126"/>
            <a:ext cx="410155" cy="221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92999" y="5062531"/>
            <a:ext cx="1169849" cy="715089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F5FA">
                    <a:lumMod val="75000"/>
                  </a:srgbClr>
                </a:solidFill>
                <a:latin typeface="Bauhaus 93" panose="04030905020B02020C02" pitchFamily="82" charset="0"/>
              </a:rPr>
              <a:t>Oil, Oil. Oil. Oil.</a:t>
            </a:r>
          </a:p>
        </p:txBody>
      </p:sp>
    </p:spTree>
    <p:extLst>
      <p:ext uri="{BB962C8B-B14F-4D97-AF65-F5344CB8AC3E}">
        <p14:creationId xmlns:p14="http://schemas.microsoft.com/office/powerpoint/2010/main" val="105312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Hasty Generalization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assumption is made based on too little evidence</a:t>
            </a:r>
          </a:p>
          <a:p>
            <a:r>
              <a:rPr lang="en-US" dirty="0" smtClean="0"/>
              <a:t>Example: </a:t>
            </a:r>
          </a:p>
          <a:p>
            <a:pPr lvl="1"/>
            <a:r>
              <a:rPr lang="en-US" dirty="0" smtClean="0"/>
              <a:t>Alex Rodriguez used steroids during his baseball career…so that means, all baseball players must use steroids. </a:t>
            </a:r>
            <a:endParaRPr lang="en-US" dirty="0"/>
          </a:p>
        </p:txBody>
      </p:sp>
      <p:pic>
        <p:nvPicPr>
          <p:cNvPr id="5122" name="Picture 2" descr="http://ts1.mm.bing.net/th?&amp;id=HN.608034972829417600&amp;w=300&amp;h=300&amp;c=0&amp;pid=1.9&amp;rs=0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98" y="3634129"/>
            <a:ext cx="4201284" cy="284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s1.mm.bing.net/th?&amp;id=HN.608048227093708839&amp;w=300&amp;h=300&amp;c=0&amp;pid=1.9&amp;rs=0&amp;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309" y="3691558"/>
            <a:ext cx="4178163" cy="278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74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588" y="441960"/>
            <a:ext cx="10972800" cy="990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Sweeping vs. Hasty </a:t>
            </a:r>
            <a:r>
              <a:rPr lang="en-US" sz="4800" dirty="0"/>
              <a:t>Generalization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Sweeping </a:t>
            </a:r>
            <a:r>
              <a:rPr lang="en-US" sz="3600" dirty="0" smtClean="0"/>
              <a:t>Generalization=Everyone </a:t>
            </a:r>
            <a:r>
              <a:rPr lang="en-US" sz="3600" dirty="0" smtClean="0">
                <a:sym typeface="Wingdings" panose="05000000000000000000" pitchFamily="2" charset="2"/>
              </a:rPr>
              <a:t> One</a:t>
            </a:r>
          </a:p>
          <a:p>
            <a:pPr lvl="1"/>
            <a:r>
              <a:rPr lang="en-US" sz="2800" dirty="0" smtClean="0">
                <a:sym typeface="Wingdings" panose="05000000000000000000" pitchFamily="2" charset="2"/>
              </a:rPr>
              <a:t>All of this applies to one person</a:t>
            </a:r>
          </a:p>
          <a:p>
            <a:r>
              <a:rPr lang="en-US" sz="3600" dirty="0" smtClean="0">
                <a:sym typeface="Wingdings" panose="05000000000000000000" pitchFamily="2" charset="2"/>
              </a:rPr>
              <a:t>Hasty Generalization=One  Everyone</a:t>
            </a:r>
          </a:p>
          <a:p>
            <a:pPr lvl="1"/>
            <a:r>
              <a:rPr lang="en-US" sz="2800" dirty="0" smtClean="0">
                <a:sym typeface="Wingdings" panose="05000000000000000000" pitchFamily="2" charset="2"/>
              </a:rPr>
              <a:t>One person made everyone like this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232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Oversimplification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author describes a complex situation as being much simpler than what it is</a:t>
            </a:r>
          </a:p>
          <a:p>
            <a:pPr lvl="1"/>
            <a:r>
              <a:rPr lang="en-US" dirty="0" smtClean="0"/>
              <a:t>Could be combined with another fallacy </a:t>
            </a:r>
          </a:p>
          <a:p>
            <a:pPr lvl="1"/>
            <a:endParaRPr lang="en-US" dirty="0"/>
          </a:p>
          <a:p>
            <a:r>
              <a:rPr lang="en-US" dirty="0" smtClean="0"/>
              <a:t>Example: World hunger can be solved by giving everyone food.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266" name="Picture 2" descr="http://ts1.mm.bing.net/th?&amp;id=HN.608051877825807596&amp;w=300&amp;h=300&amp;c=0&amp;pid=1.9&amp;rs=0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280" y="3938453"/>
            <a:ext cx="3505200" cy="274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352" y="4163903"/>
            <a:ext cx="4097927" cy="229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2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Slippery </a:t>
            </a:r>
            <a:r>
              <a:rPr lang="en-US" sz="4400" dirty="0" smtClean="0"/>
              <a:t>Slope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The author argues should one event occurs, so will lots of other events. </a:t>
            </a:r>
          </a:p>
          <a:p>
            <a:r>
              <a:rPr lang="en-US" sz="3200" dirty="0" smtClean="0"/>
              <a:t>There is no proof that the harmful events are caused by the first event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Direct TV: </a:t>
            </a:r>
          </a:p>
          <a:p>
            <a:pPr lvl="1"/>
            <a:r>
              <a:rPr lang="en-US" dirty="0">
                <a:hlinkClick r:id="rId2"/>
              </a:rPr>
              <a:t>http://www.bing.com/videos/search?q=direct%20tv%20commercial&amp;qs=n&amp;form=QBVR&amp;pq=direct%20tv%20commercial&amp;sc=8-20&amp;sp=-1&amp;sk=#</a:t>
            </a:r>
            <a:r>
              <a:rPr lang="en-US" dirty="0" smtClean="0">
                <a:hlinkClick r:id="rId2"/>
              </a:rPr>
              <a:t>view=detail&amp;mid=3CCE0F46DA327AF5AB753CCE0F46DA327AF5AB75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28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False Analogy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The author incorrectly makes an analogical (comparison) connection between two unconnected items</a:t>
            </a:r>
          </a:p>
          <a:p>
            <a:pPr lvl="2"/>
            <a:r>
              <a:rPr lang="en-US" altLang="en-US" sz="2400" dirty="0"/>
              <a:t>I think you should give me credit for this class because Joe comes to class only three days out of the week and I’m here everyday. </a:t>
            </a:r>
          </a:p>
          <a:p>
            <a:pPr lvl="2"/>
            <a:r>
              <a:rPr lang="en-US" altLang="en-US" sz="2400" dirty="0"/>
              <a:t>You passed everyone else in the class so I should receive credit like my fellow classmates.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818" y="4639907"/>
            <a:ext cx="4062548" cy="20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45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594</Words>
  <Application>Microsoft Office PowerPoint</Application>
  <PresentationFormat>Widescreen</PresentationFormat>
  <Paragraphs>88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Bauhaus 93</vt:lpstr>
      <vt:lpstr>Cooper Black</vt:lpstr>
      <vt:lpstr>Wingdings</vt:lpstr>
      <vt:lpstr>Clarity</vt:lpstr>
      <vt:lpstr>Fallacy notes</vt:lpstr>
      <vt:lpstr>Argument is made up into 3 different parts…</vt:lpstr>
      <vt:lpstr>What’s a fallacy? </vt:lpstr>
      <vt:lpstr>Faulty Ethos</vt:lpstr>
      <vt:lpstr>Poisoning the Well (can include name calling)</vt:lpstr>
      <vt:lpstr>False Credibility</vt:lpstr>
      <vt:lpstr>Faulty Pathos</vt:lpstr>
      <vt:lpstr>Appeal to Pity (ad misericordiam)</vt:lpstr>
      <vt:lpstr>Bandwagon</vt:lpstr>
      <vt:lpstr>Faulty Logos</vt:lpstr>
      <vt:lpstr>Sweeping Generalization (Dicto Simpliciter)</vt:lpstr>
      <vt:lpstr>Hasty Generalization</vt:lpstr>
      <vt:lpstr>Sweeping vs. Hasty Generalization </vt:lpstr>
      <vt:lpstr>Oversimplification</vt:lpstr>
      <vt:lpstr>Slippery Slope</vt:lpstr>
      <vt:lpstr>False Analogy</vt:lpstr>
    </vt:vector>
  </TitlesOfParts>
  <Company>Chandler Unified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Fallacy notes</dc:title>
  <dc:creator>Bryner, Lindsay</dc:creator>
  <cp:lastModifiedBy>Snyder, Penny</cp:lastModifiedBy>
  <cp:revision>7</cp:revision>
  <dcterms:created xsi:type="dcterms:W3CDTF">2016-08-08T22:51:23Z</dcterms:created>
  <dcterms:modified xsi:type="dcterms:W3CDTF">2019-02-22T21:30:10Z</dcterms:modified>
</cp:coreProperties>
</file>