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29"/>
  </p:notesMasterIdLst>
  <p:sldIdLst>
    <p:sldId id="256" r:id="rId2"/>
    <p:sldId id="279" r:id="rId3"/>
    <p:sldId id="280" r:id="rId4"/>
    <p:sldId id="281" r:id="rId5"/>
    <p:sldId id="282"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7FC0557-86F8-4114-9523-7D9E0D9F8B0B}">
  <a:tblStyle styleId="{57FC0557-86F8-4114-9523-7D9E0D9F8B0B}" styleName="Table_0">
    <a:wholeTbl>
      <a:tcTxStyle b="off" i="off">
        <a:font>
          <a:latin typeface="Calibri"/>
          <a:ea typeface="Calibri"/>
          <a:cs typeface="Calibri"/>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5" d="100"/>
          <a:sy n="55" d="100"/>
        </p:scale>
        <p:origin x="402"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69144495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2" name="Shape 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83022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8" name="Shape 8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475352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0" name="Shape 10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65462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Shape 10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5" name="Shape 10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109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Shape 110"/>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1" name="Shape 1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55729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Shape 116"/>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7" name="Shape 11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4377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3" name="Shape 12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4118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Shape 128"/>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9" name="Shape 1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4193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735182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42" name="Shape 1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56067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Shape 1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8" name="Shape 14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925114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Shape 153"/>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4" name="Shape 1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007909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Shape 160"/>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61" name="Shape 16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48160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8" name="Shape 1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808683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4" name="Shape 1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704673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Shape 180"/>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1" name="Shape 1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19797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7" name="Shape 1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3637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Shape 193"/>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94" name="Shape 19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20882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Shape 200"/>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201" name="Shape 2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957943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Shape 209"/>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210" name="Shape 21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211694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Shape 217"/>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218" name="Shape 2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220556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Shape 226"/>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27" name="Shape 2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55502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Shape 233"/>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34" name="Shape 2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42029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899280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285371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0908239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552685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9954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007781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854466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597202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256980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10067132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6868228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64013430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4650886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01837230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2196463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521441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94995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Shape 84"/>
          <p:cNvSpPr txBox="1">
            <a:spLocks noGrp="1"/>
          </p:cNvSpPr>
          <p:nvPr>
            <p:ph type="ctrTitle"/>
          </p:nvPr>
        </p:nvSpPr>
        <p:spPr>
          <a:xfrm>
            <a:off x="1800365" y="3201923"/>
            <a:ext cx="7766936" cy="1646302"/>
          </a:xfrm>
          <a:prstGeom prst="rect">
            <a:avLst/>
          </a:prstGeom>
          <a:noFill/>
          <a:ln>
            <a:noFill/>
          </a:ln>
        </p:spPr>
        <p:txBody>
          <a:bodyPr spcFirstLastPara="1" wrap="square" lIns="91425" tIns="45700" rIns="91425" bIns="45700" anchor="b" anchorCtr="0">
            <a:noAutofit/>
          </a:bodyPr>
          <a:lstStyle/>
          <a:p>
            <a:pPr lvl="0" algn="ctr">
              <a:lnSpc>
                <a:spcPct val="90000"/>
              </a:lnSpc>
              <a:spcBef>
                <a:spcPts val="0"/>
              </a:spcBef>
              <a:buClr>
                <a:schemeClr val="dk1"/>
              </a:buClr>
              <a:buSzPts val="6000"/>
            </a:pPr>
            <a:r>
              <a:rPr lang="en-US" sz="6000" b="0" i="0" u="none" strike="noStrike" cap="none" dirty="0" smtClean="0">
                <a:solidFill>
                  <a:schemeClr val="dk1"/>
                </a:solidFill>
                <a:latin typeface="Calibri"/>
                <a:ea typeface="Calibri"/>
                <a:cs typeface="Calibri"/>
                <a:sym typeface="Calibri"/>
              </a:rPr>
              <a:t>Margaret Fain Elementary Strategic Plan </a:t>
            </a:r>
            <a:br>
              <a:rPr lang="en-US" sz="6000" b="0" i="0" u="none" strike="noStrike" cap="none" dirty="0" smtClean="0">
                <a:solidFill>
                  <a:schemeClr val="dk1"/>
                </a:solidFill>
                <a:latin typeface="Calibri"/>
                <a:ea typeface="Calibri"/>
                <a:cs typeface="Calibri"/>
                <a:sym typeface="Calibri"/>
              </a:rPr>
            </a:br>
            <a:r>
              <a:rPr lang="en-US" dirty="0"/>
              <a:t>2018-2019</a:t>
            </a:r>
            <a:br>
              <a:rPr lang="en-US" dirty="0"/>
            </a:br>
            <a:r>
              <a:rPr lang="en-US" sz="1200" dirty="0"/>
              <a:t>101 Hemphill School Road, NW</a:t>
            </a:r>
            <a:br>
              <a:rPr lang="en-US" sz="1200" dirty="0"/>
            </a:br>
            <a:r>
              <a:rPr lang="en-US" sz="1200" dirty="0"/>
              <a:t>Atlanta, Georgia 30331</a:t>
            </a:r>
            <a:br>
              <a:rPr lang="en-US" sz="1200" dirty="0"/>
            </a:br>
            <a:r>
              <a:rPr lang="en-US" sz="1200" dirty="0"/>
              <a:t>(404) 802- 8600 Main Office</a:t>
            </a:r>
            <a:br>
              <a:rPr lang="en-US" sz="1200" dirty="0"/>
            </a:br>
            <a:r>
              <a:rPr lang="en-US" sz="1200" dirty="0"/>
              <a:t>(404) 802-8627 Fax</a:t>
            </a:r>
            <a:r>
              <a:rPr lang="en-US" dirty="0"/>
              <a:t/>
            </a:r>
            <a:br>
              <a:rPr lang="en-US" dirty="0"/>
            </a:br>
            <a:endParaRPr sz="6000" b="0" i="0" u="none" strike="noStrike" cap="none" dirty="0">
              <a:solidFill>
                <a:schemeClr val="dk1"/>
              </a:solidFill>
              <a:latin typeface="Calibri"/>
              <a:ea typeface="Calibri"/>
              <a:cs typeface="Calibri"/>
              <a:sym typeface="Calibri"/>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848225"/>
            <a:ext cx="2276475" cy="200977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23713" y="165398"/>
            <a:ext cx="6096000" cy="523220"/>
          </a:xfrm>
          <a:prstGeom prst="rect">
            <a:avLst/>
          </a:prstGeom>
        </p:spPr>
        <p:txBody>
          <a:bodyPr>
            <a:spAutoFit/>
          </a:bodyPr>
          <a:lstStyle/>
          <a:p>
            <a:r>
              <a:rPr lang="en-US" dirty="0">
                <a:latin typeface="Century Gothic" panose="020B0502020202020204" pitchFamily="34" charset="0"/>
              </a:rPr>
              <a:t>MARGARET FAIN ELEMENTARY SCHOOL 2018-2019 PLAN </a:t>
            </a:r>
          </a:p>
          <a:p>
            <a:r>
              <a:rPr lang="en-US" dirty="0">
                <a:latin typeface="Century Gothic" panose="020B0502020202020204" pitchFamily="34" charset="0"/>
              </a:rPr>
              <a:t>FOR IMPROVING STUDENT SUPPORT AND ACHIEVEMENT</a:t>
            </a:r>
          </a:p>
        </p:txBody>
      </p:sp>
      <p:graphicFrame>
        <p:nvGraphicFramePr>
          <p:cNvPr id="5" name="Table 4"/>
          <p:cNvGraphicFramePr>
            <a:graphicFrameLocks noGrp="1"/>
          </p:cNvGraphicFramePr>
          <p:nvPr>
            <p:extLst>
              <p:ext uri="{D42A27DB-BD31-4B8C-83A1-F6EECF244321}">
                <p14:modId xmlns:p14="http://schemas.microsoft.com/office/powerpoint/2010/main" val="119960451"/>
              </p:ext>
            </p:extLst>
          </p:nvPr>
        </p:nvGraphicFramePr>
        <p:xfrm>
          <a:off x="1690777" y="981924"/>
          <a:ext cx="7228935" cy="5876066"/>
        </p:xfrm>
        <a:graphic>
          <a:graphicData uri="http://schemas.openxmlformats.org/drawingml/2006/table">
            <a:tbl>
              <a:tblPr bandRow="1"/>
              <a:tblGrid>
                <a:gridCol w="3692346"/>
                <a:gridCol w="3536589"/>
              </a:tblGrid>
              <a:tr h="244836">
                <a:tc gridSpan="2">
                  <a:txBody>
                    <a:bodyPr/>
                    <a:lstStyle/>
                    <a:p>
                      <a:pPr marL="0" marR="0" algn="ctr">
                        <a:lnSpc>
                          <a:spcPct val="115000"/>
                        </a:lnSpc>
                        <a:spcBef>
                          <a:spcPts val="0"/>
                        </a:spcBef>
                        <a:spcAft>
                          <a:spcPts val="1000"/>
                        </a:spcAft>
                      </a:pPr>
                      <a:r>
                        <a:rPr lang="en-US" sz="1000" b="1">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SCHOOL LEVEL CONTINUOUS IMPROVEMENT PLANNING TEAM</a:t>
                      </a:r>
                      <a:endPar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endParaRP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3CDDC"/>
                    </a:solidFill>
                  </a:tcPr>
                </a:tc>
                <a:tc hMerge="1">
                  <a:txBody>
                    <a:bodyPr/>
                    <a:lstStyle/>
                    <a:p>
                      <a:endParaRPr lang="en-US"/>
                    </a:p>
                  </a:txBody>
                  <a:tcPr/>
                </a:tc>
              </a:tr>
              <a:tr h="244836">
                <a:tc>
                  <a:txBody>
                    <a:bodyPr/>
                    <a:lstStyle/>
                    <a:p>
                      <a:pPr marL="0" marR="0" algn="ctr">
                        <a:lnSpc>
                          <a:spcPct val="115000"/>
                        </a:lnSpc>
                        <a:spcBef>
                          <a:spcPts val="0"/>
                        </a:spcBef>
                        <a:spcAft>
                          <a:spcPts val="1000"/>
                        </a:spcAft>
                      </a:pPr>
                      <a:r>
                        <a:rPr lang="en-US" sz="1000" b="1">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NAME</a:t>
                      </a:r>
                      <a:endPar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endParaRP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b="1">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ROLE</a:t>
                      </a:r>
                      <a:endPar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endParaRP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836">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Desmond M. Moore</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Principal</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836">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Mrs. Annette Muhammad</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Assistant Principal</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836">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Ms. Nicole Porter</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Math/Science Instructional Coach</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836">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Dr. Erica Pike</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Reading/SS Instructional Coach</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836">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Dr. Francine Samuels</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Counselor</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836">
                <a:tc>
                  <a:txBody>
                    <a:bodyPr/>
                    <a:lstStyle/>
                    <a:p>
                      <a:pPr marL="0" marR="0" algn="ctr">
                        <a:lnSpc>
                          <a:spcPct val="115000"/>
                        </a:lnSpc>
                        <a:spcBef>
                          <a:spcPts val="0"/>
                        </a:spcBef>
                        <a:spcAft>
                          <a:spcPts val="1000"/>
                        </a:spcAft>
                      </a:pPr>
                      <a:r>
                        <a:rPr lang="en-US" sz="1000" dirty="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Ms. Nicole Smith</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Special Education Lead Teacher</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836">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Mr. Monterio Reid</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Media Specialist</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836">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Ms. Armanda Griffie</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K-2 Chairperson</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836">
                <a:tc>
                  <a:txBody>
                    <a:bodyPr/>
                    <a:lstStyle/>
                    <a:p>
                      <a:pPr marL="0" marR="0" algn="ctr">
                        <a:lnSpc>
                          <a:spcPct val="115000"/>
                        </a:lnSpc>
                        <a:spcBef>
                          <a:spcPts val="0"/>
                        </a:spcBef>
                        <a:spcAft>
                          <a:spcPts val="1000"/>
                        </a:spcAft>
                      </a:pPr>
                      <a:r>
                        <a:rPr lang="en-US" sz="1000" dirty="0" smtClean="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   </a:t>
                      </a:r>
                      <a:r>
                        <a:rPr lang="en-US" sz="1000" dirty="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Ms. </a:t>
                      </a:r>
                      <a:r>
                        <a:rPr lang="en-US" sz="1000" dirty="0" err="1">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Gena</a:t>
                      </a:r>
                      <a:r>
                        <a:rPr lang="en-US" sz="1000" dirty="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 Wiley</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Turnaround Reading Specialist</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836">
                <a:tc>
                  <a:txBody>
                    <a:bodyPr/>
                    <a:lstStyle/>
                    <a:p>
                      <a:pPr marL="0" marR="0" algn="ctr">
                        <a:lnSpc>
                          <a:spcPct val="115000"/>
                        </a:lnSpc>
                        <a:spcBef>
                          <a:spcPts val="0"/>
                        </a:spcBef>
                        <a:spcAft>
                          <a:spcPts val="1000"/>
                        </a:spcAft>
                      </a:pPr>
                      <a:r>
                        <a:rPr lang="en-US" sz="1000" dirty="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   </a:t>
                      </a:r>
                      <a:r>
                        <a:rPr lang="en-US" sz="1000" dirty="0" smtClean="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 </a:t>
                      </a:r>
                      <a:r>
                        <a:rPr lang="en-US" sz="1000" dirty="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Ms. Ariel Bishop</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Turnaround Reading Specialist</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836">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Ms. Kimberly Ivory</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Program Specialist</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836">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Ms. Dacia Lampkin</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Turnaround Math Specialist</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836">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Ms. Kendra Flounoy</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Turnaround Math Specialist</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9674">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Mr. Reuban Barkley</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000" dirty="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         </a:t>
                      </a:r>
                      <a:r>
                        <a:rPr lang="en-US" sz="1000" dirty="0" smtClean="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               </a:t>
                      </a:r>
                      <a:r>
                        <a:rPr lang="en-US" sz="1000" dirty="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Instructional Technology Specialist</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836">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Ms. Laverne Nash</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Clerk/Bookkeeper</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836">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Ms. Glenda Evans</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Secretary</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836">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Ms. Adriana Perez</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ESOL Instructor</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836">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Ms. Tamika Nash</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Social Worker</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836">
                <a:tc>
                  <a:txBody>
                    <a:bodyPr/>
                    <a:lstStyle/>
                    <a:p>
                      <a:pPr marL="0" marR="0" algn="ctr">
                        <a:lnSpc>
                          <a:spcPct val="115000"/>
                        </a:lnSpc>
                        <a:spcBef>
                          <a:spcPts val="0"/>
                        </a:spcBef>
                        <a:spcAft>
                          <a:spcPts val="1000"/>
                        </a:spcAft>
                        <a:tabLst>
                          <a:tab pos="1206500" algn="ctr"/>
                          <a:tab pos="1933575" algn="l"/>
                        </a:tabLs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	Ms. Yawnita Williams	</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School Nurse</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836">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Mr. Leno</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Site Manager</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836">
                <a:tc>
                  <a:txBody>
                    <a:bodyPr/>
                    <a:lstStyle/>
                    <a:p>
                      <a:pPr marL="0" marR="0" algn="ctr">
                        <a:lnSpc>
                          <a:spcPct val="115000"/>
                        </a:lnSpc>
                        <a:spcBef>
                          <a:spcPts val="0"/>
                        </a:spcBef>
                        <a:spcAft>
                          <a:spcPts val="1000"/>
                        </a:spcAft>
                      </a:pPr>
                      <a:r>
                        <a:rPr lang="en-US" sz="1000" dirty="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Ms. </a:t>
                      </a:r>
                      <a:r>
                        <a:rPr lang="en-US" sz="1000" dirty="0" err="1">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Lakesha</a:t>
                      </a:r>
                      <a:r>
                        <a:rPr lang="en-US" sz="1000" dirty="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 Beasley</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Physical Education Lead Teacher</a:t>
                      </a:r>
                    </a:p>
                  </a:txBody>
                  <a:tcPr marL="60021" marR="60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38679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43774"/>
            <a:ext cx="8596668" cy="1320800"/>
          </a:xfrm>
        </p:spPr>
        <p:txBody>
          <a:bodyPr>
            <a:normAutofit fontScale="90000"/>
          </a:bodyPr>
          <a:lstStyle/>
          <a:p>
            <a:pPr algn="ctr"/>
            <a:r>
              <a:rPr lang="en-US" dirty="0" smtClean="0">
                <a:latin typeface="Century Gothic" panose="020B0502020202020204" pitchFamily="34" charset="0"/>
              </a:rPr>
              <a:t>Margaret Fain Elementary</a:t>
            </a:r>
            <a:br>
              <a:rPr lang="en-US" dirty="0" smtClean="0">
                <a:latin typeface="Century Gothic" panose="020B0502020202020204" pitchFamily="34" charset="0"/>
              </a:rPr>
            </a:br>
            <a:r>
              <a:rPr lang="en-US" dirty="0" smtClean="0">
                <a:latin typeface="Century Gothic" panose="020B0502020202020204" pitchFamily="34" charset="0"/>
              </a:rPr>
              <a:t>STATEMENTS </a:t>
            </a:r>
            <a:r>
              <a:rPr lang="en-US" dirty="0">
                <a:latin typeface="Century Gothic" panose="020B0502020202020204" pitchFamily="34" charset="0"/>
              </a:rPr>
              <a:t>OF BELIEF</a:t>
            </a:r>
            <a:r>
              <a:rPr lang="en-US" dirty="0"/>
              <a:t/>
            </a:r>
            <a:br>
              <a:rPr lang="en-US" dirty="0"/>
            </a:br>
            <a:endParaRPr lang="en-US" dirty="0"/>
          </a:p>
        </p:txBody>
      </p:sp>
      <p:sp>
        <p:nvSpPr>
          <p:cNvPr id="3" name="Content Placeholder 2"/>
          <p:cNvSpPr>
            <a:spLocks noGrp="1"/>
          </p:cNvSpPr>
          <p:nvPr>
            <p:ph idx="1"/>
          </p:nvPr>
        </p:nvSpPr>
        <p:spPr>
          <a:xfrm>
            <a:off x="677333" y="1207698"/>
            <a:ext cx="9984915" cy="5469147"/>
          </a:xfrm>
        </p:spPr>
        <p:txBody>
          <a:bodyPr>
            <a:normAutofit fontScale="70000" lnSpcReduction="20000"/>
          </a:bodyPr>
          <a:lstStyle/>
          <a:p>
            <a:pPr marL="0" indent="0">
              <a:buNone/>
            </a:pPr>
            <a:endParaRPr lang="en-US" dirty="0"/>
          </a:p>
          <a:p>
            <a:r>
              <a:rPr lang="en-US" sz="2200" dirty="0">
                <a:latin typeface="Century Gothic" panose="020B0502020202020204" pitchFamily="34" charset="0"/>
              </a:rPr>
              <a:t>VISION</a:t>
            </a:r>
          </a:p>
          <a:p>
            <a:r>
              <a:rPr lang="en-US" sz="2200" dirty="0">
                <a:latin typeface="Century Gothic" panose="020B0502020202020204" pitchFamily="34" charset="0"/>
              </a:rPr>
              <a:t>Margaret A. Fain TEAM &amp; FAMILY will inspire and nurture life-long scholars to exceed expectations with integrity and pride by creating a culture of excellence. That’s the “FAIN WAY”.</a:t>
            </a:r>
          </a:p>
          <a:p>
            <a:endParaRPr lang="en-US" sz="2200" dirty="0">
              <a:latin typeface="Century Gothic" panose="020B0502020202020204" pitchFamily="34" charset="0"/>
            </a:endParaRPr>
          </a:p>
          <a:p>
            <a:r>
              <a:rPr lang="en-US" sz="2200" dirty="0">
                <a:latin typeface="Century Gothic" panose="020B0502020202020204" pitchFamily="34" charset="0"/>
              </a:rPr>
              <a:t>MISSION </a:t>
            </a:r>
          </a:p>
          <a:p>
            <a:r>
              <a:rPr lang="en-US" sz="2200" dirty="0">
                <a:latin typeface="Century Gothic" panose="020B0502020202020204" pitchFamily="34" charset="0"/>
              </a:rPr>
              <a:t>The mission of Margaret A. Fain Elementary is to empower our schools by providing a globally competitive education. To promote college and career readiness, we will collaborate with all stakeholders to provide an academically stimulating environment that enhances student success. </a:t>
            </a:r>
          </a:p>
          <a:p>
            <a:endParaRPr lang="en-US" sz="2200" dirty="0">
              <a:latin typeface="Century Gothic" panose="020B0502020202020204" pitchFamily="34" charset="0"/>
            </a:endParaRPr>
          </a:p>
          <a:p>
            <a:r>
              <a:rPr lang="en-US" sz="2200" dirty="0">
                <a:latin typeface="Century Gothic" panose="020B0502020202020204" pitchFamily="34" charset="0"/>
              </a:rPr>
              <a:t>MOTTO</a:t>
            </a:r>
          </a:p>
          <a:p>
            <a:r>
              <a:rPr lang="en-US" sz="2200" dirty="0">
                <a:latin typeface="Century Gothic" panose="020B0502020202020204" pitchFamily="34" charset="0"/>
              </a:rPr>
              <a:t>THE “FAIN WAY”</a:t>
            </a:r>
          </a:p>
          <a:p>
            <a:endParaRPr lang="en-US" sz="2200" dirty="0">
              <a:latin typeface="Century Gothic" panose="020B0502020202020204" pitchFamily="34" charset="0"/>
            </a:endParaRPr>
          </a:p>
          <a:p>
            <a:r>
              <a:rPr lang="en-US" sz="2200" dirty="0">
                <a:latin typeface="Century Gothic" panose="020B0502020202020204" pitchFamily="34" charset="0"/>
              </a:rPr>
              <a:t>PRINCIPAL’S STATEMENT OF BELIEF</a:t>
            </a:r>
          </a:p>
          <a:p>
            <a:r>
              <a:rPr lang="en-US" sz="2200" dirty="0">
                <a:latin typeface="Century Gothic" panose="020B0502020202020204" pitchFamily="34" charset="0"/>
              </a:rPr>
              <a:t>I believe that students and teacher perform best when placed in an environment that is structured, safe, collaborative, and positive.  Their talents are manifested and enhanced when EVERYONE embodies what it really means to PUSH &amp; SUPPORT each other and content is relevant, rigorous and engaging.  Therefore it is my goal to create an orderly environment where students are exposed to maximum instruction, all TEAM &amp; FAMILY members embrace the challenge of working together to provide quality instruction to every MFE student, and parents are true supporters of the schools initiatives. </a:t>
            </a:r>
          </a:p>
        </p:txBody>
      </p:sp>
    </p:spTree>
    <p:extLst>
      <p:ext uri="{BB962C8B-B14F-4D97-AF65-F5344CB8AC3E}">
        <p14:creationId xmlns:p14="http://schemas.microsoft.com/office/powerpoint/2010/main" val="6654404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3297" y="172528"/>
            <a:ext cx="10662249" cy="6521569"/>
          </a:xfrm>
        </p:spPr>
        <p:txBody>
          <a:bodyPr>
            <a:normAutofit fontScale="70000" lnSpcReduction="20000"/>
          </a:bodyPr>
          <a:lstStyle/>
          <a:p>
            <a:pPr marL="0" indent="0">
              <a:buNone/>
            </a:pPr>
            <a:endParaRPr lang="en-US" dirty="0"/>
          </a:p>
          <a:p>
            <a:pPr marL="0" indent="0" algn="ctr">
              <a:buNone/>
            </a:pPr>
            <a:r>
              <a:rPr lang="en-US" sz="3800" b="1" dirty="0">
                <a:latin typeface="Century Gothic" panose="020B0502020202020204" pitchFamily="34" charset="0"/>
              </a:rPr>
              <a:t>TEAM &amp; FAMILY</a:t>
            </a:r>
          </a:p>
          <a:p>
            <a:pPr marL="0" indent="0">
              <a:buNone/>
            </a:pPr>
            <a:endParaRPr lang="en-US" dirty="0">
              <a:latin typeface="Century Gothic" panose="020B0502020202020204" pitchFamily="34" charset="0"/>
            </a:endParaRPr>
          </a:p>
          <a:p>
            <a:pPr marL="0" indent="0">
              <a:buNone/>
            </a:pPr>
            <a:r>
              <a:rPr lang="en-US" dirty="0">
                <a:latin typeface="Century Gothic" panose="020B0502020202020204" pitchFamily="34" charset="0"/>
              </a:rPr>
              <a:t>TEAM &amp; FAMILY is the actionable belief that EVERYONE will contribute their fair share to the workload so that the students and school are able to accomplish our academic and building goals in a timely and cooperative manner. </a:t>
            </a:r>
          </a:p>
          <a:p>
            <a:pPr marL="0" indent="0">
              <a:buNone/>
            </a:pPr>
            <a:endParaRPr lang="en-US" dirty="0">
              <a:latin typeface="Century Gothic" panose="020B0502020202020204" pitchFamily="34" charset="0"/>
            </a:endParaRPr>
          </a:p>
          <a:p>
            <a:pPr marL="0" indent="0">
              <a:buNone/>
            </a:pPr>
            <a:r>
              <a:rPr lang="en-US" dirty="0">
                <a:latin typeface="Century Gothic" panose="020B0502020202020204" pitchFamily="34" charset="0"/>
              </a:rPr>
              <a:t>TEAM &amp; FAMILY is a willingness among every MFE faculty and staff to cooperate for the good of the school. TEAM &amp; FAMILY cannot exist without this relational component, even if the extent of the relationship is minimal. TEAM &amp; FAMILY does not occur if each person does his/her own thing separately from their work relationships.</a:t>
            </a:r>
          </a:p>
          <a:p>
            <a:pPr marL="0" indent="0">
              <a:buNone/>
            </a:pPr>
            <a:endParaRPr lang="en-US" dirty="0">
              <a:latin typeface="Century Gothic" panose="020B0502020202020204" pitchFamily="34" charset="0"/>
            </a:endParaRPr>
          </a:p>
          <a:p>
            <a:pPr marL="0" indent="0">
              <a:buNone/>
            </a:pPr>
            <a:r>
              <a:rPr lang="en-US" dirty="0">
                <a:latin typeface="Century Gothic" panose="020B0502020202020204" pitchFamily="34" charset="0"/>
              </a:rPr>
              <a:t>TEAM &amp; FAMILY is the relationship that exists between MFE faculty and staff that results in all of us getting to know each other on a deeper level. This relational learning WILL contribute to future cooperative initiatives as I better understand how each person on the team contributes to the overall process of accomplishing a goal and who works best with whom to accomplish the school’s overarching goal of academic student success.</a:t>
            </a:r>
          </a:p>
          <a:p>
            <a:pPr marL="0" indent="0">
              <a:buNone/>
            </a:pPr>
            <a:endParaRPr lang="en-US" dirty="0">
              <a:latin typeface="Century Gothic" panose="020B0502020202020204" pitchFamily="34" charset="0"/>
            </a:endParaRPr>
          </a:p>
          <a:p>
            <a:pPr marL="0" indent="0">
              <a:buNone/>
            </a:pPr>
            <a:r>
              <a:rPr lang="en-US" dirty="0">
                <a:latin typeface="Century Gothic" panose="020B0502020202020204" pitchFamily="34" charset="0"/>
              </a:rPr>
              <a:t>TEAM &amp; FAMILY is NOT me assessing each task and divvying up the work equally among all faculty and staff. Instead, it is each person contributing his/her part based on strengths and abilities. This is how leaders emerge within the building who I rely on to ensure that the work we set to do is completed in a timely manner. TEAM &amp; FAMILY is not about the emergence of MFE under the leadership of just one person. TEAM &amp; FAMILY is a supporting agent of my leadership and includes me in the process of identifying the leadership of MFE faculty and staff who has emerged as leaders naturally and have been recognized as such by their peers and colleagues.</a:t>
            </a:r>
          </a:p>
          <a:p>
            <a:pPr marL="0" indent="0">
              <a:buNone/>
            </a:pPr>
            <a:endParaRPr lang="en-US" dirty="0">
              <a:latin typeface="Century Gothic" panose="020B0502020202020204" pitchFamily="34" charset="0"/>
            </a:endParaRPr>
          </a:p>
          <a:p>
            <a:pPr marL="0" indent="0">
              <a:buNone/>
            </a:pPr>
            <a:r>
              <a:rPr lang="en-US" dirty="0">
                <a:latin typeface="Century Gothic" panose="020B0502020202020204" pitchFamily="34" charset="0"/>
              </a:rPr>
              <a:t>PUSH &amp; SUPPORT</a:t>
            </a:r>
          </a:p>
          <a:p>
            <a:pPr marL="0" indent="0">
              <a:buNone/>
            </a:pPr>
            <a:endParaRPr lang="en-US" dirty="0">
              <a:latin typeface="Century Gothic" panose="020B0502020202020204" pitchFamily="34" charset="0"/>
            </a:endParaRPr>
          </a:p>
          <a:p>
            <a:pPr marL="0" indent="0">
              <a:buNone/>
            </a:pPr>
            <a:r>
              <a:rPr lang="en-US" dirty="0">
                <a:latin typeface="Century Gothic" panose="020B0502020202020204" pitchFamily="34" charset="0"/>
              </a:rPr>
              <a:t>PUSH &amp; SUPPORT is the spirit of a group that makes and helps every TEAM &amp; FAMILY member want to succeed. PUSH &amp; SUPPORT is a sense of unity and enthusiasm shared amongst those with a vested interest and shared ownership of the buildings responsibilities.</a:t>
            </a:r>
          </a:p>
        </p:txBody>
      </p:sp>
    </p:spTree>
    <p:extLst>
      <p:ext uri="{BB962C8B-B14F-4D97-AF65-F5344CB8AC3E}">
        <p14:creationId xmlns:p14="http://schemas.microsoft.com/office/powerpoint/2010/main" val="17717717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2528" y="189781"/>
            <a:ext cx="11800936" cy="6814868"/>
          </a:xfrm>
        </p:spPr>
        <p:txBody>
          <a:bodyPr>
            <a:normAutofit fontScale="40000" lnSpcReduction="20000"/>
          </a:bodyPr>
          <a:lstStyle/>
          <a:p>
            <a:pPr marL="0" indent="0" algn="ctr">
              <a:buNone/>
            </a:pPr>
            <a:r>
              <a:rPr lang="en-US" sz="6000" dirty="0"/>
              <a:t>Data Source(s):</a:t>
            </a:r>
          </a:p>
          <a:p>
            <a:pPr marL="0" indent="0" algn="ctr">
              <a:buNone/>
            </a:pPr>
            <a:r>
              <a:rPr lang="en-US" sz="6000" dirty="0"/>
              <a:t> </a:t>
            </a:r>
            <a:r>
              <a:rPr lang="en-US" sz="6000" dirty="0" smtClean="0"/>
              <a:t>2017-2018 Data </a:t>
            </a:r>
            <a:endParaRPr lang="en-US" sz="3000" dirty="0"/>
          </a:p>
          <a:p>
            <a:pPr marL="0" indent="0">
              <a:buNone/>
            </a:pPr>
            <a:r>
              <a:rPr lang="en-US" sz="3500" dirty="0"/>
              <a:t>Strength(s): Margaret Fain Elementary School </a:t>
            </a:r>
          </a:p>
          <a:p>
            <a:pPr marL="0" indent="0">
              <a:buNone/>
            </a:pPr>
            <a:endParaRPr lang="en-US" sz="3500" dirty="0"/>
          </a:p>
          <a:p>
            <a:pPr marL="0" indent="0">
              <a:buNone/>
            </a:pPr>
            <a:r>
              <a:rPr lang="en-US" sz="3500" dirty="0"/>
              <a:t>•	Clear Academic goals tied to academic standards that specify what students should know and be able to do, for each subject or content area and for each grade, developmental level, or other learning category. </a:t>
            </a:r>
          </a:p>
          <a:p>
            <a:pPr marL="0" indent="0">
              <a:buNone/>
            </a:pPr>
            <a:r>
              <a:rPr lang="en-US" sz="3500" dirty="0"/>
              <a:t>•	Knowledge of students’ baseline achievement levels.</a:t>
            </a:r>
          </a:p>
          <a:p>
            <a:pPr marL="0" indent="0">
              <a:buNone/>
            </a:pPr>
            <a:r>
              <a:rPr lang="en-US" sz="3500" dirty="0"/>
              <a:t>•	A Focus on policies and support services that enhance Fain’s ability to achieve its own strategic vision and plan within the context of the district’s vision. </a:t>
            </a:r>
          </a:p>
          <a:p>
            <a:pPr marL="0" indent="0">
              <a:buNone/>
            </a:pPr>
            <a:r>
              <a:rPr lang="en-US" sz="3500" dirty="0"/>
              <a:t>•	An Investment in high-quality professional development for all staff to insure extensive opportunities to learn and implement  more effective practices that engage students in learning challenging materials.</a:t>
            </a:r>
          </a:p>
          <a:p>
            <a:pPr marL="0" indent="0">
              <a:buNone/>
            </a:pPr>
            <a:r>
              <a:rPr lang="en-US" sz="3500" dirty="0"/>
              <a:t>Areas of Concern:</a:t>
            </a:r>
          </a:p>
          <a:p>
            <a:pPr marL="0" indent="0">
              <a:buNone/>
            </a:pPr>
            <a:r>
              <a:rPr lang="en-US" sz="3500" dirty="0"/>
              <a:t>•	Engage parents and the larger community in ongoing dialogue about the needed development to prepare students for academic and social success.</a:t>
            </a:r>
          </a:p>
          <a:p>
            <a:pPr marL="0" indent="0">
              <a:buNone/>
            </a:pPr>
            <a:r>
              <a:rPr lang="en-US" sz="3500" dirty="0"/>
              <a:t>•	Instructional coherence and support which fosters a culture of high expectations which yield a rigorous curriculum.</a:t>
            </a:r>
          </a:p>
          <a:p>
            <a:pPr marL="0" indent="0">
              <a:buNone/>
            </a:pPr>
            <a:endParaRPr lang="en-US" sz="3500" dirty="0"/>
          </a:p>
          <a:p>
            <a:pPr marL="0" indent="0">
              <a:buNone/>
            </a:pPr>
            <a:r>
              <a:rPr lang="en-US" sz="3500" dirty="0"/>
              <a:t>Prioritized Need(s):</a:t>
            </a:r>
          </a:p>
          <a:p>
            <a:pPr marL="0" indent="0">
              <a:buNone/>
            </a:pPr>
            <a:r>
              <a:rPr lang="en-US" sz="3500" dirty="0"/>
              <a:t>After analyzing multiple sources of data, Margaret Fain Elementary School has identified the following areas as our most urgent need:</a:t>
            </a:r>
          </a:p>
          <a:p>
            <a:pPr marL="0" indent="0">
              <a:buNone/>
            </a:pPr>
            <a:r>
              <a:rPr lang="en-US" sz="3500" dirty="0"/>
              <a:t>•	Defining a School-Wide Literacy Plan establishing the needs for a common understanding of literacy — one with a focus on academic learning and student performance, where students utilize reading, writing, speaking and presenting, and critical thinking skills to learn content.</a:t>
            </a:r>
          </a:p>
          <a:p>
            <a:pPr marL="0" indent="0">
              <a:buNone/>
            </a:pPr>
            <a:r>
              <a:rPr lang="en-US" sz="3500" dirty="0"/>
              <a:t>•	A School Wide Management Plan that fosters an enriching school climate which seeks to decrease absenteeism and suspensions, but increases students’ academic achievement, motivation to learn, and psychological well-being. </a:t>
            </a:r>
          </a:p>
          <a:p>
            <a:pPr marL="0" indent="0">
              <a:buNone/>
            </a:pPr>
            <a:r>
              <a:rPr lang="en-US" sz="3500" dirty="0"/>
              <a:t>•	Effective Mathematical Instruction that addresses conceptual understanding of mathematical concepts through problem-solving, connections among mathematical ideas and other areas of knowledge, articulacy in communication via mathematical symbols and conventional language, adeptness in mathematical reasoning, skill in the mathematical analysis of data, and mastery of basic computation skills.</a:t>
            </a:r>
          </a:p>
          <a:p>
            <a:pPr marL="0" indent="0">
              <a:buNone/>
            </a:pPr>
            <a:endParaRPr lang="en-US" dirty="0"/>
          </a:p>
        </p:txBody>
      </p:sp>
    </p:spTree>
    <p:extLst>
      <p:ext uri="{BB962C8B-B14F-4D97-AF65-F5344CB8AC3E}">
        <p14:creationId xmlns:p14="http://schemas.microsoft.com/office/powerpoint/2010/main" val="34358758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Shape 90"/>
          <p:cNvPicPr preferRelativeResize="0"/>
          <p:nvPr/>
        </p:nvPicPr>
        <p:blipFill rotWithShape="1">
          <a:blip r:embed="rId3">
            <a:alphaModFix/>
          </a:blip>
          <a:srcRect/>
          <a:stretch/>
        </p:blipFill>
        <p:spPr>
          <a:xfrm>
            <a:off x="148553" y="1096053"/>
            <a:ext cx="11918730" cy="5469847"/>
          </a:xfrm>
          <a:prstGeom prst="rect">
            <a:avLst/>
          </a:prstGeom>
          <a:noFill/>
          <a:ln>
            <a:noFill/>
          </a:ln>
        </p:spPr>
      </p:pic>
      <p:sp>
        <p:nvSpPr>
          <p:cNvPr id="91" name="Shape 91"/>
          <p:cNvSpPr/>
          <p:nvPr/>
        </p:nvSpPr>
        <p:spPr>
          <a:xfrm>
            <a:off x="936255" y="3922979"/>
            <a:ext cx="690300" cy="412200"/>
          </a:xfrm>
          <a:prstGeom prst="ellipse">
            <a:avLst/>
          </a:prstGeom>
          <a:noFill/>
          <a:ln w="5715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2" name="Shape 92"/>
          <p:cNvSpPr/>
          <p:nvPr/>
        </p:nvSpPr>
        <p:spPr>
          <a:xfrm>
            <a:off x="2788216" y="3922942"/>
            <a:ext cx="690300" cy="412200"/>
          </a:xfrm>
          <a:prstGeom prst="ellipse">
            <a:avLst/>
          </a:prstGeom>
          <a:noFill/>
          <a:ln w="5715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3" name="Shape 93"/>
          <p:cNvSpPr/>
          <p:nvPr/>
        </p:nvSpPr>
        <p:spPr>
          <a:xfrm>
            <a:off x="5750889" y="2746017"/>
            <a:ext cx="690300" cy="412200"/>
          </a:xfrm>
          <a:prstGeom prst="ellipse">
            <a:avLst/>
          </a:prstGeom>
          <a:noFill/>
          <a:ln w="5715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4" name="Shape 94"/>
          <p:cNvSpPr/>
          <p:nvPr/>
        </p:nvSpPr>
        <p:spPr>
          <a:xfrm>
            <a:off x="4728163" y="3933932"/>
            <a:ext cx="690300" cy="412200"/>
          </a:xfrm>
          <a:prstGeom prst="ellipse">
            <a:avLst/>
          </a:prstGeom>
          <a:noFill/>
          <a:ln w="5715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5" name="Shape 95"/>
          <p:cNvSpPr/>
          <p:nvPr/>
        </p:nvSpPr>
        <p:spPr>
          <a:xfrm>
            <a:off x="10202221" y="3922947"/>
            <a:ext cx="1072200" cy="434100"/>
          </a:xfrm>
          <a:prstGeom prst="ellipse">
            <a:avLst/>
          </a:prstGeom>
          <a:noFill/>
          <a:ln w="5715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6" name="Shape 96"/>
          <p:cNvSpPr/>
          <p:nvPr/>
        </p:nvSpPr>
        <p:spPr>
          <a:xfrm>
            <a:off x="6597286" y="4023317"/>
            <a:ext cx="990300" cy="412200"/>
          </a:xfrm>
          <a:prstGeom prst="ellipse">
            <a:avLst/>
          </a:prstGeom>
          <a:noFill/>
          <a:ln w="5715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7" name="Shape 97"/>
          <p:cNvSpPr txBox="1"/>
          <p:nvPr/>
        </p:nvSpPr>
        <p:spPr>
          <a:xfrm>
            <a:off x="2352587" y="422953"/>
            <a:ext cx="6420233" cy="523220"/>
          </a:xfrm>
          <a:prstGeom prst="rect">
            <a:avLst/>
          </a:prstGeom>
          <a:solidFill>
            <a:schemeClr val="accent6"/>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0" i="0" u="none" strike="noStrike" cap="none">
                <a:solidFill>
                  <a:schemeClr val="dk1"/>
                </a:solidFill>
                <a:latin typeface="Calibri"/>
                <a:ea typeface="Calibri"/>
                <a:cs typeface="Calibri"/>
                <a:sym typeface="Calibri"/>
              </a:rPr>
              <a:t>Fain Elementary School 2017 CCRPI Scores</a:t>
            </a:r>
            <a:endParaRPr sz="28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additive="base">
                                        <p:cTn id="7" dur="500"/>
                                        <p:tgtEl>
                                          <p:spTgt spid="91"/>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92"/>
                                        </p:tgtEl>
                                        <p:attrNameLst>
                                          <p:attrName>style.visibility</p:attrName>
                                        </p:attrNameLst>
                                      </p:cBhvr>
                                      <p:to>
                                        <p:strVal val="visible"/>
                                      </p:to>
                                    </p:set>
                                    <p:anim calcmode="lin" valueType="num">
                                      <p:cBhvr additive="base">
                                        <p:cTn id="12" dur="500"/>
                                        <p:tgtEl>
                                          <p:spTgt spid="92"/>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3"/>
                                        </p:tgtEl>
                                        <p:attrNameLst>
                                          <p:attrName>style.visibility</p:attrName>
                                        </p:attrNameLst>
                                      </p:cBhvr>
                                      <p:to>
                                        <p:strVal val="visible"/>
                                      </p:to>
                                    </p:set>
                                    <p:anim calcmode="lin" valueType="num">
                                      <p:cBhvr additive="base">
                                        <p:cTn id="17" dur="500"/>
                                        <p:tgtEl>
                                          <p:spTgt spid="93"/>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94"/>
                                        </p:tgtEl>
                                        <p:attrNameLst>
                                          <p:attrName>style.visibility</p:attrName>
                                        </p:attrNameLst>
                                      </p:cBhvr>
                                      <p:to>
                                        <p:strVal val="visible"/>
                                      </p:to>
                                    </p:set>
                                    <p:anim calcmode="lin" valueType="num">
                                      <p:cBhvr additive="base">
                                        <p:cTn id="22" dur="500"/>
                                        <p:tgtEl>
                                          <p:spTgt spid="9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95"/>
                                        </p:tgtEl>
                                        <p:attrNameLst>
                                          <p:attrName>style.visibility</p:attrName>
                                        </p:attrNameLst>
                                      </p:cBhvr>
                                      <p:to>
                                        <p:strVal val="visible"/>
                                      </p:to>
                                    </p:set>
                                    <p:anim calcmode="lin" valueType="num">
                                      <p:cBhvr additive="base">
                                        <p:cTn id="27" dur="500"/>
                                        <p:tgtEl>
                                          <p:spTgt spid="95"/>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96"/>
                                        </p:tgtEl>
                                        <p:attrNameLst>
                                          <p:attrName>style.visibility</p:attrName>
                                        </p:attrNameLst>
                                      </p:cBhvr>
                                      <p:to>
                                        <p:strVal val="visible"/>
                                      </p:to>
                                    </p:set>
                                    <p:anim calcmode="lin" valueType="num">
                                      <p:cBhvr additive="base">
                                        <p:cTn id="32" dur="500"/>
                                        <p:tgtEl>
                                          <p:spTgt spid="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Shape 102"/>
          <p:cNvSpPr txBox="1">
            <a:spLocks noGrp="1"/>
          </p:cNvSpPr>
          <p:nvPr>
            <p:ph type="ctrTitle"/>
          </p:nvPr>
        </p:nvSpPr>
        <p:spPr>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6000"/>
              <a:buFont typeface="Calibri"/>
              <a:buNone/>
            </a:pPr>
            <a:r>
              <a:rPr lang="en-US" sz="6000" b="0" i="0" u="none" strike="noStrike" cap="none">
                <a:solidFill>
                  <a:schemeClr val="dk1"/>
                </a:solidFill>
                <a:latin typeface="Calibri"/>
                <a:ea typeface="Calibri"/>
                <a:cs typeface="Calibri"/>
                <a:sym typeface="Calibri"/>
              </a:rPr>
              <a:t>Let’s Take a Deeper Look</a:t>
            </a:r>
            <a:endParaRPr sz="60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838200" y="116930"/>
            <a:ext cx="105156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Monitoring Content Mastery…</a:t>
            </a:r>
            <a:endParaRPr sz="4400" b="0" i="0" u="none" strike="noStrike" cap="none">
              <a:solidFill>
                <a:schemeClr val="dk1"/>
              </a:solidFill>
              <a:latin typeface="Calibri"/>
              <a:ea typeface="Calibri"/>
              <a:cs typeface="Calibri"/>
              <a:sym typeface="Calibri"/>
            </a:endParaRPr>
          </a:p>
        </p:txBody>
      </p:sp>
      <p:pic>
        <p:nvPicPr>
          <p:cNvPr id="108" name="Shape 108"/>
          <p:cNvPicPr preferRelativeResize="0"/>
          <p:nvPr/>
        </p:nvPicPr>
        <p:blipFill rotWithShape="1">
          <a:blip r:embed="rId3">
            <a:alphaModFix/>
          </a:blip>
          <a:srcRect/>
          <a:stretch/>
        </p:blipFill>
        <p:spPr>
          <a:xfrm>
            <a:off x="2498272" y="1283153"/>
            <a:ext cx="7848600" cy="5467350"/>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Shape 113"/>
          <p:cNvSpPr txBox="1">
            <a:spLocks noGrp="1"/>
          </p:cNvSpPr>
          <p:nvPr>
            <p:ph type="title"/>
          </p:nvPr>
        </p:nvSpPr>
        <p:spPr>
          <a:xfrm>
            <a:off x="556591" y="-431652"/>
            <a:ext cx="10515600" cy="1325563"/>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CCRPI CONTENT MASTERY</a:t>
            </a:r>
            <a:endParaRPr/>
          </a:p>
        </p:txBody>
      </p:sp>
      <p:graphicFrame>
        <p:nvGraphicFramePr>
          <p:cNvPr id="114" name="Shape 114"/>
          <p:cNvGraphicFramePr/>
          <p:nvPr/>
        </p:nvGraphicFramePr>
        <p:xfrm>
          <a:off x="556591" y="421921"/>
          <a:ext cx="3000000" cy="3000000"/>
        </p:xfrm>
        <a:graphic>
          <a:graphicData uri="http://schemas.openxmlformats.org/drawingml/2006/table">
            <a:tbl>
              <a:tblPr firstRow="1" bandRow="1">
                <a:noFill/>
                <a:tableStyleId>{57FC0557-86F8-4114-9523-7D9E0D9F8B0B}</a:tableStyleId>
              </a:tblPr>
              <a:tblGrid>
                <a:gridCol w="607650"/>
                <a:gridCol w="612800"/>
                <a:gridCol w="1644600"/>
                <a:gridCol w="1648000"/>
                <a:gridCol w="1628850"/>
                <a:gridCol w="1769375"/>
                <a:gridCol w="1558575"/>
                <a:gridCol w="1558575"/>
              </a:tblGrid>
              <a:tr h="445275">
                <a:tc>
                  <a:txBody>
                    <a:bodyPr/>
                    <a:lstStyle/>
                    <a:p>
                      <a:pPr marL="0" marR="0" lvl="0" indent="0" algn="ctr" rtl="0">
                        <a:spcBef>
                          <a:spcPts val="0"/>
                        </a:spcBef>
                        <a:spcAft>
                          <a:spcPts val="0"/>
                        </a:spcAft>
                        <a:buNone/>
                      </a:pPr>
                      <a:r>
                        <a:rPr lang="en-US" sz="1200" u="none" strike="noStrike" cap="none"/>
                        <a:t>Grade</a:t>
                      </a:r>
                      <a:endParaRPr/>
                    </a:p>
                  </a:txBody>
                  <a:tcPr marL="91450" marR="91450" marT="45725" marB="45725"/>
                </a:tc>
                <a:tc>
                  <a:txBody>
                    <a:bodyPr/>
                    <a:lstStyle/>
                    <a:p>
                      <a:pPr marL="0" marR="0" lvl="0" indent="0" algn="ctr" rtl="0">
                        <a:spcBef>
                          <a:spcPts val="0"/>
                        </a:spcBef>
                        <a:spcAft>
                          <a:spcPts val="0"/>
                        </a:spcAft>
                        <a:buNone/>
                      </a:pPr>
                      <a:r>
                        <a:rPr lang="en-US" sz="1200" u="none" strike="noStrike" cap="none"/>
                        <a:t>Assess.</a:t>
                      </a:r>
                      <a:endParaRPr/>
                    </a:p>
                  </a:txBody>
                  <a:tcPr marL="91450" marR="91450" marT="45725" marB="45725"/>
                </a:tc>
                <a:tc>
                  <a:txBody>
                    <a:bodyPr/>
                    <a:lstStyle/>
                    <a:p>
                      <a:pPr marL="0" marR="0" lvl="0" indent="0" algn="ctr" rtl="0">
                        <a:spcBef>
                          <a:spcPts val="0"/>
                        </a:spcBef>
                        <a:spcAft>
                          <a:spcPts val="0"/>
                        </a:spcAft>
                        <a:buNone/>
                      </a:pPr>
                      <a:r>
                        <a:rPr lang="en-US" sz="1200" u="none" strike="noStrike" cap="none"/>
                        <a:t>Beginning</a:t>
                      </a:r>
                      <a:endParaRPr/>
                    </a:p>
                    <a:p>
                      <a:pPr marL="0" marR="0" lvl="0" indent="0" algn="ctr" rtl="0">
                        <a:spcBef>
                          <a:spcPts val="0"/>
                        </a:spcBef>
                        <a:spcAft>
                          <a:spcPts val="0"/>
                        </a:spcAft>
                        <a:buNone/>
                      </a:pPr>
                      <a:r>
                        <a:rPr lang="en-US" sz="1200" u="none" strike="noStrike" cap="none"/>
                        <a:t># x 0</a:t>
                      </a:r>
                      <a:endParaRPr/>
                    </a:p>
                    <a:p>
                      <a:pPr marL="0" marR="0" lvl="0" indent="0" algn="ctr" rtl="0">
                        <a:spcBef>
                          <a:spcPts val="0"/>
                        </a:spcBef>
                        <a:spcAft>
                          <a:spcPts val="0"/>
                        </a:spcAft>
                        <a:buNone/>
                      </a:pPr>
                      <a:r>
                        <a:rPr lang="en-US" sz="1200" u="none" strike="noStrike" cap="none"/>
                        <a:t>0 - 69</a:t>
                      </a:r>
                      <a:endParaRPr/>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u="none" strike="noStrike" cap="none"/>
                        <a:t>Developing</a:t>
                      </a:r>
                      <a:endParaRPr/>
                    </a:p>
                    <a:p>
                      <a:pPr marL="0" marR="0" lvl="0" indent="0" algn="ctr" rtl="0">
                        <a:spcBef>
                          <a:spcPts val="0"/>
                        </a:spcBef>
                        <a:spcAft>
                          <a:spcPts val="0"/>
                        </a:spcAft>
                        <a:buNone/>
                      </a:pPr>
                      <a:r>
                        <a:rPr lang="en-US" sz="1200" u="none" strike="noStrike" cap="none"/>
                        <a:t># x .5</a:t>
                      </a:r>
                      <a:endParaRPr/>
                    </a:p>
                    <a:p>
                      <a:pPr marL="0" marR="0" lvl="0" indent="0" algn="ctr" rtl="0">
                        <a:spcBef>
                          <a:spcPts val="0"/>
                        </a:spcBef>
                        <a:spcAft>
                          <a:spcPts val="0"/>
                        </a:spcAft>
                        <a:buNone/>
                      </a:pPr>
                      <a:r>
                        <a:rPr lang="en-US" sz="1200" u="none" strike="noStrike" cap="none"/>
                        <a:t>70 - 79</a:t>
                      </a:r>
                      <a:endParaRPr/>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u="none" strike="noStrike" cap="none"/>
                        <a:t>Proficient</a:t>
                      </a:r>
                      <a:endParaRPr/>
                    </a:p>
                    <a:p>
                      <a:pPr marL="0" marR="0" lvl="0" indent="0" algn="ctr" rtl="0">
                        <a:spcBef>
                          <a:spcPts val="0"/>
                        </a:spcBef>
                        <a:spcAft>
                          <a:spcPts val="0"/>
                        </a:spcAft>
                        <a:buNone/>
                      </a:pPr>
                      <a:r>
                        <a:rPr lang="en-US" sz="1200" u="none" strike="noStrike" cap="none"/>
                        <a:t># x 1</a:t>
                      </a:r>
                      <a:endParaRPr/>
                    </a:p>
                    <a:p>
                      <a:pPr marL="0" marR="0" lvl="0" indent="0" algn="ctr" rtl="0">
                        <a:spcBef>
                          <a:spcPts val="0"/>
                        </a:spcBef>
                        <a:spcAft>
                          <a:spcPts val="0"/>
                        </a:spcAft>
                        <a:buNone/>
                      </a:pPr>
                      <a:r>
                        <a:rPr lang="en-US" sz="1200" u="none" strike="noStrike" cap="none"/>
                        <a:t>80 - 89</a:t>
                      </a:r>
                      <a:endParaRPr/>
                    </a:p>
                  </a:txBody>
                  <a:tcPr marL="91450" marR="91450" marT="45725" marB="45725">
                    <a:solidFill>
                      <a:srgbClr val="00B050"/>
                    </a:solidFill>
                  </a:tcPr>
                </a:tc>
                <a:tc>
                  <a:txBody>
                    <a:bodyPr/>
                    <a:lstStyle/>
                    <a:p>
                      <a:pPr marL="0" marR="0" lvl="0" indent="0" algn="ctr" rtl="0">
                        <a:spcBef>
                          <a:spcPts val="0"/>
                        </a:spcBef>
                        <a:spcAft>
                          <a:spcPts val="0"/>
                        </a:spcAft>
                        <a:buNone/>
                      </a:pPr>
                      <a:r>
                        <a:rPr lang="en-US" sz="1200" u="none" strike="noStrike" cap="none"/>
                        <a:t>Distinguished</a:t>
                      </a:r>
                      <a:endParaRPr/>
                    </a:p>
                    <a:p>
                      <a:pPr marL="0" marR="0" lvl="0" indent="0" algn="ctr" rtl="0">
                        <a:spcBef>
                          <a:spcPts val="0"/>
                        </a:spcBef>
                        <a:spcAft>
                          <a:spcPts val="0"/>
                        </a:spcAft>
                        <a:buNone/>
                      </a:pPr>
                      <a:r>
                        <a:rPr lang="en-US" sz="1200" u="none" strike="noStrike" cap="none"/>
                        <a:t># x 1.5</a:t>
                      </a:r>
                      <a:endParaRPr/>
                    </a:p>
                    <a:p>
                      <a:pPr marL="0" marR="0" lvl="0" indent="0" algn="ctr" rtl="0">
                        <a:spcBef>
                          <a:spcPts val="0"/>
                        </a:spcBef>
                        <a:spcAft>
                          <a:spcPts val="0"/>
                        </a:spcAft>
                        <a:buNone/>
                      </a:pPr>
                      <a:r>
                        <a:rPr lang="en-US" sz="1200" u="none" strike="noStrike" cap="none"/>
                        <a:t>90 - 100</a:t>
                      </a:r>
                      <a:endParaRPr/>
                    </a:p>
                  </a:txBody>
                  <a:tcPr marL="91450" marR="91450" marT="45725" marB="45725">
                    <a:solidFill>
                      <a:srgbClr val="0070C0"/>
                    </a:solidFill>
                  </a:tcPr>
                </a:tc>
                <a:tc>
                  <a:txBody>
                    <a:bodyPr/>
                    <a:lstStyle/>
                    <a:p>
                      <a:pPr marL="0" marR="0" lvl="0" indent="0" algn="ctr" rtl="0">
                        <a:spcBef>
                          <a:spcPts val="0"/>
                        </a:spcBef>
                        <a:spcAft>
                          <a:spcPts val="0"/>
                        </a:spcAft>
                        <a:buNone/>
                      </a:pPr>
                      <a:r>
                        <a:rPr lang="en-US" sz="1200" u="none" strike="noStrike" cap="none"/>
                        <a:t>Total</a:t>
                      </a:r>
                      <a:endParaRPr/>
                    </a:p>
                    <a:p>
                      <a:pPr marL="0" marR="0" lvl="0" indent="0" algn="ctr" rtl="0">
                        <a:spcBef>
                          <a:spcPts val="0"/>
                        </a:spcBef>
                        <a:spcAft>
                          <a:spcPts val="0"/>
                        </a:spcAft>
                        <a:buNone/>
                      </a:pPr>
                      <a:r>
                        <a:rPr lang="en-US" sz="1200" u="none" strike="noStrike" cap="none"/>
                        <a:t>Total/Total # of students</a:t>
                      </a:r>
                      <a:endParaRPr/>
                    </a:p>
                  </a:txBody>
                  <a:tcPr marL="91450" marR="91450" marT="45725" marB="45725"/>
                </a:tc>
                <a:tc>
                  <a:txBody>
                    <a:bodyPr/>
                    <a:lstStyle/>
                    <a:p>
                      <a:pPr marL="0" marR="0" lvl="0" indent="0" algn="ctr" rtl="0">
                        <a:spcBef>
                          <a:spcPts val="0"/>
                        </a:spcBef>
                        <a:spcAft>
                          <a:spcPts val="0"/>
                        </a:spcAft>
                        <a:buNone/>
                      </a:pPr>
                      <a:r>
                        <a:rPr lang="en-US" sz="1200" u="none" strike="noStrike" cap="none"/>
                        <a:t>Total</a:t>
                      </a:r>
                      <a:endParaRPr/>
                    </a:p>
                    <a:p>
                      <a:pPr marL="0" marR="0" lvl="0" indent="0" algn="ctr" rtl="0">
                        <a:spcBef>
                          <a:spcPts val="0"/>
                        </a:spcBef>
                        <a:spcAft>
                          <a:spcPts val="0"/>
                        </a:spcAft>
                        <a:buNone/>
                      </a:pPr>
                      <a:r>
                        <a:rPr lang="en-US" sz="1200" u="none" strike="noStrike" cap="none"/>
                        <a:t>3</a:t>
                      </a:r>
                      <a:r>
                        <a:rPr lang="en-US" sz="1200" u="none" strike="noStrike" cap="none" baseline="30000"/>
                        <a:t>rd</a:t>
                      </a:r>
                      <a:r>
                        <a:rPr lang="en-US" sz="1200" u="none" strike="noStrike" cap="none"/>
                        <a:t> – 5</a:t>
                      </a:r>
                      <a:r>
                        <a:rPr lang="en-US" sz="1200" u="none" strike="noStrike" cap="none" baseline="30000"/>
                        <a:t>th</a:t>
                      </a:r>
                      <a:r>
                        <a:rPr lang="en-US" sz="1200" u="none" strike="noStrike" cap="none"/>
                        <a:t> </a:t>
                      </a:r>
                      <a:endParaRPr sz="1200" u="none" strike="noStrike" cap="none"/>
                    </a:p>
                  </a:txBody>
                  <a:tcPr marL="91450" marR="91450" marT="45725" marB="45725"/>
                </a:tc>
              </a:tr>
              <a:tr h="135575">
                <a:tc rowSpan="6">
                  <a:txBody>
                    <a:bodyPr/>
                    <a:lstStyle/>
                    <a:p>
                      <a:pPr marL="0" marR="0" lvl="0" indent="0" algn="ctr" rtl="0">
                        <a:spcBef>
                          <a:spcPts val="0"/>
                        </a:spcBef>
                        <a:spcAft>
                          <a:spcPts val="0"/>
                        </a:spcAft>
                        <a:buNone/>
                      </a:pPr>
                      <a:endParaRPr sz="1200" u="none" strike="noStrike" cap="none"/>
                    </a:p>
                    <a:p>
                      <a:pPr marL="0" marR="0" lvl="0" indent="0" algn="ctr" rtl="0">
                        <a:spcBef>
                          <a:spcPts val="0"/>
                        </a:spcBef>
                        <a:spcAft>
                          <a:spcPts val="0"/>
                        </a:spcAft>
                        <a:buNone/>
                      </a:pPr>
                      <a:endParaRPr sz="1200" u="none" strike="noStrike" cap="none"/>
                    </a:p>
                    <a:p>
                      <a:pPr marL="0" marR="0" lvl="0" indent="0" algn="ctr" rtl="0">
                        <a:spcBef>
                          <a:spcPts val="0"/>
                        </a:spcBef>
                        <a:spcAft>
                          <a:spcPts val="0"/>
                        </a:spcAft>
                        <a:buNone/>
                      </a:pPr>
                      <a:r>
                        <a:rPr lang="en-US" sz="1200" u="none" strike="noStrike" cap="none"/>
                        <a:t>3</a:t>
                      </a:r>
                      <a:r>
                        <a:rPr lang="en-US" sz="1200" u="none" strike="noStrike" cap="none" baseline="30000"/>
                        <a:t>rd</a:t>
                      </a:r>
                      <a:r>
                        <a:rPr lang="en-US" sz="1200" u="none" strike="noStrike" cap="none"/>
                        <a:t> ELA</a:t>
                      </a:r>
                      <a:endParaRPr/>
                    </a:p>
                  </a:txBody>
                  <a:tcPr marL="91450" marR="91450" marT="45725" marB="45725"/>
                </a:tc>
                <a:tc>
                  <a:txBody>
                    <a:bodyPr/>
                    <a:lstStyle/>
                    <a:p>
                      <a:pPr marL="0" marR="0" lvl="0" indent="0" algn="ctr" rtl="0">
                        <a:spcBef>
                          <a:spcPts val="0"/>
                        </a:spcBef>
                        <a:spcAft>
                          <a:spcPts val="0"/>
                        </a:spcAft>
                        <a:buNone/>
                      </a:pPr>
                      <a:r>
                        <a:rPr lang="en-US" sz="1200" u="none" strike="noStrike" cap="none"/>
                        <a:t>STAR 1</a:t>
                      </a:r>
                      <a:endParaRPr/>
                    </a:p>
                  </a:txBody>
                  <a:tcPr marL="91450" marR="91450" marT="45725" marB="45725"/>
                </a:tc>
                <a:tc>
                  <a:txBody>
                    <a:bodyPr/>
                    <a:lstStyle/>
                    <a:p>
                      <a:pPr marL="0" marR="0" lvl="0" indent="0" algn="ctr" rtl="0">
                        <a:spcBef>
                          <a:spcPts val="0"/>
                        </a:spcBef>
                        <a:spcAft>
                          <a:spcPts val="0"/>
                        </a:spcAft>
                        <a:buNone/>
                      </a:pPr>
                      <a:r>
                        <a:rPr lang="en-US" sz="1200"/>
                        <a:t>50</a:t>
                      </a:r>
                      <a:r>
                        <a:rPr lang="en-US" sz="1200" u="none" strike="noStrike" cap="none"/>
                        <a:t> x 0 = 0</a:t>
                      </a: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a:t>14</a:t>
                      </a:r>
                      <a:r>
                        <a:rPr lang="en-US" sz="1200" u="none" strike="noStrike" cap="none"/>
                        <a:t> x .5 = </a:t>
                      </a:r>
                      <a:r>
                        <a:rPr lang="en-US" sz="1200"/>
                        <a:t>7</a:t>
                      </a: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a:t>7</a:t>
                      </a:r>
                      <a:r>
                        <a:rPr lang="en-US" sz="1200" u="none" strike="noStrike" cap="none"/>
                        <a:t> x 1 = </a:t>
                      </a:r>
                      <a:r>
                        <a:rPr lang="en-US" sz="1200"/>
                        <a:t>7</a:t>
                      </a: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r>
                        <a:rPr lang="en-US" sz="1200"/>
                        <a:t>3</a:t>
                      </a:r>
                      <a:r>
                        <a:rPr lang="en-US" sz="1200" u="none" strike="noStrike" cap="none"/>
                        <a:t> x 1.5 = </a:t>
                      </a:r>
                      <a:r>
                        <a:rPr lang="en-US" sz="1200"/>
                        <a:t>4.5</a:t>
                      </a: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r>
                        <a:rPr lang="en-US" sz="1200"/>
                        <a:t>18.5/74=25%</a:t>
                      </a:r>
                      <a:endParaRPr sz="1200" u="none" strike="noStrike" cap="none"/>
                    </a:p>
                  </a:txBody>
                  <a:tcPr marL="91450" marR="91450" marT="45725" marB="45725"/>
                </a:tc>
                <a:tc>
                  <a:txBody>
                    <a:bodyPr/>
                    <a:lstStyle/>
                    <a:p>
                      <a:pPr marL="0" marR="0" lvl="0" indent="0" algn="ctr" rtl="0">
                        <a:spcBef>
                          <a:spcPts val="0"/>
                        </a:spcBef>
                        <a:spcAft>
                          <a:spcPts val="0"/>
                        </a:spcAft>
                        <a:buNone/>
                      </a:pPr>
                      <a:r>
                        <a:rPr lang="en-US" sz="1200"/>
                        <a:t>29.5</a:t>
                      </a:r>
                      <a:r>
                        <a:rPr lang="en-US" sz="1200" u="none" strike="noStrike" cap="none"/>
                        <a:t>/</a:t>
                      </a:r>
                      <a:r>
                        <a:rPr lang="en-US" sz="1200"/>
                        <a:t>194</a:t>
                      </a:r>
                      <a:r>
                        <a:rPr lang="en-US" sz="1200" u="none" strike="noStrike" cap="none"/>
                        <a:t> = </a:t>
                      </a:r>
                      <a:r>
                        <a:rPr lang="en-US" sz="1200"/>
                        <a:t>15</a:t>
                      </a:r>
                      <a:r>
                        <a:rPr lang="en-US" sz="1200" u="none" strike="noStrike" cap="none"/>
                        <a:t>%</a:t>
                      </a:r>
                      <a:endParaRPr sz="1200" u="none" strike="noStrike" cap="none"/>
                    </a:p>
                  </a:txBody>
                  <a:tcPr marL="91450" marR="91450" marT="45725" marB="45725"/>
                </a:tc>
              </a:tr>
              <a:tr h="230200">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BM1</a:t>
                      </a:r>
                      <a:endParaRPr/>
                    </a:p>
                  </a:txBody>
                  <a:tcPr marL="91450" marR="91450" marT="45725" marB="45725"/>
                </a:tc>
                <a:tc>
                  <a:txBody>
                    <a:bodyPr/>
                    <a:lstStyle/>
                    <a:p>
                      <a:pPr marL="0" marR="0" lvl="0" indent="0" algn="ctr" rtl="0">
                        <a:spcBef>
                          <a:spcPts val="0"/>
                        </a:spcBef>
                        <a:spcAft>
                          <a:spcPts val="0"/>
                        </a:spcAft>
                        <a:buNone/>
                      </a:pPr>
                      <a:r>
                        <a:rPr lang="en-US" sz="1200"/>
                        <a:t>75</a:t>
                      </a:r>
                      <a:r>
                        <a:rPr lang="en-US" sz="1200" u="none" strike="noStrike" cap="none"/>
                        <a:t> x 0 = 0 </a:t>
                      </a: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a:t>2</a:t>
                      </a:r>
                      <a:r>
                        <a:rPr lang="en-US" sz="1200" u="none" strike="noStrike" cap="none"/>
                        <a:t> x .5 = </a:t>
                      </a:r>
                      <a:r>
                        <a:rPr lang="en-US" sz="1200"/>
                        <a:t>1</a:t>
                      </a: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a:t>0</a:t>
                      </a:r>
                      <a:r>
                        <a:rPr lang="en-US" sz="1200" u="none" strike="noStrike" cap="none"/>
                        <a:t>x 1 = </a:t>
                      </a:r>
                      <a:r>
                        <a:rPr lang="en-US" sz="1200"/>
                        <a:t>0</a:t>
                      </a: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r>
                        <a:rPr lang="en-US" sz="1200" u="none" strike="noStrike" cap="none"/>
                        <a:t>0 x 1.5 = 0</a:t>
                      </a: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r>
                        <a:rPr lang="en-US" sz="1200"/>
                        <a:t>1</a:t>
                      </a:r>
                      <a:r>
                        <a:rPr lang="en-US" sz="1200" u="none" strike="noStrike" cap="none"/>
                        <a:t>/</a:t>
                      </a:r>
                      <a:r>
                        <a:rPr lang="en-US" sz="1200"/>
                        <a:t>77</a:t>
                      </a:r>
                      <a:r>
                        <a:rPr lang="en-US" sz="1200" u="none" strike="noStrike" cap="none"/>
                        <a:t> = </a:t>
                      </a:r>
                      <a:r>
                        <a:rPr lang="en-US" sz="1200"/>
                        <a:t>1.3</a:t>
                      </a:r>
                      <a:r>
                        <a:rPr lang="en-US" sz="1200" u="none" strike="noStrike" cap="none"/>
                        <a:t>%</a:t>
                      </a:r>
                      <a:endParaRPr sz="1200" u="none" strike="noStrike" cap="none"/>
                    </a:p>
                  </a:txBody>
                  <a:tcPr marL="91450" marR="91450" marT="45725" marB="45725"/>
                </a:tc>
                <a:tc>
                  <a:txBody>
                    <a:bodyPr/>
                    <a:lstStyle/>
                    <a:p>
                      <a:pPr marL="0" marR="0" lvl="0" indent="0" algn="ctr" rtl="0">
                        <a:spcBef>
                          <a:spcPts val="0"/>
                        </a:spcBef>
                        <a:spcAft>
                          <a:spcPts val="0"/>
                        </a:spcAft>
                        <a:buNone/>
                      </a:pPr>
                      <a:r>
                        <a:rPr lang="en-US" sz="1200"/>
                        <a:t>1.5</a:t>
                      </a:r>
                      <a:r>
                        <a:rPr lang="en-US" sz="1200" u="none" strike="noStrike" cap="none"/>
                        <a:t>/</a:t>
                      </a:r>
                      <a:r>
                        <a:rPr lang="en-US" sz="1200"/>
                        <a:t>206</a:t>
                      </a:r>
                      <a:r>
                        <a:rPr lang="en-US" sz="1200" u="none" strike="noStrike" cap="none"/>
                        <a:t>=</a:t>
                      </a:r>
                      <a:r>
                        <a:rPr lang="en-US" sz="1200"/>
                        <a:t> 0.72</a:t>
                      </a:r>
                      <a:r>
                        <a:rPr lang="en-US" sz="1200" u="none" strike="noStrike" cap="none"/>
                        <a:t>%</a:t>
                      </a:r>
                      <a:endParaRPr sz="1200" u="none" strike="noStrike" cap="none"/>
                    </a:p>
                  </a:txBody>
                  <a:tcPr marL="91450" marR="91450" marT="45725" marB="45725"/>
                </a:tc>
              </a:tr>
              <a:tr h="135575">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STAR 2</a:t>
                      </a:r>
                      <a:endParaRPr/>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endParaRPr sz="1200" u="none" strike="noStrike" cap="none"/>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tc>
              </a:tr>
              <a:tr h="135575">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BM 2</a:t>
                      </a:r>
                      <a:endParaRPr/>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endParaRPr sz="1200" u="none" strike="noStrike" cap="none"/>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tc>
              </a:tr>
              <a:tr h="135575">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STAR 3</a:t>
                      </a:r>
                      <a:endParaRPr/>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endParaRPr sz="1200" u="none" strike="noStrike" cap="none"/>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tc>
              </a:tr>
              <a:tr h="135575">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GMAS</a:t>
                      </a:r>
                      <a:endParaRPr/>
                    </a:p>
                  </a:txBody>
                  <a:tcPr marL="91450" marR="91450" marT="45725" marB="45725"/>
                </a:tc>
                <a:tc>
                  <a:txBody>
                    <a:bodyPr/>
                    <a:lstStyle/>
                    <a:p>
                      <a:pPr marL="0" marR="0" lvl="0" indent="0" algn="ctr" rtl="0">
                        <a:spcBef>
                          <a:spcPts val="0"/>
                        </a:spcBef>
                        <a:spcAft>
                          <a:spcPts val="0"/>
                        </a:spcAft>
                        <a:buNone/>
                      </a:pPr>
                      <a:r>
                        <a:rPr lang="en-US" sz="1200"/>
                        <a:t>75x0=0</a:t>
                      </a: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a:t>22x.5=37.5</a:t>
                      </a: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a:t>2x1=2</a:t>
                      </a: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r>
                        <a:rPr lang="en-US" sz="1200"/>
                        <a:t>0</a:t>
                      </a: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r>
                        <a:rPr lang="en-US" sz="1200"/>
                        <a:t>39.5/81=48%</a:t>
                      </a:r>
                      <a:endParaRPr sz="1200" u="none" strike="noStrike" cap="none"/>
                    </a:p>
                  </a:txBody>
                  <a:tcPr marL="91450" marR="91450" marT="45725" marB="45725"/>
                </a:tc>
                <a:tc>
                  <a:txBody>
                    <a:bodyPr/>
                    <a:lstStyle/>
                    <a:p>
                      <a:pPr marL="0" marR="0" lvl="0" indent="0" algn="ctr" rtl="0">
                        <a:spcBef>
                          <a:spcPts val="0"/>
                        </a:spcBef>
                        <a:spcAft>
                          <a:spcPts val="0"/>
                        </a:spcAft>
                        <a:buNone/>
                      </a:pPr>
                      <a:r>
                        <a:rPr lang="en-US" sz="1200"/>
                        <a:t>73/214=34.1</a:t>
                      </a:r>
                      <a:endParaRPr sz="1200" u="none" strike="noStrike" cap="none"/>
                    </a:p>
                  </a:txBody>
                  <a:tcPr marL="91450" marR="91450" marT="45725" marB="45725"/>
                </a:tc>
              </a:tr>
              <a:tr h="380050">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r>
              <a:tr h="135575">
                <a:tc rowSpan="6">
                  <a:txBody>
                    <a:bodyPr/>
                    <a:lstStyle/>
                    <a:p>
                      <a:pPr marL="0" marR="0" lvl="0" indent="0" algn="ctr" rtl="0">
                        <a:spcBef>
                          <a:spcPts val="0"/>
                        </a:spcBef>
                        <a:spcAft>
                          <a:spcPts val="0"/>
                        </a:spcAft>
                        <a:buNone/>
                      </a:pPr>
                      <a:endParaRPr sz="1200" u="none" strike="noStrike" cap="none"/>
                    </a:p>
                    <a:p>
                      <a:pPr marL="0" marR="0" lvl="0" indent="0" algn="ctr" rtl="0">
                        <a:spcBef>
                          <a:spcPts val="0"/>
                        </a:spcBef>
                        <a:spcAft>
                          <a:spcPts val="0"/>
                        </a:spcAft>
                        <a:buNone/>
                      </a:pPr>
                      <a:endParaRPr sz="1200" u="none" strike="noStrike" cap="none"/>
                    </a:p>
                    <a:p>
                      <a:pPr marL="0" marR="0" lvl="0" indent="0" algn="ctr" rtl="0">
                        <a:spcBef>
                          <a:spcPts val="0"/>
                        </a:spcBef>
                        <a:spcAft>
                          <a:spcPts val="0"/>
                        </a:spcAft>
                        <a:buNone/>
                      </a:pPr>
                      <a:r>
                        <a:rPr lang="en-US" sz="1200" u="none" strike="noStrike" cap="none"/>
                        <a:t>4</a:t>
                      </a:r>
                      <a:r>
                        <a:rPr lang="en-US" sz="1200" u="none" strike="noStrike" cap="none" baseline="30000"/>
                        <a:t>th</a:t>
                      </a:r>
                      <a:r>
                        <a:rPr lang="en-US" sz="1200" u="none" strike="noStrike" cap="none"/>
                        <a:t> ELA</a:t>
                      </a:r>
                      <a:endParaRPr/>
                    </a:p>
                  </a:txBody>
                  <a:tcPr marL="91450" marR="91450" marT="45725" marB="45725"/>
                </a:tc>
                <a:tc>
                  <a:txBody>
                    <a:bodyPr/>
                    <a:lstStyle/>
                    <a:p>
                      <a:pPr marL="0" marR="0" lvl="0" indent="0" algn="ctr" rtl="0">
                        <a:spcBef>
                          <a:spcPts val="0"/>
                        </a:spcBef>
                        <a:spcAft>
                          <a:spcPts val="0"/>
                        </a:spcAft>
                        <a:buNone/>
                      </a:pPr>
                      <a:r>
                        <a:rPr lang="en-US" sz="1200" u="none" strike="noStrike" cap="none"/>
                        <a:t>STAR 1</a:t>
                      </a:r>
                      <a:endParaRPr/>
                    </a:p>
                  </a:txBody>
                  <a:tcPr marL="91450" marR="91450" marT="45725" marB="45725"/>
                </a:tc>
                <a:tc>
                  <a:txBody>
                    <a:bodyPr/>
                    <a:lstStyle/>
                    <a:p>
                      <a:pPr marL="0" marR="0" lvl="0" indent="0" algn="ctr" rtl="0">
                        <a:spcBef>
                          <a:spcPts val="0"/>
                        </a:spcBef>
                        <a:spcAft>
                          <a:spcPts val="0"/>
                        </a:spcAft>
                        <a:buNone/>
                      </a:pPr>
                      <a:r>
                        <a:rPr lang="en-US" sz="1200"/>
                        <a:t>57</a:t>
                      </a:r>
                      <a:r>
                        <a:rPr lang="en-US" sz="1200" u="none" strike="noStrike" cap="none"/>
                        <a:t> x 0 = 0</a:t>
                      </a: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a:t>6</a:t>
                      </a:r>
                      <a:r>
                        <a:rPr lang="en-US" sz="1200" u="none" strike="noStrike" cap="none"/>
                        <a:t> x .5 = </a:t>
                      </a:r>
                      <a:r>
                        <a:rPr lang="en-US" sz="1200"/>
                        <a:t>3</a:t>
                      </a: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u="none" strike="noStrike" cap="none"/>
                        <a:t>2 x 1 = </a:t>
                      </a:r>
                      <a:r>
                        <a:rPr lang="en-US" sz="1200"/>
                        <a:t>2</a:t>
                      </a: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r>
                        <a:rPr lang="en-US" sz="1200" u="none" strike="noStrike" cap="none"/>
                        <a:t>1 x 1.5 = 1.5</a:t>
                      </a: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r>
                        <a:rPr lang="en-US" sz="1200"/>
                        <a:t>6.5</a:t>
                      </a:r>
                      <a:r>
                        <a:rPr lang="en-US" sz="1200" u="none" strike="noStrike" cap="none"/>
                        <a:t>/</a:t>
                      </a:r>
                      <a:r>
                        <a:rPr lang="en-US" sz="1200"/>
                        <a:t>66</a:t>
                      </a:r>
                      <a:r>
                        <a:rPr lang="en-US" sz="1200" u="none" strike="noStrike" cap="none"/>
                        <a:t> = </a:t>
                      </a:r>
                      <a:r>
                        <a:rPr lang="en-US" sz="1200"/>
                        <a:t>9.8%</a:t>
                      </a:r>
                      <a:endParaRPr sz="1200" u="none" strike="noStrike" cap="none"/>
                    </a:p>
                  </a:txBody>
                  <a:tcPr marL="91450" marR="91450" marT="45725" marB="45725"/>
                </a:tc>
                <a:tc>
                  <a:txBody>
                    <a:bodyPr/>
                    <a:lstStyle/>
                    <a:p>
                      <a:pPr marL="0" marR="0" lvl="0" indent="0" algn="ctr" rtl="0">
                        <a:lnSpc>
                          <a:spcPct val="100000"/>
                        </a:lnSpc>
                        <a:spcBef>
                          <a:spcPts val="0"/>
                        </a:spcBef>
                        <a:spcAft>
                          <a:spcPts val="0"/>
                        </a:spcAft>
                        <a:buClr>
                          <a:schemeClr val="dk1"/>
                        </a:buClr>
                        <a:buSzPts val="1200"/>
                        <a:buFont typeface="Calibri"/>
                        <a:buNone/>
                      </a:pPr>
                      <a:r>
                        <a:rPr lang="en-US" sz="1200"/>
                        <a:t>29.5</a:t>
                      </a:r>
                      <a:r>
                        <a:rPr lang="en-US" sz="1200" u="none" strike="noStrike" cap="none"/>
                        <a:t>/</a:t>
                      </a:r>
                      <a:r>
                        <a:rPr lang="en-US" sz="1200"/>
                        <a:t>194</a:t>
                      </a:r>
                      <a:r>
                        <a:rPr lang="en-US" sz="1200" u="none" strike="noStrike" cap="none"/>
                        <a:t>= </a:t>
                      </a:r>
                      <a:r>
                        <a:rPr lang="en-US" sz="1200"/>
                        <a:t>15</a:t>
                      </a:r>
                      <a:r>
                        <a:rPr lang="en-US" sz="1200" u="none" strike="noStrike" cap="none"/>
                        <a:t>%</a:t>
                      </a:r>
                      <a:endParaRPr/>
                    </a:p>
                  </a:txBody>
                  <a:tcPr marL="91450" marR="91450" marT="45725" marB="45725"/>
                </a:tc>
              </a:tr>
              <a:tr h="230200">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BM1</a:t>
                      </a:r>
                      <a:endParaRPr/>
                    </a:p>
                  </a:txBody>
                  <a:tcPr marL="91450" marR="91450" marT="45725" marB="45725"/>
                </a:tc>
                <a:tc>
                  <a:txBody>
                    <a:bodyPr/>
                    <a:lstStyle/>
                    <a:p>
                      <a:pPr marL="0" marR="0" lvl="0" indent="0" algn="ctr" rtl="0">
                        <a:spcBef>
                          <a:spcPts val="0"/>
                        </a:spcBef>
                        <a:spcAft>
                          <a:spcPts val="0"/>
                        </a:spcAft>
                        <a:buNone/>
                      </a:pPr>
                      <a:r>
                        <a:rPr lang="en-US" sz="1200"/>
                        <a:t>70</a:t>
                      </a:r>
                      <a:r>
                        <a:rPr lang="en-US" sz="1200" u="none" strike="noStrike" cap="none"/>
                        <a:t>x 0 = 0 </a:t>
                      </a: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a:t>1</a:t>
                      </a:r>
                      <a:r>
                        <a:rPr lang="en-US" sz="1200" u="none" strike="noStrike" cap="none"/>
                        <a:t> x .5 = </a:t>
                      </a:r>
                      <a:r>
                        <a:rPr lang="en-US" sz="1200"/>
                        <a:t>.5</a:t>
                      </a: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a:t>0</a:t>
                      </a:r>
                      <a:r>
                        <a:rPr lang="en-US" sz="1200" u="none" strike="noStrike" cap="none"/>
                        <a:t> x 1 = </a:t>
                      </a:r>
                      <a:r>
                        <a:rPr lang="en-US" sz="1200"/>
                        <a:t>0 </a:t>
                      </a:r>
                      <a:endParaRPr sz="1200"/>
                    </a:p>
                    <a:p>
                      <a:pPr marL="0" marR="0" lvl="0" indent="0" algn="ctr" rtl="0">
                        <a:spcBef>
                          <a:spcPts val="0"/>
                        </a:spcBef>
                        <a:spcAft>
                          <a:spcPts val="0"/>
                        </a:spcAft>
                        <a:buNone/>
                      </a:pPr>
                      <a:endParaRPr sz="1200"/>
                    </a:p>
                  </a:txBody>
                  <a:tcPr marL="91450" marR="91450" marT="45725" marB="45725">
                    <a:solidFill>
                      <a:srgbClr val="00B050"/>
                    </a:solidFill>
                  </a:tcPr>
                </a:tc>
                <a:tc>
                  <a:txBody>
                    <a:bodyPr/>
                    <a:lstStyle/>
                    <a:p>
                      <a:pPr marL="0" marR="0" lvl="0" indent="0" algn="ctr" rtl="0">
                        <a:spcBef>
                          <a:spcPts val="0"/>
                        </a:spcBef>
                        <a:spcAft>
                          <a:spcPts val="0"/>
                        </a:spcAft>
                        <a:buNone/>
                      </a:pPr>
                      <a:r>
                        <a:rPr lang="en-US" sz="1200" u="none" strike="noStrike" cap="none"/>
                        <a:t>0 x 1.5 = 0</a:t>
                      </a: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r>
                        <a:rPr lang="en-US" sz="1200"/>
                        <a:t>.5</a:t>
                      </a:r>
                      <a:r>
                        <a:rPr lang="en-US" sz="1200" u="none" strike="noStrike" cap="none"/>
                        <a:t>/</a:t>
                      </a:r>
                      <a:r>
                        <a:rPr lang="en-US" sz="1200"/>
                        <a:t>71</a:t>
                      </a:r>
                      <a:r>
                        <a:rPr lang="en-US" sz="1200" u="none" strike="noStrike" cap="none"/>
                        <a:t> = </a:t>
                      </a:r>
                      <a:r>
                        <a:rPr lang="en-US" sz="1200"/>
                        <a:t>1%</a:t>
                      </a:r>
                      <a:endParaRPr sz="1200" u="none" strike="noStrike" cap="none"/>
                    </a:p>
                  </a:txBody>
                  <a:tcPr marL="91450" marR="91450" marT="45725" marB="45725"/>
                </a:tc>
                <a:tc>
                  <a:txBody>
                    <a:bodyPr/>
                    <a:lstStyle/>
                    <a:p>
                      <a:pPr marL="0" lvl="0" indent="0" algn="ctr" rtl="0">
                        <a:spcBef>
                          <a:spcPts val="0"/>
                        </a:spcBef>
                        <a:spcAft>
                          <a:spcPts val="0"/>
                        </a:spcAft>
                        <a:buClr>
                          <a:schemeClr val="dk1"/>
                        </a:buClr>
                        <a:buFont typeface="Arial"/>
                        <a:buNone/>
                      </a:pPr>
                      <a:r>
                        <a:rPr lang="en-US" sz="1200"/>
                        <a:t>1.5/206= 0.72%</a:t>
                      </a:r>
                      <a:endParaRPr sz="1200" u="none" strike="noStrike" cap="none"/>
                    </a:p>
                  </a:txBody>
                  <a:tcPr marL="91450" marR="91450" marT="45725" marB="45725"/>
                </a:tc>
              </a:tr>
              <a:tr h="135575">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STAR 2</a:t>
                      </a:r>
                      <a:endParaRPr/>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endParaRPr sz="1200" u="none" strike="noStrike" cap="none"/>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tc>
              </a:tr>
              <a:tr h="135575">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BM 2</a:t>
                      </a:r>
                      <a:endParaRPr/>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endParaRPr sz="1200" u="none" strike="noStrike" cap="none"/>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tc>
              </a:tr>
              <a:tr h="135575">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STAR 3</a:t>
                      </a:r>
                      <a:endParaRPr/>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endParaRPr sz="1200" u="none" strike="noStrike" cap="none"/>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tc>
              </a:tr>
              <a:tr h="135575">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GMAS</a:t>
                      </a:r>
                      <a:endParaRPr/>
                    </a:p>
                  </a:txBody>
                  <a:tcPr marL="91450" marR="91450" marT="45725" marB="45725"/>
                </a:tc>
                <a:tc>
                  <a:txBody>
                    <a:bodyPr/>
                    <a:lstStyle/>
                    <a:p>
                      <a:pPr marL="0" marR="0" lvl="0" indent="0" algn="ctr" rtl="0">
                        <a:spcBef>
                          <a:spcPts val="0"/>
                        </a:spcBef>
                        <a:spcAft>
                          <a:spcPts val="0"/>
                        </a:spcAft>
                        <a:buNone/>
                      </a:pPr>
                      <a:r>
                        <a:rPr lang="en-US" sz="1200"/>
                        <a:t>76x0=0</a:t>
                      </a: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a:t>19x.5=9.5</a:t>
                      </a: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a:t>2x1=2</a:t>
                      </a: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r>
                        <a:rPr lang="en-US" sz="1200"/>
                        <a:t>3x1.5=4.5</a:t>
                      </a: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r>
                        <a:rPr lang="en-US" sz="1200"/>
                        <a:t>16/62=25%</a:t>
                      </a:r>
                      <a:endParaRPr sz="1200" u="none" strike="noStrike" cap="none"/>
                    </a:p>
                  </a:txBody>
                  <a:tcPr marL="91450" marR="91450" marT="45725" marB="45725"/>
                </a:tc>
                <a:tc>
                  <a:txBody>
                    <a:bodyPr/>
                    <a:lstStyle/>
                    <a:p>
                      <a:pPr marL="0" lvl="0" indent="0" algn="ctr" rtl="0">
                        <a:spcBef>
                          <a:spcPts val="0"/>
                        </a:spcBef>
                        <a:spcAft>
                          <a:spcPts val="0"/>
                        </a:spcAft>
                        <a:buClr>
                          <a:schemeClr val="dk1"/>
                        </a:buClr>
                        <a:buFont typeface="Arial"/>
                        <a:buNone/>
                      </a:pPr>
                      <a:r>
                        <a:rPr lang="en-US" sz="1200"/>
                        <a:t>73/214=34.1</a:t>
                      </a:r>
                      <a:endParaRPr sz="1200" u="none" strike="noStrike" cap="none"/>
                    </a:p>
                  </a:txBody>
                  <a:tcPr marL="91450" marR="91450" marT="45725" marB="45725"/>
                </a:tc>
              </a:tr>
              <a:tr h="135575">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r>
              <a:tr h="135575">
                <a:tc rowSpan="6">
                  <a:txBody>
                    <a:bodyPr/>
                    <a:lstStyle/>
                    <a:p>
                      <a:pPr marL="0" marR="0" lvl="0" indent="0" algn="ctr" rtl="0">
                        <a:spcBef>
                          <a:spcPts val="0"/>
                        </a:spcBef>
                        <a:spcAft>
                          <a:spcPts val="0"/>
                        </a:spcAft>
                        <a:buNone/>
                      </a:pPr>
                      <a:endParaRPr sz="1200" u="none" strike="noStrike" cap="none"/>
                    </a:p>
                    <a:p>
                      <a:pPr marL="0" marR="0" lvl="0" indent="0" algn="ctr" rtl="0">
                        <a:spcBef>
                          <a:spcPts val="0"/>
                        </a:spcBef>
                        <a:spcAft>
                          <a:spcPts val="0"/>
                        </a:spcAft>
                        <a:buNone/>
                      </a:pPr>
                      <a:endParaRPr sz="1200" u="none" strike="noStrike" cap="none"/>
                    </a:p>
                    <a:p>
                      <a:pPr marL="0" marR="0" lvl="0" indent="0" algn="ctr" rtl="0">
                        <a:spcBef>
                          <a:spcPts val="0"/>
                        </a:spcBef>
                        <a:spcAft>
                          <a:spcPts val="0"/>
                        </a:spcAft>
                        <a:buNone/>
                      </a:pPr>
                      <a:r>
                        <a:rPr lang="en-US" sz="1200" u="none" strike="noStrike" cap="none"/>
                        <a:t>5</a:t>
                      </a:r>
                      <a:r>
                        <a:rPr lang="en-US" sz="1200" u="none" strike="noStrike" cap="none" baseline="30000"/>
                        <a:t>th</a:t>
                      </a:r>
                      <a:r>
                        <a:rPr lang="en-US" sz="1200" u="none" strike="noStrike" cap="none"/>
                        <a:t>  ELA</a:t>
                      </a:r>
                      <a:endParaRPr/>
                    </a:p>
                  </a:txBody>
                  <a:tcPr marL="91450" marR="91450" marT="45725" marB="45725"/>
                </a:tc>
                <a:tc>
                  <a:txBody>
                    <a:bodyPr/>
                    <a:lstStyle/>
                    <a:p>
                      <a:pPr marL="0" marR="0" lvl="0" indent="0" algn="ctr" rtl="0">
                        <a:spcBef>
                          <a:spcPts val="0"/>
                        </a:spcBef>
                        <a:spcAft>
                          <a:spcPts val="0"/>
                        </a:spcAft>
                        <a:buNone/>
                      </a:pPr>
                      <a:r>
                        <a:rPr lang="en-US" sz="1200" u="none" strike="noStrike" cap="none"/>
                        <a:t>STAR 1</a:t>
                      </a:r>
                      <a:endParaRPr/>
                    </a:p>
                  </a:txBody>
                  <a:tcPr marL="91450" marR="91450" marT="45725" marB="45725"/>
                </a:tc>
                <a:tc>
                  <a:txBody>
                    <a:bodyPr/>
                    <a:lstStyle/>
                    <a:p>
                      <a:pPr marL="0" marR="0" lvl="0" indent="0" algn="ctr" rtl="0">
                        <a:spcBef>
                          <a:spcPts val="0"/>
                        </a:spcBef>
                        <a:spcAft>
                          <a:spcPts val="0"/>
                        </a:spcAft>
                        <a:buNone/>
                      </a:pPr>
                      <a:r>
                        <a:rPr lang="en-US" sz="1200"/>
                        <a:t>47</a:t>
                      </a:r>
                      <a:r>
                        <a:rPr lang="en-US" sz="1200" u="none" strike="noStrike" cap="none"/>
                        <a:t> x 0 = 0</a:t>
                      </a: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a:t>5</a:t>
                      </a:r>
                      <a:r>
                        <a:rPr lang="en-US" sz="1200" u="none" strike="noStrike" cap="none"/>
                        <a:t> x .5 = </a:t>
                      </a:r>
                      <a:r>
                        <a:rPr lang="en-US" sz="1200"/>
                        <a:t>2.5</a:t>
                      </a: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a:t>2</a:t>
                      </a:r>
                      <a:r>
                        <a:rPr lang="en-US" sz="1200" u="none" strike="noStrike" cap="none"/>
                        <a:t>x 1 = </a:t>
                      </a:r>
                      <a:r>
                        <a:rPr lang="en-US" sz="1200"/>
                        <a:t>2</a:t>
                      </a: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r>
                        <a:rPr lang="en-US" sz="1200"/>
                        <a:t>0</a:t>
                      </a:r>
                      <a:r>
                        <a:rPr lang="en-US" sz="1200" u="none" strike="noStrike" cap="none"/>
                        <a:t> x 1.5 = </a:t>
                      </a:r>
                      <a:r>
                        <a:rPr lang="en-US" sz="1200"/>
                        <a:t>0</a:t>
                      </a: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r>
                        <a:rPr lang="en-US" sz="1200"/>
                        <a:t>4.5/54=8.3</a:t>
                      </a:r>
                      <a:endParaRPr sz="1200" u="none" strike="noStrike" cap="none"/>
                    </a:p>
                  </a:txBody>
                  <a:tcPr marL="91450" marR="91450" marT="45725" marB="45725"/>
                </a:tc>
                <a:tc>
                  <a:txBody>
                    <a:bodyPr/>
                    <a:lstStyle/>
                    <a:p>
                      <a:pPr marL="0" marR="0" lvl="0" indent="0" algn="ctr" rtl="0">
                        <a:spcBef>
                          <a:spcPts val="0"/>
                        </a:spcBef>
                        <a:spcAft>
                          <a:spcPts val="0"/>
                        </a:spcAft>
                        <a:buNone/>
                      </a:pPr>
                      <a:r>
                        <a:rPr lang="en-US" sz="1200"/>
                        <a:t>29.5</a:t>
                      </a:r>
                      <a:r>
                        <a:rPr lang="en-US" sz="1200" u="none" strike="noStrike" cap="none"/>
                        <a:t>/</a:t>
                      </a:r>
                      <a:r>
                        <a:rPr lang="en-US" sz="1200"/>
                        <a:t>194</a:t>
                      </a:r>
                      <a:r>
                        <a:rPr lang="en-US" sz="1200" u="none" strike="noStrike" cap="none"/>
                        <a:t>= </a:t>
                      </a:r>
                      <a:r>
                        <a:rPr lang="en-US" sz="1200"/>
                        <a:t>15</a:t>
                      </a:r>
                      <a:r>
                        <a:rPr lang="en-US" sz="1200" u="none" strike="noStrike" cap="none"/>
                        <a:t>%</a:t>
                      </a:r>
                      <a:endParaRPr sz="1200" u="none" strike="noStrike" cap="none"/>
                    </a:p>
                  </a:txBody>
                  <a:tcPr marL="91450" marR="91450" marT="45725" marB="45725"/>
                </a:tc>
              </a:tr>
              <a:tr h="230200">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BM1</a:t>
                      </a:r>
                      <a:endParaRPr/>
                    </a:p>
                  </a:txBody>
                  <a:tcPr marL="91450" marR="91450" marT="45725" marB="45725"/>
                </a:tc>
                <a:tc>
                  <a:txBody>
                    <a:bodyPr/>
                    <a:lstStyle/>
                    <a:p>
                      <a:pPr marL="0" marR="0" lvl="0" indent="0" algn="ctr" rtl="0">
                        <a:spcBef>
                          <a:spcPts val="0"/>
                        </a:spcBef>
                        <a:spcAft>
                          <a:spcPts val="0"/>
                        </a:spcAft>
                        <a:buNone/>
                      </a:pPr>
                      <a:r>
                        <a:rPr lang="en-US" sz="1200"/>
                        <a:t>58</a:t>
                      </a:r>
                      <a:r>
                        <a:rPr lang="en-US" sz="1200" u="none" strike="noStrike" cap="none"/>
                        <a:t>x 0 = 0</a:t>
                      </a: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a:t>0</a:t>
                      </a:r>
                      <a:r>
                        <a:rPr lang="en-US" sz="1200" u="none" strike="noStrike" cap="none"/>
                        <a:t>x .5 = </a:t>
                      </a:r>
                      <a:r>
                        <a:rPr lang="en-US" sz="1200"/>
                        <a:t>0</a:t>
                      </a: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a:t>0</a:t>
                      </a:r>
                      <a:r>
                        <a:rPr lang="en-US" sz="1200" u="none" strike="noStrike" cap="none"/>
                        <a:t>x 1 =  </a:t>
                      </a:r>
                      <a:r>
                        <a:rPr lang="en-US" sz="1200"/>
                        <a:t>0</a:t>
                      </a: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r>
                        <a:rPr lang="en-US" sz="1200"/>
                        <a:t>0</a:t>
                      </a:r>
                      <a:r>
                        <a:rPr lang="en-US" sz="1200" u="none" strike="noStrike" cap="none"/>
                        <a:t>x 1.5 = 0</a:t>
                      </a: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r>
                        <a:rPr lang="en-US" sz="1200"/>
                        <a:t>0</a:t>
                      </a:r>
                      <a:r>
                        <a:rPr lang="en-US" sz="1200" u="none" strike="noStrike" cap="none"/>
                        <a:t>/</a:t>
                      </a:r>
                      <a:r>
                        <a:rPr lang="en-US" sz="1200"/>
                        <a:t>58</a:t>
                      </a:r>
                      <a:r>
                        <a:rPr lang="en-US" sz="1200" u="none" strike="noStrike" cap="none"/>
                        <a:t> = </a:t>
                      </a:r>
                      <a:r>
                        <a:rPr lang="en-US" sz="1200"/>
                        <a:t>0</a:t>
                      </a:r>
                      <a:r>
                        <a:rPr lang="en-US" sz="1200" u="none" strike="noStrike" cap="none"/>
                        <a:t>%</a:t>
                      </a:r>
                      <a:endParaRPr sz="1200" u="none" strike="noStrike" cap="none"/>
                    </a:p>
                  </a:txBody>
                  <a:tcPr marL="91450" marR="91450" marT="45725" marB="45725"/>
                </a:tc>
                <a:tc>
                  <a:txBody>
                    <a:bodyPr/>
                    <a:lstStyle/>
                    <a:p>
                      <a:pPr marL="0" lvl="0" indent="0" algn="ctr" rtl="0">
                        <a:spcBef>
                          <a:spcPts val="0"/>
                        </a:spcBef>
                        <a:spcAft>
                          <a:spcPts val="0"/>
                        </a:spcAft>
                        <a:buClr>
                          <a:schemeClr val="dk1"/>
                        </a:buClr>
                        <a:buFont typeface="Arial"/>
                        <a:buNone/>
                      </a:pPr>
                      <a:r>
                        <a:rPr lang="en-US" sz="1200"/>
                        <a:t>1.5/206= 0.72%</a:t>
                      </a:r>
                      <a:endParaRPr sz="1200" u="none" strike="noStrike" cap="none"/>
                    </a:p>
                  </a:txBody>
                  <a:tcPr marL="91450" marR="91450" marT="45725" marB="45725"/>
                </a:tc>
              </a:tr>
              <a:tr h="135575">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STAR 2</a:t>
                      </a:r>
                      <a:endParaRPr/>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endParaRPr sz="1200" u="none" strike="noStrike" cap="none"/>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tc>
              </a:tr>
              <a:tr h="135575">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BM 2</a:t>
                      </a:r>
                      <a:endParaRPr/>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endParaRPr sz="1200" u="none" strike="noStrike" cap="none"/>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tc>
              </a:tr>
              <a:tr h="135575">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STAR 3</a:t>
                      </a:r>
                      <a:endParaRPr/>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endParaRPr sz="1200" u="none" strike="noStrike" cap="none"/>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tc>
              </a:tr>
              <a:tr h="135575">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GMAS</a:t>
                      </a:r>
                      <a:endParaRPr/>
                    </a:p>
                  </a:txBody>
                  <a:tcPr marL="91450" marR="91450" marT="45725" marB="45725"/>
                </a:tc>
                <a:tc>
                  <a:txBody>
                    <a:bodyPr/>
                    <a:lstStyle/>
                    <a:p>
                      <a:pPr marL="0" marR="0" lvl="0" indent="0" algn="ctr" rtl="0">
                        <a:spcBef>
                          <a:spcPts val="0"/>
                        </a:spcBef>
                        <a:spcAft>
                          <a:spcPts val="0"/>
                        </a:spcAft>
                        <a:buNone/>
                      </a:pPr>
                      <a:r>
                        <a:rPr lang="en-US" sz="1200"/>
                        <a:t>72x0=0</a:t>
                      </a: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a:t>21x.5=10.5</a:t>
                      </a: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a:t>7x1=7</a:t>
                      </a: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r>
                        <a:rPr lang="en-US" sz="1200"/>
                        <a:t>0</a:t>
                      </a: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r>
                        <a:rPr lang="en-US" sz="1200"/>
                        <a:t>17.5/71=24%</a:t>
                      </a:r>
                      <a:endParaRPr sz="1200" u="none" strike="noStrike" cap="none"/>
                    </a:p>
                  </a:txBody>
                  <a:tcPr marL="91450" marR="91450" marT="45725" marB="45725"/>
                </a:tc>
                <a:tc>
                  <a:txBody>
                    <a:bodyPr/>
                    <a:lstStyle/>
                    <a:p>
                      <a:pPr marL="0" lvl="0" indent="0" algn="ctr" rtl="0">
                        <a:spcBef>
                          <a:spcPts val="0"/>
                        </a:spcBef>
                        <a:spcAft>
                          <a:spcPts val="0"/>
                        </a:spcAft>
                        <a:buClr>
                          <a:schemeClr val="dk1"/>
                        </a:buClr>
                        <a:buFont typeface="Arial"/>
                        <a:buNone/>
                      </a:pPr>
                      <a:r>
                        <a:rPr lang="en-US" sz="1200"/>
                        <a:t>73/214=34.1</a:t>
                      </a:r>
                      <a:endParaRPr sz="1200" u="none" strike="noStrike" cap="none"/>
                    </a:p>
                  </a:txBody>
                  <a:tcPr marL="91450" marR="91450" marT="45725" marB="45725"/>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Shape 119"/>
          <p:cNvSpPr txBox="1">
            <a:spLocks noGrp="1"/>
          </p:cNvSpPr>
          <p:nvPr>
            <p:ph type="title"/>
          </p:nvPr>
        </p:nvSpPr>
        <p:spPr>
          <a:xfrm>
            <a:off x="556591" y="-299846"/>
            <a:ext cx="10515600" cy="1325563"/>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CCRPI CONTENT MASTERY</a:t>
            </a:r>
            <a:endParaRPr/>
          </a:p>
        </p:txBody>
      </p:sp>
      <p:graphicFrame>
        <p:nvGraphicFramePr>
          <p:cNvPr id="120" name="Shape 120"/>
          <p:cNvGraphicFramePr/>
          <p:nvPr/>
        </p:nvGraphicFramePr>
        <p:xfrm>
          <a:off x="556591" y="636104"/>
          <a:ext cx="3000000" cy="3000000"/>
        </p:xfrm>
        <a:graphic>
          <a:graphicData uri="http://schemas.openxmlformats.org/drawingml/2006/table">
            <a:tbl>
              <a:tblPr firstRow="1" bandRow="1">
                <a:noFill/>
                <a:tableStyleId>{57FC0557-86F8-4114-9523-7D9E0D9F8B0B}</a:tableStyleId>
              </a:tblPr>
              <a:tblGrid>
                <a:gridCol w="610225"/>
                <a:gridCol w="610225"/>
                <a:gridCol w="1644600"/>
                <a:gridCol w="1648000"/>
                <a:gridCol w="1628850"/>
                <a:gridCol w="1769375"/>
                <a:gridCol w="1558575"/>
                <a:gridCol w="1558575"/>
              </a:tblGrid>
              <a:tr h="445275">
                <a:tc>
                  <a:txBody>
                    <a:bodyPr/>
                    <a:lstStyle/>
                    <a:p>
                      <a:pPr marL="0" marR="0" lvl="0" indent="0" algn="ctr" rtl="0">
                        <a:spcBef>
                          <a:spcPts val="0"/>
                        </a:spcBef>
                        <a:spcAft>
                          <a:spcPts val="0"/>
                        </a:spcAft>
                        <a:buNone/>
                      </a:pPr>
                      <a:r>
                        <a:rPr lang="en-US" sz="1200" u="none" strike="noStrike" cap="none"/>
                        <a:t>Grade</a:t>
                      </a:r>
                      <a:endParaRPr/>
                    </a:p>
                  </a:txBody>
                  <a:tcPr marL="91450" marR="91450" marT="45725" marB="45725"/>
                </a:tc>
                <a:tc>
                  <a:txBody>
                    <a:bodyPr/>
                    <a:lstStyle/>
                    <a:p>
                      <a:pPr marL="0" marR="0" lvl="0" indent="0" algn="ctr" rtl="0">
                        <a:spcBef>
                          <a:spcPts val="0"/>
                        </a:spcBef>
                        <a:spcAft>
                          <a:spcPts val="0"/>
                        </a:spcAft>
                        <a:buNone/>
                      </a:pPr>
                      <a:r>
                        <a:rPr lang="en-US" sz="1200" u="none" strike="noStrike" cap="none"/>
                        <a:t>Assess.</a:t>
                      </a:r>
                      <a:endParaRPr/>
                    </a:p>
                  </a:txBody>
                  <a:tcPr marL="91450" marR="91450" marT="45725" marB="45725"/>
                </a:tc>
                <a:tc>
                  <a:txBody>
                    <a:bodyPr/>
                    <a:lstStyle/>
                    <a:p>
                      <a:pPr marL="0" marR="0" lvl="0" indent="0" algn="ctr" rtl="0">
                        <a:spcBef>
                          <a:spcPts val="0"/>
                        </a:spcBef>
                        <a:spcAft>
                          <a:spcPts val="0"/>
                        </a:spcAft>
                        <a:buNone/>
                      </a:pPr>
                      <a:r>
                        <a:rPr lang="en-US" sz="1200" u="none" strike="noStrike" cap="none"/>
                        <a:t>Beginning</a:t>
                      </a:r>
                      <a:endParaRPr/>
                    </a:p>
                    <a:p>
                      <a:pPr marL="0" marR="0" lvl="0" indent="0" algn="ctr" rtl="0">
                        <a:spcBef>
                          <a:spcPts val="0"/>
                        </a:spcBef>
                        <a:spcAft>
                          <a:spcPts val="0"/>
                        </a:spcAft>
                        <a:buNone/>
                      </a:pPr>
                      <a:r>
                        <a:rPr lang="en-US" sz="1200" u="none" strike="noStrike" cap="none"/>
                        <a:t># x 0</a:t>
                      </a:r>
                      <a:endParaRPr/>
                    </a:p>
                    <a:p>
                      <a:pPr marL="0" marR="0" lvl="0" indent="0" algn="ctr" rtl="0">
                        <a:spcBef>
                          <a:spcPts val="0"/>
                        </a:spcBef>
                        <a:spcAft>
                          <a:spcPts val="0"/>
                        </a:spcAft>
                        <a:buNone/>
                      </a:pPr>
                      <a:r>
                        <a:rPr lang="en-US" sz="1200" u="none" strike="noStrike" cap="none"/>
                        <a:t>0 - 69</a:t>
                      </a:r>
                      <a:endParaRPr/>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u="none" strike="noStrike" cap="none"/>
                        <a:t>Developing</a:t>
                      </a:r>
                      <a:endParaRPr/>
                    </a:p>
                    <a:p>
                      <a:pPr marL="0" marR="0" lvl="0" indent="0" algn="ctr" rtl="0">
                        <a:spcBef>
                          <a:spcPts val="0"/>
                        </a:spcBef>
                        <a:spcAft>
                          <a:spcPts val="0"/>
                        </a:spcAft>
                        <a:buNone/>
                      </a:pPr>
                      <a:r>
                        <a:rPr lang="en-US" sz="1200" u="none" strike="noStrike" cap="none"/>
                        <a:t># x .5</a:t>
                      </a:r>
                      <a:endParaRPr/>
                    </a:p>
                    <a:p>
                      <a:pPr marL="0" marR="0" lvl="0" indent="0" algn="ctr" rtl="0">
                        <a:spcBef>
                          <a:spcPts val="0"/>
                        </a:spcBef>
                        <a:spcAft>
                          <a:spcPts val="0"/>
                        </a:spcAft>
                        <a:buNone/>
                      </a:pPr>
                      <a:r>
                        <a:rPr lang="en-US" sz="1200" u="none" strike="noStrike" cap="none"/>
                        <a:t>70 - 79</a:t>
                      </a:r>
                      <a:endParaRPr/>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u="none" strike="noStrike" cap="none"/>
                        <a:t>Proficient</a:t>
                      </a:r>
                      <a:endParaRPr/>
                    </a:p>
                    <a:p>
                      <a:pPr marL="0" marR="0" lvl="0" indent="0" algn="ctr" rtl="0">
                        <a:spcBef>
                          <a:spcPts val="0"/>
                        </a:spcBef>
                        <a:spcAft>
                          <a:spcPts val="0"/>
                        </a:spcAft>
                        <a:buNone/>
                      </a:pPr>
                      <a:r>
                        <a:rPr lang="en-US" sz="1200" u="none" strike="noStrike" cap="none"/>
                        <a:t># x 1</a:t>
                      </a:r>
                      <a:endParaRPr/>
                    </a:p>
                    <a:p>
                      <a:pPr marL="0" marR="0" lvl="0" indent="0" algn="ctr" rtl="0">
                        <a:spcBef>
                          <a:spcPts val="0"/>
                        </a:spcBef>
                        <a:spcAft>
                          <a:spcPts val="0"/>
                        </a:spcAft>
                        <a:buNone/>
                      </a:pPr>
                      <a:r>
                        <a:rPr lang="en-US" sz="1200" u="none" strike="noStrike" cap="none"/>
                        <a:t>80 - 89</a:t>
                      </a:r>
                      <a:endParaRPr/>
                    </a:p>
                  </a:txBody>
                  <a:tcPr marL="91450" marR="91450" marT="45725" marB="45725">
                    <a:solidFill>
                      <a:srgbClr val="00B050"/>
                    </a:solidFill>
                  </a:tcPr>
                </a:tc>
                <a:tc>
                  <a:txBody>
                    <a:bodyPr/>
                    <a:lstStyle/>
                    <a:p>
                      <a:pPr marL="0" marR="0" lvl="0" indent="0" algn="ctr" rtl="0">
                        <a:spcBef>
                          <a:spcPts val="0"/>
                        </a:spcBef>
                        <a:spcAft>
                          <a:spcPts val="0"/>
                        </a:spcAft>
                        <a:buNone/>
                      </a:pPr>
                      <a:r>
                        <a:rPr lang="en-US" sz="1200" u="none" strike="noStrike" cap="none"/>
                        <a:t>Distinguished</a:t>
                      </a:r>
                      <a:endParaRPr/>
                    </a:p>
                    <a:p>
                      <a:pPr marL="0" marR="0" lvl="0" indent="0" algn="ctr" rtl="0">
                        <a:spcBef>
                          <a:spcPts val="0"/>
                        </a:spcBef>
                        <a:spcAft>
                          <a:spcPts val="0"/>
                        </a:spcAft>
                        <a:buNone/>
                      </a:pPr>
                      <a:r>
                        <a:rPr lang="en-US" sz="1200" u="none" strike="noStrike" cap="none"/>
                        <a:t># x 1.5</a:t>
                      </a:r>
                      <a:endParaRPr/>
                    </a:p>
                    <a:p>
                      <a:pPr marL="0" marR="0" lvl="0" indent="0" algn="ctr" rtl="0">
                        <a:spcBef>
                          <a:spcPts val="0"/>
                        </a:spcBef>
                        <a:spcAft>
                          <a:spcPts val="0"/>
                        </a:spcAft>
                        <a:buNone/>
                      </a:pPr>
                      <a:r>
                        <a:rPr lang="en-US" sz="1200" u="none" strike="noStrike" cap="none"/>
                        <a:t>90 - 100</a:t>
                      </a:r>
                      <a:endParaRPr/>
                    </a:p>
                  </a:txBody>
                  <a:tcPr marL="91450" marR="91450" marT="45725" marB="45725">
                    <a:solidFill>
                      <a:srgbClr val="0070C0"/>
                    </a:solidFill>
                  </a:tcPr>
                </a:tc>
                <a:tc>
                  <a:txBody>
                    <a:bodyPr/>
                    <a:lstStyle/>
                    <a:p>
                      <a:pPr marL="0" marR="0" lvl="0" indent="0" algn="ctr" rtl="0">
                        <a:spcBef>
                          <a:spcPts val="0"/>
                        </a:spcBef>
                        <a:spcAft>
                          <a:spcPts val="0"/>
                        </a:spcAft>
                        <a:buNone/>
                      </a:pPr>
                      <a:r>
                        <a:rPr lang="en-US" sz="1200" u="none" strike="noStrike" cap="none"/>
                        <a:t>Total</a:t>
                      </a:r>
                      <a:endParaRPr/>
                    </a:p>
                    <a:p>
                      <a:pPr marL="0" marR="0" lvl="0" indent="0" algn="ctr" rtl="0">
                        <a:spcBef>
                          <a:spcPts val="0"/>
                        </a:spcBef>
                        <a:spcAft>
                          <a:spcPts val="0"/>
                        </a:spcAft>
                        <a:buNone/>
                      </a:pPr>
                      <a:r>
                        <a:rPr lang="en-US" sz="1200" u="none" strike="noStrike" cap="none"/>
                        <a:t>Total/Total # of students</a:t>
                      </a:r>
                      <a:endParaRPr/>
                    </a:p>
                  </a:txBody>
                  <a:tcPr marL="91450" marR="91450" marT="45725" marB="45725"/>
                </a:tc>
                <a:tc>
                  <a:txBody>
                    <a:bodyPr/>
                    <a:lstStyle/>
                    <a:p>
                      <a:pPr marL="0" marR="0" lvl="0" indent="0" algn="ctr" rtl="0">
                        <a:spcBef>
                          <a:spcPts val="0"/>
                        </a:spcBef>
                        <a:spcAft>
                          <a:spcPts val="0"/>
                        </a:spcAft>
                        <a:buNone/>
                      </a:pPr>
                      <a:r>
                        <a:rPr lang="en-US" sz="1200" u="none" strike="noStrike" cap="none"/>
                        <a:t>Total</a:t>
                      </a:r>
                      <a:endParaRPr/>
                    </a:p>
                    <a:p>
                      <a:pPr marL="0" marR="0" lvl="0" indent="0" algn="ctr" rtl="0">
                        <a:spcBef>
                          <a:spcPts val="0"/>
                        </a:spcBef>
                        <a:spcAft>
                          <a:spcPts val="0"/>
                        </a:spcAft>
                        <a:buNone/>
                      </a:pPr>
                      <a:r>
                        <a:rPr lang="en-US" sz="1200" u="none" strike="noStrike" cap="none"/>
                        <a:t>3</a:t>
                      </a:r>
                      <a:r>
                        <a:rPr lang="en-US" sz="1200" u="none" strike="noStrike" cap="none" baseline="30000"/>
                        <a:t>rd</a:t>
                      </a:r>
                      <a:r>
                        <a:rPr lang="en-US" sz="1200" u="none" strike="noStrike" cap="none"/>
                        <a:t> – 5</a:t>
                      </a:r>
                      <a:r>
                        <a:rPr lang="en-US" sz="1200" u="none" strike="noStrike" cap="none" baseline="30000"/>
                        <a:t>th</a:t>
                      </a:r>
                      <a:r>
                        <a:rPr lang="en-US" sz="1200" u="none" strike="noStrike" cap="none"/>
                        <a:t> </a:t>
                      </a:r>
                      <a:endParaRPr sz="1200" u="none" strike="noStrike" cap="none"/>
                    </a:p>
                  </a:txBody>
                  <a:tcPr marL="91450" marR="91450" marT="45725" marB="45725"/>
                </a:tc>
              </a:tr>
              <a:tr h="135575">
                <a:tc rowSpan="6">
                  <a:txBody>
                    <a:bodyPr/>
                    <a:lstStyle/>
                    <a:p>
                      <a:pPr marL="0" marR="0" lvl="0" indent="0" algn="ctr" rtl="0">
                        <a:spcBef>
                          <a:spcPts val="0"/>
                        </a:spcBef>
                        <a:spcAft>
                          <a:spcPts val="0"/>
                        </a:spcAft>
                        <a:buNone/>
                      </a:pPr>
                      <a:endParaRPr sz="1200" u="none" strike="noStrike" cap="none"/>
                    </a:p>
                    <a:p>
                      <a:pPr marL="0" marR="0" lvl="0" indent="0" algn="ctr" rtl="0">
                        <a:spcBef>
                          <a:spcPts val="0"/>
                        </a:spcBef>
                        <a:spcAft>
                          <a:spcPts val="0"/>
                        </a:spcAft>
                        <a:buNone/>
                      </a:pPr>
                      <a:endParaRPr sz="1200" u="none" strike="noStrike" cap="none"/>
                    </a:p>
                    <a:p>
                      <a:pPr marL="0" marR="0" lvl="0" indent="0" algn="ctr" rtl="0">
                        <a:spcBef>
                          <a:spcPts val="0"/>
                        </a:spcBef>
                        <a:spcAft>
                          <a:spcPts val="0"/>
                        </a:spcAft>
                        <a:buNone/>
                      </a:pPr>
                      <a:r>
                        <a:rPr lang="en-US" sz="1200" u="none" strike="noStrike" cap="none"/>
                        <a:t>3</a:t>
                      </a:r>
                      <a:r>
                        <a:rPr lang="en-US" sz="1200" u="none" strike="noStrike" cap="none" baseline="30000"/>
                        <a:t>rd</a:t>
                      </a:r>
                      <a:r>
                        <a:rPr lang="en-US" sz="1200" u="none" strike="noStrike" cap="none"/>
                        <a:t> math</a:t>
                      </a:r>
                      <a:endParaRPr/>
                    </a:p>
                  </a:txBody>
                  <a:tcPr marL="91450" marR="91450" marT="45725" marB="45725"/>
                </a:tc>
                <a:tc>
                  <a:txBody>
                    <a:bodyPr/>
                    <a:lstStyle/>
                    <a:p>
                      <a:pPr marL="0" marR="0" lvl="0" indent="0" algn="ctr" rtl="0">
                        <a:spcBef>
                          <a:spcPts val="0"/>
                        </a:spcBef>
                        <a:spcAft>
                          <a:spcPts val="0"/>
                        </a:spcAft>
                        <a:buNone/>
                      </a:pPr>
                      <a:r>
                        <a:rPr lang="en-US" sz="1200" u="none" strike="noStrike" cap="none"/>
                        <a:t>STAR 1</a:t>
                      </a:r>
                      <a:endParaRPr/>
                    </a:p>
                  </a:txBody>
                  <a:tcPr marL="91450" marR="91450" marT="45725" marB="45725"/>
                </a:tc>
                <a:tc>
                  <a:txBody>
                    <a:bodyPr/>
                    <a:lstStyle/>
                    <a:p>
                      <a:pPr marL="0" marR="0" lvl="0" indent="0" algn="ctr" rtl="0">
                        <a:spcBef>
                          <a:spcPts val="0"/>
                        </a:spcBef>
                        <a:spcAft>
                          <a:spcPts val="0"/>
                        </a:spcAft>
                        <a:buNone/>
                      </a:pPr>
                      <a:r>
                        <a:rPr lang="en-US" sz="1200"/>
                        <a:t>33</a:t>
                      </a:r>
                      <a:r>
                        <a:rPr lang="en-US" sz="1200" u="none" strike="noStrike" cap="none"/>
                        <a:t> x 0 = 0</a:t>
                      </a: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a:t>13</a:t>
                      </a:r>
                      <a:r>
                        <a:rPr lang="en-US" sz="1200" u="none" strike="noStrike" cap="none"/>
                        <a:t> x .5 = </a:t>
                      </a:r>
                      <a:r>
                        <a:rPr lang="en-US" sz="1200"/>
                        <a:t>6.5</a:t>
                      </a: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a:t>17</a:t>
                      </a:r>
                      <a:r>
                        <a:rPr lang="en-US" sz="1200" u="none" strike="noStrike" cap="none"/>
                        <a:t>x 1 = 17</a:t>
                      </a: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r>
                        <a:rPr lang="en-US" sz="1200"/>
                        <a:t>8</a:t>
                      </a:r>
                      <a:r>
                        <a:rPr lang="en-US" sz="1200" u="none" strike="noStrike" cap="none"/>
                        <a:t>x 1.5 = </a:t>
                      </a:r>
                      <a:r>
                        <a:rPr lang="en-US" sz="1200"/>
                        <a:t>12</a:t>
                      </a: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r>
                        <a:rPr lang="en-US" sz="1200"/>
                        <a:t>35.5/71=50%</a:t>
                      </a:r>
                      <a:endParaRPr sz="1200" u="none" strike="noStrike" cap="none"/>
                    </a:p>
                  </a:txBody>
                  <a:tcPr marL="91450" marR="91450" marT="45725" marB="45725"/>
                </a:tc>
                <a:tc>
                  <a:txBody>
                    <a:bodyPr/>
                    <a:lstStyle/>
                    <a:p>
                      <a:pPr marL="0" marR="0" lvl="0" indent="0" algn="ctr" rtl="0">
                        <a:spcBef>
                          <a:spcPts val="0"/>
                        </a:spcBef>
                        <a:spcAft>
                          <a:spcPts val="0"/>
                        </a:spcAft>
                        <a:buNone/>
                      </a:pPr>
                      <a:r>
                        <a:rPr lang="en-US" sz="1200"/>
                        <a:t>74.5</a:t>
                      </a:r>
                      <a:r>
                        <a:rPr lang="en-US" sz="1200" u="none" strike="noStrike" cap="none"/>
                        <a:t>/</a:t>
                      </a:r>
                      <a:r>
                        <a:rPr lang="en-US" sz="1200"/>
                        <a:t>195</a:t>
                      </a:r>
                      <a:r>
                        <a:rPr lang="en-US" sz="1200" u="none" strike="noStrike" cap="none"/>
                        <a:t>= </a:t>
                      </a:r>
                      <a:r>
                        <a:rPr lang="en-US" sz="1200"/>
                        <a:t>38.2</a:t>
                      </a:r>
                      <a:r>
                        <a:rPr lang="en-US" sz="1200" u="none" strike="noStrike" cap="none"/>
                        <a:t>%</a:t>
                      </a:r>
                      <a:endParaRPr sz="1200" u="none" strike="noStrike" cap="none"/>
                    </a:p>
                  </a:txBody>
                  <a:tcPr marL="91450" marR="91450" marT="45725" marB="45725"/>
                </a:tc>
              </a:tr>
              <a:tr h="230200">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BM1</a:t>
                      </a:r>
                      <a:endParaRPr/>
                    </a:p>
                  </a:txBody>
                  <a:tcPr marL="91450" marR="91450" marT="45725" marB="45725"/>
                </a:tc>
                <a:tc>
                  <a:txBody>
                    <a:bodyPr/>
                    <a:lstStyle/>
                    <a:p>
                      <a:pPr marL="0" marR="0" lvl="0" indent="0" algn="ctr" rtl="0">
                        <a:spcBef>
                          <a:spcPts val="0"/>
                        </a:spcBef>
                        <a:spcAft>
                          <a:spcPts val="0"/>
                        </a:spcAft>
                        <a:buNone/>
                      </a:pPr>
                      <a:r>
                        <a:rPr lang="en-US" sz="1200"/>
                        <a:t>87</a:t>
                      </a:r>
                      <a:r>
                        <a:rPr lang="en-US" sz="1200" u="none" strike="noStrike" cap="none"/>
                        <a:t> x 0 = 0</a:t>
                      </a: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u="none" strike="noStrike" cap="none"/>
                        <a:t>0 x .5 = 0</a:t>
                      </a: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u="none" strike="noStrike" cap="none"/>
                        <a:t>0 x 1 = 0 </a:t>
                      </a: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r>
                        <a:rPr lang="en-US" sz="1200" u="none" strike="noStrike" cap="none"/>
                        <a:t>0 x 1.5 = 0</a:t>
                      </a: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r>
                        <a:rPr lang="en-US" sz="1200" u="none" strike="noStrike" cap="none"/>
                        <a:t>0/</a:t>
                      </a:r>
                      <a:r>
                        <a:rPr lang="en-US" sz="1200"/>
                        <a:t>87</a:t>
                      </a:r>
                      <a:r>
                        <a:rPr lang="en-US" sz="1200" u="none" strike="noStrike" cap="none"/>
                        <a:t> = 0%</a:t>
                      </a:r>
                      <a:endParaRPr sz="1200" u="none" strike="noStrike" cap="none"/>
                    </a:p>
                  </a:txBody>
                  <a:tcPr marL="91450" marR="91450" marT="45725" marB="45725"/>
                </a:tc>
                <a:tc>
                  <a:txBody>
                    <a:bodyPr/>
                    <a:lstStyle/>
                    <a:p>
                      <a:pPr marL="0" marR="0" lvl="0" indent="0" algn="ctr" rtl="0">
                        <a:spcBef>
                          <a:spcPts val="0"/>
                        </a:spcBef>
                        <a:spcAft>
                          <a:spcPts val="0"/>
                        </a:spcAft>
                        <a:buNone/>
                      </a:pPr>
                      <a:r>
                        <a:rPr lang="en-US" sz="1200" u="none" strike="noStrike" cap="none"/>
                        <a:t>4.5/</a:t>
                      </a:r>
                      <a:r>
                        <a:rPr lang="en-US" sz="1200"/>
                        <a:t>195</a:t>
                      </a:r>
                      <a:r>
                        <a:rPr lang="en-US" sz="1200" u="none" strike="noStrike" cap="none"/>
                        <a:t> = 2%</a:t>
                      </a:r>
                      <a:endParaRPr sz="1200" u="none" strike="noStrike" cap="none"/>
                    </a:p>
                  </a:txBody>
                  <a:tcPr marL="91450" marR="91450" marT="45725" marB="45725"/>
                </a:tc>
              </a:tr>
              <a:tr h="135575">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STAR 2</a:t>
                      </a:r>
                      <a:endParaRPr/>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endParaRPr sz="1200" u="none" strike="noStrike" cap="none"/>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tc>
              </a:tr>
              <a:tr h="135575">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BM 2</a:t>
                      </a:r>
                      <a:endParaRPr/>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endParaRPr sz="1200" u="none" strike="noStrike" cap="none"/>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tc>
              </a:tr>
              <a:tr h="135575">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STAR 3</a:t>
                      </a:r>
                      <a:endParaRPr/>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endParaRPr sz="1200" u="none" strike="noStrike" cap="none"/>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tc>
              </a:tr>
              <a:tr h="135575">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GMAS</a:t>
                      </a:r>
                      <a:endParaRPr/>
                    </a:p>
                  </a:txBody>
                  <a:tcPr marL="91450" marR="91450" marT="45725" marB="45725"/>
                </a:tc>
                <a:tc>
                  <a:txBody>
                    <a:bodyPr/>
                    <a:lstStyle/>
                    <a:p>
                      <a:pPr marL="0" marR="0" lvl="0" indent="0" algn="ctr" rtl="0">
                        <a:spcBef>
                          <a:spcPts val="0"/>
                        </a:spcBef>
                        <a:spcAft>
                          <a:spcPts val="0"/>
                        </a:spcAft>
                        <a:buNone/>
                      </a:pPr>
                      <a:r>
                        <a:rPr lang="en-US" sz="1200"/>
                        <a:t>73 x 0=0</a:t>
                      </a: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a:t>25x.5=12.5</a:t>
                      </a: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a:t>2x1=2</a:t>
                      </a: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r>
                        <a:rPr lang="en-US" sz="1200"/>
                        <a:t>0x1.5=0</a:t>
                      </a: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r>
                        <a:rPr lang="en-US" sz="1200"/>
                        <a:t>14.5/81=17.9%</a:t>
                      </a:r>
                      <a:endParaRPr sz="1200" u="none" strike="noStrike" cap="none"/>
                    </a:p>
                  </a:txBody>
                  <a:tcPr marL="91450" marR="91450" marT="45725" marB="45725"/>
                </a:tc>
                <a:tc>
                  <a:txBody>
                    <a:bodyPr/>
                    <a:lstStyle/>
                    <a:p>
                      <a:pPr marL="0" marR="0" lvl="0" indent="0" algn="ctr" rtl="0">
                        <a:spcBef>
                          <a:spcPts val="0"/>
                        </a:spcBef>
                        <a:spcAft>
                          <a:spcPts val="0"/>
                        </a:spcAft>
                        <a:buNone/>
                      </a:pPr>
                      <a:r>
                        <a:rPr lang="en-US" sz="1200"/>
                        <a:t>53/213=24.88%</a:t>
                      </a:r>
                      <a:endParaRPr sz="1200" u="none" strike="noStrike" cap="none"/>
                    </a:p>
                  </a:txBody>
                  <a:tcPr marL="91450" marR="91450" marT="45725" marB="45725"/>
                </a:tc>
              </a:tr>
              <a:tr h="135575">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c>
                  <a:txBody>
                    <a:bodyPr/>
                    <a:lstStyle/>
                    <a:p>
                      <a:pPr marL="0" marR="0" lvl="0" indent="0" algn="ctr" rtl="0">
                        <a:spcBef>
                          <a:spcPts val="0"/>
                        </a:spcBef>
                        <a:spcAft>
                          <a:spcPts val="0"/>
                        </a:spcAft>
                        <a:buNone/>
                      </a:pPr>
                      <a:endParaRPr sz="1200" u="none" strike="noStrike" cap="none"/>
                    </a:p>
                  </a:txBody>
                  <a:tcPr marL="91450" marR="91450" marT="45725" marB="45725">
                    <a:lnB w="12700" cap="flat" cmpd="sng">
                      <a:solidFill>
                        <a:schemeClr val="dk1"/>
                      </a:solidFill>
                      <a:prstDash val="solid"/>
                      <a:round/>
                      <a:headEnd type="none" w="sm" len="sm"/>
                      <a:tailEnd type="none" w="sm" len="sm"/>
                    </a:lnB>
                    <a:solidFill>
                      <a:schemeClr val="dk1"/>
                    </a:solidFill>
                  </a:tcPr>
                </a:tc>
              </a:tr>
              <a:tr h="135575">
                <a:tc rowSpan="6">
                  <a:txBody>
                    <a:bodyPr/>
                    <a:lstStyle/>
                    <a:p>
                      <a:pPr marL="0" marR="0" lvl="0" indent="0" algn="ctr" rtl="0">
                        <a:spcBef>
                          <a:spcPts val="0"/>
                        </a:spcBef>
                        <a:spcAft>
                          <a:spcPts val="0"/>
                        </a:spcAft>
                        <a:buNone/>
                      </a:pPr>
                      <a:endParaRPr sz="1200" u="none" strike="noStrike" cap="none"/>
                    </a:p>
                    <a:p>
                      <a:pPr marL="0" marR="0" lvl="0" indent="0" algn="ctr" rtl="0">
                        <a:spcBef>
                          <a:spcPts val="0"/>
                        </a:spcBef>
                        <a:spcAft>
                          <a:spcPts val="0"/>
                        </a:spcAft>
                        <a:buNone/>
                      </a:pPr>
                      <a:endParaRPr sz="1200" u="none" strike="noStrike" cap="none"/>
                    </a:p>
                    <a:p>
                      <a:pPr marL="0" marR="0" lvl="0" indent="0" algn="ctr" rtl="0">
                        <a:spcBef>
                          <a:spcPts val="0"/>
                        </a:spcBef>
                        <a:spcAft>
                          <a:spcPts val="0"/>
                        </a:spcAft>
                        <a:buNone/>
                      </a:pPr>
                      <a:r>
                        <a:rPr lang="en-US" sz="1200" u="none" strike="noStrike" cap="none"/>
                        <a:t>4</a:t>
                      </a:r>
                      <a:r>
                        <a:rPr lang="en-US" sz="1200" u="none" strike="noStrike" cap="none" baseline="30000"/>
                        <a:t>th</a:t>
                      </a:r>
                      <a:r>
                        <a:rPr lang="en-US" sz="1200" u="none" strike="noStrike" cap="none"/>
                        <a:t> math</a:t>
                      </a:r>
                      <a:endParaRPr/>
                    </a:p>
                  </a:txBody>
                  <a:tcPr marL="91450" marR="91450" marT="45725" marB="45725"/>
                </a:tc>
                <a:tc>
                  <a:txBody>
                    <a:bodyPr/>
                    <a:lstStyle/>
                    <a:p>
                      <a:pPr marL="0" marR="0" lvl="0" indent="0" algn="ctr" rtl="0">
                        <a:spcBef>
                          <a:spcPts val="0"/>
                        </a:spcBef>
                        <a:spcAft>
                          <a:spcPts val="0"/>
                        </a:spcAft>
                        <a:buNone/>
                      </a:pPr>
                      <a:r>
                        <a:rPr lang="en-US" sz="1200" u="none" strike="noStrike" cap="none"/>
                        <a:t>STAR 1</a:t>
                      </a:r>
                      <a:endParaRPr/>
                    </a:p>
                  </a:txBody>
                  <a:tcPr marL="91450" marR="91450" marT="45725" marB="45725"/>
                </a:tc>
                <a:tc>
                  <a:txBody>
                    <a:bodyPr/>
                    <a:lstStyle/>
                    <a:p>
                      <a:pPr marL="0" marR="0" lvl="0" indent="0" algn="ctr" rtl="0">
                        <a:spcBef>
                          <a:spcPts val="0"/>
                        </a:spcBef>
                        <a:spcAft>
                          <a:spcPts val="0"/>
                        </a:spcAft>
                        <a:buNone/>
                      </a:pPr>
                      <a:r>
                        <a:rPr lang="en-US" sz="1200"/>
                        <a:t>46</a:t>
                      </a:r>
                      <a:r>
                        <a:rPr lang="en-US" sz="1200" u="none" strike="noStrike" cap="none"/>
                        <a:t> x 0 = 0</a:t>
                      </a: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a:t>14</a:t>
                      </a:r>
                      <a:r>
                        <a:rPr lang="en-US" sz="1200" u="none" strike="noStrike" cap="none"/>
                        <a:t> x .5 = </a:t>
                      </a:r>
                      <a:r>
                        <a:rPr lang="en-US" sz="1200"/>
                        <a:t>7</a:t>
                      </a: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a:t>7</a:t>
                      </a:r>
                      <a:r>
                        <a:rPr lang="en-US" sz="1200" u="none" strike="noStrike" cap="none"/>
                        <a:t> x 1 = </a:t>
                      </a:r>
                      <a:r>
                        <a:rPr lang="en-US" sz="1200"/>
                        <a:t>7</a:t>
                      </a: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r>
                        <a:rPr lang="en-US" sz="1200" u="none" strike="noStrike" cap="none"/>
                        <a:t>1</a:t>
                      </a:r>
                      <a:r>
                        <a:rPr lang="en-US" sz="1200"/>
                        <a:t>0</a:t>
                      </a:r>
                      <a:r>
                        <a:rPr lang="en-US" sz="1200" u="none" strike="noStrike" cap="none"/>
                        <a:t>x 1.5 = </a:t>
                      </a:r>
                      <a:r>
                        <a:rPr lang="en-US" sz="1200"/>
                        <a:t>15</a:t>
                      </a: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r>
                        <a:rPr lang="en-US" sz="1200"/>
                        <a:t>29</a:t>
                      </a:r>
                      <a:r>
                        <a:rPr lang="en-US" sz="1200" u="none" strike="noStrike" cap="none"/>
                        <a:t>/</a:t>
                      </a:r>
                      <a:r>
                        <a:rPr lang="en-US" sz="1200"/>
                        <a:t>67</a:t>
                      </a:r>
                      <a:r>
                        <a:rPr lang="en-US" sz="1200" u="none" strike="noStrike" cap="none"/>
                        <a:t> = 52%</a:t>
                      </a:r>
                      <a:endParaRPr sz="1200" u="none" strike="noStrike" cap="none"/>
                    </a:p>
                  </a:txBody>
                  <a:tcPr marL="91450" marR="91450" marT="45725" marB="45725">
                    <a:lnR w="12700" cap="flat" cmpd="sng">
                      <a:solidFill>
                        <a:schemeClr val="dk1"/>
                      </a:solidFill>
                      <a:prstDash val="solid"/>
                      <a:round/>
                      <a:headEnd type="none" w="sm" len="sm"/>
                      <a:tailEnd type="none" w="sm" len="sm"/>
                    </a:lnR>
                  </a:tcPr>
                </a:tc>
                <a:tc>
                  <a:txBody>
                    <a:bodyPr/>
                    <a:lstStyle/>
                    <a:p>
                      <a:pPr marL="0" marR="0" lvl="0" indent="0" algn="ctr" rtl="0">
                        <a:spcBef>
                          <a:spcPts val="0"/>
                        </a:spcBef>
                        <a:spcAft>
                          <a:spcPts val="0"/>
                        </a:spcAft>
                        <a:buNone/>
                      </a:pPr>
                      <a:r>
                        <a:rPr lang="en-US" sz="1200"/>
                        <a:t>74.5</a:t>
                      </a:r>
                      <a:r>
                        <a:rPr lang="en-US" sz="1200" u="none" strike="noStrike" cap="none"/>
                        <a:t>/</a:t>
                      </a:r>
                      <a:r>
                        <a:rPr lang="en-US" sz="1200"/>
                        <a:t>195</a:t>
                      </a:r>
                      <a:r>
                        <a:rPr lang="en-US" sz="1200" u="none" strike="noStrike" cap="none"/>
                        <a:t>= </a:t>
                      </a:r>
                      <a:r>
                        <a:rPr lang="en-US" sz="1200"/>
                        <a:t>38.2</a:t>
                      </a:r>
                      <a:r>
                        <a:rPr lang="en-US" sz="1200" u="none" strike="noStrike" cap="none"/>
                        <a:t>%</a:t>
                      </a:r>
                      <a:endParaRPr sz="1200"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230200">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BM1</a:t>
                      </a:r>
                      <a:endParaRPr/>
                    </a:p>
                  </a:txBody>
                  <a:tcPr marL="91450" marR="91450" marT="45725" marB="45725"/>
                </a:tc>
                <a:tc>
                  <a:txBody>
                    <a:bodyPr/>
                    <a:lstStyle/>
                    <a:p>
                      <a:pPr marL="0" marR="0" lvl="0" indent="0" algn="ctr" rtl="0">
                        <a:spcBef>
                          <a:spcPts val="0"/>
                        </a:spcBef>
                        <a:spcAft>
                          <a:spcPts val="0"/>
                        </a:spcAft>
                        <a:buNone/>
                      </a:pPr>
                      <a:r>
                        <a:rPr lang="en-US" sz="1200"/>
                        <a:t>7`</a:t>
                      </a:r>
                      <a:r>
                        <a:rPr lang="en-US" sz="1200" u="none" strike="noStrike" cap="none"/>
                        <a:t> x 0 = 0</a:t>
                      </a: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a:t>0 </a:t>
                      </a:r>
                      <a:r>
                        <a:rPr lang="en-US" sz="1200" u="none" strike="noStrike" cap="none"/>
                        <a:t>x .5 = 1.5</a:t>
                      </a: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u="none" strike="noStrike" cap="none"/>
                        <a:t>0 x 1 = 0</a:t>
                      </a: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r>
                        <a:rPr lang="en-US" sz="1200" u="none" strike="noStrike" cap="none"/>
                        <a:t>0 x 1.5 = 0</a:t>
                      </a: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r>
                        <a:rPr lang="en-US" sz="1200"/>
                        <a:t>0</a:t>
                      </a:r>
                      <a:r>
                        <a:rPr lang="en-US" sz="1200" u="none" strike="noStrike" cap="none"/>
                        <a:t>/74 = </a:t>
                      </a:r>
                      <a:r>
                        <a:rPr lang="en-US" sz="1200"/>
                        <a:t>0%</a:t>
                      </a:r>
                      <a:endParaRPr sz="1200" u="none" strike="noStrike" cap="none"/>
                    </a:p>
                  </a:txBody>
                  <a:tcPr marL="91450" marR="91450" marT="45725" marB="45725">
                    <a:lnR w="12700" cap="flat" cmpd="sng">
                      <a:solidFill>
                        <a:schemeClr val="dk1"/>
                      </a:solidFill>
                      <a:prstDash val="solid"/>
                      <a:round/>
                      <a:headEnd type="none" w="sm" len="sm"/>
                      <a:tailEnd type="none" w="sm" len="sm"/>
                    </a:lnR>
                  </a:tcPr>
                </a:tc>
                <a:tc>
                  <a:txBody>
                    <a:bodyPr/>
                    <a:lstStyle/>
                    <a:p>
                      <a:pPr marL="0" marR="0" lvl="0" indent="0" algn="ctr" rtl="0">
                        <a:spcBef>
                          <a:spcPts val="0"/>
                        </a:spcBef>
                        <a:spcAft>
                          <a:spcPts val="0"/>
                        </a:spcAft>
                        <a:buNone/>
                      </a:pPr>
                      <a:r>
                        <a:rPr lang="en-US" sz="1200" u="none" strike="noStrike" cap="none"/>
                        <a:t>4.5/</a:t>
                      </a:r>
                      <a:r>
                        <a:rPr lang="en-US" sz="1200"/>
                        <a:t>195</a:t>
                      </a:r>
                      <a:r>
                        <a:rPr lang="en-US" sz="1200" u="none" strike="noStrike" cap="none"/>
                        <a:t> = 2%</a:t>
                      </a:r>
                      <a:endParaRPr sz="1200"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135575">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STAR 2</a:t>
                      </a:r>
                      <a:endParaRPr/>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endParaRPr sz="1200" u="none" strike="noStrike" cap="none"/>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lnT w="12700" cap="flat" cmpd="sng">
                      <a:solidFill>
                        <a:schemeClr val="dk1"/>
                      </a:solidFill>
                      <a:prstDash val="solid"/>
                      <a:round/>
                      <a:headEnd type="none" w="sm" len="sm"/>
                      <a:tailEnd type="none" w="sm" len="sm"/>
                    </a:lnT>
                  </a:tcPr>
                </a:tc>
              </a:tr>
              <a:tr h="135575">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BM 2</a:t>
                      </a:r>
                      <a:endParaRPr/>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endParaRPr sz="1200" u="none" strike="noStrike" cap="none"/>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tc>
              </a:tr>
              <a:tr h="135575">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STAR 3</a:t>
                      </a:r>
                      <a:endParaRPr/>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endParaRPr sz="1200" u="none" strike="noStrike" cap="none"/>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tc>
              </a:tr>
              <a:tr h="135575">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GMAS</a:t>
                      </a:r>
                      <a:endParaRPr/>
                    </a:p>
                  </a:txBody>
                  <a:tcPr marL="91450" marR="91450" marT="45725" marB="45725"/>
                </a:tc>
                <a:tc>
                  <a:txBody>
                    <a:bodyPr/>
                    <a:lstStyle/>
                    <a:p>
                      <a:pPr marL="0" marR="0" lvl="0" indent="0" algn="ctr" rtl="0">
                        <a:spcBef>
                          <a:spcPts val="0"/>
                        </a:spcBef>
                        <a:spcAft>
                          <a:spcPts val="0"/>
                        </a:spcAft>
                        <a:buNone/>
                      </a:pPr>
                      <a:r>
                        <a:rPr lang="en-US" sz="1200"/>
                        <a:t>69x0=0</a:t>
                      </a: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a:t>27x.5=13.5</a:t>
                      </a: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a:t>2x1=2</a:t>
                      </a: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r>
                        <a:rPr lang="en-US" sz="1200"/>
                        <a:t>2x1.5=3</a:t>
                      </a: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r>
                        <a:rPr lang="en-US" sz="1200"/>
                        <a:t>18.5/61=30.32%</a:t>
                      </a:r>
                      <a:endParaRPr sz="1200" u="none" strike="noStrike" cap="none"/>
                    </a:p>
                  </a:txBody>
                  <a:tcPr marL="91450" marR="91450" marT="45725" marB="45725"/>
                </a:tc>
                <a:tc>
                  <a:txBody>
                    <a:bodyPr/>
                    <a:lstStyle/>
                    <a:p>
                      <a:pPr marL="0" lvl="0" indent="0" algn="ctr" rtl="0">
                        <a:spcBef>
                          <a:spcPts val="0"/>
                        </a:spcBef>
                        <a:spcAft>
                          <a:spcPts val="0"/>
                        </a:spcAft>
                        <a:buClr>
                          <a:schemeClr val="dk1"/>
                        </a:buClr>
                        <a:buFont typeface="Arial"/>
                        <a:buNone/>
                      </a:pPr>
                      <a:r>
                        <a:rPr lang="en-US" sz="1200"/>
                        <a:t>53/213=24.88%</a:t>
                      </a:r>
                      <a:endParaRPr sz="1200" u="none" strike="noStrike" cap="none"/>
                    </a:p>
                  </a:txBody>
                  <a:tcPr marL="91450" marR="91450" marT="45725" marB="45725"/>
                </a:tc>
              </a:tr>
              <a:tr h="135575">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chemeClr val="dk1"/>
                    </a:solidFill>
                  </a:tcPr>
                </a:tc>
                <a:tc>
                  <a:txBody>
                    <a:bodyPr/>
                    <a:lstStyle/>
                    <a:p>
                      <a:pPr marL="0" marR="0" lvl="0" indent="0" algn="ctr" rtl="0">
                        <a:spcBef>
                          <a:spcPts val="0"/>
                        </a:spcBef>
                        <a:spcAft>
                          <a:spcPts val="0"/>
                        </a:spcAft>
                        <a:buNone/>
                      </a:pPr>
                      <a:endParaRPr sz="1200" u="none" strike="noStrike" cap="none"/>
                    </a:p>
                  </a:txBody>
                  <a:tcPr marL="91450" marR="91450" marT="45725" marB="45725">
                    <a:lnB w="12700" cap="flat" cmpd="sng">
                      <a:solidFill>
                        <a:schemeClr val="dk1"/>
                      </a:solidFill>
                      <a:prstDash val="solid"/>
                      <a:round/>
                      <a:headEnd type="none" w="sm" len="sm"/>
                      <a:tailEnd type="none" w="sm" len="sm"/>
                    </a:lnB>
                    <a:solidFill>
                      <a:schemeClr val="dk1"/>
                    </a:solidFill>
                  </a:tcPr>
                </a:tc>
              </a:tr>
              <a:tr h="135575">
                <a:tc rowSpan="6">
                  <a:txBody>
                    <a:bodyPr/>
                    <a:lstStyle/>
                    <a:p>
                      <a:pPr marL="0" marR="0" lvl="0" indent="0" algn="ctr" rtl="0">
                        <a:spcBef>
                          <a:spcPts val="0"/>
                        </a:spcBef>
                        <a:spcAft>
                          <a:spcPts val="0"/>
                        </a:spcAft>
                        <a:buNone/>
                      </a:pPr>
                      <a:endParaRPr sz="1200" u="none" strike="noStrike" cap="none"/>
                    </a:p>
                    <a:p>
                      <a:pPr marL="0" marR="0" lvl="0" indent="0" algn="ctr" rtl="0">
                        <a:spcBef>
                          <a:spcPts val="0"/>
                        </a:spcBef>
                        <a:spcAft>
                          <a:spcPts val="0"/>
                        </a:spcAft>
                        <a:buNone/>
                      </a:pPr>
                      <a:endParaRPr sz="1200" u="none" strike="noStrike" cap="none"/>
                    </a:p>
                    <a:p>
                      <a:pPr marL="0" marR="0" lvl="0" indent="0" algn="ctr" rtl="0">
                        <a:spcBef>
                          <a:spcPts val="0"/>
                        </a:spcBef>
                        <a:spcAft>
                          <a:spcPts val="0"/>
                        </a:spcAft>
                        <a:buNone/>
                      </a:pPr>
                      <a:r>
                        <a:rPr lang="en-US" sz="1200" u="none" strike="noStrike" cap="none"/>
                        <a:t>5</a:t>
                      </a:r>
                      <a:r>
                        <a:rPr lang="en-US" sz="1200" u="none" strike="noStrike" cap="none" baseline="30000"/>
                        <a:t>th</a:t>
                      </a:r>
                      <a:r>
                        <a:rPr lang="en-US" sz="1200" u="none" strike="noStrike" cap="none"/>
                        <a:t>  math</a:t>
                      </a:r>
                      <a:endParaRPr/>
                    </a:p>
                  </a:txBody>
                  <a:tcPr marL="91450" marR="91450" marT="45725" marB="45725"/>
                </a:tc>
                <a:tc>
                  <a:txBody>
                    <a:bodyPr/>
                    <a:lstStyle/>
                    <a:p>
                      <a:pPr marL="0" marR="0" lvl="0" indent="0" algn="ctr" rtl="0">
                        <a:spcBef>
                          <a:spcPts val="0"/>
                        </a:spcBef>
                        <a:spcAft>
                          <a:spcPts val="0"/>
                        </a:spcAft>
                        <a:buNone/>
                      </a:pPr>
                      <a:r>
                        <a:rPr lang="en-US" sz="1200" u="none" strike="noStrike" cap="none"/>
                        <a:t>STAR 1</a:t>
                      </a:r>
                      <a:endParaRPr/>
                    </a:p>
                  </a:txBody>
                  <a:tcPr marL="91450" marR="91450" marT="45725" marB="45725"/>
                </a:tc>
                <a:tc>
                  <a:txBody>
                    <a:bodyPr/>
                    <a:lstStyle/>
                    <a:p>
                      <a:pPr marL="0" marR="0" lvl="0" indent="0" algn="ctr" rtl="0">
                        <a:spcBef>
                          <a:spcPts val="0"/>
                        </a:spcBef>
                        <a:spcAft>
                          <a:spcPts val="0"/>
                        </a:spcAft>
                        <a:buNone/>
                      </a:pPr>
                      <a:r>
                        <a:rPr lang="en-US" sz="1200"/>
                        <a:t>40</a:t>
                      </a:r>
                      <a:r>
                        <a:rPr lang="en-US" sz="1200" u="none" strike="noStrike" cap="none"/>
                        <a:t>x 0 = 0 </a:t>
                      </a: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a:t>14</a:t>
                      </a:r>
                      <a:r>
                        <a:rPr lang="en-US" sz="1200" u="none" strike="noStrike" cap="none"/>
                        <a:t> x .5 = </a:t>
                      </a:r>
                      <a:r>
                        <a:rPr lang="en-US" sz="1200"/>
                        <a:t>7</a:t>
                      </a: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a:t>3 </a:t>
                      </a:r>
                      <a:r>
                        <a:rPr lang="en-US" sz="1200" u="none" strike="noStrike" cap="none"/>
                        <a:t>x 1 = </a:t>
                      </a:r>
                      <a:r>
                        <a:rPr lang="en-US" sz="1200"/>
                        <a:t>3</a:t>
                      </a: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r>
                        <a:rPr lang="en-US" sz="1200" u="none" strike="noStrike" cap="none"/>
                        <a:t>0 x 1.5 = 0 </a:t>
                      </a: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r>
                        <a:rPr lang="en-US" sz="1200"/>
                        <a:t>10/57= 18%</a:t>
                      </a:r>
                      <a:endParaRPr sz="1200" u="none" strike="noStrike" cap="none"/>
                    </a:p>
                  </a:txBody>
                  <a:tcPr marL="91450" marR="91450" marT="45725" marB="45725">
                    <a:lnR w="12700" cap="flat" cmpd="sng">
                      <a:solidFill>
                        <a:schemeClr val="dk1"/>
                      </a:solidFill>
                      <a:prstDash val="solid"/>
                      <a:round/>
                      <a:headEnd type="none" w="sm" len="sm"/>
                      <a:tailEnd type="none" w="sm" len="sm"/>
                    </a:lnR>
                  </a:tcPr>
                </a:tc>
                <a:tc>
                  <a:txBody>
                    <a:bodyPr/>
                    <a:lstStyle/>
                    <a:p>
                      <a:pPr marL="0" marR="0" lvl="0" indent="0" algn="ctr" rtl="0">
                        <a:spcBef>
                          <a:spcPts val="0"/>
                        </a:spcBef>
                        <a:spcAft>
                          <a:spcPts val="0"/>
                        </a:spcAft>
                        <a:buNone/>
                      </a:pPr>
                      <a:r>
                        <a:rPr lang="en-US" sz="1200"/>
                        <a:t>74.5</a:t>
                      </a:r>
                      <a:r>
                        <a:rPr lang="en-US" sz="1200" u="none" strike="noStrike" cap="none"/>
                        <a:t>/</a:t>
                      </a:r>
                      <a:r>
                        <a:rPr lang="en-US" sz="1200"/>
                        <a:t>195</a:t>
                      </a:r>
                      <a:r>
                        <a:rPr lang="en-US" sz="1200" u="none" strike="noStrike" cap="none"/>
                        <a:t>= </a:t>
                      </a:r>
                      <a:r>
                        <a:rPr lang="en-US" sz="1200"/>
                        <a:t>38.2</a:t>
                      </a:r>
                      <a:r>
                        <a:rPr lang="en-US" sz="1200" u="none" strike="noStrike" cap="none"/>
                        <a:t>%</a:t>
                      </a:r>
                      <a:endParaRPr sz="1200"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230200">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BM1</a:t>
                      </a:r>
                      <a:endParaRPr/>
                    </a:p>
                  </a:txBody>
                  <a:tcPr marL="91450" marR="91450" marT="45725" marB="45725"/>
                </a:tc>
                <a:tc>
                  <a:txBody>
                    <a:bodyPr/>
                    <a:lstStyle/>
                    <a:p>
                      <a:pPr marL="0" marR="0" lvl="0" indent="0" algn="ctr" rtl="0">
                        <a:spcBef>
                          <a:spcPts val="0"/>
                        </a:spcBef>
                        <a:spcAft>
                          <a:spcPts val="0"/>
                        </a:spcAft>
                        <a:buNone/>
                      </a:pPr>
                      <a:r>
                        <a:rPr lang="en-US" sz="1200"/>
                        <a:t>58</a:t>
                      </a:r>
                      <a:r>
                        <a:rPr lang="en-US" sz="1200" u="none" strike="noStrike" cap="none"/>
                        <a:t> x 0 = 0</a:t>
                      </a: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a:t>0 </a:t>
                      </a:r>
                      <a:r>
                        <a:rPr lang="en-US" sz="1200" u="none" strike="noStrike" cap="none"/>
                        <a:t> x .5 = </a:t>
                      </a:r>
                      <a:r>
                        <a:rPr lang="en-US" sz="1200"/>
                        <a:t>0</a:t>
                      </a: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a:t>0</a:t>
                      </a:r>
                      <a:r>
                        <a:rPr lang="en-US" sz="1200" u="none" strike="noStrike" cap="none"/>
                        <a:t> x 1 = </a:t>
                      </a:r>
                      <a:r>
                        <a:rPr lang="en-US" sz="1200"/>
                        <a:t>0</a:t>
                      </a: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r>
                        <a:rPr lang="en-US" sz="1200" u="none" strike="noStrike" cap="none"/>
                        <a:t>0 x 1.5 = 0</a:t>
                      </a: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r>
                        <a:rPr lang="en-US" sz="1200"/>
                        <a:t>0</a:t>
                      </a:r>
                      <a:r>
                        <a:rPr lang="en-US" sz="1200" u="none" strike="noStrike" cap="none"/>
                        <a:t>/69 = </a:t>
                      </a:r>
                      <a:r>
                        <a:rPr lang="en-US" sz="1200"/>
                        <a:t>0%</a:t>
                      </a:r>
                      <a:endParaRPr sz="1200" u="none" strike="noStrike" cap="none"/>
                    </a:p>
                  </a:txBody>
                  <a:tcPr marL="91450" marR="91450" marT="45725" marB="45725">
                    <a:lnR w="12700" cap="flat" cmpd="sng">
                      <a:solidFill>
                        <a:schemeClr val="dk1"/>
                      </a:solidFill>
                      <a:prstDash val="solid"/>
                      <a:round/>
                      <a:headEnd type="none" w="sm" len="sm"/>
                      <a:tailEnd type="none" w="sm" len="sm"/>
                    </a:lnR>
                  </a:tcPr>
                </a:tc>
                <a:tc>
                  <a:txBody>
                    <a:bodyPr/>
                    <a:lstStyle/>
                    <a:p>
                      <a:pPr marL="0" marR="0" lvl="0" indent="0" algn="ctr" rtl="0">
                        <a:spcBef>
                          <a:spcPts val="0"/>
                        </a:spcBef>
                        <a:spcAft>
                          <a:spcPts val="0"/>
                        </a:spcAft>
                        <a:buNone/>
                      </a:pPr>
                      <a:r>
                        <a:rPr lang="en-US" sz="1200" u="none" strike="noStrike" cap="none"/>
                        <a:t>4.5/</a:t>
                      </a:r>
                      <a:r>
                        <a:rPr lang="en-US" sz="1200"/>
                        <a:t>195</a:t>
                      </a:r>
                      <a:r>
                        <a:rPr lang="en-US" sz="1200" u="none" strike="noStrike" cap="none"/>
                        <a:t> = 2%</a:t>
                      </a:r>
                      <a:endParaRPr sz="1200"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135575">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STAR 2</a:t>
                      </a:r>
                      <a:endParaRPr/>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endParaRPr sz="1200" u="none" strike="noStrike" cap="none"/>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lnT w="12700" cap="flat" cmpd="sng">
                      <a:solidFill>
                        <a:schemeClr val="dk1"/>
                      </a:solidFill>
                      <a:prstDash val="solid"/>
                      <a:round/>
                      <a:headEnd type="none" w="sm" len="sm"/>
                      <a:tailEnd type="none" w="sm" len="sm"/>
                    </a:lnT>
                  </a:tcPr>
                </a:tc>
              </a:tr>
              <a:tr h="135575">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BM 2</a:t>
                      </a:r>
                      <a:endParaRPr/>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endParaRPr sz="1200" u="none" strike="noStrike" cap="none"/>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tc>
              </a:tr>
              <a:tr h="135575">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STAR 3</a:t>
                      </a:r>
                      <a:endParaRPr/>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endParaRPr sz="1200" u="none" strike="noStrike" cap="none"/>
                    </a:p>
                  </a:txBody>
                  <a:tcPr marL="91450" marR="91450" marT="45725" marB="45725"/>
                </a:tc>
                <a:tc>
                  <a:txBody>
                    <a:bodyPr/>
                    <a:lstStyle/>
                    <a:p>
                      <a:pPr marL="0" marR="0" lvl="0" indent="0" algn="ctr" rtl="0">
                        <a:spcBef>
                          <a:spcPts val="0"/>
                        </a:spcBef>
                        <a:spcAft>
                          <a:spcPts val="0"/>
                        </a:spcAft>
                        <a:buNone/>
                      </a:pPr>
                      <a:endParaRPr sz="1200" u="none" strike="noStrike" cap="none"/>
                    </a:p>
                  </a:txBody>
                  <a:tcPr marL="91450" marR="91450" marT="45725" marB="45725"/>
                </a:tc>
              </a:tr>
              <a:tr h="135575">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GMAS</a:t>
                      </a:r>
                      <a:endParaRPr/>
                    </a:p>
                  </a:txBody>
                  <a:tcPr marL="91450" marR="91450" marT="45725" marB="45725"/>
                </a:tc>
                <a:tc>
                  <a:txBody>
                    <a:bodyPr/>
                    <a:lstStyle/>
                    <a:p>
                      <a:pPr marL="0" marR="0" lvl="0" indent="0" algn="ctr" rtl="0">
                        <a:spcBef>
                          <a:spcPts val="0"/>
                        </a:spcBef>
                        <a:spcAft>
                          <a:spcPts val="0"/>
                        </a:spcAft>
                        <a:buNone/>
                      </a:pPr>
                      <a:r>
                        <a:rPr lang="en-US" sz="1200"/>
                        <a:t>66x0=0</a:t>
                      </a: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a:t>28x.5=14</a:t>
                      </a: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a:t>6x1=6</a:t>
                      </a: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r>
                        <a:rPr lang="en-US" sz="1200"/>
                        <a:t>0x1.5=0</a:t>
                      </a: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r>
                        <a:rPr lang="en-US" sz="1200"/>
                        <a:t>20/71=28.16%</a:t>
                      </a:r>
                      <a:endParaRPr sz="1200" u="none" strike="noStrike" cap="none"/>
                    </a:p>
                  </a:txBody>
                  <a:tcPr marL="91450" marR="91450" marT="45725" marB="45725"/>
                </a:tc>
                <a:tc>
                  <a:txBody>
                    <a:bodyPr/>
                    <a:lstStyle/>
                    <a:p>
                      <a:pPr marL="0" lvl="0" indent="0" algn="ctr" rtl="0">
                        <a:spcBef>
                          <a:spcPts val="0"/>
                        </a:spcBef>
                        <a:spcAft>
                          <a:spcPts val="0"/>
                        </a:spcAft>
                        <a:buClr>
                          <a:schemeClr val="dk1"/>
                        </a:buClr>
                        <a:buFont typeface="Arial"/>
                        <a:buNone/>
                      </a:pPr>
                      <a:r>
                        <a:rPr lang="en-US" sz="1200"/>
                        <a:t>53/213=24.88%</a:t>
                      </a:r>
                      <a:endParaRPr sz="1200" u="none" strike="noStrike" cap="none"/>
                    </a:p>
                  </a:txBody>
                  <a:tcPr marL="91450" marR="91450" marT="45725" marB="45725"/>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Shape 125"/>
          <p:cNvSpPr txBox="1">
            <a:spLocks noGrp="1"/>
          </p:cNvSpPr>
          <p:nvPr>
            <p:ph type="title"/>
          </p:nvPr>
        </p:nvSpPr>
        <p:spPr>
          <a:xfrm>
            <a:off x="588397" y="65914"/>
            <a:ext cx="10515600" cy="1325563"/>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CCRPI CONTENT MASTERY</a:t>
            </a:r>
            <a:endParaRPr/>
          </a:p>
        </p:txBody>
      </p:sp>
      <p:graphicFrame>
        <p:nvGraphicFramePr>
          <p:cNvPr id="126" name="Shape 126"/>
          <p:cNvGraphicFramePr/>
          <p:nvPr/>
        </p:nvGraphicFramePr>
        <p:xfrm>
          <a:off x="588397" y="1391477"/>
          <a:ext cx="3000000" cy="3000000"/>
        </p:xfrm>
        <a:graphic>
          <a:graphicData uri="http://schemas.openxmlformats.org/drawingml/2006/table">
            <a:tbl>
              <a:tblPr firstRow="1" bandRow="1">
                <a:noFill/>
                <a:tableStyleId>{57FC0557-86F8-4114-9523-7D9E0D9F8B0B}</a:tableStyleId>
              </a:tblPr>
              <a:tblGrid>
                <a:gridCol w="707675"/>
                <a:gridCol w="713675"/>
                <a:gridCol w="1915275"/>
                <a:gridCol w="1919250"/>
                <a:gridCol w="1896925"/>
                <a:gridCol w="2060575"/>
                <a:gridCol w="1815100"/>
              </a:tblGrid>
              <a:tr h="445275">
                <a:tc>
                  <a:txBody>
                    <a:bodyPr/>
                    <a:lstStyle/>
                    <a:p>
                      <a:pPr marL="0" marR="0" lvl="0" indent="0" algn="ctr" rtl="0">
                        <a:spcBef>
                          <a:spcPts val="0"/>
                        </a:spcBef>
                        <a:spcAft>
                          <a:spcPts val="0"/>
                        </a:spcAft>
                        <a:buNone/>
                      </a:pPr>
                      <a:r>
                        <a:rPr lang="en-US" sz="1200" u="none" strike="noStrike" cap="none"/>
                        <a:t>Grade</a:t>
                      </a:r>
                      <a:endParaRPr/>
                    </a:p>
                  </a:txBody>
                  <a:tcPr marL="91450" marR="91450" marT="45725" marB="45725"/>
                </a:tc>
                <a:tc>
                  <a:txBody>
                    <a:bodyPr/>
                    <a:lstStyle/>
                    <a:p>
                      <a:pPr marL="0" marR="0" lvl="0" indent="0" algn="ctr" rtl="0">
                        <a:spcBef>
                          <a:spcPts val="0"/>
                        </a:spcBef>
                        <a:spcAft>
                          <a:spcPts val="0"/>
                        </a:spcAft>
                        <a:buNone/>
                      </a:pPr>
                      <a:r>
                        <a:rPr lang="en-US" sz="1200" u="none" strike="noStrike" cap="none"/>
                        <a:t>Assess.</a:t>
                      </a:r>
                      <a:endParaRPr/>
                    </a:p>
                  </a:txBody>
                  <a:tcPr marL="91450" marR="91450" marT="45725" marB="45725"/>
                </a:tc>
                <a:tc>
                  <a:txBody>
                    <a:bodyPr/>
                    <a:lstStyle/>
                    <a:p>
                      <a:pPr marL="0" marR="0" lvl="0" indent="0" algn="ctr" rtl="0">
                        <a:spcBef>
                          <a:spcPts val="0"/>
                        </a:spcBef>
                        <a:spcAft>
                          <a:spcPts val="0"/>
                        </a:spcAft>
                        <a:buNone/>
                      </a:pPr>
                      <a:r>
                        <a:rPr lang="en-US" sz="1200" u="none" strike="noStrike" cap="none"/>
                        <a:t>Beginning</a:t>
                      </a:r>
                      <a:endParaRPr/>
                    </a:p>
                    <a:p>
                      <a:pPr marL="0" marR="0" lvl="0" indent="0" algn="ctr" rtl="0">
                        <a:spcBef>
                          <a:spcPts val="0"/>
                        </a:spcBef>
                        <a:spcAft>
                          <a:spcPts val="0"/>
                        </a:spcAft>
                        <a:buNone/>
                      </a:pPr>
                      <a:r>
                        <a:rPr lang="en-US" sz="1200" u="none" strike="noStrike" cap="none"/>
                        <a:t># x 0</a:t>
                      </a:r>
                      <a:endParaRPr/>
                    </a:p>
                    <a:p>
                      <a:pPr marL="0" marR="0" lvl="0" indent="0" algn="ctr" rtl="0">
                        <a:spcBef>
                          <a:spcPts val="0"/>
                        </a:spcBef>
                        <a:spcAft>
                          <a:spcPts val="0"/>
                        </a:spcAft>
                        <a:buNone/>
                      </a:pPr>
                      <a:r>
                        <a:rPr lang="en-US" sz="1200"/>
                        <a:t>35% or below</a:t>
                      </a:r>
                      <a:endParaRPr/>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u="none" strike="noStrike" cap="none"/>
                        <a:t>Developing</a:t>
                      </a:r>
                      <a:endParaRPr/>
                    </a:p>
                    <a:p>
                      <a:pPr marL="0" marR="0" lvl="0" indent="0" algn="ctr" rtl="0">
                        <a:spcBef>
                          <a:spcPts val="0"/>
                        </a:spcBef>
                        <a:spcAft>
                          <a:spcPts val="0"/>
                        </a:spcAft>
                        <a:buNone/>
                      </a:pPr>
                      <a:r>
                        <a:rPr lang="en-US" sz="1200" u="none" strike="noStrike" cap="none"/>
                        <a:t># x .5</a:t>
                      </a:r>
                      <a:endParaRPr/>
                    </a:p>
                    <a:p>
                      <a:pPr marL="0" marR="0" lvl="0" indent="0" algn="ctr" rtl="0">
                        <a:spcBef>
                          <a:spcPts val="0"/>
                        </a:spcBef>
                        <a:spcAft>
                          <a:spcPts val="0"/>
                        </a:spcAft>
                        <a:buNone/>
                      </a:pPr>
                      <a:r>
                        <a:rPr lang="en-US" sz="1200"/>
                        <a:t>36%</a:t>
                      </a:r>
                      <a:r>
                        <a:rPr lang="en-US" sz="1200" u="none" strike="noStrike" cap="none"/>
                        <a:t> - </a:t>
                      </a:r>
                      <a:r>
                        <a:rPr lang="en-US" sz="1200"/>
                        <a:t>5</a:t>
                      </a:r>
                      <a:r>
                        <a:rPr lang="en-US" sz="1200" u="none" strike="noStrike" cap="none"/>
                        <a:t>9%</a:t>
                      </a:r>
                      <a:endParaRPr/>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u="none" strike="noStrike" cap="none"/>
                        <a:t>Proficient</a:t>
                      </a:r>
                      <a:endParaRPr/>
                    </a:p>
                    <a:p>
                      <a:pPr marL="0" marR="0" lvl="0" indent="0" algn="ctr" rtl="0">
                        <a:spcBef>
                          <a:spcPts val="0"/>
                        </a:spcBef>
                        <a:spcAft>
                          <a:spcPts val="0"/>
                        </a:spcAft>
                        <a:buNone/>
                      </a:pPr>
                      <a:r>
                        <a:rPr lang="en-US" sz="1200" u="none" strike="noStrike" cap="none"/>
                        <a:t># x 1</a:t>
                      </a:r>
                      <a:endParaRPr/>
                    </a:p>
                    <a:p>
                      <a:pPr marL="0" marR="0" lvl="0" indent="0" algn="ctr" rtl="0">
                        <a:spcBef>
                          <a:spcPts val="0"/>
                        </a:spcBef>
                        <a:spcAft>
                          <a:spcPts val="0"/>
                        </a:spcAft>
                        <a:buNone/>
                      </a:pPr>
                      <a:r>
                        <a:rPr lang="en-US" sz="1200"/>
                        <a:t>60% </a:t>
                      </a:r>
                      <a:r>
                        <a:rPr lang="en-US" sz="1200" u="none" strike="noStrike" cap="none"/>
                        <a:t>- </a:t>
                      </a:r>
                      <a:r>
                        <a:rPr lang="en-US" sz="1200"/>
                        <a:t>7</a:t>
                      </a:r>
                      <a:r>
                        <a:rPr lang="en-US" sz="1200" u="none" strike="noStrike" cap="none"/>
                        <a:t>9%</a:t>
                      </a:r>
                      <a:endParaRPr/>
                    </a:p>
                  </a:txBody>
                  <a:tcPr marL="91450" marR="91450" marT="45725" marB="45725">
                    <a:solidFill>
                      <a:srgbClr val="00B050"/>
                    </a:solidFill>
                  </a:tcPr>
                </a:tc>
                <a:tc>
                  <a:txBody>
                    <a:bodyPr/>
                    <a:lstStyle/>
                    <a:p>
                      <a:pPr marL="0" marR="0" lvl="0" indent="0" algn="ctr" rtl="0">
                        <a:spcBef>
                          <a:spcPts val="0"/>
                        </a:spcBef>
                        <a:spcAft>
                          <a:spcPts val="0"/>
                        </a:spcAft>
                        <a:buNone/>
                      </a:pPr>
                      <a:r>
                        <a:rPr lang="en-US" sz="1200" u="none" strike="noStrike" cap="none"/>
                        <a:t>Distinguished</a:t>
                      </a:r>
                      <a:endParaRPr/>
                    </a:p>
                    <a:p>
                      <a:pPr marL="0" marR="0" lvl="0" indent="0" algn="ctr" rtl="0">
                        <a:spcBef>
                          <a:spcPts val="0"/>
                        </a:spcBef>
                        <a:spcAft>
                          <a:spcPts val="0"/>
                        </a:spcAft>
                        <a:buNone/>
                      </a:pPr>
                      <a:r>
                        <a:rPr lang="en-US" sz="1200" u="none" strike="noStrike" cap="none"/>
                        <a:t># x 1.5</a:t>
                      </a:r>
                      <a:endParaRPr/>
                    </a:p>
                    <a:p>
                      <a:pPr marL="0" marR="0" lvl="0" indent="0" algn="ctr" rtl="0">
                        <a:spcBef>
                          <a:spcPts val="0"/>
                        </a:spcBef>
                        <a:spcAft>
                          <a:spcPts val="0"/>
                        </a:spcAft>
                        <a:buNone/>
                      </a:pPr>
                      <a:r>
                        <a:rPr lang="en-US" sz="1200"/>
                        <a:t>80% </a:t>
                      </a:r>
                      <a:r>
                        <a:rPr lang="en-US" sz="1200" u="none" strike="noStrike" cap="none"/>
                        <a:t>- 100%</a:t>
                      </a:r>
                      <a:endParaRPr/>
                    </a:p>
                  </a:txBody>
                  <a:tcPr marL="91450" marR="91450" marT="45725" marB="45725">
                    <a:solidFill>
                      <a:srgbClr val="0070C0"/>
                    </a:solidFill>
                  </a:tcPr>
                </a:tc>
                <a:tc>
                  <a:txBody>
                    <a:bodyPr/>
                    <a:lstStyle/>
                    <a:p>
                      <a:pPr marL="0" marR="0" lvl="0" indent="0" algn="ctr" rtl="0">
                        <a:spcBef>
                          <a:spcPts val="0"/>
                        </a:spcBef>
                        <a:spcAft>
                          <a:spcPts val="0"/>
                        </a:spcAft>
                        <a:buNone/>
                      </a:pPr>
                      <a:r>
                        <a:rPr lang="en-US" sz="1200" u="none" strike="noStrike" cap="none"/>
                        <a:t>Total</a:t>
                      </a:r>
                      <a:endParaRPr/>
                    </a:p>
                    <a:p>
                      <a:pPr marL="0" marR="0" lvl="0" indent="0" algn="ctr" rtl="0">
                        <a:spcBef>
                          <a:spcPts val="0"/>
                        </a:spcBef>
                        <a:spcAft>
                          <a:spcPts val="0"/>
                        </a:spcAft>
                        <a:buNone/>
                      </a:pPr>
                      <a:r>
                        <a:rPr lang="en-US" sz="1200" u="none" strike="noStrike" cap="none"/>
                        <a:t>Total/Total # of students</a:t>
                      </a:r>
                      <a:endParaRPr/>
                    </a:p>
                  </a:txBody>
                  <a:tcPr marL="91450" marR="91450" marT="45725" marB="45725"/>
                </a:tc>
              </a:tr>
              <a:tr h="135575">
                <a:tc rowSpan="4">
                  <a:txBody>
                    <a:bodyPr/>
                    <a:lstStyle/>
                    <a:p>
                      <a:pPr marL="0" marR="0" lvl="0" indent="0" algn="ctr" rtl="0">
                        <a:spcBef>
                          <a:spcPts val="0"/>
                        </a:spcBef>
                        <a:spcAft>
                          <a:spcPts val="0"/>
                        </a:spcAft>
                        <a:buNone/>
                      </a:pPr>
                      <a:endParaRPr sz="1200" u="none" strike="noStrike" cap="none"/>
                    </a:p>
                    <a:p>
                      <a:pPr marL="0" marR="0" lvl="0" indent="0" algn="ctr" rtl="0">
                        <a:spcBef>
                          <a:spcPts val="0"/>
                        </a:spcBef>
                        <a:spcAft>
                          <a:spcPts val="0"/>
                        </a:spcAft>
                        <a:buNone/>
                      </a:pPr>
                      <a:endParaRPr sz="1200" u="none" strike="noStrike" cap="none"/>
                    </a:p>
                    <a:p>
                      <a:pPr marL="0" marR="0" lvl="0" indent="0" algn="ctr" rtl="0">
                        <a:spcBef>
                          <a:spcPts val="0"/>
                        </a:spcBef>
                        <a:spcAft>
                          <a:spcPts val="0"/>
                        </a:spcAft>
                        <a:buNone/>
                      </a:pPr>
                      <a:r>
                        <a:rPr lang="en-US" sz="1200" u="none" strike="noStrike" cap="none"/>
                        <a:t>5</a:t>
                      </a:r>
                      <a:r>
                        <a:rPr lang="en-US" sz="1200" u="none" strike="noStrike" cap="none" baseline="30000"/>
                        <a:t>th</a:t>
                      </a:r>
                      <a:r>
                        <a:rPr lang="en-US" sz="1200" u="none" strike="noStrike" cap="none"/>
                        <a:t>  Social Studies</a:t>
                      </a:r>
                      <a:endParaRPr/>
                    </a:p>
                  </a:txBody>
                  <a:tcPr marL="91450" marR="91450" marT="45725" marB="45725"/>
                </a:tc>
                <a:tc>
                  <a:txBody>
                    <a:bodyPr/>
                    <a:lstStyle/>
                    <a:p>
                      <a:pPr marL="0" marR="0" lvl="0" indent="0" algn="ctr" rtl="0">
                        <a:spcBef>
                          <a:spcPts val="0"/>
                        </a:spcBef>
                        <a:spcAft>
                          <a:spcPts val="0"/>
                        </a:spcAft>
                        <a:buNone/>
                      </a:pPr>
                      <a:r>
                        <a:rPr lang="en-US" sz="1200" u="none" strike="noStrike" cap="none"/>
                        <a:t>BM1</a:t>
                      </a:r>
                      <a:endParaRPr/>
                    </a:p>
                  </a:txBody>
                  <a:tcPr marL="91450" marR="91450" marT="45725" marB="45725"/>
                </a:tc>
                <a:tc>
                  <a:txBody>
                    <a:bodyPr/>
                    <a:lstStyle/>
                    <a:p>
                      <a:pPr marL="0" marR="0" lvl="0" indent="0" algn="ctr" rtl="0">
                        <a:spcBef>
                          <a:spcPts val="0"/>
                        </a:spcBef>
                        <a:spcAft>
                          <a:spcPts val="0"/>
                        </a:spcAft>
                        <a:buNone/>
                      </a:pPr>
                      <a:r>
                        <a:rPr lang="en-US" sz="1200"/>
                        <a:t>39x</a:t>
                      </a:r>
                      <a:r>
                        <a:rPr lang="en-US" sz="1200" u="none" strike="noStrike" cap="none"/>
                        <a:t>0 = 0</a:t>
                      </a:r>
                      <a:endParaRPr sz="1200" u="none" strike="noStrike" cap="none"/>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a:t>19</a:t>
                      </a:r>
                      <a:r>
                        <a:rPr lang="en-US" sz="1200" u="none" strike="noStrike" cap="none"/>
                        <a:t> x .5 = </a:t>
                      </a:r>
                      <a:r>
                        <a:rPr lang="en-US" sz="1200"/>
                        <a:t>9.5</a:t>
                      </a:r>
                      <a:endParaRPr sz="1200" u="none" strike="noStrike" cap="none"/>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u="none" strike="noStrike" cap="none"/>
                        <a:t>0 x 1 = 0</a:t>
                      </a:r>
                      <a:endParaRPr sz="1200" u="none" strike="noStrike" cap="none"/>
                    </a:p>
                  </a:txBody>
                  <a:tcPr marL="91450" marR="91450" marT="45725" marB="45725">
                    <a:solidFill>
                      <a:srgbClr val="00B050"/>
                    </a:solidFill>
                  </a:tcPr>
                </a:tc>
                <a:tc>
                  <a:txBody>
                    <a:bodyPr/>
                    <a:lstStyle/>
                    <a:p>
                      <a:pPr marL="0" marR="0" lvl="0" indent="0" algn="ctr" rtl="0">
                        <a:spcBef>
                          <a:spcPts val="0"/>
                        </a:spcBef>
                        <a:spcAft>
                          <a:spcPts val="0"/>
                        </a:spcAft>
                        <a:buNone/>
                      </a:pPr>
                      <a:r>
                        <a:rPr lang="en-US" sz="1200" u="none" strike="noStrike" cap="none"/>
                        <a:t>0 x 1.5 = 0</a:t>
                      </a:r>
                      <a:endParaRPr sz="1200" u="none" strike="noStrike" cap="none"/>
                    </a:p>
                  </a:txBody>
                  <a:tcPr marL="91450" marR="91450" marT="45725" marB="45725">
                    <a:solidFill>
                      <a:srgbClr val="0070C0"/>
                    </a:solidFill>
                  </a:tcPr>
                </a:tc>
                <a:tc>
                  <a:txBody>
                    <a:bodyPr/>
                    <a:lstStyle/>
                    <a:p>
                      <a:pPr marL="0" marR="0" lvl="0" indent="0" algn="ctr" rtl="0">
                        <a:spcBef>
                          <a:spcPts val="0"/>
                        </a:spcBef>
                        <a:spcAft>
                          <a:spcPts val="0"/>
                        </a:spcAft>
                        <a:buNone/>
                      </a:pPr>
                      <a:r>
                        <a:rPr lang="en-US" sz="1200"/>
                        <a:t>9.5/58=16.37%</a:t>
                      </a:r>
                      <a:endParaRPr sz="1200" u="none" strike="noStrike" cap="none"/>
                    </a:p>
                  </a:txBody>
                  <a:tcPr marL="91450" marR="91450" marT="45725" marB="45725"/>
                </a:tc>
              </a:tr>
              <a:tr h="230200">
                <a:tc vMerge="1">
                  <a:txBody>
                    <a:bodyPr/>
                    <a:lstStyle/>
                    <a:p>
                      <a:endParaRPr lang="en-US"/>
                    </a:p>
                  </a:txBody>
                  <a:tcPr/>
                </a:tc>
                <a:tc>
                  <a:txBody>
                    <a:bodyPr/>
                    <a:lstStyle/>
                    <a:p>
                      <a:pPr marL="0" marR="0" lvl="0" indent="0" algn="ctr" rtl="0">
                        <a:spcBef>
                          <a:spcPts val="0"/>
                        </a:spcBef>
                        <a:spcAft>
                          <a:spcPts val="0"/>
                        </a:spcAft>
                        <a:buNone/>
                      </a:pPr>
                      <a:r>
                        <a:rPr lang="en-US" sz="1200" u="none" strike="noStrike" cap="none"/>
                        <a:t>BM2</a:t>
                      </a:r>
                      <a:endParaRPr/>
                    </a:p>
                  </a:txBody>
                  <a:tcPr marL="91450" marR="91450" marT="45725" marB="45725"/>
                </a:tc>
                <a:tc>
                  <a:txBody>
                    <a:bodyPr/>
                    <a:lstStyle/>
                    <a:p>
                      <a:pPr marL="0" marR="0" lvl="0" indent="0" algn="l" rtl="0">
                        <a:spcBef>
                          <a:spcPts val="0"/>
                        </a:spcBef>
                        <a:spcAft>
                          <a:spcPts val="0"/>
                        </a:spcAft>
                        <a:buNone/>
                      </a:pPr>
                      <a:endParaRPr sz="1200"/>
                    </a:p>
                  </a:txBody>
                  <a:tcPr marL="91450" marR="91450" marT="45725" marB="45725">
                    <a:solidFill>
                      <a:srgbClr val="FF0000"/>
                    </a:solidFill>
                  </a:tcPr>
                </a:tc>
                <a:tc>
                  <a:txBody>
                    <a:bodyPr/>
                    <a:lstStyle/>
                    <a:p>
                      <a:pPr marL="0" marR="0" lvl="0" indent="0" algn="l" rtl="0">
                        <a:spcBef>
                          <a:spcPts val="0"/>
                        </a:spcBef>
                        <a:spcAft>
                          <a:spcPts val="0"/>
                        </a:spcAft>
                        <a:buNone/>
                      </a:pPr>
                      <a:endParaRPr sz="1200"/>
                    </a:p>
                  </a:txBody>
                  <a:tcPr marL="91450" marR="91450" marT="45725" marB="45725">
                    <a:solidFill>
                      <a:srgbClr val="FFFF00"/>
                    </a:solidFill>
                  </a:tcPr>
                </a:tc>
                <a:tc>
                  <a:txBody>
                    <a:bodyPr/>
                    <a:lstStyle/>
                    <a:p>
                      <a:pPr marL="0" marR="0" lvl="0" indent="0" algn="l" rtl="0">
                        <a:spcBef>
                          <a:spcPts val="0"/>
                        </a:spcBef>
                        <a:spcAft>
                          <a:spcPts val="0"/>
                        </a:spcAft>
                        <a:buNone/>
                      </a:pPr>
                      <a:endParaRPr sz="1200"/>
                    </a:p>
                  </a:txBody>
                  <a:tcPr marL="91450" marR="91450" marT="45725" marB="45725">
                    <a:solidFill>
                      <a:srgbClr val="00B050"/>
                    </a:solidFill>
                  </a:tcPr>
                </a:tc>
                <a:tc>
                  <a:txBody>
                    <a:bodyPr/>
                    <a:lstStyle/>
                    <a:p>
                      <a:pPr marL="0" marR="0" lvl="0" indent="0" algn="l" rtl="0">
                        <a:spcBef>
                          <a:spcPts val="0"/>
                        </a:spcBef>
                        <a:spcAft>
                          <a:spcPts val="0"/>
                        </a:spcAft>
                        <a:buNone/>
                      </a:pPr>
                      <a:endParaRPr sz="1200"/>
                    </a:p>
                  </a:txBody>
                  <a:tcPr marL="91450" marR="91450" marT="45725" marB="45725">
                    <a:solidFill>
                      <a:srgbClr val="0070C0"/>
                    </a:solidFill>
                  </a:tcPr>
                </a:tc>
                <a:tc>
                  <a:txBody>
                    <a:bodyPr/>
                    <a:lstStyle/>
                    <a:p>
                      <a:pPr marL="0" marR="0" lvl="0" indent="0" algn="l" rtl="0">
                        <a:spcBef>
                          <a:spcPts val="0"/>
                        </a:spcBef>
                        <a:spcAft>
                          <a:spcPts val="0"/>
                        </a:spcAft>
                        <a:buNone/>
                      </a:pPr>
                      <a:endParaRPr sz="1200"/>
                    </a:p>
                  </a:txBody>
                  <a:tcPr marL="91450" marR="91450" marT="45725" marB="45725"/>
                </a:tc>
              </a:tr>
              <a:tr h="135575">
                <a:tc vMerge="1">
                  <a:txBody>
                    <a:bodyPr/>
                    <a:lstStyle/>
                    <a:p>
                      <a:endParaRPr lang="en-US"/>
                    </a:p>
                  </a:txBody>
                  <a:tcPr/>
                </a:tc>
                <a:tc>
                  <a:txBody>
                    <a:bodyPr/>
                    <a:lstStyle/>
                    <a:p>
                      <a:pPr marL="0" marR="0" lvl="0" indent="0" algn="ctr" rtl="0">
                        <a:spcBef>
                          <a:spcPts val="0"/>
                        </a:spcBef>
                        <a:spcAft>
                          <a:spcPts val="0"/>
                        </a:spcAft>
                        <a:buNone/>
                      </a:pPr>
                      <a:r>
                        <a:rPr lang="en-US" sz="1200"/>
                        <a:t>BM3</a:t>
                      </a:r>
                      <a:endParaRPr/>
                    </a:p>
                  </a:txBody>
                  <a:tcPr marL="91450" marR="91450" marT="45725" marB="45725"/>
                </a:tc>
                <a:tc>
                  <a:txBody>
                    <a:bodyPr/>
                    <a:lstStyle/>
                    <a:p>
                      <a:pPr marL="0" marR="0" lvl="0" indent="0" algn="l" rtl="0">
                        <a:spcBef>
                          <a:spcPts val="0"/>
                        </a:spcBef>
                        <a:spcAft>
                          <a:spcPts val="0"/>
                        </a:spcAft>
                        <a:buNone/>
                      </a:pPr>
                      <a:endParaRPr sz="1200"/>
                    </a:p>
                  </a:txBody>
                  <a:tcPr marL="91450" marR="91450" marT="45725" marB="45725">
                    <a:solidFill>
                      <a:srgbClr val="FF0000"/>
                    </a:solidFill>
                  </a:tcPr>
                </a:tc>
                <a:tc>
                  <a:txBody>
                    <a:bodyPr/>
                    <a:lstStyle/>
                    <a:p>
                      <a:pPr marL="0" marR="0" lvl="0" indent="0" algn="l" rtl="0">
                        <a:spcBef>
                          <a:spcPts val="0"/>
                        </a:spcBef>
                        <a:spcAft>
                          <a:spcPts val="0"/>
                        </a:spcAft>
                        <a:buNone/>
                      </a:pPr>
                      <a:endParaRPr sz="1200"/>
                    </a:p>
                  </a:txBody>
                  <a:tcPr marL="91450" marR="91450" marT="45725" marB="45725">
                    <a:solidFill>
                      <a:srgbClr val="FFFF00"/>
                    </a:solidFill>
                  </a:tcPr>
                </a:tc>
                <a:tc>
                  <a:txBody>
                    <a:bodyPr/>
                    <a:lstStyle/>
                    <a:p>
                      <a:pPr marL="0" marR="0" lvl="0" indent="0" algn="l" rtl="0">
                        <a:spcBef>
                          <a:spcPts val="0"/>
                        </a:spcBef>
                        <a:spcAft>
                          <a:spcPts val="0"/>
                        </a:spcAft>
                        <a:buNone/>
                      </a:pPr>
                      <a:endParaRPr sz="1200"/>
                    </a:p>
                  </a:txBody>
                  <a:tcPr marL="91450" marR="91450" marT="45725" marB="45725">
                    <a:solidFill>
                      <a:srgbClr val="00B050"/>
                    </a:solidFill>
                  </a:tcPr>
                </a:tc>
                <a:tc>
                  <a:txBody>
                    <a:bodyPr/>
                    <a:lstStyle/>
                    <a:p>
                      <a:pPr marL="0" marR="0" lvl="0" indent="0" algn="l" rtl="0">
                        <a:spcBef>
                          <a:spcPts val="0"/>
                        </a:spcBef>
                        <a:spcAft>
                          <a:spcPts val="0"/>
                        </a:spcAft>
                        <a:buNone/>
                      </a:pPr>
                      <a:endParaRPr sz="1200"/>
                    </a:p>
                  </a:txBody>
                  <a:tcPr marL="91450" marR="91450" marT="45725" marB="45725">
                    <a:solidFill>
                      <a:srgbClr val="0070C0"/>
                    </a:solidFill>
                  </a:tcPr>
                </a:tc>
                <a:tc>
                  <a:txBody>
                    <a:bodyPr/>
                    <a:lstStyle/>
                    <a:p>
                      <a:pPr marL="0" marR="0" lvl="0" indent="0" algn="l" rtl="0">
                        <a:spcBef>
                          <a:spcPts val="0"/>
                        </a:spcBef>
                        <a:spcAft>
                          <a:spcPts val="0"/>
                        </a:spcAft>
                        <a:buNone/>
                      </a:pPr>
                      <a:endParaRPr sz="1200"/>
                    </a:p>
                  </a:txBody>
                  <a:tcPr marL="91450" marR="91450" marT="45725" marB="45725"/>
                </a:tc>
              </a:tr>
              <a:tr h="135575">
                <a:tc vMerge="1">
                  <a:txBody>
                    <a:bodyPr/>
                    <a:lstStyle/>
                    <a:p>
                      <a:endParaRPr lang="en-US"/>
                    </a:p>
                  </a:txBody>
                  <a:tcPr/>
                </a:tc>
                <a:tc>
                  <a:txBody>
                    <a:bodyPr/>
                    <a:lstStyle/>
                    <a:p>
                      <a:pPr marL="0" marR="0" lvl="0" indent="0" algn="ctr" rtl="0">
                        <a:spcBef>
                          <a:spcPts val="0"/>
                        </a:spcBef>
                        <a:spcAft>
                          <a:spcPts val="0"/>
                        </a:spcAft>
                        <a:buNone/>
                      </a:pPr>
                      <a:r>
                        <a:rPr lang="en-US" sz="1200"/>
                        <a:t>GMAS</a:t>
                      </a:r>
                      <a:endParaRPr/>
                    </a:p>
                  </a:txBody>
                  <a:tcPr marL="91450" marR="91450" marT="45725" marB="45725"/>
                </a:tc>
                <a:tc>
                  <a:txBody>
                    <a:bodyPr/>
                    <a:lstStyle/>
                    <a:p>
                      <a:pPr marL="0" marR="0" lvl="0" indent="0" algn="ctr" rtl="0">
                        <a:spcBef>
                          <a:spcPts val="0"/>
                        </a:spcBef>
                        <a:spcAft>
                          <a:spcPts val="0"/>
                        </a:spcAft>
                        <a:buNone/>
                      </a:pPr>
                      <a:r>
                        <a:rPr lang="en-US" sz="1200"/>
                        <a:t>56 x 0 = 0</a:t>
                      </a:r>
                      <a:endParaRPr sz="1200"/>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a:t>14 x .5 = 7</a:t>
                      </a:r>
                      <a:endParaRPr sz="1200"/>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a:t>0 x 0 = 0</a:t>
                      </a:r>
                      <a:endParaRPr sz="1200"/>
                    </a:p>
                  </a:txBody>
                  <a:tcPr marL="91450" marR="91450" marT="45725" marB="45725">
                    <a:solidFill>
                      <a:srgbClr val="00B050"/>
                    </a:solidFill>
                  </a:tcPr>
                </a:tc>
                <a:tc>
                  <a:txBody>
                    <a:bodyPr/>
                    <a:lstStyle/>
                    <a:p>
                      <a:pPr marL="0" marR="0" lvl="0" indent="0" algn="ctr" rtl="0">
                        <a:spcBef>
                          <a:spcPts val="0"/>
                        </a:spcBef>
                        <a:spcAft>
                          <a:spcPts val="0"/>
                        </a:spcAft>
                        <a:buNone/>
                      </a:pPr>
                      <a:r>
                        <a:rPr lang="en-US" sz="1200"/>
                        <a:t>0 x 0 = 0</a:t>
                      </a:r>
                      <a:endParaRPr sz="1200"/>
                    </a:p>
                  </a:txBody>
                  <a:tcPr marL="91450" marR="91450" marT="45725" marB="45725">
                    <a:solidFill>
                      <a:srgbClr val="0070C0"/>
                    </a:solidFill>
                  </a:tcPr>
                </a:tc>
                <a:tc>
                  <a:txBody>
                    <a:bodyPr/>
                    <a:lstStyle/>
                    <a:p>
                      <a:pPr marL="0" marR="0" lvl="0" indent="0" algn="ctr" rtl="0">
                        <a:spcBef>
                          <a:spcPts val="0"/>
                        </a:spcBef>
                        <a:spcAft>
                          <a:spcPts val="0"/>
                        </a:spcAft>
                        <a:buNone/>
                      </a:pPr>
                      <a:r>
                        <a:rPr lang="en-US" sz="1200"/>
                        <a:t>7/70 = 10%</a:t>
                      </a:r>
                      <a:endParaRPr sz="1200"/>
                    </a:p>
                  </a:txBody>
                  <a:tcPr marL="91450" marR="91450" marT="45725" marB="45725"/>
                </a:tc>
              </a:tr>
              <a:tr h="135575">
                <a:tc>
                  <a:txBody>
                    <a:bodyPr/>
                    <a:lstStyle/>
                    <a:p>
                      <a:pPr marL="0" marR="0" lvl="0" indent="0" algn="ctr" rtl="0">
                        <a:spcBef>
                          <a:spcPts val="0"/>
                        </a:spcBef>
                        <a:spcAft>
                          <a:spcPts val="0"/>
                        </a:spcAft>
                        <a:buNone/>
                      </a:pPr>
                      <a:endParaRPr sz="1200"/>
                    </a:p>
                  </a:txBody>
                  <a:tcPr marL="91450" marR="91450" marT="45725" marB="45725">
                    <a:solidFill>
                      <a:schemeClr val="dk1"/>
                    </a:solidFill>
                  </a:tcPr>
                </a:tc>
                <a:tc>
                  <a:txBody>
                    <a:bodyPr/>
                    <a:lstStyle/>
                    <a:p>
                      <a:pPr marL="0" marR="0" lvl="0" indent="0" algn="ctr" rtl="0">
                        <a:spcBef>
                          <a:spcPts val="0"/>
                        </a:spcBef>
                        <a:spcAft>
                          <a:spcPts val="0"/>
                        </a:spcAft>
                        <a:buNone/>
                      </a:pPr>
                      <a:endParaRPr sz="1200"/>
                    </a:p>
                  </a:txBody>
                  <a:tcPr marL="91450" marR="91450" marT="45725" marB="45725">
                    <a:solidFill>
                      <a:schemeClr val="dk1"/>
                    </a:solidFill>
                  </a:tcPr>
                </a:tc>
                <a:tc>
                  <a:txBody>
                    <a:bodyPr/>
                    <a:lstStyle/>
                    <a:p>
                      <a:pPr marL="0" marR="0" lvl="0" indent="0" algn="l" rtl="0">
                        <a:spcBef>
                          <a:spcPts val="0"/>
                        </a:spcBef>
                        <a:spcAft>
                          <a:spcPts val="0"/>
                        </a:spcAft>
                        <a:buNone/>
                      </a:pPr>
                      <a:endParaRPr sz="1200"/>
                    </a:p>
                  </a:txBody>
                  <a:tcPr marL="91450" marR="91450" marT="45725" marB="45725">
                    <a:solidFill>
                      <a:schemeClr val="dk1"/>
                    </a:solidFill>
                  </a:tcPr>
                </a:tc>
                <a:tc>
                  <a:txBody>
                    <a:bodyPr/>
                    <a:lstStyle/>
                    <a:p>
                      <a:pPr marL="0" marR="0" lvl="0" indent="0" algn="l" rtl="0">
                        <a:spcBef>
                          <a:spcPts val="0"/>
                        </a:spcBef>
                        <a:spcAft>
                          <a:spcPts val="0"/>
                        </a:spcAft>
                        <a:buNone/>
                      </a:pPr>
                      <a:endParaRPr sz="1200"/>
                    </a:p>
                  </a:txBody>
                  <a:tcPr marL="91450" marR="91450" marT="45725" marB="45725">
                    <a:solidFill>
                      <a:schemeClr val="dk1"/>
                    </a:solidFill>
                  </a:tcPr>
                </a:tc>
                <a:tc>
                  <a:txBody>
                    <a:bodyPr/>
                    <a:lstStyle/>
                    <a:p>
                      <a:pPr marL="0" marR="0" lvl="0" indent="0" algn="l" rtl="0">
                        <a:spcBef>
                          <a:spcPts val="0"/>
                        </a:spcBef>
                        <a:spcAft>
                          <a:spcPts val="0"/>
                        </a:spcAft>
                        <a:buNone/>
                      </a:pPr>
                      <a:endParaRPr sz="1200"/>
                    </a:p>
                  </a:txBody>
                  <a:tcPr marL="91450" marR="91450" marT="45725" marB="45725">
                    <a:solidFill>
                      <a:schemeClr val="dk1"/>
                    </a:solidFill>
                  </a:tcPr>
                </a:tc>
                <a:tc>
                  <a:txBody>
                    <a:bodyPr/>
                    <a:lstStyle/>
                    <a:p>
                      <a:pPr marL="0" marR="0" lvl="0" indent="0" algn="l" rtl="0">
                        <a:spcBef>
                          <a:spcPts val="0"/>
                        </a:spcBef>
                        <a:spcAft>
                          <a:spcPts val="0"/>
                        </a:spcAft>
                        <a:buNone/>
                      </a:pPr>
                      <a:endParaRPr sz="1200"/>
                    </a:p>
                  </a:txBody>
                  <a:tcPr marL="91450" marR="91450" marT="45725" marB="45725">
                    <a:solidFill>
                      <a:schemeClr val="dk1"/>
                    </a:solidFill>
                  </a:tcPr>
                </a:tc>
                <a:tc>
                  <a:txBody>
                    <a:bodyPr/>
                    <a:lstStyle/>
                    <a:p>
                      <a:pPr marL="0" marR="0" lvl="0" indent="0" algn="l" rtl="0">
                        <a:spcBef>
                          <a:spcPts val="0"/>
                        </a:spcBef>
                        <a:spcAft>
                          <a:spcPts val="0"/>
                        </a:spcAft>
                        <a:buNone/>
                      </a:pPr>
                      <a:endParaRPr sz="1200"/>
                    </a:p>
                  </a:txBody>
                  <a:tcPr marL="91450" marR="91450" marT="45725" marB="45725">
                    <a:solidFill>
                      <a:schemeClr val="dk1"/>
                    </a:solidFill>
                  </a:tcPr>
                </a:tc>
              </a:tr>
              <a:tr h="135575">
                <a:tc rowSpan="4">
                  <a:txBody>
                    <a:bodyPr/>
                    <a:lstStyle/>
                    <a:p>
                      <a:pPr marL="0" marR="0" lvl="0" indent="0" algn="ctr" rtl="0">
                        <a:spcBef>
                          <a:spcPts val="0"/>
                        </a:spcBef>
                        <a:spcAft>
                          <a:spcPts val="0"/>
                        </a:spcAft>
                        <a:buNone/>
                      </a:pPr>
                      <a:endParaRPr sz="1200"/>
                    </a:p>
                    <a:p>
                      <a:pPr marL="0" marR="0" lvl="0" indent="0" algn="ctr" rtl="0">
                        <a:spcBef>
                          <a:spcPts val="0"/>
                        </a:spcBef>
                        <a:spcAft>
                          <a:spcPts val="0"/>
                        </a:spcAft>
                        <a:buNone/>
                      </a:pPr>
                      <a:endParaRPr sz="1200"/>
                    </a:p>
                    <a:p>
                      <a:pPr marL="0" marR="0" lvl="0" indent="0" algn="ctr" rtl="0">
                        <a:spcBef>
                          <a:spcPts val="0"/>
                        </a:spcBef>
                        <a:spcAft>
                          <a:spcPts val="0"/>
                        </a:spcAft>
                        <a:buNone/>
                      </a:pPr>
                      <a:r>
                        <a:rPr lang="en-US" sz="1200"/>
                        <a:t>5</a:t>
                      </a:r>
                      <a:r>
                        <a:rPr lang="en-US" sz="1200" baseline="30000"/>
                        <a:t>TH</a:t>
                      </a:r>
                      <a:r>
                        <a:rPr lang="en-US" sz="1200"/>
                        <a:t> Science</a:t>
                      </a:r>
                      <a:endParaRPr/>
                    </a:p>
                  </a:txBody>
                  <a:tcPr marL="91450" marR="91450" marT="45725" marB="45725"/>
                </a:tc>
                <a:tc>
                  <a:txBody>
                    <a:bodyPr/>
                    <a:lstStyle/>
                    <a:p>
                      <a:pPr marL="0" marR="0" lvl="0" indent="0" algn="ctr" rtl="0">
                        <a:spcBef>
                          <a:spcPts val="0"/>
                        </a:spcBef>
                        <a:spcAft>
                          <a:spcPts val="0"/>
                        </a:spcAft>
                        <a:buNone/>
                      </a:pPr>
                      <a:r>
                        <a:rPr lang="en-US" sz="1200"/>
                        <a:t>BM1</a:t>
                      </a:r>
                      <a:endParaRPr/>
                    </a:p>
                  </a:txBody>
                  <a:tcPr marL="91450" marR="91450" marT="45725" marB="45725"/>
                </a:tc>
                <a:tc>
                  <a:txBody>
                    <a:bodyPr/>
                    <a:lstStyle/>
                    <a:p>
                      <a:pPr marL="0" marR="0" lvl="0" indent="0" algn="l" rtl="0">
                        <a:spcBef>
                          <a:spcPts val="0"/>
                        </a:spcBef>
                        <a:spcAft>
                          <a:spcPts val="0"/>
                        </a:spcAft>
                        <a:buNone/>
                      </a:pPr>
                      <a:r>
                        <a:rPr lang="en-US" sz="1200"/>
                        <a:t>                25 x 0 = 0</a:t>
                      </a:r>
                      <a:endParaRPr sz="1200"/>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a:t>30 x .5 = 15</a:t>
                      </a:r>
                      <a:endParaRPr sz="1200"/>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a:t>4 x 1 = 4</a:t>
                      </a:r>
                      <a:endParaRPr sz="1200"/>
                    </a:p>
                  </a:txBody>
                  <a:tcPr marL="91450" marR="91450" marT="45725" marB="45725">
                    <a:solidFill>
                      <a:srgbClr val="00B050"/>
                    </a:solidFill>
                  </a:tcPr>
                </a:tc>
                <a:tc>
                  <a:txBody>
                    <a:bodyPr/>
                    <a:lstStyle/>
                    <a:p>
                      <a:pPr marL="0" marR="0" lvl="0" indent="0" algn="ctr" rtl="0">
                        <a:spcBef>
                          <a:spcPts val="0"/>
                        </a:spcBef>
                        <a:spcAft>
                          <a:spcPts val="0"/>
                        </a:spcAft>
                        <a:buNone/>
                      </a:pPr>
                      <a:r>
                        <a:rPr lang="en-US" sz="1200"/>
                        <a:t>0 x 1.5 = 0</a:t>
                      </a:r>
                      <a:endParaRPr sz="1200"/>
                    </a:p>
                  </a:txBody>
                  <a:tcPr marL="91450" marR="91450" marT="45725" marB="45725">
                    <a:solidFill>
                      <a:srgbClr val="0070C0"/>
                    </a:solidFill>
                  </a:tcPr>
                </a:tc>
                <a:tc>
                  <a:txBody>
                    <a:bodyPr/>
                    <a:lstStyle/>
                    <a:p>
                      <a:pPr marL="0" marR="0" lvl="0" indent="0" algn="ctr" rtl="0">
                        <a:spcBef>
                          <a:spcPts val="0"/>
                        </a:spcBef>
                        <a:spcAft>
                          <a:spcPts val="0"/>
                        </a:spcAft>
                        <a:buNone/>
                      </a:pPr>
                      <a:r>
                        <a:rPr lang="en-US" sz="1200"/>
                        <a:t>19/59=32.2%</a:t>
                      </a:r>
                      <a:endParaRPr sz="1200"/>
                    </a:p>
                  </a:txBody>
                  <a:tcPr marL="91450" marR="91450" marT="45725" marB="45725"/>
                </a:tc>
              </a:tr>
              <a:tr h="135575">
                <a:tc vMerge="1">
                  <a:txBody>
                    <a:bodyPr/>
                    <a:lstStyle/>
                    <a:p>
                      <a:endParaRPr lang="en-US"/>
                    </a:p>
                  </a:txBody>
                  <a:tcPr/>
                </a:tc>
                <a:tc>
                  <a:txBody>
                    <a:bodyPr/>
                    <a:lstStyle/>
                    <a:p>
                      <a:pPr marL="0" marR="0" lvl="0" indent="0" algn="ctr" rtl="0">
                        <a:spcBef>
                          <a:spcPts val="0"/>
                        </a:spcBef>
                        <a:spcAft>
                          <a:spcPts val="0"/>
                        </a:spcAft>
                        <a:buNone/>
                      </a:pPr>
                      <a:r>
                        <a:rPr lang="en-US" sz="1200"/>
                        <a:t>BM2</a:t>
                      </a:r>
                      <a:endParaRPr/>
                    </a:p>
                  </a:txBody>
                  <a:tcPr marL="91450" marR="91450" marT="45725" marB="45725"/>
                </a:tc>
                <a:tc>
                  <a:txBody>
                    <a:bodyPr/>
                    <a:lstStyle/>
                    <a:p>
                      <a:pPr marL="0" marR="0" lvl="0" indent="0" algn="l" rtl="0">
                        <a:spcBef>
                          <a:spcPts val="0"/>
                        </a:spcBef>
                        <a:spcAft>
                          <a:spcPts val="0"/>
                        </a:spcAft>
                        <a:buNone/>
                      </a:pPr>
                      <a:endParaRPr sz="1200"/>
                    </a:p>
                  </a:txBody>
                  <a:tcPr marL="91450" marR="91450" marT="45725" marB="45725">
                    <a:solidFill>
                      <a:srgbClr val="FF0000"/>
                    </a:solidFill>
                  </a:tcPr>
                </a:tc>
                <a:tc>
                  <a:txBody>
                    <a:bodyPr/>
                    <a:lstStyle/>
                    <a:p>
                      <a:pPr marL="0" marR="0" lvl="0" indent="0" algn="l" rtl="0">
                        <a:spcBef>
                          <a:spcPts val="0"/>
                        </a:spcBef>
                        <a:spcAft>
                          <a:spcPts val="0"/>
                        </a:spcAft>
                        <a:buNone/>
                      </a:pPr>
                      <a:endParaRPr sz="1200"/>
                    </a:p>
                  </a:txBody>
                  <a:tcPr marL="91450" marR="91450" marT="45725" marB="45725">
                    <a:solidFill>
                      <a:srgbClr val="FFFF00"/>
                    </a:solidFill>
                  </a:tcPr>
                </a:tc>
                <a:tc>
                  <a:txBody>
                    <a:bodyPr/>
                    <a:lstStyle/>
                    <a:p>
                      <a:pPr marL="0" marR="0" lvl="0" indent="0" algn="l" rtl="0">
                        <a:spcBef>
                          <a:spcPts val="0"/>
                        </a:spcBef>
                        <a:spcAft>
                          <a:spcPts val="0"/>
                        </a:spcAft>
                        <a:buNone/>
                      </a:pPr>
                      <a:endParaRPr sz="1200"/>
                    </a:p>
                  </a:txBody>
                  <a:tcPr marL="91450" marR="91450" marT="45725" marB="45725">
                    <a:solidFill>
                      <a:srgbClr val="00B050"/>
                    </a:solidFill>
                  </a:tcPr>
                </a:tc>
                <a:tc>
                  <a:txBody>
                    <a:bodyPr/>
                    <a:lstStyle/>
                    <a:p>
                      <a:pPr marL="0" marR="0" lvl="0" indent="0" algn="l" rtl="0">
                        <a:spcBef>
                          <a:spcPts val="0"/>
                        </a:spcBef>
                        <a:spcAft>
                          <a:spcPts val="0"/>
                        </a:spcAft>
                        <a:buNone/>
                      </a:pPr>
                      <a:endParaRPr sz="1200"/>
                    </a:p>
                  </a:txBody>
                  <a:tcPr marL="91450" marR="91450" marT="45725" marB="45725">
                    <a:solidFill>
                      <a:srgbClr val="0070C0"/>
                    </a:solidFill>
                  </a:tcPr>
                </a:tc>
                <a:tc>
                  <a:txBody>
                    <a:bodyPr/>
                    <a:lstStyle/>
                    <a:p>
                      <a:pPr marL="0" marR="0" lvl="0" indent="0" algn="l" rtl="0">
                        <a:spcBef>
                          <a:spcPts val="0"/>
                        </a:spcBef>
                        <a:spcAft>
                          <a:spcPts val="0"/>
                        </a:spcAft>
                        <a:buNone/>
                      </a:pPr>
                      <a:endParaRPr sz="1200"/>
                    </a:p>
                  </a:txBody>
                  <a:tcPr marL="91450" marR="91450" marT="45725" marB="45725"/>
                </a:tc>
              </a:tr>
              <a:tr h="135575">
                <a:tc vMerge="1">
                  <a:txBody>
                    <a:bodyPr/>
                    <a:lstStyle/>
                    <a:p>
                      <a:endParaRPr lang="en-US"/>
                    </a:p>
                  </a:txBody>
                  <a:tcPr/>
                </a:tc>
                <a:tc>
                  <a:txBody>
                    <a:bodyPr/>
                    <a:lstStyle/>
                    <a:p>
                      <a:pPr marL="0" marR="0" lvl="0" indent="0" algn="ctr" rtl="0">
                        <a:spcBef>
                          <a:spcPts val="0"/>
                        </a:spcBef>
                        <a:spcAft>
                          <a:spcPts val="0"/>
                        </a:spcAft>
                        <a:buNone/>
                      </a:pPr>
                      <a:r>
                        <a:rPr lang="en-US" sz="1200"/>
                        <a:t>BM3</a:t>
                      </a:r>
                      <a:endParaRPr/>
                    </a:p>
                  </a:txBody>
                  <a:tcPr marL="91450" marR="91450" marT="45725" marB="45725"/>
                </a:tc>
                <a:tc>
                  <a:txBody>
                    <a:bodyPr/>
                    <a:lstStyle/>
                    <a:p>
                      <a:pPr marL="0" marR="0" lvl="0" indent="0" algn="l" rtl="0">
                        <a:spcBef>
                          <a:spcPts val="0"/>
                        </a:spcBef>
                        <a:spcAft>
                          <a:spcPts val="0"/>
                        </a:spcAft>
                        <a:buNone/>
                      </a:pPr>
                      <a:endParaRPr sz="1200"/>
                    </a:p>
                  </a:txBody>
                  <a:tcPr marL="91450" marR="91450" marT="45725" marB="45725">
                    <a:solidFill>
                      <a:srgbClr val="FF0000"/>
                    </a:solidFill>
                  </a:tcPr>
                </a:tc>
                <a:tc>
                  <a:txBody>
                    <a:bodyPr/>
                    <a:lstStyle/>
                    <a:p>
                      <a:pPr marL="0" marR="0" lvl="0" indent="0" algn="l" rtl="0">
                        <a:spcBef>
                          <a:spcPts val="0"/>
                        </a:spcBef>
                        <a:spcAft>
                          <a:spcPts val="0"/>
                        </a:spcAft>
                        <a:buNone/>
                      </a:pPr>
                      <a:endParaRPr sz="1200"/>
                    </a:p>
                  </a:txBody>
                  <a:tcPr marL="91450" marR="91450" marT="45725" marB="45725">
                    <a:solidFill>
                      <a:srgbClr val="FFFF00"/>
                    </a:solidFill>
                  </a:tcPr>
                </a:tc>
                <a:tc>
                  <a:txBody>
                    <a:bodyPr/>
                    <a:lstStyle/>
                    <a:p>
                      <a:pPr marL="0" marR="0" lvl="0" indent="0" algn="l" rtl="0">
                        <a:spcBef>
                          <a:spcPts val="0"/>
                        </a:spcBef>
                        <a:spcAft>
                          <a:spcPts val="0"/>
                        </a:spcAft>
                        <a:buNone/>
                      </a:pPr>
                      <a:endParaRPr sz="1200"/>
                    </a:p>
                  </a:txBody>
                  <a:tcPr marL="91450" marR="91450" marT="45725" marB="45725">
                    <a:solidFill>
                      <a:srgbClr val="00B050"/>
                    </a:solidFill>
                  </a:tcPr>
                </a:tc>
                <a:tc>
                  <a:txBody>
                    <a:bodyPr/>
                    <a:lstStyle/>
                    <a:p>
                      <a:pPr marL="0" marR="0" lvl="0" indent="0" algn="l" rtl="0">
                        <a:spcBef>
                          <a:spcPts val="0"/>
                        </a:spcBef>
                        <a:spcAft>
                          <a:spcPts val="0"/>
                        </a:spcAft>
                        <a:buNone/>
                      </a:pPr>
                      <a:endParaRPr sz="1200"/>
                    </a:p>
                  </a:txBody>
                  <a:tcPr marL="91450" marR="91450" marT="45725" marB="45725">
                    <a:solidFill>
                      <a:srgbClr val="0070C0"/>
                    </a:solidFill>
                  </a:tcPr>
                </a:tc>
                <a:tc>
                  <a:txBody>
                    <a:bodyPr/>
                    <a:lstStyle/>
                    <a:p>
                      <a:pPr marL="0" marR="0" lvl="0" indent="0" algn="l" rtl="0">
                        <a:spcBef>
                          <a:spcPts val="0"/>
                        </a:spcBef>
                        <a:spcAft>
                          <a:spcPts val="0"/>
                        </a:spcAft>
                        <a:buNone/>
                      </a:pPr>
                      <a:endParaRPr sz="1200"/>
                    </a:p>
                  </a:txBody>
                  <a:tcPr marL="91450" marR="91450" marT="45725" marB="45725"/>
                </a:tc>
              </a:tr>
              <a:tr h="135575">
                <a:tc vMerge="1">
                  <a:txBody>
                    <a:bodyPr/>
                    <a:lstStyle/>
                    <a:p>
                      <a:endParaRPr lang="en-US"/>
                    </a:p>
                  </a:txBody>
                  <a:tcPr/>
                </a:tc>
                <a:tc>
                  <a:txBody>
                    <a:bodyPr/>
                    <a:lstStyle/>
                    <a:p>
                      <a:pPr marL="0" marR="0" lvl="0" indent="0" algn="ctr" rtl="0">
                        <a:spcBef>
                          <a:spcPts val="0"/>
                        </a:spcBef>
                        <a:spcAft>
                          <a:spcPts val="0"/>
                        </a:spcAft>
                        <a:buNone/>
                      </a:pPr>
                      <a:r>
                        <a:rPr lang="en-US" sz="1200"/>
                        <a:t>GMAS</a:t>
                      </a:r>
                      <a:endParaRPr/>
                    </a:p>
                  </a:txBody>
                  <a:tcPr marL="91450" marR="91450" marT="45725" marB="45725"/>
                </a:tc>
                <a:tc>
                  <a:txBody>
                    <a:bodyPr/>
                    <a:lstStyle/>
                    <a:p>
                      <a:pPr marL="0" marR="0" lvl="0" indent="0" algn="ctr" rtl="0">
                        <a:spcBef>
                          <a:spcPts val="0"/>
                        </a:spcBef>
                        <a:spcAft>
                          <a:spcPts val="0"/>
                        </a:spcAft>
                        <a:buNone/>
                      </a:pPr>
                      <a:r>
                        <a:rPr lang="en-US" sz="1200"/>
                        <a:t>55 x 0 = 0</a:t>
                      </a:r>
                      <a:endParaRPr sz="1200"/>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a:t>14 x .5 = 7</a:t>
                      </a:r>
                      <a:endParaRPr sz="1200"/>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a:t>2 x 1 = 2</a:t>
                      </a:r>
                      <a:endParaRPr sz="1200"/>
                    </a:p>
                  </a:txBody>
                  <a:tcPr marL="91450" marR="91450" marT="45725" marB="45725">
                    <a:solidFill>
                      <a:srgbClr val="00B050"/>
                    </a:solidFill>
                  </a:tcPr>
                </a:tc>
                <a:tc>
                  <a:txBody>
                    <a:bodyPr/>
                    <a:lstStyle/>
                    <a:p>
                      <a:pPr marL="0" marR="0" lvl="0" indent="0" algn="ctr" rtl="0">
                        <a:spcBef>
                          <a:spcPts val="0"/>
                        </a:spcBef>
                        <a:spcAft>
                          <a:spcPts val="0"/>
                        </a:spcAft>
                        <a:buNone/>
                      </a:pPr>
                      <a:r>
                        <a:rPr lang="en-US" sz="1200"/>
                        <a:t>0 x 0 = 0</a:t>
                      </a:r>
                      <a:endParaRPr sz="1200"/>
                    </a:p>
                  </a:txBody>
                  <a:tcPr marL="91450" marR="91450" marT="45725" marB="45725">
                    <a:solidFill>
                      <a:srgbClr val="0070C0"/>
                    </a:solidFill>
                  </a:tcPr>
                </a:tc>
                <a:tc>
                  <a:txBody>
                    <a:bodyPr/>
                    <a:lstStyle/>
                    <a:p>
                      <a:pPr marL="0" marR="0" lvl="0" indent="0" algn="ctr" rtl="0">
                        <a:spcBef>
                          <a:spcPts val="0"/>
                        </a:spcBef>
                        <a:spcAft>
                          <a:spcPts val="0"/>
                        </a:spcAft>
                        <a:buNone/>
                      </a:pPr>
                      <a:r>
                        <a:rPr lang="en-US" sz="1200"/>
                        <a:t>9/71 = 12.7%</a:t>
                      </a:r>
                      <a:endParaRPr sz="1200"/>
                    </a:p>
                  </a:txBody>
                  <a:tcPr marL="91450" marR="91450" marT="45725" marB="45725"/>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420189" y="-196578"/>
            <a:ext cx="105156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Actions Towards Content Mastery…</a:t>
            </a:r>
            <a:endParaRPr sz="4400" b="0" i="0" u="none" strike="noStrike" cap="none">
              <a:solidFill>
                <a:schemeClr val="dk1"/>
              </a:solidFill>
              <a:latin typeface="Calibri"/>
              <a:ea typeface="Calibri"/>
              <a:cs typeface="Calibri"/>
              <a:sym typeface="Calibri"/>
            </a:endParaRPr>
          </a:p>
        </p:txBody>
      </p:sp>
      <p:sp>
        <p:nvSpPr>
          <p:cNvPr id="132" name="Shape 132"/>
          <p:cNvSpPr txBox="1">
            <a:spLocks noGrp="1"/>
          </p:cNvSpPr>
          <p:nvPr>
            <p:ph idx="1"/>
          </p:nvPr>
        </p:nvSpPr>
        <p:spPr>
          <a:xfrm>
            <a:off x="314175" y="801325"/>
            <a:ext cx="5357700" cy="5904600"/>
          </a:xfrm>
          <a:prstGeom prst="rect">
            <a:avLst/>
          </a:prstGeom>
          <a:noFill/>
          <a:ln>
            <a:noFill/>
          </a:ln>
        </p:spPr>
        <p:txBody>
          <a:bodyPr spcFirstLastPara="1" wrap="square" lIns="91425" tIns="45700" rIns="91425" bIns="45700" anchor="t" anchorCtr="0">
            <a:noAutofit/>
          </a:bodyPr>
          <a:lstStyle/>
          <a:p>
            <a:pPr marL="228600" lvl="0" indent="-210820" rtl="0">
              <a:lnSpc>
                <a:spcPct val="80000"/>
              </a:lnSpc>
              <a:spcBef>
                <a:spcPts val="0"/>
              </a:spcBef>
              <a:spcAft>
                <a:spcPts val="0"/>
              </a:spcAft>
              <a:buClr>
                <a:srgbClr val="D3ECB9"/>
              </a:buClr>
              <a:buSzPts val="1520"/>
              <a:buFont typeface="Noto Sans Symbols"/>
              <a:buChar char="•"/>
            </a:pPr>
            <a:r>
              <a:rPr lang="en-US" sz="1900" u="sng">
                <a:solidFill>
                  <a:srgbClr val="FF0000"/>
                </a:solidFill>
                <a:latin typeface="Trebuchet MS"/>
                <a:ea typeface="Trebuchet MS"/>
                <a:cs typeface="Trebuchet MS"/>
                <a:sym typeface="Trebuchet MS"/>
              </a:rPr>
              <a:t>Symphony Math</a:t>
            </a:r>
            <a:endParaRPr sz="1900" u="sng">
              <a:solidFill>
                <a:srgbClr val="FF0000"/>
              </a:solidFill>
              <a:latin typeface="Trebuchet MS"/>
              <a:ea typeface="Trebuchet MS"/>
              <a:cs typeface="Trebuchet MS"/>
              <a:sym typeface="Trebuchet MS"/>
            </a:endParaRPr>
          </a:p>
          <a:p>
            <a:pPr marL="685800" lvl="1" indent="-234950" rtl="0">
              <a:lnSpc>
                <a:spcPct val="80000"/>
              </a:lnSpc>
              <a:spcBef>
                <a:spcPts val="200"/>
              </a:spcBef>
              <a:spcAft>
                <a:spcPts val="0"/>
              </a:spcAft>
              <a:buClr>
                <a:srgbClr val="D3ECB9"/>
              </a:buClr>
              <a:buSzPts val="1900"/>
              <a:buFont typeface="Noto Sans Symbols"/>
              <a:buChar char="•"/>
            </a:pPr>
            <a:r>
              <a:rPr lang="en-US" sz="1900">
                <a:latin typeface="Trebuchet MS"/>
                <a:ea typeface="Trebuchet MS"/>
                <a:cs typeface="Trebuchet MS"/>
                <a:sym typeface="Trebuchet MS"/>
              </a:rPr>
              <a:t>Students use this online, self-paced personalized, intervention program.</a:t>
            </a:r>
            <a:endParaRPr sz="2200">
              <a:latin typeface="Verdana"/>
              <a:ea typeface="Verdana"/>
              <a:cs typeface="Verdana"/>
              <a:sym typeface="Verdana"/>
            </a:endParaRPr>
          </a:p>
          <a:p>
            <a:pPr marL="685800" lvl="1" indent="-234950" rtl="0">
              <a:lnSpc>
                <a:spcPct val="80000"/>
              </a:lnSpc>
              <a:spcBef>
                <a:spcPts val="200"/>
              </a:spcBef>
              <a:spcAft>
                <a:spcPts val="0"/>
              </a:spcAft>
              <a:buClr>
                <a:srgbClr val="D3ECB9"/>
              </a:buClr>
              <a:buSzPts val="1900"/>
              <a:buFont typeface="Noto Sans Symbols"/>
              <a:buChar char="•"/>
            </a:pPr>
            <a:r>
              <a:rPr lang="en-US" sz="1900">
                <a:latin typeface="Trebuchet MS"/>
                <a:ea typeface="Trebuchet MS"/>
                <a:cs typeface="Trebuchet MS"/>
                <a:sym typeface="Trebuchet MS"/>
              </a:rPr>
              <a:t>Students use this program a minimum of three times a week.</a:t>
            </a:r>
            <a:endParaRPr sz="1900">
              <a:latin typeface="Trebuchet MS"/>
              <a:ea typeface="Trebuchet MS"/>
              <a:cs typeface="Trebuchet MS"/>
              <a:sym typeface="Trebuchet MS"/>
            </a:endParaRPr>
          </a:p>
          <a:p>
            <a:pPr marL="228600" lvl="0" indent="-210820" rtl="0">
              <a:lnSpc>
                <a:spcPct val="80000"/>
              </a:lnSpc>
              <a:spcBef>
                <a:spcPts val="200"/>
              </a:spcBef>
              <a:spcAft>
                <a:spcPts val="0"/>
              </a:spcAft>
              <a:buClr>
                <a:srgbClr val="D3ECB9"/>
              </a:buClr>
              <a:buSzPts val="1520"/>
              <a:buFont typeface="Noto Sans Symbols"/>
              <a:buChar char="•"/>
            </a:pPr>
            <a:r>
              <a:rPr lang="en-US" sz="1900" u="sng">
                <a:solidFill>
                  <a:srgbClr val="FF0000"/>
                </a:solidFill>
                <a:latin typeface="Trebuchet MS"/>
                <a:ea typeface="Trebuchet MS"/>
                <a:cs typeface="Trebuchet MS"/>
                <a:sym typeface="Trebuchet MS"/>
              </a:rPr>
              <a:t>LexiaCore 5</a:t>
            </a:r>
            <a:endParaRPr sz="1900" u="sng">
              <a:solidFill>
                <a:srgbClr val="FF0000"/>
              </a:solidFill>
              <a:latin typeface="Trebuchet MS"/>
              <a:ea typeface="Trebuchet MS"/>
              <a:cs typeface="Trebuchet MS"/>
              <a:sym typeface="Trebuchet MS"/>
            </a:endParaRPr>
          </a:p>
          <a:p>
            <a:pPr marL="685800" lvl="1" indent="-234950" rtl="0">
              <a:lnSpc>
                <a:spcPct val="80000"/>
              </a:lnSpc>
              <a:spcBef>
                <a:spcPts val="200"/>
              </a:spcBef>
              <a:spcAft>
                <a:spcPts val="0"/>
              </a:spcAft>
              <a:buClr>
                <a:srgbClr val="D3ECB9"/>
              </a:buClr>
              <a:buSzPts val="1900"/>
              <a:buFont typeface="Noto Sans Symbols"/>
              <a:buChar char="•"/>
            </a:pPr>
            <a:r>
              <a:rPr lang="en-US" sz="1900">
                <a:latin typeface="Trebuchet MS"/>
                <a:ea typeface="Trebuchet MS"/>
                <a:cs typeface="Trebuchet MS"/>
                <a:sym typeface="Trebuchet MS"/>
              </a:rPr>
              <a:t>Students use this online, self-paced personalized, intervention program.</a:t>
            </a:r>
            <a:endParaRPr sz="2200">
              <a:latin typeface="Verdana"/>
              <a:ea typeface="Verdana"/>
              <a:cs typeface="Verdana"/>
              <a:sym typeface="Verdana"/>
            </a:endParaRPr>
          </a:p>
          <a:p>
            <a:pPr marL="685800" lvl="1" indent="-234950" rtl="0">
              <a:lnSpc>
                <a:spcPct val="80000"/>
              </a:lnSpc>
              <a:spcBef>
                <a:spcPts val="200"/>
              </a:spcBef>
              <a:spcAft>
                <a:spcPts val="0"/>
              </a:spcAft>
              <a:buClr>
                <a:srgbClr val="D3ECB9"/>
              </a:buClr>
              <a:buSzPts val="1900"/>
              <a:buFont typeface="Noto Sans Symbols"/>
              <a:buChar char="•"/>
            </a:pPr>
            <a:r>
              <a:rPr lang="en-US" sz="1900">
                <a:latin typeface="Trebuchet MS"/>
                <a:ea typeface="Trebuchet MS"/>
                <a:cs typeface="Trebuchet MS"/>
                <a:sym typeface="Trebuchet MS"/>
              </a:rPr>
              <a:t>Students use this program a minimum of three times a week.</a:t>
            </a:r>
            <a:endParaRPr sz="1900">
              <a:latin typeface="Trebuchet MS"/>
              <a:ea typeface="Trebuchet MS"/>
              <a:cs typeface="Trebuchet MS"/>
              <a:sym typeface="Trebuchet MS"/>
            </a:endParaRPr>
          </a:p>
          <a:p>
            <a:pPr marL="228600" lvl="0" indent="-234950" rtl="0">
              <a:lnSpc>
                <a:spcPct val="80000"/>
              </a:lnSpc>
              <a:spcBef>
                <a:spcPts val="200"/>
              </a:spcBef>
              <a:spcAft>
                <a:spcPts val="0"/>
              </a:spcAft>
              <a:buClr>
                <a:srgbClr val="D3ECB9"/>
              </a:buClr>
              <a:buSzPts val="1900"/>
              <a:buFont typeface="Noto Sans Symbols"/>
              <a:buChar char="•"/>
            </a:pPr>
            <a:r>
              <a:rPr lang="en-US" sz="2100" u="sng">
                <a:solidFill>
                  <a:srgbClr val="FF0000"/>
                </a:solidFill>
                <a:latin typeface="Trebuchet MS"/>
                <a:ea typeface="Trebuchet MS"/>
                <a:cs typeface="Trebuchet MS"/>
                <a:sym typeface="Trebuchet MS"/>
              </a:rPr>
              <a:t> Reading Interventionist Support</a:t>
            </a:r>
            <a:endParaRPr sz="2600">
              <a:latin typeface="Verdana"/>
              <a:ea typeface="Verdana"/>
              <a:cs typeface="Verdana"/>
              <a:sym typeface="Verdana"/>
            </a:endParaRPr>
          </a:p>
          <a:p>
            <a:pPr marL="685800" lvl="1" indent="-222250" rtl="0">
              <a:lnSpc>
                <a:spcPct val="100000"/>
              </a:lnSpc>
              <a:spcBef>
                <a:spcPts val="200"/>
              </a:spcBef>
              <a:spcAft>
                <a:spcPts val="0"/>
              </a:spcAft>
              <a:buClr>
                <a:srgbClr val="D3ECB9"/>
              </a:buClr>
              <a:buSzPts val="1700"/>
              <a:buFont typeface="Noto Sans Symbols"/>
              <a:buChar char="•"/>
            </a:pPr>
            <a:r>
              <a:rPr lang="en-US" sz="1700">
                <a:latin typeface="Trebuchet MS"/>
                <a:ea typeface="Trebuchet MS"/>
                <a:cs typeface="Trebuchet MS"/>
                <a:sym typeface="Trebuchet MS"/>
              </a:rPr>
              <a:t>“ Leveled Learning Intervention” Program</a:t>
            </a:r>
            <a:endParaRPr sz="2200">
              <a:latin typeface="Verdana"/>
              <a:ea typeface="Verdana"/>
              <a:cs typeface="Verdana"/>
              <a:sym typeface="Verdana"/>
            </a:endParaRPr>
          </a:p>
          <a:p>
            <a:pPr marL="685800" lvl="1" indent="-222250" rtl="0">
              <a:lnSpc>
                <a:spcPct val="100000"/>
              </a:lnSpc>
              <a:spcBef>
                <a:spcPts val="200"/>
              </a:spcBef>
              <a:spcAft>
                <a:spcPts val="0"/>
              </a:spcAft>
              <a:buClr>
                <a:srgbClr val="D3ECB9"/>
              </a:buClr>
              <a:buSzPts val="1700"/>
              <a:buFont typeface="Noto Sans Symbols"/>
              <a:buChar char="•"/>
            </a:pPr>
            <a:r>
              <a:rPr lang="en-US" sz="1700">
                <a:latin typeface="Trebuchet MS"/>
                <a:ea typeface="Trebuchet MS"/>
                <a:cs typeface="Trebuchet MS"/>
                <a:sym typeface="Trebuchet MS"/>
              </a:rPr>
              <a:t>Addressing the bubble students</a:t>
            </a:r>
            <a:endParaRPr sz="2200">
              <a:latin typeface="Verdana"/>
              <a:ea typeface="Verdana"/>
              <a:cs typeface="Verdana"/>
              <a:sym typeface="Verdana"/>
            </a:endParaRPr>
          </a:p>
          <a:p>
            <a:pPr marL="685800" lvl="1" indent="-228600" rtl="0">
              <a:lnSpc>
                <a:spcPct val="100000"/>
              </a:lnSpc>
              <a:spcBef>
                <a:spcPts val="200"/>
              </a:spcBef>
              <a:spcAft>
                <a:spcPts val="0"/>
              </a:spcAft>
              <a:buClr>
                <a:srgbClr val="D3ECB9"/>
              </a:buClr>
              <a:buSzPts val="1800"/>
              <a:buFont typeface="Noto Sans Symbols"/>
              <a:buChar char="•"/>
            </a:pPr>
            <a:r>
              <a:rPr lang="en-US" sz="1800">
                <a:latin typeface="Trebuchet MS"/>
                <a:ea typeface="Trebuchet MS"/>
                <a:cs typeface="Trebuchet MS"/>
                <a:sym typeface="Trebuchet MS"/>
              </a:rPr>
              <a:t>5-7 students (per specialist)                         1</a:t>
            </a:r>
            <a:r>
              <a:rPr lang="en-US" sz="1800" baseline="30000">
                <a:latin typeface="Trebuchet MS"/>
                <a:ea typeface="Trebuchet MS"/>
                <a:cs typeface="Trebuchet MS"/>
                <a:sym typeface="Trebuchet MS"/>
              </a:rPr>
              <a:t>st</a:t>
            </a:r>
            <a:r>
              <a:rPr lang="en-US" sz="1800">
                <a:latin typeface="Trebuchet MS"/>
                <a:ea typeface="Trebuchet MS"/>
                <a:cs typeface="Trebuchet MS"/>
                <a:sym typeface="Trebuchet MS"/>
              </a:rPr>
              <a:t> - 5</a:t>
            </a:r>
            <a:r>
              <a:rPr lang="en-US" sz="1800" baseline="30000">
                <a:latin typeface="Trebuchet MS"/>
                <a:ea typeface="Trebuchet MS"/>
                <a:cs typeface="Trebuchet MS"/>
                <a:sym typeface="Trebuchet MS"/>
              </a:rPr>
              <a:t>th</a:t>
            </a:r>
            <a:r>
              <a:rPr lang="en-US" sz="1800">
                <a:latin typeface="Trebuchet MS"/>
                <a:ea typeface="Trebuchet MS"/>
                <a:cs typeface="Trebuchet MS"/>
                <a:sym typeface="Trebuchet MS"/>
              </a:rPr>
              <a:t> Grades</a:t>
            </a:r>
            <a:endParaRPr sz="2200">
              <a:latin typeface="Verdana"/>
              <a:ea typeface="Verdana"/>
              <a:cs typeface="Verdana"/>
              <a:sym typeface="Verdana"/>
            </a:endParaRPr>
          </a:p>
          <a:p>
            <a:pPr marL="547687" lvl="0" indent="-319087" rtl="0">
              <a:lnSpc>
                <a:spcPct val="100000"/>
              </a:lnSpc>
              <a:spcBef>
                <a:spcPts val="200"/>
              </a:spcBef>
              <a:spcAft>
                <a:spcPts val="0"/>
              </a:spcAft>
              <a:buClr>
                <a:srgbClr val="000000"/>
              </a:buClr>
              <a:buSzPts val="1100"/>
              <a:buFont typeface="Arial"/>
              <a:buNone/>
            </a:pPr>
            <a:endParaRPr sz="1800">
              <a:latin typeface="Trebuchet MS"/>
              <a:ea typeface="Trebuchet MS"/>
              <a:cs typeface="Trebuchet MS"/>
              <a:sym typeface="Trebuchet MS"/>
            </a:endParaRPr>
          </a:p>
          <a:p>
            <a:pPr marL="228600" lvl="0" indent="-220978" rtl="0">
              <a:lnSpc>
                <a:spcPct val="100000"/>
              </a:lnSpc>
              <a:spcBef>
                <a:spcPts val="0"/>
              </a:spcBef>
              <a:spcAft>
                <a:spcPts val="0"/>
              </a:spcAft>
              <a:buClr>
                <a:srgbClr val="D3ECB9"/>
              </a:buClr>
              <a:buSzPts val="1680"/>
              <a:buFont typeface="Noto Sans Symbols"/>
              <a:buChar char="•"/>
            </a:pPr>
            <a:r>
              <a:rPr lang="en-US" sz="2100" u="sng">
                <a:solidFill>
                  <a:srgbClr val="FF0000"/>
                </a:solidFill>
                <a:latin typeface="Trebuchet MS"/>
                <a:ea typeface="Trebuchet MS"/>
                <a:cs typeface="Trebuchet MS"/>
                <a:sym typeface="Trebuchet MS"/>
              </a:rPr>
              <a:t> Rollins Center Support</a:t>
            </a:r>
            <a:endParaRPr sz="2100" u="sng">
              <a:solidFill>
                <a:srgbClr val="FF0000"/>
              </a:solidFill>
              <a:latin typeface="Trebuchet MS"/>
              <a:ea typeface="Trebuchet MS"/>
              <a:cs typeface="Trebuchet MS"/>
              <a:sym typeface="Trebuchet MS"/>
            </a:endParaRPr>
          </a:p>
          <a:p>
            <a:pPr marL="685800" lvl="1" indent="-222250" rtl="0">
              <a:lnSpc>
                <a:spcPct val="100000"/>
              </a:lnSpc>
              <a:spcBef>
                <a:spcPts val="200"/>
              </a:spcBef>
              <a:spcAft>
                <a:spcPts val="0"/>
              </a:spcAft>
              <a:buClr>
                <a:srgbClr val="D3ECB9"/>
              </a:buClr>
              <a:buSzPts val="1700"/>
              <a:buFont typeface="Noto Sans Symbols"/>
              <a:buChar char="•"/>
            </a:pPr>
            <a:r>
              <a:rPr lang="en-US" sz="1700">
                <a:latin typeface="Trebuchet MS"/>
                <a:ea typeface="Trebuchet MS"/>
                <a:cs typeface="Trebuchet MS"/>
                <a:sym typeface="Trebuchet MS"/>
              </a:rPr>
              <a:t>Work with teachers to improve reading instruction.</a:t>
            </a:r>
            <a:endParaRPr sz="1700">
              <a:latin typeface="Trebuchet MS"/>
              <a:ea typeface="Trebuchet MS"/>
              <a:cs typeface="Trebuchet MS"/>
              <a:sym typeface="Trebuchet MS"/>
            </a:endParaRPr>
          </a:p>
          <a:p>
            <a:pPr marL="685800" lvl="1" indent="-228600" rtl="0">
              <a:lnSpc>
                <a:spcPct val="100000"/>
              </a:lnSpc>
              <a:spcBef>
                <a:spcPts val="200"/>
              </a:spcBef>
              <a:spcAft>
                <a:spcPts val="0"/>
              </a:spcAft>
              <a:buClr>
                <a:srgbClr val="D3ECB9"/>
              </a:buClr>
              <a:buSzPts val="1800"/>
              <a:buFont typeface="Noto Sans Symbols"/>
              <a:buChar char="•"/>
            </a:pPr>
            <a:r>
              <a:rPr lang="en-US" sz="1800">
                <a:latin typeface="Trebuchet MS"/>
                <a:ea typeface="Trebuchet MS"/>
                <a:cs typeface="Trebuchet MS"/>
                <a:sym typeface="Trebuchet MS"/>
              </a:rPr>
              <a:t>KDG – 3</a:t>
            </a:r>
            <a:r>
              <a:rPr lang="en-US" sz="1800" baseline="30000">
                <a:latin typeface="Trebuchet MS"/>
                <a:ea typeface="Trebuchet MS"/>
                <a:cs typeface="Trebuchet MS"/>
                <a:sym typeface="Trebuchet MS"/>
              </a:rPr>
              <a:t>rd</a:t>
            </a:r>
            <a:r>
              <a:rPr lang="en-US" sz="1800">
                <a:latin typeface="Trebuchet MS"/>
                <a:ea typeface="Trebuchet MS"/>
                <a:cs typeface="Trebuchet MS"/>
                <a:sym typeface="Trebuchet MS"/>
              </a:rPr>
              <a:t> Grades</a:t>
            </a:r>
            <a:endParaRPr sz="2100" u="sng">
              <a:solidFill>
                <a:srgbClr val="FF0000"/>
              </a:solidFill>
              <a:latin typeface="Trebuchet MS"/>
              <a:ea typeface="Trebuchet MS"/>
              <a:cs typeface="Trebuchet MS"/>
              <a:sym typeface="Trebuchet MS"/>
            </a:endParaRPr>
          </a:p>
          <a:p>
            <a:pPr marL="685800" marR="0" lvl="1" indent="-114300" algn="l" rtl="0">
              <a:lnSpc>
                <a:spcPct val="90000"/>
              </a:lnSpc>
              <a:spcBef>
                <a:spcPts val="50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a:p>
            <a:pPr marL="685800" marR="0" lvl="1" indent="-114300" algn="l" rtl="0">
              <a:lnSpc>
                <a:spcPct val="90000"/>
              </a:lnSpc>
              <a:spcBef>
                <a:spcPts val="50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a:p>
            <a:pPr marL="685800" marR="0" lvl="1" indent="-114300" algn="l" rtl="0">
              <a:lnSpc>
                <a:spcPct val="90000"/>
              </a:lnSpc>
              <a:spcBef>
                <a:spcPts val="50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3" name="Shape 133"/>
          <p:cNvSpPr txBox="1"/>
          <p:nvPr/>
        </p:nvSpPr>
        <p:spPr>
          <a:xfrm>
            <a:off x="5844625" y="801325"/>
            <a:ext cx="5985900" cy="5660400"/>
          </a:xfrm>
          <a:prstGeom prst="rect">
            <a:avLst/>
          </a:prstGeom>
          <a:noFill/>
          <a:ln>
            <a:noFill/>
          </a:ln>
        </p:spPr>
        <p:txBody>
          <a:bodyPr spcFirstLastPara="1" wrap="square" lIns="91425" tIns="45700" rIns="91425" bIns="45700" anchor="t" anchorCtr="0">
            <a:noAutofit/>
          </a:bodyPr>
          <a:lstStyle/>
          <a:p>
            <a:pPr marL="265112" lvl="0" indent="-265112" rtl="0">
              <a:lnSpc>
                <a:spcPct val="80000"/>
              </a:lnSpc>
              <a:spcBef>
                <a:spcPts val="0"/>
              </a:spcBef>
              <a:spcAft>
                <a:spcPts val="0"/>
              </a:spcAft>
              <a:buClr>
                <a:srgbClr val="D3ECB9"/>
              </a:buClr>
              <a:buSzPts val="1520"/>
              <a:buFont typeface="Noto Sans Symbols"/>
              <a:buChar char="➢"/>
            </a:pPr>
            <a:r>
              <a:rPr lang="en-US" sz="1900" u="sng">
                <a:solidFill>
                  <a:srgbClr val="FF0000"/>
                </a:solidFill>
                <a:latin typeface="Trebuchet MS"/>
                <a:ea typeface="Trebuchet MS"/>
                <a:cs typeface="Trebuchet MS"/>
                <a:sym typeface="Trebuchet MS"/>
              </a:rPr>
              <a:t>Reflex Math</a:t>
            </a:r>
            <a:endParaRPr sz="1900" u="sng">
              <a:solidFill>
                <a:srgbClr val="FF0000"/>
              </a:solidFill>
              <a:latin typeface="Trebuchet MS"/>
              <a:ea typeface="Trebuchet MS"/>
              <a:cs typeface="Trebuchet MS"/>
              <a:sym typeface="Trebuchet MS"/>
            </a:endParaRPr>
          </a:p>
          <a:p>
            <a:pPr marL="547687" lvl="1" indent="-204787" rtl="0">
              <a:lnSpc>
                <a:spcPct val="80000"/>
              </a:lnSpc>
              <a:spcBef>
                <a:spcPts val="200"/>
              </a:spcBef>
              <a:spcAft>
                <a:spcPts val="0"/>
              </a:spcAft>
              <a:buClr>
                <a:srgbClr val="D3ECB9"/>
              </a:buClr>
              <a:buSzPts val="1900"/>
              <a:buFont typeface="Noto Sans Symbols"/>
              <a:buChar char="✓"/>
            </a:pPr>
            <a:r>
              <a:rPr lang="en-US" sz="1900">
                <a:solidFill>
                  <a:schemeClr val="dk1"/>
                </a:solidFill>
                <a:latin typeface="Trebuchet MS"/>
                <a:ea typeface="Trebuchet MS"/>
                <a:cs typeface="Trebuchet MS"/>
                <a:sym typeface="Trebuchet MS"/>
              </a:rPr>
              <a:t>Students use this adaptive and individualized fact fluency intervention program to master addition, subtraction, multiplication, and division facts.</a:t>
            </a:r>
            <a:endParaRPr sz="2200">
              <a:solidFill>
                <a:schemeClr val="dk1"/>
              </a:solidFill>
              <a:latin typeface="Verdana"/>
              <a:ea typeface="Verdana"/>
              <a:cs typeface="Verdana"/>
              <a:sym typeface="Verdana"/>
            </a:endParaRPr>
          </a:p>
          <a:p>
            <a:pPr marL="265112" lvl="0" indent="-289242" rtl="0">
              <a:lnSpc>
                <a:spcPct val="80000"/>
              </a:lnSpc>
              <a:spcBef>
                <a:spcPts val="200"/>
              </a:spcBef>
              <a:spcAft>
                <a:spcPts val="0"/>
              </a:spcAft>
              <a:buClr>
                <a:srgbClr val="D3ECB9"/>
              </a:buClr>
              <a:buSzPts val="1900"/>
              <a:buFont typeface="Noto Sans Symbols"/>
              <a:buChar char="➢"/>
            </a:pPr>
            <a:r>
              <a:rPr lang="en-US" sz="1900" u="sng">
                <a:solidFill>
                  <a:srgbClr val="FF0000"/>
                </a:solidFill>
                <a:latin typeface="Trebuchet MS"/>
                <a:ea typeface="Trebuchet MS"/>
                <a:cs typeface="Trebuchet MS"/>
                <a:sym typeface="Trebuchet MS"/>
              </a:rPr>
              <a:t>TutorMate</a:t>
            </a:r>
            <a:endParaRPr sz="1900" u="sng">
              <a:solidFill>
                <a:srgbClr val="FF0000"/>
              </a:solidFill>
              <a:latin typeface="Trebuchet MS"/>
              <a:ea typeface="Trebuchet MS"/>
              <a:cs typeface="Trebuchet MS"/>
              <a:sym typeface="Trebuchet MS"/>
            </a:endParaRPr>
          </a:p>
          <a:p>
            <a:pPr marL="547687" lvl="1" indent="-204787" rtl="0">
              <a:lnSpc>
                <a:spcPct val="80000"/>
              </a:lnSpc>
              <a:spcBef>
                <a:spcPts val="200"/>
              </a:spcBef>
              <a:spcAft>
                <a:spcPts val="0"/>
              </a:spcAft>
              <a:buClr>
                <a:srgbClr val="D3ECB9"/>
              </a:buClr>
              <a:buSzPts val="1900"/>
              <a:buFont typeface="Noto Sans Symbols"/>
              <a:buChar char="✓"/>
            </a:pPr>
            <a:r>
              <a:rPr lang="en-US" sz="1900">
                <a:solidFill>
                  <a:schemeClr val="dk1"/>
                </a:solidFill>
                <a:latin typeface="Trebuchet MS"/>
                <a:ea typeface="Trebuchet MS"/>
                <a:cs typeface="Trebuchet MS"/>
                <a:sym typeface="Trebuchet MS"/>
              </a:rPr>
              <a:t>Online volunteer tutoring program that helps our at-risk first grade students learn to read.</a:t>
            </a:r>
            <a:endParaRPr sz="1900">
              <a:solidFill>
                <a:schemeClr val="dk1"/>
              </a:solidFill>
              <a:latin typeface="Trebuchet MS"/>
              <a:ea typeface="Trebuchet MS"/>
              <a:cs typeface="Trebuchet MS"/>
              <a:sym typeface="Trebuchet MS"/>
            </a:endParaRPr>
          </a:p>
          <a:p>
            <a:pPr marL="547687" lvl="1" indent="-204787" rtl="0">
              <a:lnSpc>
                <a:spcPct val="80000"/>
              </a:lnSpc>
              <a:spcBef>
                <a:spcPts val="200"/>
              </a:spcBef>
              <a:spcAft>
                <a:spcPts val="0"/>
              </a:spcAft>
              <a:buClr>
                <a:srgbClr val="D3ECB9"/>
              </a:buClr>
              <a:buSzPts val="1900"/>
              <a:buFont typeface="Noto Sans Symbols"/>
              <a:buChar char="✓"/>
            </a:pPr>
            <a:r>
              <a:rPr lang="en-US" sz="1900">
                <a:solidFill>
                  <a:schemeClr val="dk1"/>
                </a:solidFill>
                <a:latin typeface="Trebuchet MS"/>
                <a:ea typeface="Trebuchet MS"/>
                <a:cs typeface="Trebuchet MS"/>
                <a:sym typeface="Trebuchet MS"/>
              </a:rPr>
              <a:t>Data is collected to examine student growth and adjust instructional plans as needed.</a:t>
            </a:r>
            <a:endParaRPr sz="2200">
              <a:solidFill>
                <a:schemeClr val="dk1"/>
              </a:solidFill>
              <a:latin typeface="Verdana"/>
              <a:ea typeface="Verdana"/>
              <a:cs typeface="Verdana"/>
              <a:sym typeface="Verdana"/>
            </a:endParaRPr>
          </a:p>
          <a:p>
            <a:pPr marL="265112" lvl="0" indent="-265112" rtl="0">
              <a:spcBef>
                <a:spcPts val="0"/>
              </a:spcBef>
              <a:spcAft>
                <a:spcPts val="0"/>
              </a:spcAft>
              <a:buClr>
                <a:srgbClr val="D3ECB9"/>
              </a:buClr>
              <a:buSzPts val="1680"/>
              <a:buFont typeface="Noto Sans Symbols"/>
              <a:buChar char="➢"/>
            </a:pPr>
            <a:r>
              <a:rPr lang="en-US" sz="2100" u="sng">
                <a:solidFill>
                  <a:srgbClr val="FF0000"/>
                </a:solidFill>
                <a:latin typeface="Trebuchet MS"/>
                <a:ea typeface="Trebuchet MS"/>
                <a:cs typeface="Trebuchet MS"/>
                <a:sym typeface="Trebuchet MS"/>
              </a:rPr>
              <a:t>Math Interventionist Support</a:t>
            </a:r>
            <a:endParaRPr sz="2600">
              <a:solidFill>
                <a:schemeClr val="dk1"/>
              </a:solidFill>
              <a:latin typeface="Verdana"/>
              <a:ea typeface="Verdana"/>
              <a:cs typeface="Verdana"/>
              <a:sym typeface="Verdana"/>
            </a:endParaRPr>
          </a:p>
          <a:p>
            <a:pPr marL="547687" lvl="1" indent="-204787" rtl="0">
              <a:spcBef>
                <a:spcPts val="200"/>
              </a:spcBef>
              <a:spcAft>
                <a:spcPts val="0"/>
              </a:spcAft>
              <a:buClr>
                <a:srgbClr val="D3ECB9"/>
              </a:buClr>
              <a:buSzPts val="1700"/>
              <a:buFont typeface="Noto Sans Symbols"/>
              <a:buChar char="➢"/>
            </a:pPr>
            <a:r>
              <a:rPr lang="en-US" sz="1700">
                <a:solidFill>
                  <a:schemeClr val="dk1"/>
                </a:solidFill>
                <a:latin typeface="Trebuchet MS"/>
                <a:ea typeface="Trebuchet MS"/>
                <a:cs typeface="Trebuchet MS"/>
                <a:sym typeface="Trebuchet MS"/>
              </a:rPr>
              <a:t>“Do the Math” Program</a:t>
            </a:r>
            <a:endParaRPr sz="2200">
              <a:solidFill>
                <a:schemeClr val="dk1"/>
              </a:solidFill>
              <a:latin typeface="Verdana"/>
              <a:ea typeface="Verdana"/>
              <a:cs typeface="Verdana"/>
              <a:sym typeface="Verdana"/>
            </a:endParaRPr>
          </a:p>
          <a:p>
            <a:pPr marL="547687" lvl="1" indent="-204787" rtl="0">
              <a:spcBef>
                <a:spcPts val="200"/>
              </a:spcBef>
              <a:spcAft>
                <a:spcPts val="0"/>
              </a:spcAft>
              <a:buClr>
                <a:srgbClr val="D3ECB9"/>
              </a:buClr>
              <a:buSzPts val="1700"/>
              <a:buFont typeface="Noto Sans Symbols"/>
              <a:buChar char="➢"/>
            </a:pPr>
            <a:r>
              <a:rPr lang="en-US" sz="1700">
                <a:solidFill>
                  <a:schemeClr val="dk1"/>
                </a:solidFill>
                <a:latin typeface="Trebuchet MS"/>
                <a:ea typeface="Trebuchet MS"/>
                <a:cs typeface="Trebuchet MS"/>
                <a:sym typeface="Trebuchet MS"/>
              </a:rPr>
              <a:t>Addressing the beginning/developing students</a:t>
            </a:r>
            <a:endParaRPr sz="2200">
              <a:solidFill>
                <a:schemeClr val="dk1"/>
              </a:solidFill>
              <a:latin typeface="Verdana"/>
              <a:ea typeface="Verdana"/>
              <a:cs typeface="Verdana"/>
              <a:sym typeface="Verdana"/>
            </a:endParaRPr>
          </a:p>
          <a:p>
            <a:pPr marL="547687" lvl="1" indent="-204787" rtl="0">
              <a:spcBef>
                <a:spcPts val="200"/>
              </a:spcBef>
              <a:spcAft>
                <a:spcPts val="0"/>
              </a:spcAft>
              <a:buClr>
                <a:srgbClr val="D3ECB9"/>
              </a:buClr>
              <a:buSzPts val="1800"/>
              <a:buFont typeface="Noto Sans Symbols"/>
              <a:buChar char="➢"/>
            </a:pPr>
            <a:r>
              <a:rPr lang="en-US" sz="1800">
                <a:solidFill>
                  <a:schemeClr val="dk1"/>
                </a:solidFill>
                <a:latin typeface="Trebuchet MS"/>
                <a:ea typeface="Trebuchet MS"/>
                <a:cs typeface="Trebuchet MS"/>
                <a:sym typeface="Trebuchet MS"/>
              </a:rPr>
              <a:t>5-7 students (per specialist)                    1</a:t>
            </a:r>
            <a:r>
              <a:rPr lang="en-US" sz="1800" baseline="30000">
                <a:solidFill>
                  <a:schemeClr val="dk1"/>
                </a:solidFill>
                <a:latin typeface="Trebuchet MS"/>
                <a:ea typeface="Trebuchet MS"/>
                <a:cs typeface="Trebuchet MS"/>
                <a:sym typeface="Trebuchet MS"/>
              </a:rPr>
              <a:t>st</a:t>
            </a:r>
            <a:r>
              <a:rPr lang="en-US" sz="1800">
                <a:solidFill>
                  <a:schemeClr val="dk1"/>
                </a:solidFill>
                <a:latin typeface="Trebuchet MS"/>
                <a:ea typeface="Trebuchet MS"/>
                <a:cs typeface="Trebuchet MS"/>
                <a:sym typeface="Trebuchet MS"/>
              </a:rPr>
              <a:t> - 5</a:t>
            </a:r>
            <a:r>
              <a:rPr lang="en-US" sz="1800" baseline="30000">
                <a:solidFill>
                  <a:schemeClr val="dk1"/>
                </a:solidFill>
                <a:latin typeface="Trebuchet MS"/>
                <a:ea typeface="Trebuchet MS"/>
                <a:cs typeface="Trebuchet MS"/>
                <a:sym typeface="Trebuchet MS"/>
              </a:rPr>
              <a:t>th</a:t>
            </a:r>
            <a:r>
              <a:rPr lang="en-US" sz="1800">
                <a:solidFill>
                  <a:schemeClr val="dk1"/>
                </a:solidFill>
                <a:latin typeface="Trebuchet MS"/>
                <a:ea typeface="Trebuchet MS"/>
                <a:cs typeface="Trebuchet MS"/>
                <a:sym typeface="Trebuchet MS"/>
              </a:rPr>
              <a:t> Grades</a:t>
            </a:r>
            <a:endParaRPr sz="1800">
              <a:solidFill>
                <a:schemeClr val="dk1"/>
              </a:solidFill>
              <a:latin typeface="Trebuchet MS"/>
              <a:ea typeface="Trebuchet MS"/>
              <a:cs typeface="Trebuchet MS"/>
              <a:sym typeface="Trebuchet MS"/>
            </a:endParaRPr>
          </a:p>
          <a:p>
            <a:pPr marL="265112" lvl="0" indent="-265112" rtl="0">
              <a:spcBef>
                <a:spcPts val="0"/>
              </a:spcBef>
              <a:spcAft>
                <a:spcPts val="0"/>
              </a:spcAft>
              <a:buClr>
                <a:srgbClr val="D3ECB9"/>
              </a:buClr>
              <a:buSzPts val="1680"/>
              <a:buFont typeface="Noto Sans Symbols"/>
              <a:buChar char="➢"/>
            </a:pPr>
            <a:r>
              <a:rPr lang="en-US" sz="2100" u="sng">
                <a:solidFill>
                  <a:srgbClr val="FF0000"/>
                </a:solidFill>
                <a:latin typeface="Trebuchet MS"/>
                <a:ea typeface="Trebuchet MS"/>
                <a:cs typeface="Trebuchet MS"/>
                <a:sym typeface="Trebuchet MS"/>
              </a:rPr>
              <a:t> STEM</a:t>
            </a:r>
            <a:endParaRPr sz="1700">
              <a:solidFill>
                <a:schemeClr val="dk1"/>
              </a:solidFill>
              <a:latin typeface="Trebuchet MS"/>
              <a:ea typeface="Trebuchet MS"/>
              <a:cs typeface="Trebuchet MS"/>
              <a:sym typeface="Trebuchet MS"/>
            </a:endParaRPr>
          </a:p>
          <a:p>
            <a:pPr marL="547687" lvl="1" indent="-204787" rtl="0">
              <a:spcBef>
                <a:spcPts val="200"/>
              </a:spcBef>
              <a:spcAft>
                <a:spcPts val="0"/>
              </a:spcAft>
              <a:buClr>
                <a:srgbClr val="D3ECB9"/>
              </a:buClr>
              <a:buSzPts val="1800"/>
              <a:buFont typeface="Noto Sans Symbols"/>
              <a:buChar char="➢"/>
            </a:pPr>
            <a:r>
              <a:rPr lang="en-US" sz="1800">
                <a:solidFill>
                  <a:schemeClr val="dk1"/>
                </a:solidFill>
                <a:latin typeface="Trebuchet MS"/>
                <a:ea typeface="Trebuchet MS"/>
                <a:cs typeface="Trebuchet MS"/>
                <a:sym typeface="Trebuchet MS"/>
              </a:rPr>
              <a:t>PreK – 5</a:t>
            </a:r>
            <a:r>
              <a:rPr lang="en-US" sz="1800" baseline="30000">
                <a:solidFill>
                  <a:schemeClr val="dk1"/>
                </a:solidFill>
                <a:latin typeface="Trebuchet MS"/>
                <a:ea typeface="Trebuchet MS"/>
                <a:cs typeface="Trebuchet MS"/>
                <a:sym typeface="Trebuchet MS"/>
              </a:rPr>
              <a:t>th</a:t>
            </a:r>
            <a:r>
              <a:rPr lang="en-US" sz="1800">
                <a:solidFill>
                  <a:schemeClr val="dk1"/>
                </a:solidFill>
                <a:latin typeface="Trebuchet MS"/>
                <a:ea typeface="Trebuchet MS"/>
                <a:cs typeface="Trebuchet MS"/>
                <a:sym typeface="Trebuchet MS"/>
              </a:rPr>
              <a:t> Grades</a:t>
            </a:r>
            <a:endParaRPr sz="2200">
              <a:solidFill>
                <a:schemeClr val="dk1"/>
              </a:solidFill>
              <a:latin typeface="Verdana"/>
              <a:ea typeface="Verdana"/>
              <a:cs typeface="Verdana"/>
              <a:sym typeface="Verdana"/>
            </a:endParaRPr>
          </a:p>
          <a:p>
            <a:pPr marL="265112" lvl="0" indent="-266383" rtl="0">
              <a:spcBef>
                <a:spcPts val="200"/>
              </a:spcBef>
              <a:spcAft>
                <a:spcPts val="0"/>
              </a:spcAft>
              <a:buClr>
                <a:srgbClr val="D3ECB9"/>
              </a:buClr>
              <a:buSzPts val="1700"/>
              <a:buFont typeface="Noto Sans Symbols"/>
              <a:buChar char="➢"/>
            </a:pPr>
            <a:r>
              <a:rPr lang="en-US" sz="1700">
                <a:solidFill>
                  <a:schemeClr val="dk1"/>
                </a:solidFill>
                <a:latin typeface="Trebuchet MS"/>
                <a:ea typeface="Trebuchet MS"/>
                <a:cs typeface="Trebuchet MS"/>
                <a:sym typeface="Trebuchet MS"/>
              </a:rPr>
              <a:t>Monthly book program</a:t>
            </a:r>
            <a:endParaRPr sz="1700">
              <a:solidFill>
                <a:schemeClr val="dk1"/>
              </a:solidFill>
              <a:latin typeface="Trebuchet MS"/>
              <a:ea typeface="Trebuchet MS"/>
              <a:cs typeface="Trebuchet MS"/>
              <a:sym typeface="Trebuchet MS"/>
            </a:endParaRPr>
          </a:p>
          <a:p>
            <a:pPr marL="265112" lvl="0" indent="-266383" rtl="0">
              <a:spcBef>
                <a:spcPts val="200"/>
              </a:spcBef>
              <a:spcAft>
                <a:spcPts val="0"/>
              </a:spcAft>
              <a:buClr>
                <a:srgbClr val="D3ECB9"/>
              </a:buClr>
              <a:buSzPts val="1700"/>
              <a:buFont typeface="Trebuchet MS"/>
              <a:buChar char="➢"/>
            </a:pPr>
            <a:r>
              <a:rPr lang="en-US" sz="1700">
                <a:solidFill>
                  <a:schemeClr val="dk1"/>
                </a:solidFill>
                <a:latin typeface="Trebuchet MS"/>
                <a:ea typeface="Trebuchet MS"/>
                <a:cs typeface="Trebuchet MS"/>
                <a:sym typeface="Trebuchet MS"/>
              </a:rPr>
              <a:t>Each grade level has an identified STEM focus</a:t>
            </a:r>
            <a:endParaRPr sz="1700">
              <a:solidFill>
                <a:schemeClr val="dk1"/>
              </a:solidFill>
              <a:latin typeface="Trebuchet MS"/>
              <a:ea typeface="Trebuchet MS"/>
              <a:cs typeface="Trebuchet MS"/>
              <a:sym typeface="Trebuchet MS"/>
            </a:endParaRPr>
          </a:p>
          <a:p>
            <a:pPr marL="265112" lvl="0" indent="-272733" rtl="0">
              <a:spcBef>
                <a:spcPts val="200"/>
              </a:spcBef>
              <a:spcAft>
                <a:spcPts val="0"/>
              </a:spcAft>
              <a:buClr>
                <a:srgbClr val="D3ECB9"/>
              </a:buClr>
              <a:buSzPts val="1800"/>
              <a:buFont typeface="Noto Sans Symbols"/>
              <a:buChar char="➢"/>
            </a:pPr>
            <a:r>
              <a:rPr lang="en-US" sz="1800">
                <a:solidFill>
                  <a:schemeClr val="dk1"/>
                </a:solidFill>
                <a:latin typeface="Trebuchet MS"/>
                <a:ea typeface="Trebuchet MS"/>
                <a:cs typeface="Trebuchet MS"/>
                <a:sym typeface="Trebuchet MS"/>
              </a:rPr>
              <a:t>Full STEM lab usage on each grade level</a:t>
            </a:r>
            <a:endParaRPr>
              <a:solidFill>
                <a:schemeClr val="dk1"/>
              </a:solidFill>
            </a:endParaRPr>
          </a:p>
          <a:p>
            <a:pPr marL="547687" lvl="1" indent="-319087" rtl="0">
              <a:spcBef>
                <a:spcPts val="200"/>
              </a:spcBef>
              <a:spcAft>
                <a:spcPts val="0"/>
              </a:spcAft>
              <a:buClr>
                <a:srgbClr val="D3ECB9"/>
              </a:buClr>
              <a:buSzPts val="1700"/>
              <a:buFont typeface="Noto Sans Symbols"/>
              <a:buNone/>
            </a:pPr>
            <a:endParaRPr sz="1700">
              <a:solidFill>
                <a:schemeClr val="dk1"/>
              </a:solidFill>
              <a:latin typeface="Trebuchet MS"/>
              <a:ea typeface="Trebuchet MS"/>
              <a:cs typeface="Trebuchet MS"/>
              <a:sym typeface="Trebuchet MS"/>
            </a:endParaRPr>
          </a:p>
          <a:p>
            <a:pPr marL="685800" marR="0" lvl="1" indent="-114300" algn="l" rtl="0">
              <a:lnSpc>
                <a:spcPct val="90000"/>
              </a:lnSpc>
              <a:spcBef>
                <a:spcPts val="500"/>
              </a:spcBef>
              <a:spcAft>
                <a:spcPts val="0"/>
              </a:spcAft>
              <a:buClr>
                <a:schemeClr val="dk1"/>
              </a:buClr>
              <a:buSzPts val="1800"/>
              <a:buFont typeface="Arial"/>
              <a:buNone/>
            </a:pPr>
            <a:endParaRPr sz="1800">
              <a:solidFill>
                <a:schemeClr val="dk1"/>
              </a:solidFill>
              <a:latin typeface="Calibri"/>
              <a:ea typeface="Calibri"/>
              <a:cs typeface="Calibri"/>
              <a:sym typeface="Calibri"/>
            </a:endParaRPr>
          </a:p>
          <a:p>
            <a:pPr marL="685800" marR="0" lvl="1" indent="-114300" algn="l" rtl="0">
              <a:lnSpc>
                <a:spcPct val="90000"/>
              </a:lnSpc>
              <a:spcBef>
                <a:spcPts val="50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772886" y="143057"/>
            <a:ext cx="105156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Monitoring Progress…</a:t>
            </a:r>
            <a:endParaRPr sz="4400" b="0" i="0" u="none" strike="noStrike" cap="none">
              <a:solidFill>
                <a:schemeClr val="dk1"/>
              </a:solidFill>
              <a:latin typeface="Calibri"/>
              <a:ea typeface="Calibri"/>
              <a:cs typeface="Calibri"/>
              <a:sym typeface="Calibri"/>
            </a:endParaRPr>
          </a:p>
        </p:txBody>
      </p:sp>
      <p:pic>
        <p:nvPicPr>
          <p:cNvPr id="139" name="Shape 139"/>
          <p:cNvPicPr preferRelativeResize="0"/>
          <p:nvPr/>
        </p:nvPicPr>
        <p:blipFill rotWithShape="1">
          <a:blip r:embed="rId3">
            <a:alphaModFix/>
          </a:blip>
          <a:srcRect/>
          <a:stretch/>
        </p:blipFill>
        <p:spPr>
          <a:xfrm>
            <a:off x="2697888" y="1182733"/>
            <a:ext cx="7762875" cy="5505450"/>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Shape 144"/>
          <p:cNvSpPr txBox="1">
            <a:spLocks noGrp="1"/>
          </p:cNvSpPr>
          <p:nvPr>
            <p:ph type="title"/>
          </p:nvPr>
        </p:nvSpPr>
        <p:spPr>
          <a:xfrm>
            <a:off x="838200" y="116930"/>
            <a:ext cx="105156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Monitoring Progress…</a:t>
            </a:r>
            <a:endParaRPr sz="4400" b="0" i="0" u="none" strike="noStrike" cap="none">
              <a:solidFill>
                <a:schemeClr val="dk1"/>
              </a:solidFill>
              <a:latin typeface="Calibri"/>
              <a:ea typeface="Calibri"/>
              <a:cs typeface="Calibri"/>
              <a:sym typeface="Calibri"/>
            </a:endParaRPr>
          </a:p>
        </p:txBody>
      </p:sp>
      <p:pic>
        <p:nvPicPr>
          <p:cNvPr id="145" name="Shape 145"/>
          <p:cNvPicPr preferRelativeResize="0"/>
          <p:nvPr/>
        </p:nvPicPr>
        <p:blipFill rotWithShape="1">
          <a:blip r:embed="rId3">
            <a:alphaModFix/>
          </a:blip>
          <a:srcRect/>
          <a:stretch/>
        </p:blipFill>
        <p:spPr>
          <a:xfrm>
            <a:off x="547425" y="1688750"/>
            <a:ext cx="11267800" cy="47890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Shape 150"/>
          <p:cNvSpPr txBox="1">
            <a:spLocks noGrp="1"/>
          </p:cNvSpPr>
          <p:nvPr>
            <p:ph type="title"/>
          </p:nvPr>
        </p:nvSpPr>
        <p:spPr>
          <a:prstGeom prst="rect">
            <a:avLst/>
          </a:prstGeom>
        </p:spPr>
        <p:txBody>
          <a:bodyPr spcFirstLastPara="1" wrap="square" lIns="91425" tIns="91425" rIns="91425" bIns="91425" anchor="ctr" anchorCtr="0">
            <a:noAutofit/>
          </a:bodyPr>
          <a:lstStyle/>
          <a:p>
            <a:pPr marL="0" lvl="0" indent="0">
              <a:spcBef>
                <a:spcPts val="0"/>
              </a:spcBef>
              <a:spcAft>
                <a:spcPts val="0"/>
              </a:spcAft>
              <a:buNone/>
            </a:pPr>
            <a:endParaRPr/>
          </a:p>
        </p:txBody>
      </p:sp>
      <p:pic>
        <p:nvPicPr>
          <p:cNvPr id="151" name="Shape 151"/>
          <p:cNvPicPr preferRelativeResize="0"/>
          <p:nvPr/>
        </p:nvPicPr>
        <p:blipFill>
          <a:blip r:embed="rId3">
            <a:alphaModFix/>
          </a:blip>
          <a:stretch>
            <a:fillRect/>
          </a:stretch>
        </p:blipFill>
        <p:spPr>
          <a:xfrm>
            <a:off x="528650" y="1888825"/>
            <a:ext cx="11134501" cy="43457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Shape 156"/>
          <p:cNvSpPr txBox="1">
            <a:spLocks noGrp="1"/>
          </p:cNvSpPr>
          <p:nvPr>
            <p:ph type="title"/>
          </p:nvPr>
        </p:nvSpPr>
        <p:spPr>
          <a:xfrm>
            <a:off x="838200" y="116930"/>
            <a:ext cx="105156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Actions Towards Progress…</a:t>
            </a:r>
            <a:endParaRPr sz="4400" b="0" i="0" u="none" strike="noStrike" cap="none">
              <a:solidFill>
                <a:schemeClr val="dk1"/>
              </a:solidFill>
              <a:latin typeface="Calibri"/>
              <a:ea typeface="Calibri"/>
              <a:cs typeface="Calibri"/>
              <a:sym typeface="Calibri"/>
            </a:endParaRPr>
          </a:p>
        </p:txBody>
      </p:sp>
      <p:sp>
        <p:nvSpPr>
          <p:cNvPr id="157" name="Shape 157"/>
          <p:cNvSpPr txBox="1"/>
          <p:nvPr/>
        </p:nvSpPr>
        <p:spPr>
          <a:xfrm>
            <a:off x="380150" y="1703100"/>
            <a:ext cx="5616900" cy="5011200"/>
          </a:xfrm>
          <a:prstGeom prst="rect">
            <a:avLst/>
          </a:prstGeom>
          <a:noFill/>
          <a:ln>
            <a:noFill/>
          </a:ln>
        </p:spPr>
        <p:txBody>
          <a:bodyPr spcFirstLastPara="1" wrap="square" lIns="91425" tIns="45700" rIns="91425" bIns="45700" anchor="t" anchorCtr="0">
            <a:noAutofit/>
          </a:bodyPr>
          <a:lstStyle/>
          <a:p>
            <a:pPr marL="228600" lvl="0" indent="-220978" rtl="0">
              <a:spcBef>
                <a:spcPts val="0"/>
              </a:spcBef>
              <a:spcAft>
                <a:spcPts val="0"/>
              </a:spcAft>
              <a:buClr>
                <a:srgbClr val="D3ECB9"/>
              </a:buClr>
              <a:buSzPts val="1680"/>
              <a:buFont typeface="Noto Sans Symbols"/>
              <a:buChar char="•"/>
            </a:pPr>
            <a:r>
              <a:rPr lang="en-US" sz="2100" u="sng">
                <a:solidFill>
                  <a:srgbClr val="FF0000"/>
                </a:solidFill>
                <a:latin typeface="Trebuchet MS"/>
                <a:ea typeface="Trebuchet MS"/>
                <a:cs typeface="Trebuchet MS"/>
                <a:sym typeface="Trebuchet MS"/>
              </a:rPr>
              <a:t>Rollins Center Support</a:t>
            </a:r>
            <a:endParaRPr sz="2100" u="sng">
              <a:solidFill>
                <a:srgbClr val="FF0000"/>
              </a:solidFill>
              <a:latin typeface="Trebuchet MS"/>
              <a:ea typeface="Trebuchet MS"/>
              <a:cs typeface="Trebuchet MS"/>
              <a:sym typeface="Trebuchet MS"/>
            </a:endParaRPr>
          </a:p>
          <a:p>
            <a:pPr marL="685800" lvl="1" indent="-222250" rtl="0">
              <a:spcBef>
                <a:spcPts val="200"/>
              </a:spcBef>
              <a:spcAft>
                <a:spcPts val="0"/>
              </a:spcAft>
              <a:buClr>
                <a:srgbClr val="D3ECB9"/>
              </a:buClr>
              <a:buSzPts val="1700"/>
              <a:buFont typeface="Noto Sans Symbols"/>
              <a:buChar char="•"/>
            </a:pPr>
            <a:r>
              <a:rPr lang="en-US" sz="1700">
                <a:solidFill>
                  <a:schemeClr val="dk1"/>
                </a:solidFill>
                <a:latin typeface="Trebuchet MS"/>
                <a:ea typeface="Trebuchet MS"/>
                <a:cs typeface="Trebuchet MS"/>
                <a:sym typeface="Trebuchet MS"/>
              </a:rPr>
              <a:t>Work with teachers to improve reading instruction.</a:t>
            </a:r>
            <a:endParaRPr sz="1700">
              <a:solidFill>
                <a:schemeClr val="dk1"/>
              </a:solidFill>
              <a:latin typeface="Trebuchet MS"/>
              <a:ea typeface="Trebuchet MS"/>
              <a:cs typeface="Trebuchet MS"/>
              <a:sym typeface="Trebuchet MS"/>
            </a:endParaRPr>
          </a:p>
          <a:p>
            <a:pPr marL="685800" lvl="1" indent="-228600" rtl="0">
              <a:spcBef>
                <a:spcPts val="200"/>
              </a:spcBef>
              <a:spcAft>
                <a:spcPts val="0"/>
              </a:spcAft>
              <a:buClr>
                <a:srgbClr val="D3ECB9"/>
              </a:buClr>
              <a:buSzPts val="1800"/>
              <a:buFont typeface="Noto Sans Symbols"/>
              <a:buChar char="•"/>
            </a:pPr>
            <a:r>
              <a:rPr lang="en-US" sz="1800">
                <a:solidFill>
                  <a:schemeClr val="dk1"/>
                </a:solidFill>
                <a:latin typeface="Trebuchet MS"/>
                <a:ea typeface="Trebuchet MS"/>
                <a:cs typeface="Trebuchet MS"/>
                <a:sym typeface="Trebuchet MS"/>
              </a:rPr>
              <a:t>KDG – 3</a:t>
            </a:r>
            <a:r>
              <a:rPr lang="en-US" sz="1800" baseline="30000">
                <a:solidFill>
                  <a:schemeClr val="dk1"/>
                </a:solidFill>
                <a:latin typeface="Trebuchet MS"/>
                <a:ea typeface="Trebuchet MS"/>
                <a:cs typeface="Trebuchet MS"/>
                <a:sym typeface="Trebuchet MS"/>
              </a:rPr>
              <a:t>rd</a:t>
            </a:r>
            <a:r>
              <a:rPr lang="en-US" sz="1800">
                <a:solidFill>
                  <a:schemeClr val="dk1"/>
                </a:solidFill>
                <a:latin typeface="Trebuchet MS"/>
                <a:ea typeface="Trebuchet MS"/>
                <a:cs typeface="Trebuchet MS"/>
                <a:sym typeface="Trebuchet MS"/>
              </a:rPr>
              <a:t> Grades</a:t>
            </a:r>
            <a:endParaRPr sz="2100" u="sng">
              <a:solidFill>
                <a:srgbClr val="FF0000"/>
              </a:solidFill>
              <a:latin typeface="Trebuchet MS"/>
              <a:ea typeface="Trebuchet MS"/>
              <a:cs typeface="Trebuchet MS"/>
              <a:sym typeface="Trebuchet MS"/>
            </a:endParaRPr>
          </a:p>
          <a:p>
            <a:pPr marL="228600" lvl="0" indent="-210820" rtl="0">
              <a:lnSpc>
                <a:spcPct val="80000"/>
              </a:lnSpc>
              <a:spcBef>
                <a:spcPts val="200"/>
              </a:spcBef>
              <a:spcAft>
                <a:spcPts val="0"/>
              </a:spcAft>
              <a:buClr>
                <a:srgbClr val="D3ECB9"/>
              </a:buClr>
              <a:buSzPts val="1520"/>
              <a:buFont typeface="Noto Sans Symbols"/>
              <a:buChar char="•"/>
            </a:pPr>
            <a:r>
              <a:rPr lang="en-US" sz="1900" u="sng">
                <a:solidFill>
                  <a:srgbClr val="FF0000"/>
                </a:solidFill>
                <a:latin typeface="Trebuchet MS"/>
                <a:ea typeface="Trebuchet MS"/>
                <a:cs typeface="Trebuchet MS"/>
                <a:sym typeface="Trebuchet MS"/>
              </a:rPr>
              <a:t>LexiaCore 5</a:t>
            </a:r>
            <a:endParaRPr sz="1900" u="sng">
              <a:solidFill>
                <a:srgbClr val="FF0000"/>
              </a:solidFill>
              <a:latin typeface="Trebuchet MS"/>
              <a:ea typeface="Trebuchet MS"/>
              <a:cs typeface="Trebuchet MS"/>
              <a:sym typeface="Trebuchet MS"/>
            </a:endParaRPr>
          </a:p>
          <a:p>
            <a:pPr marL="685800" lvl="1" indent="-234950" rtl="0">
              <a:lnSpc>
                <a:spcPct val="80000"/>
              </a:lnSpc>
              <a:spcBef>
                <a:spcPts val="200"/>
              </a:spcBef>
              <a:spcAft>
                <a:spcPts val="0"/>
              </a:spcAft>
              <a:buClr>
                <a:srgbClr val="D3ECB9"/>
              </a:buClr>
              <a:buSzPts val="1900"/>
              <a:buFont typeface="Noto Sans Symbols"/>
              <a:buChar char="•"/>
            </a:pPr>
            <a:r>
              <a:rPr lang="en-US" sz="1900">
                <a:solidFill>
                  <a:schemeClr val="dk1"/>
                </a:solidFill>
                <a:latin typeface="Trebuchet MS"/>
                <a:ea typeface="Trebuchet MS"/>
                <a:cs typeface="Trebuchet MS"/>
                <a:sym typeface="Trebuchet MS"/>
              </a:rPr>
              <a:t>Students use this online, self-paced personalized, intervention program.</a:t>
            </a:r>
            <a:endParaRPr sz="2200">
              <a:solidFill>
                <a:schemeClr val="dk1"/>
              </a:solidFill>
              <a:latin typeface="Verdana"/>
              <a:ea typeface="Verdana"/>
              <a:cs typeface="Verdana"/>
              <a:sym typeface="Verdana"/>
            </a:endParaRPr>
          </a:p>
          <a:p>
            <a:pPr marL="685800" lvl="1" indent="-234950" rtl="0">
              <a:lnSpc>
                <a:spcPct val="80000"/>
              </a:lnSpc>
              <a:spcBef>
                <a:spcPts val="200"/>
              </a:spcBef>
              <a:spcAft>
                <a:spcPts val="0"/>
              </a:spcAft>
              <a:buClr>
                <a:srgbClr val="D3ECB9"/>
              </a:buClr>
              <a:buSzPts val="1900"/>
              <a:buFont typeface="Noto Sans Symbols"/>
              <a:buChar char="•"/>
            </a:pPr>
            <a:r>
              <a:rPr lang="en-US" sz="1900">
                <a:solidFill>
                  <a:schemeClr val="dk1"/>
                </a:solidFill>
                <a:latin typeface="Trebuchet MS"/>
                <a:ea typeface="Trebuchet MS"/>
                <a:cs typeface="Trebuchet MS"/>
                <a:sym typeface="Trebuchet MS"/>
              </a:rPr>
              <a:t>Students use this program a minimum of three times a week.</a:t>
            </a:r>
            <a:endParaRPr sz="1900">
              <a:solidFill>
                <a:schemeClr val="dk1"/>
              </a:solidFill>
              <a:latin typeface="Trebuchet MS"/>
              <a:ea typeface="Trebuchet MS"/>
              <a:cs typeface="Trebuchet MS"/>
              <a:sym typeface="Trebuchet MS"/>
            </a:endParaRPr>
          </a:p>
          <a:p>
            <a:pPr marL="228600" lvl="0" indent="-234950" rtl="0">
              <a:lnSpc>
                <a:spcPct val="80000"/>
              </a:lnSpc>
              <a:spcBef>
                <a:spcPts val="200"/>
              </a:spcBef>
              <a:spcAft>
                <a:spcPts val="0"/>
              </a:spcAft>
              <a:buClr>
                <a:srgbClr val="D3ECB9"/>
              </a:buClr>
              <a:buSzPts val="1900"/>
              <a:buFont typeface="Noto Sans Symbols"/>
              <a:buChar char="•"/>
            </a:pPr>
            <a:r>
              <a:rPr lang="en-US" sz="2100" u="sng">
                <a:solidFill>
                  <a:srgbClr val="FF0000"/>
                </a:solidFill>
                <a:latin typeface="Trebuchet MS"/>
                <a:ea typeface="Trebuchet MS"/>
                <a:cs typeface="Trebuchet MS"/>
                <a:sym typeface="Trebuchet MS"/>
              </a:rPr>
              <a:t> Reading Interventionist Support</a:t>
            </a:r>
            <a:endParaRPr sz="2600">
              <a:solidFill>
                <a:schemeClr val="dk1"/>
              </a:solidFill>
              <a:latin typeface="Verdana"/>
              <a:ea typeface="Verdana"/>
              <a:cs typeface="Verdana"/>
              <a:sym typeface="Verdana"/>
            </a:endParaRPr>
          </a:p>
          <a:p>
            <a:pPr marL="685800" lvl="1" indent="-222250" rtl="0">
              <a:spcBef>
                <a:spcPts val="200"/>
              </a:spcBef>
              <a:spcAft>
                <a:spcPts val="0"/>
              </a:spcAft>
              <a:buClr>
                <a:srgbClr val="D3ECB9"/>
              </a:buClr>
              <a:buSzPts val="1700"/>
              <a:buFont typeface="Noto Sans Symbols"/>
              <a:buChar char="•"/>
            </a:pPr>
            <a:r>
              <a:rPr lang="en-US" sz="1700">
                <a:solidFill>
                  <a:schemeClr val="dk1"/>
                </a:solidFill>
                <a:latin typeface="Trebuchet MS"/>
                <a:ea typeface="Trebuchet MS"/>
                <a:cs typeface="Trebuchet MS"/>
                <a:sym typeface="Trebuchet MS"/>
              </a:rPr>
              <a:t>“ Leveled Learning Intervention” Program</a:t>
            </a:r>
            <a:endParaRPr sz="2200">
              <a:solidFill>
                <a:schemeClr val="dk1"/>
              </a:solidFill>
              <a:latin typeface="Verdana"/>
              <a:ea typeface="Verdana"/>
              <a:cs typeface="Verdana"/>
              <a:sym typeface="Verdana"/>
            </a:endParaRPr>
          </a:p>
          <a:p>
            <a:pPr marL="685800" lvl="1" indent="-222250" rtl="0">
              <a:spcBef>
                <a:spcPts val="200"/>
              </a:spcBef>
              <a:spcAft>
                <a:spcPts val="0"/>
              </a:spcAft>
              <a:buClr>
                <a:srgbClr val="D3ECB9"/>
              </a:buClr>
              <a:buSzPts val="1700"/>
              <a:buFont typeface="Noto Sans Symbols"/>
              <a:buChar char="•"/>
            </a:pPr>
            <a:r>
              <a:rPr lang="en-US" sz="1700">
                <a:solidFill>
                  <a:schemeClr val="dk1"/>
                </a:solidFill>
                <a:latin typeface="Trebuchet MS"/>
                <a:ea typeface="Trebuchet MS"/>
                <a:cs typeface="Trebuchet MS"/>
                <a:sym typeface="Trebuchet MS"/>
              </a:rPr>
              <a:t>Addressing the bubble students</a:t>
            </a:r>
            <a:endParaRPr sz="2200">
              <a:solidFill>
                <a:schemeClr val="dk1"/>
              </a:solidFill>
              <a:latin typeface="Verdana"/>
              <a:ea typeface="Verdana"/>
              <a:cs typeface="Verdana"/>
              <a:sym typeface="Verdana"/>
            </a:endParaRPr>
          </a:p>
          <a:p>
            <a:pPr marL="685800" lvl="1" indent="-228600" rtl="0">
              <a:spcBef>
                <a:spcPts val="200"/>
              </a:spcBef>
              <a:spcAft>
                <a:spcPts val="0"/>
              </a:spcAft>
              <a:buClr>
                <a:srgbClr val="D3ECB9"/>
              </a:buClr>
              <a:buSzPts val="1800"/>
              <a:buFont typeface="Noto Sans Symbols"/>
              <a:buChar char="•"/>
            </a:pPr>
            <a:r>
              <a:rPr lang="en-US" sz="1800">
                <a:solidFill>
                  <a:schemeClr val="dk1"/>
                </a:solidFill>
                <a:latin typeface="Trebuchet MS"/>
                <a:ea typeface="Trebuchet MS"/>
                <a:cs typeface="Trebuchet MS"/>
                <a:sym typeface="Trebuchet MS"/>
              </a:rPr>
              <a:t>5-7 students (per specialist)                         1</a:t>
            </a:r>
            <a:r>
              <a:rPr lang="en-US" sz="1800" baseline="30000">
                <a:solidFill>
                  <a:schemeClr val="dk1"/>
                </a:solidFill>
                <a:latin typeface="Trebuchet MS"/>
                <a:ea typeface="Trebuchet MS"/>
                <a:cs typeface="Trebuchet MS"/>
                <a:sym typeface="Trebuchet MS"/>
              </a:rPr>
              <a:t>st</a:t>
            </a:r>
            <a:r>
              <a:rPr lang="en-US" sz="1800">
                <a:solidFill>
                  <a:schemeClr val="dk1"/>
                </a:solidFill>
                <a:latin typeface="Trebuchet MS"/>
                <a:ea typeface="Trebuchet MS"/>
                <a:cs typeface="Trebuchet MS"/>
                <a:sym typeface="Trebuchet MS"/>
              </a:rPr>
              <a:t> - 5</a:t>
            </a:r>
            <a:r>
              <a:rPr lang="en-US" sz="1800" baseline="30000">
                <a:solidFill>
                  <a:schemeClr val="dk1"/>
                </a:solidFill>
                <a:latin typeface="Trebuchet MS"/>
                <a:ea typeface="Trebuchet MS"/>
                <a:cs typeface="Trebuchet MS"/>
                <a:sym typeface="Trebuchet MS"/>
              </a:rPr>
              <a:t>th</a:t>
            </a:r>
            <a:r>
              <a:rPr lang="en-US" sz="1800">
                <a:solidFill>
                  <a:schemeClr val="dk1"/>
                </a:solidFill>
                <a:latin typeface="Trebuchet MS"/>
                <a:ea typeface="Trebuchet MS"/>
                <a:cs typeface="Trebuchet MS"/>
                <a:sym typeface="Trebuchet MS"/>
              </a:rPr>
              <a:t> Grades</a:t>
            </a:r>
            <a:endParaRPr sz="2200">
              <a:solidFill>
                <a:schemeClr val="dk1"/>
              </a:solidFill>
              <a:latin typeface="Verdana"/>
              <a:ea typeface="Verdana"/>
              <a:cs typeface="Verdana"/>
              <a:sym typeface="Verdana"/>
            </a:endParaRPr>
          </a:p>
        </p:txBody>
      </p:sp>
      <p:pic>
        <p:nvPicPr>
          <p:cNvPr id="158" name="Shape 158"/>
          <p:cNvPicPr preferRelativeResize="0"/>
          <p:nvPr/>
        </p:nvPicPr>
        <p:blipFill rotWithShape="1">
          <a:blip r:embed="rId3">
            <a:alphaModFix/>
          </a:blip>
          <a:srcRect/>
          <a:stretch/>
        </p:blipFill>
        <p:spPr>
          <a:xfrm>
            <a:off x="5997050" y="1653990"/>
            <a:ext cx="5720450" cy="5109425"/>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Shape 163"/>
          <p:cNvSpPr txBox="1">
            <a:spLocks noGrp="1"/>
          </p:cNvSpPr>
          <p:nvPr>
            <p:ph type="title"/>
          </p:nvPr>
        </p:nvSpPr>
        <p:spPr>
          <a:xfrm>
            <a:off x="838200" y="116930"/>
            <a:ext cx="10515600" cy="13257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Actions Towards Progress…</a:t>
            </a:r>
            <a:endParaRPr sz="4400" b="0" i="0" u="none" strike="noStrike" cap="none">
              <a:solidFill>
                <a:schemeClr val="dk1"/>
              </a:solidFill>
              <a:latin typeface="Calibri"/>
              <a:ea typeface="Calibri"/>
              <a:cs typeface="Calibri"/>
              <a:sym typeface="Calibri"/>
            </a:endParaRPr>
          </a:p>
        </p:txBody>
      </p:sp>
      <p:sp>
        <p:nvSpPr>
          <p:cNvPr id="164" name="Shape 164"/>
          <p:cNvSpPr txBox="1"/>
          <p:nvPr/>
        </p:nvSpPr>
        <p:spPr>
          <a:xfrm>
            <a:off x="380150" y="1220425"/>
            <a:ext cx="5616900" cy="5493900"/>
          </a:xfrm>
          <a:prstGeom prst="rect">
            <a:avLst/>
          </a:prstGeom>
          <a:noFill/>
          <a:ln>
            <a:noFill/>
          </a:ln>
        </p:spPr>
        <p:txBody>
          <a:bodyPr spcFirstLastPara="1" wrap="square" lIns="91425" tIns="45700" rIns="91425" bIns="45700" anchor="t" anchorCtr="0">
            <a:noAutofit/>
          </a:bodyPr>
          <a:lstStyle/>
          <a:p>
            <a:pPr marL="228600" lvl="0" indent="-228600" rtl="0">
              <a:lnSpc>
                <a:spcPct val="80000"/>
              </a:lnSpc>
              <a:spcBef>
                <a:spcPts val="0"/>
              </a:spcBef>
              <a:spcAft>
                <a:spcPts val="0"/>
              </a:spcAft>
              <a:buClr>
                <a:srgbClr val="D3ECB9"/>
              </a:buClr>
              <a:buSzPts val="1800"/>
              <a:buFont typeface="Noto Sans Symbols"/>
              <a:buChar char="•"/>
            </a:pPr>
            <a:r>
              <a:rPr lang="en-US" sz="1800" u="sng">
                <a:solidFill>
                  <a:srgbClr val="FF0000"/>
                </a:solidFill>
                <a:latin typeface="Trebuchet MS"/>
                <a:ea typeface="Trebuchet MS"/>
                <a:cs typeface="Trebuchet MS"/>
                <a:sym typeface="Trebuchet MS"/>
              </a:rPr>
              <a:t>Reflex Math</a:t>
            </a:r>
            <a:endParaRPr sz="1800" u="sng">
              <a:solidFill>
                <a:srgbClr val="FF0000"/>
              </a:solidFill>
              <a:latin typeface="Trebuchet MS"/>
              <a:ea typeface="Trebuchet MS"/>
              <a:cs typeface="Trebuchet MS"/>
              <a:sym typeface="Trebuchet MS"/>
            </a:endParaRPr>
          </a:p>
          <a:p>
            <a:pPr marL="685800" lvl="1" indent="-228600" rtl="0">
              <a:lnSpc>
                <a:spcPct val="80000"/>
              </a:lnSpc>
              <a:spcBef>
                <a:spcPts val="200"/>
              </a:spcBef>
              <a:spcAft>
                <a:spcPts val="0"/>
              </a:spcAft>
              <a:buClr>
                <a:srgbClr val="D3ECB9"/>
              </a:buClr>
              <a:buSzPts val="1800"/>
              <a:buFont typeface="Noto Sans Symbols"/>
              <a:buChar char="•"/>
            </a:pPr>
            <a:r>
              <a:rPr lang="en-US" sz="1800">
                <a:solidFill>
                  <a:schemeClr val="dk1"/>
                </a:solidFill>
                <a:latin typeface="Trebuchet MS"/>
                <a:ea typeface="Trebuchet MS"/>
                <a:cs typeface="Trebuchet MS"/>
                <a:sym typeface="Trebuchet MS"/>
              </a:rPr>
              <a:t>Students use this adaptive and individualized fact fluency intervention program to master addition, subtraction, multiplication, and division facts.</a:t>
            </a:r>
            <a:endParaRPr sz="1800">
              <a:solidFill>
                <a:schemeClr val="dk1"/>
              </a:solidFill>
              <a:latin typeface="Verdana"/>
              <a:ea typeface="Verdana"/>
              <a:cs typeface="Verdana"/>
              <a:sym typeface="Verdana"/>
            </a:endParaRPr>
          </a:p>
          <a:p>
            <a:pPr marL="228600" lvl="0" indent="-228600" rtl="0">
              <a:lnSpc>
                <a:spcPct val="80000"/>
              </a:lnSpc>
              <a:spcBef>
                <a:spcPts val="200"/>
              </a:spcBef>
              <a:spcAft>
                <a:spcPts val="0"/>
              </a:spcAft>
              <a:buClr>
                <a:srgbClr val="D3ECB9"/>
              </a:buClr>
              <a:buSzPts val="1800"/>
              <a:buFont typeface="Noto Sans Symbols"/>
              <a:buChar char="•"/>
            </a:pPr>
            <a:r>
              <a:rPr lang="en-US" sz="1800" u="sng">
                <a:solidFill>
                  <a:srgbClr val="FF0000"/>
                </a:solidFill>
                <a:latin typeface="Trebuchet MS"/>
                <a:ea typeface="Trebuchet MS"/>
                <a:cs typeface="Trebuchet MS"/>
                <a:sym typeface="Trebuchet MS"/>
              </a:rPr>
              <a:t>TutorMate</a:t>
            </a:r>
            <a:endParaRPr sz="1800" u="sng">
              <a:solidFill>
                <a:srgbClr val="FF0000"/>
              </a:solidFill>
              <a:latin typeface="Trebuchet MS"/>
              <a:ea typeface="Trebuchet MS"/>
              <a:cs typeface="Trebuchet MS"/>
              <a:sym typeface="Trebuchet MS"/>
            </a:endParaRPr>
          </a:p>
          <a:p>
            <a:pPr marL="685800" lvl="1" indent="-228600" rtl="0">
              <a:lnSpc>
                <a:spcPct val="80000"/>
              </a:lnSpc>
              <a:spcBef>
                <a:spcPts val="200"/>
              </a:spcBef>
              <a:spcAft>
                <a:spcPts val="0"/>
              </a:spcAft>
              <a:buClr>
                <a:srgbClr val="D3ECB9"/>
              </a:buClr>
              <a:buSzPts val="1800"/>
              <a:buFont typeface="Noto Sans Symbols"/>
              <a:buChar char="•"/>
            </a:pPr>
            <a:r>
              <a:rPr lang="en-US" sz="1800">
                <a:solidFill>
                  <a:schemeClr val="dk1"/>
                </a:solidFill>
                <a:latin typeface="Trebuchet MS"/>
                <a:ea typeface="Trebuchet MS"/>
                <a:cs typeface="Trebuchet MS"/>
                <a:sym typeface="Trebuchet MS"/>
              </a:rPr>
              <a:t>Online volunteer tutoring program that helps our at-risk first grade students learn to read.</a:t>
            </a:r>
            <a:endParaRPr sz="1800">
              <a:solidFill>
                <a:schemeClr val="dk1"/>
              </a:solidFill>
              <a:latin typeface="Trebuchet MS"/>
              <a:ea typeface="Trebuchet MS"/>
              <a:cs typeface="Trebuchet MS"/>
              <a:sym typeface="Trebuchet MS"/>
            </a:endParaRPr>
          </a:p>
          <a:p>
            <a:pPr marL="685800" lvl="1" indent="-228600" rtl="0">
              <a:lnSpc>
                <a:spcPct val="80000"/>
              </a:lnSpc>
              <a:spcBef>
                <a:spcPts val="200"/>
              </a:spcBef>
              <a:spcAft>
                <a:spcPts val="0"/>
              </a:spcAft>
              <a:buClr>
                <a:srgbClr val="D3ECB9"/>
              </a:buClr>
              <a:buSzPts val="1800"/>
              <a:buFont typeface="Noto Sans Symbols"/>
              <a:buChar char="•"/>
            </a:pPr>
            <a:r>
              <a:rPr lang="en-US" sz="1800">
                <a:solidFill>
                  <a:schemeClr val="dk1"/>
                </a:solidFill>
                <a:latin typeface="Trebuchet MS"/>
                <a:ea typeface="Trebuchet MS"/>
                <a:cs typeface="Trebuchet MS"/>
                <a:sym typeface="Trebuchet MS"/>
              </a:rPr>
              <a:t>Data is collected to examine student growth and adjust instructional plans as needed.</a:t>
            </a:r>
            <a:endParaRPr sz="1800">
              <a:solidFill>
                <a:schemeClr val="dk1"/>
              </a:solidFill>
              <a:latin typeface="Verdana"/>
              <a:ea typeface="Verdana"/>
              <a:cs typeface="Verdana"/>
              <a:sym typeface="Verdana"/>
            </a:endParaRPr>
          </a:p>
          <a:p>
            <a:pPr marL="265112" lvl="0" indent="-272733" rtl="0">
              <a:spcBef>
                <a:spcPts val="0"/>
              </a:spcBef>
              <a:spcAft>
                <a:spcPts val="0"/>
              </a:spcAft>
              <a:buClr>
                <a:srgbClr val="D3ECB9"/>
              </a:buClr>
              <a:buSzPts val="1800"/>
              <a:buFont typeface="Noto Sans Symbols"/>
              <a:buChar char="➢"/>
            </a:pPr>
            <a:r>
              <a:rPr lang="en-US" sz="1800" u="sng">
                <a:solidFill>
                  <a:srgbClr val="FF0000"/>
                </a:solidFill>
                <a:latin typeface="Trebuchet MS"/>
                <a:ea typeface="Trebuchet MS"/>
                <a:cs typeface="Trebuchet MS"/>
                <a:sym typeface="Trebuchet MS"/>
              </a:rPr>
              <a:t>Math Interventionist Support</a:t>
            </a:r>
            <a:endParaRPr sz="1800">
              <a:solidFill>
                <a:schemeClr val="dk1"/>
              </a:solidFill>
              <a:latin typeface="Verdana"/>
              <a:ea typeface="Verdana"/>
              <a:cs typeface="Verdana"/>
              <a:sym typeface="Verdana"/>
            </a:endParaRPr>
          </a:p>
          <a:p>
            <a:pPr marL="547687" lvl="1" indent="-211137" rtl="0">
              <a:spcBef>
                <a:spcPts val="200"/>
              </a:spcBef>
              <a:spcAft>
                <a:spcPts val="0"/>
              </a:spcAft>
              <a:buClr>
                <a:srgbClr val="D3ECB9"/>
              </a:buClr>
              <a:buSzPts val="1800"/>
              <a:buFont typeface="Noto Sans Symbols"/>
              <a:buChar char="➢"/>
            </a:pPr>
            <a:r>
              <a:rPr lang="en-US" sz="1800">
                <a:solidFill>
                  <a:schemeClr val="dk1"/>
                </a:solidFill>
                <a:latin typeface="Trebuchet MS"/>
                <a:ea typeface="Trebuchet MS"/>
                <a:cs typeface="Trebuchet MS"/>
                <a:sym typeface="Trebuchet MS"/>
              </a:rPr>
              <a:t>“Do the Math” Program</a:t>
            </a:r>
            <a:endParaRPr sz="1800">
              <a:solidFill>
                <a:schemeClr val="dk1"/>
              </a:solidFill>
              <a:latin typeface="Verdana"/>
              <a:ea typeface="Verdana"/>
              <a:cs typeface="Verdana"/>
              <a:sym typeface="Verdana"/>
            </a:endParaRPr>
          </a:p>
          <a:p>
            <a:pPr marL="547687" lvl="1" indent="-211137" rtl="0">
              <a:spcBef>
                <a:spcPts val="200"/>
              </a:spcBef>
              <a:spcAft>
                <a:spcPts val="0"/>
              </a:spcAft>
              <a:buClr>
                <a:srgbClr val="D3ECB9"/>
              </a:buClr>
              <a:buSzPts val="1800"/>
              <a:buFont typeface="Noto Sans Symbols"/>
              <a:buChar char="➢"/>
            </a:pPr>
            <a:r>
              <a:rPr lang="en-US" sz="1800">
                <a:solidFill>
                  <a:schemeClr val="dk1"/>
                </a:solidFill>
                <a:latin typeface="Trebuchet MS"/>
                <a:ea typeface="Trebuchet MS"/>
                <a:cs typeface="Trebuchet MS"/>
                <a:sym typeface="Trebuchet MS"/>
              </a:rPr>
              <a:t>Addressing the beginning/developing students</a:t>
            </a:r>
            <a:endParaRPr sz="1800">
              <a:solidFill>
                <a:schemeClr val="dk1"/>
              </a:solidFill>
              <a:latin typeface="Verdana"/>
              <a:ea typeface="Verdana"/>
              <a:cs typeface="Verdana"/>
              <a:sym typeface="Verdana"/>
            </a:endParaRPr>
          </a:p>
          <a:p>
            <a:pPr marL="547687" lvl="1" indent="-204787" rtl="0">
              <a:spcBef>
                <a:spcPts val="200"/>
              </a:spcBef>
              <a:spcAft>
                <a:spcPts val="0"/>
              </a:spcAft>
              <a:buClr>
                <a:srgbClr val="D3ECB9"/>
              </a:buClr>
              <a:buSzPts val="1800"/>
              <a:buFont typeface="Noto Sans Symbols"/>
              <a:buChar char="➢"/>
            </a:pPr>
            <a:r>
              <a:rPr lang="en-US" sz="1800">
                <a:solidFill>
                  <a:schemeClr val="dk1"/>
                </a:solidFill>
                <a:latin typeface="Trebuchet MS"/>
                <a:ea typeface="Trebuchet MS"/>
                <a:cs typeface="Trebuchet MS"/>
                <a:sym typeface="Trebuchet MS"/>
              </a:rPr>
              <a:t>5-7 students (per specialist)      1</a:t>
            </a:r>
            <a:r>
              <a:rPr lang="en-US" sz="1800" baseline="30000">
                <a:solidFill>
                  <a:schemeClr val="dk1"/>
                </a:solidFill>
                <a:latin typeface="Trebuchet MS"/>
                <a:ea typeface="Trebuchet MS"/>
                <a:cs typeface="Trebuchet MS"/>
                <a:sym typeface="Trebuchet MS"/>
              </a:rPr>
              <a:t>st</a:t>
            </a:r>
            <a:r>
              <a:rPr lang="en-US" sz="1800">
                <a:solidFill>
                  <a:schemeClr val="dk1"/>
                </a:solidFill>
                <a:latin typeface="Trebuchet MS"/>
                <a:ea typeface="Trebuchet MS"/>
                <a:cs typeface="Trebuchet MS"/>
                <a:sym typeface="Trebuchet MS"/>
              </a:rPr>
              <a:t> - 5</a:t>
            </a:r>
            <a:r>
              <a:rPr lang="en-US" sz="1800" baseline="30000">
                <a:solidFill>
                  <a:schemeClr val="dk1"/>
                </a:solidFill>
                <a:latin typeface="Trebuchet MS"/>
                <a:ea typeface="Trebuchet MS"/>
                <a:cs typeface="Trebuchet MS"/>
                <a:sym typeface="Trebuchet MS"/>
              </a:rPr>
              <a:t>th</a:t>
            </a:r>
            <a:r>
              <a:rPr lang="en-US" sz="1800">
                <a:solidFill>
                  <a:schemeClr val="dk1"/>
                </a:solidFill>
                <a:latin typeface="Trebuchet MS"/>
                <a:ea typeface="Trebuchet MS"/>
                <a:cs typeface="Trebuchet MS"/>
                <a:sym typeface="Trebuchet MS"/>
              </a:rPr>
              <a:t> Grades</a:t>
            </a:r>
            <a:endParaRPr sz="1800">
              <a:solidFill>
                <a:schemeClr val="dk1"/>
              </a:solidFill>
              <a:latin typeface="Trebuchet MS"/>
              <a:ea typeface="Trebuchet MS"/>
              <a:cs typeface="Trebuchet MS"/>
              <a:sym typeface="Trebuchet MS"/>
            </a:endParaRPr>
          </a:p>
          <a:p>
            <a:pPr marL="228600" lvl="0" indent="-228600" rtl="0">
              <a:lnSpc>
                <a:spcPct val="80000"/>
              </a:lnSpc>
              <a:spcBef>
                <a:spcPts val="0"/>
              </a:spcBef>
              <a:spcAft>
                <a:spcPts val="0"/>
              </a:spcAft>
              <a:buClr>
                <a:srgbClr val="D3ECB9"/>
              </a:buClr>
              <a:buSzPts val="1800"/>
              <a:buFont typeface="Noto Sans Symbols"/>
              <a:buChar char="•"/>
            </a:pPr>
            <a:r>
              <a:rPr lang="en-US" sz="1800" u="sng">
                <a:solidFill>
                  <a:srgbClr val="FF0000"/>
                </a:solidFill>
                <a:latin typeface="Trebuchet MS"/>
                <a:ea typeface="Trebuchet MS"/>
                <a:cs typeface="Trebuchet MS"/>
                <a:sym typeface="Trebuchet MS"/>
              </a:rPr>
              <a:t>Symphony Math</a:t>
            </a:r>
            <a:endParaRPr sz="1800" u="sng">
              <a:solidFill>
                <a:srgbClr val="FF0000"/>
              </a:solidFill>
              <a:latin typeface="Trebuchet MS"/>
              <a:ea typeface="Trebuchet MS"/>
              <a:cs typeface="Trebuchet MS"/>
              <a:sym typeface="Trebuchet MS"/>
            </a:endParaRPr>
          </a:p>
          <a:p>
            <a:pPr marL="685800" lvl="1" indent="-228600" rtl="0">
              <a:lnSpc>
                <a:spcPct val="80000"/>
              </a:lnSpc>
              <a:spcBef>
                <a:spcPts val="200"/>
              </a:spcBef>
              <a:spcAft>
                <a:spcPts val="0"/>
              </a:spcAft>
              <a:buClr>
                <a:srgbClr val="D3ECB9"/>
              </a:buClr>
              <a:buSzPts val="1800"/>
              <a:buFont typeface="Noto Sans Symbols"/>
              <a:buChar char="•"/>
            </a:pPr>
            <a:r>
              <a:rPr lang="en-US" sz="1800">
                <a:solidFill>
                  <a:schemeClr val="dk1"/>
                </a:solidFill>
                <a:latin typeface="Trebuchet MS"/>
                <a:ea typeface="Trebuchet MS"/>
                <a:cs typeface="Trebuchet MS"/>
                <a:sym typeface="Trebuchet MS"/>
              </a:rPr>
              <a:t>Students use this online, self-paced personalized, intervention program.</a:t>
            </a:r>
            <a:endParaRPr sz="1800">
              <a:solidFill>
                <a:schemeClr val="dk1"/>
              </a:solidFill>
              <a:latin typeface="Verdana"/>
              <a:ea typeface="Verdana"/>
              <a:cs typeface="Verdana"/>
              <a:sym typeface="Verdana"/>
            </a:endParaRPr>
          </a:p>
          <a:p>
            <a:pPr marL="685800" lvl="1" indent="-228600" rtl="0">
              <a:lnSpc>
                <a:spcPct val="80000"/>
              </a:lnSpc>
              <a:spcBef>
                <a:spcPts val="200"/>
              </a:spcBef>
              <a:spcAft>
                <a:spcPts val="0"/>
              </a:spcAft>
              <a:buClr>
                <a:srgbClr val="D3ECB9"/>
              </a:buClr>
              <a:buSzPts val="1800"/>
              <a:buFont typeface="Noto Sans Symbols"/>
              <a:buChar char="•"/>
            </a:pPr>
            <a:r>
              <a:rPr lang="en-US" sz="1800">
                <a:solidFill>
                  <a:schemeClr val="dk1"/>
                </a:solidFill>
                <a:latin typeface="Trebuchet MS"/>
                <a:ea typeface="Trebuchet MS"/>
                <a:cs typeface="Trebuchet MS"/>
                <a:sym typeface="Trebuchet MS"/>
              </a:rPr>
              <a:t>Students use this program a minimum of three times a week.</a:t>
            </a:r>
            <a:endParaRPr sz="1800">
              <a:solidFill>
                <a:schemeClr val="dk1"/>
              </a:solidFill>
              <a:latin typeface="Trebuchet MS"/>
              <a:ea typeface="Trebuchet MS"/>
              <a:cs typeface="Trebuchet MS"/>
              <a:sym typeface="Trebuchet MS"/>
            </a:endParaRPr>
          </a:p>
          <a:p>
            <a:pPr marL="0" marR="0" lvl="0" indent="0" algn="l" rtl="0">
              <a:lnSpc>
                <a:spcPct val="80000"/>
              </a:lnSpc>
              <a:spcBef>
                <a:spcPts val="0"/>
              </a:spcBef>
              <a:spcAft>
                <a:spcPts val="0"/>
              </a:spcAft>
              <a:buNone/>
            </a:pPr>
            <a:endParaRPr sz="1900" u="sng">
              <a:solidFill>
                <a:srgbClr val="FF0000"/>
              </a:solidFill>
              <a:latin typeface="Trebuchet MS"/>
              <a:ea typeface="Trebuchet MS"/>
              <a:cs typeface="Trebuchet MS"/>
              <a:sym typeface="Trebuchet MS"/>
            </a:endParaRPr>
          </a:p>
        </p:txBody>
      </p:sp>
      <p:pic>
        <p:nvPicPr>
          <p:cNvPr id="165" name="Shape 165"/>
          <p:cNvPicPr preferRelativeResize="0"/>
          <p:nvPr/>
        </p:nvPicPr>
        <p:blipFill rotWithShape="1">
          <a:blip r:embed="rId3">
            <a:alphaModFix/>
          </a:blip>
          <a:srcRect/>
          <a:stretch/>
        </p:blipFill>
        <p:spPr>
          <a:xfrm>
            <a:off x="6255550" y="1322777"/>
            <a:ext cx="5720450" cy="5109425"/>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5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Shape 170"/>
          <p:cNvSpPr txBox="1">
            <a:spLocks noGrp="1"/>
          </p:cNvSpPr>
          <p:nvPr>
            <p:ph type="title"/>
          </p:nvPr>
        </p:nvSpPr>
        <p:spPr>
          <a:xfrm>
            <a:off x="629194" y="169182"/>
            <a:ext cx="105156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Monitoring Closing Gaps…</a:t>
            </a:r>
            <a:endParaRPr sz="4400" b="0" i="0" u="none" strike="noStrike" cap="none">
              <a:solidFill>
                <a:schemeClr val="dk1"/>
              </a:solidFill>
              <a:latin typeface="Calibri"/>
              <a:ea typeface="Calibri"/>
              <a:cs typeface="Calibri"/>
              <a:sym typeface="Calibri"/>
            </a:endParaRPr>
          </a:p>
        </p:txBody>
      </p:sp>
      <p:pic>
        <p:nvPicPr>
          <p:cNvPr id="171" name="Shape 171"/>
          <p:cNvPicPr preferRelativeResize="0"/>
          <p:nvPr/>
        </p:nvPicPr>
        <p:blipFill rotWithShape="1">
          <a:blip r:embed="rId3">
            <a:alphaModFix/>
          </a:blip>
          <a:srcRect/>
          <a:stretch/>
        </p:blipFill>
        <p:spPr>
          <a:xfrm>
            <a:off x="2162175" y="1300979"/>
            <a:ext cx="7867650" cy="5457825"/>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Shape 176"/>
          <p:cNvSpPr txBox="1">
            <a:spLocks noGrp="1"/>
          </p:cNvSpPr>
          <p:nvPr>
            <p:ph type="title"/>
          </p:nvPr>
        </p:nvSpPr>
        <p:spPr>
          <a:xfrm>
            <a:off x="838200" y="116930"/>
            <a:ext cx="105156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Actions Towards Closing Gaps…</a:t>
            </a:r>
            <a:endParaRPr sz="4400" b="0" i="0" u="none" strike="noStrike" cap="none">
              <a:solidFill>
                <a:schemeClr val="dk1"/>
              </a:solidFill>
              <a:latin typeface="Calibri"/>
              <a:ea typeface="Calibri"/>
              <a:cs typeface="Calibri"/>
              <a:sym typeface="Calibri"/>
            </a:endParaRPr>
          </a:p>
        </p:txBody>
      </p:sp>
      <p:pic>
        <p:nvPicPr>
          <p:cNvPr id="177" name="Shape 177"/>
          <p:cNvPicPr preferRelativeResize="0"/>
          <p:nvPr/>
        </p:nvPicPr>
        <p:blipFill rotWithShape="1">
          <a:blip r:embed="rId3">
            <a:alphaModFix/>
          </a:blip>
          <a:srcRect/>
          <a:stretch/>
        </p:blipFill>
        <p:spPr>
          <a:xfrm>
            <a:off x="5978434" y="1220426"/>
            <a:ext cx="5958111" cy="4133169"/>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
        <p:nvSpPr>
          <p:cNvPr id="178" name="Shape 178"/>
          <p:cNvSpPr txBox="1"/>
          <p:nvPr/>
        </p:nvSpPr>
        <p:spPr>
          <a:xfrm>
            <a:off x="838199" y="1220426"/>
            <a:ext cx="10970623" cy="5637574"/>
          </a:xfrm>
          <a:prstGeom prst="rect">
            <a:avLst/>
          </a:prstGeom>
          <a:noFill/>
          <a:ln>
            <a:noFill/>
          </a:ln>
        </p:spPr>
        <p:txBody>
          <a:bodyPr spcFirstLastPara="1" wrap="square" lIns="91425" tIns="45700" rIns="91425" bIns="45700" anchor="t" anchorCtr="0">
            <a:noAutofit/>
          </a:bodyPr>
          <a:lstStyle/>
          <a:p>
            <a:pPr marL="228600" marR="0" lvl="0" indent="-228600" algn="l" rtl="0">
              <a:lnSpc>
                <a:spcPct val="70000"/>
              </a:lnSpc>
              <a:spcBef>
                <a:spcPts val="1000"/>
              </a:spcBef>
              <a:spcAft>
                <a:spcPts val="0"/>
              </a:spcAft>
              <a:buClr>
                <a:schemeClr val="dk1"/>
              </a:buClr>
              <a:buSzPts val="1960"/>
              <a:buFont typeface="Arial"/>
              <a:buChar char="•"/>
            </a:pPr>
            <a:r>
              <a:rPr lang="en-US" sz="1960">
                <a:solidFill>
                  <a:schemeClr val="dk1"/>
                </a:solidFill>
                <a:latin typeface="Calibri"/>
                <a:ea typeface="Calibri"/>
                <a:cs typeface="Calibri"/>
                <a:sym typeface="Calibri"/>
              </a:rPr>
              <a:t>Unit Progression</a:t>
            </a:r>
            <a:r>
              <a:rPr lang="en-US" sz="1960" b="0" i="0" u="none" strike="noStrike" cap="none">
                <a:solidFill>
                  <a:schemeClr val="dk1"/>
                </a:solidFill>
                <a:latin typeface="Calibri"/>
                <a:ea typeface="Calibri"/>
                <a:cs typeface="Calibri"/>
                <a:sym typeface="Calibri"/>
              </a:rPr>
              <a:t> Assessments</a:t>
            </a:r>
            <a:endParaRPr/>
          </a:p>
          <a:p>
            <a:pPr marL="685800" marR="0" lvl="1" indent="-228600" algn="l" rtl="0">
              <a:lnSpc>
                <a:spcPct val="70000"/>
              </a:lnSpc>
              <a:spcBef>
                <a:spcPts val="500"/>
              </a:spcBef>
              <a:spcAft>
                <a:spcPts val="0"/>
              </a:spcAft>
              <a:buClr>
                <a:schemeClr val="dk1"/>
              </a:buClr>
              <a:buSzPts val="1679"/>
              <a:buFont typeface="Arial"/>
              <a:buChar char="•"/>
            </a:pPr>
            <a:r>
              <a:rPr lang="en-US" sz="1679" b="0" i="0" u="none" strike="noStrike" cap="none">
                <a:solidFill>
                  <a:schemeClr val="dk1"/>
                </a:solidFill>
                <a:latin typeface="Calibri"/>
                <a:ea typeface="Calibri"/>
                <a:cs typeface="Calibri"/>
                <a:sym typeface="Calibri"/>
              </a:rPr>
              <a:t>Extended Planning Data Meeting</a:t>
            </a:r>
            <a:endParaRPr/>
          </a:p>
          <a:p>
            <a:pPr marL="685800" marR="0" lvl="1" indent="-228600" algn="l" rtl="0">
              <a:lnSpc>
                <a:spcPct val="70000"/>
              </a:lnSpc>
              <a:spcBef>
                <a:spcPts val="500"/>
              </a:spcBef>
              <a:spcAft>
                <a:spcPts val="0"/>
              </a:spcAft>
              <a:buClr>
                <a:schemeClr val="dk1"/>
              </a:buClr>
              <a:buSzPts val="1679"/>
              <a:buFont typeface="Arial"/>
              <a:buChar char="•"/>
            </a:pPr>
            <a:r>
              <a:rPr lang="en-US" sz="1679" b="0" i="0" u="none" strike="noStrike" cap="none">
                <a:solidFill>
                  <a:schemeClr val="dk1"/>
                </a:solidFill>
                <a:latin typeface="Calibri"/>
                <a:ea typeface="Calibri"/>
                <a:cs typeface="Calibri"/>
                <a:sym typeface="Calibri"/>
              </a:rPr>
              <a:t>Target Student/DES/ELL Tracking</a:t>
            </a:r>
            <a:endParaRPr/>
          </a:p>
          <a:p>
            <a:pPr marL="228600" marR="0" lvl="0" indent="-228600" algn="l" rtl="0">
              <a:lnSpc>
                <a:spcPct val="70000"/>
              </a:lnSpc>
              <a:spcBef>
                <a:spcPts val="1000"/>
              </a:spcBef>
              <a:spcAft>
                <a:spcPts val="0"/>
              </a:spcAft>
              <a:buClr>
                <a:schemeClr val="dk1"/>
              </a:buClr>
              <a:buSzPts val="1960"/>
              <a:buFont typeface="Arial"/>
              <a:buChar char="•"/>
            </a:pPr>
            <a:r>
              <a:rPr lang="en-US" sz="1960" b="0" i="0" u="none" strike="noStrike" cap="none">
                <a:solidFill>
                  <a:schemeClr val="dk1"/>
                </a:solidFill>
                <a:latin typeface="Calibri"/>
                <a:ea typeface="Calibri"/>
                <a:cs typeface="Calibri"/>
                <a:sym typeface="Calibri"/>
              </a:rPr>
              <a:t>Small Group</a:t>
            </a:r>
            <a:r>
              <a:rPr lang="en-US" sz="1960">
                <a:solidFill>
                  <a:schemeClr val="dk1"/>
                </a:solidFill>
                <a:latin typeface="Calibri"/>
                <a:ea typeface="Calibri"/>
                <a:cs typeface="Calibri"/>
                <a:sym typeface="Calibri"/>
              </a:rPr>
              <a:t> Instruction</a:t>
            </a:r>
            <a:endParaRPr/>
          </a:p>
          <a:p>
            <a:pPr marL="685800" marR="0" lvl="1" indent="-228600" algn="l" rtl="0">
              <a:lnSpc>
                <a:spcPct val="70000"/>
              </a:lnSpc>
              <a:spcBef>
                <a:spcPts val="500"/>
              </a:spcBef>
              <a:spcAft>
                <a:spcPts val="0"/>
              </a:spcAft>
              <a:buClr>
                <a:schemeClr val="dk1"/>
              </a:buClr>
              <a:buSzPts val="1679"/>
              <a:buFont typeface="Arial"/>
              <a:buChar char="•"/>
            </a:pPr>
            <a:r>
              <a:rPr lang="en-US" sz="1679">
                <a:solidFill>
                  <a:schemeClr val="dk1"/>
                </a:solidFill>
                <a:latin typeface="Calibri"/>
                <a:ea typeface="Calibri"/>
                <a:cs typeface="Calibri"/>
                <a:sym typeface="Calibri"/>
              </a:rPr>
              <a:t>3</a:t>
            </a:r>
            <a:r>
              <a:rPr lang="en-US" sz="1679" b="0" i="0" u="none" strike="noStrike" cap="none">
                <a:solidFill>
                  <a:schemeClr val="dk1"/>
                </a:solidFill>
                <a:latin typeface="Calibri"/>
                <a:ea typeface="Calibri"/>
                <a:cs typeface="Calibri"/>
                <a:sym typeface="Calibri"/>
              </a:rPr>
              <a:t>0 Minutes Guided Reading</a:t>
            </a:r>
            <a:endParaRPr/>
          </a:p>
          <a:p>
            <a:pPr marL="685800" marR="0" lvl="1" indent="-228600" algn="l" rtl="0">
              <a:lnSpc>
                <a:spcPct val="70000"/>
              </a:lnSpc>
              <a:spcBef>
                <a:spcPts val="500"/>
              </a:spcBef>
              <a:spcAft>
                <a:spcPts val="0"/>
              </a:spcAft>
              <a:buClr>
                <a:schemeClr val="dk1"/>
              </a:buClr>
              <a:buSzPts val="1679"/>
              <a:buFont typeface="Arial"/>
              <a:buChar char="•"/>
            </a:pPr>
            <a:r>
              <a:rPr lang="en-US" sz="1679" b="0" i="0" u="none" strike="noStrike" cap="none">
                <a:solidFill>
                  <a:schemeClr val="dk1"/>
                </a:solidFill>
                <a:latin typeface="Calibri"/>
                <a:ea typeface="Calibri"/>
                <a:cs typeface="Calibri"/>
                <a:sym typeface="Calibri"/>
              </a:rPr>
              <a:t>30 Minutes Guided Math</a:t>
            </a:r>
            <a:endParaRPr/>
          </a:p>
          <a:p>
            <a:pPr marL="685800" marR="0" lvl="1" indent="-228600" algn="l" rtl="0">
              <a:lnSpc>
                <a:spcPct val="70000"/>
              </a:lnSpc>
              <a:spcBef>
                <a:spcPts val="500"/>
              </a:spcBef>
              <a:spcAft>
                <a:spcPts val="0"/>
              </a:spcAft>
              <a:buClr>
                <a:schemeClr val="dk1"/>
              </a:buClr>
              <a:buSzPts val="1679"/>
              <a:buFont typeface="Arial"/>
              <a:buChar char="•"/>
            </a:pPr>
            <a:r>
              <a:rPr lang="en-US" sz="1679" b="0" i="0" u="none" strike="noStrike" cap="none">
                <a:solidFill>
                  <a:schemeClr val="dk1"/>
                </a:solidFill>
                <a:latin typeface="Calibri"/>
                <a:ea typeface="Calibri"/>
                <a:cs typeface="Calibri"/>
                <a:sym typeface="Calibri"/>
              </a:rPr>
              <a:t>Teacher/Student Think Alouds</a:t>
            </a:r>
            <a:endParaRPr sz="1679" b="0" i="0" u="none" strike="noStrike" cap="none">
              <a:solidFill>
                <a:schemeClr val="dk1"/>
              </a:solidFill>
              <a:latin typeface="Calibri"/>
              <a:ea typeface="Calibri"/>
              <a:cs typeface="Calibri"/>
              <a:sym typeface="Calibri"/>
            </a:endParaRPr>
          </a:p>
          <a:p>
            <a:pPr marL="228600" marR="0" lvl="0" indent="-228600" algn="l" rtl="0">
              <a:lnSpc>
                <a:spcPct val="70000"/>
              </a:lnSpc>
              <a:spcBef>
                <a:spcPts val="1000"/>
              </a:spcBef>
              <a:spcAft>
                <a:spcPts val="0"/>
              </a:spcAft>
              <a:buClr>
                <a:schemeClr val="dk1"/>
              </a:buClr>
              <a:buSzPts val="1960"/>
              <a:buFont typeface="Arial"/>
              <a:buChar char="•"/>
            </a:pPr>
            <a:r>
              <a:rPr lang="en-US" sz="1960">
                <a:solidFill>
                  <a:schemeClr val="dk1"/>
                </a:solidFill>
                <a:latin typeface="Calibri"/>
                <a:ea typeface="Calibri"/>
                <a:cs typeface="Calibri"/>
                <a:sym typeface="Calibri"/>
              </a:rPr>
              <a:t>Weekly Remediation</a:t>
            </a:r>
            <a:r>
              <a:rPr lang="en-US" sz="1960" b="0" i="0" u="none" strike="noStrike" cap="none">
                <a:solidFill>
                  <a:schemeClr val="dk1"/>
                </a:solidFill>
                <a:latin typeface="Calibri"/>
                <a:ea typeface="Calibri"/>
                <a:cs typeface="Calibri"/>
                <a:sym typeface="Calibri"/>
              </a:rPr>
              <a:t> </a:t>
            </a:r>
            <a:endParaRPr sz="1960">
              <a:solidFill>
                <a:schemeClr val="dk1"/>
              </a:solidFill>
              <a:latin typeface="Calibri"/>
              <a:ea typeface="Calibri"/>
              <a:cs typeface="Calibri"/>
              <a:sym typeface="Calibri"/>
            </a:endParaRPr>
          </a:p>
          <a:p>
            <a:pPr marL="685800" marR="0" lvl="1" indent="-200659" algn="l" rtl="0">
              <a:lnSpc>
                <a:spcPct val="70000"/>
              </a:lnSpc>
              <a:spcBef>
                <a:spcPts val="1000"/>
              </a:spcBef>
              <a:spcAft>
                <a:spcPts val="0"/>
              </a:spcAft>
              <a:buClr>
                <a:schemeClr val="dk1"/>
              </a:buClr>
              <a:buSzPts val="1960"/>
              <a:buFont typeface="Arial"/>
              <a:buChar char="•"/>
            </a:pPr>
            <a:r>
              <a:rPr lang="en-US" sz="1679" b="0" i="0" u="none" strike="noStrike" cap="none">
                <a:solidFill>
                  <a:schemeClr val="dk1"/>
                </a:solidFill>
                <a:latin typeface="Calibri"/>
                <a:ea typeface="Calibri"/>
                <a:cs typeface="Calibri"/>
                <a:sym typeface="Calibri"/>
              </a:rPr>
              <a:t>Benchmark Reteach</a:t>
            </a:r>
            <a:endParaRPr/>
          </a:p>
          <a:p>
            <a:pPr marL="685800" marR="0" lvl="1" indent="-228600" algn="l" rtl="0">
              <a:lnSpc>
                <a:spcPct val="70000"/>
              </a:lnSpc>
              <a:spcBef>
                <a:spcPts val="500"/>
              </a:spcBef>
              <a:spcAft>
                <a:spcPts val="0"/>
              </a:spcAft>
              <a:buClr>
                <a:schemeClr val="dk1"/>
              </a:buClr>
              <a:buSzPts val="1679"/>
              <a:buFont typeface="Arial"/>
              <a:buChar char="•"/>
            </a:pPr>
            <a:r>
              <a:rPr lang="en-US" sz="1679" b="0" i="0" u="none" strike="noStrike" cap="none">
                <a:solidFill>
                  <a:schemeClr val="dk1"/>
                </a:solidFill>
                <a:latin typeface="Calibri"/>
                <a:ea typeface="Calibri"/>
                <a:cs typeface="Calibri"/>
                <a:sym typeface="Calibri"/>
              </a:rPr>
              <a:t>Benchmark Enrich</a:t>
            </a:r>
            <a:endParaRPr/>
          </a:p>
          <a:p>
            <a:pPr marL="228600" marR="0" lvl="0" indent="-228600" algn="l" rtl="0">
              <a:lnSpc>
                <a:spcPct val="70000"/>
              </a:lnSpc>
              <a:spcBef>
                <a:spcPts val="1000"/>
              </a:spcBef>
              <a:spcAft>
                <a:spcPts val="0"/>
              </a:spcAft>
              <a:buClr>
                <a:schemeClr val="dk1"/>
              </a:buClr>
              <a:buSzPts val="1960"/>
              <a:buFont typeface="Arial"/>
              <a:buChar char="•"/>
            </a:pPr>
            <a:r>
              <a:rPr lang="en-US" sz="1960" b="0" i="0" u="none" strike="noStrike" cap="none">
                <a:solidFill>
                  <a:schemeClr val="dk1"/>
                </a:solidFill>
                <a:latin typeface="Calibri"/>
                <a:ea typeface="Calibri"/>
                <a:cs typeface="Calibri"/>
                <a:sym typeface="Calibri"/>
              </a:rPr>
              <a:t>Intervention </a:t>
            </a:r>
            <a:endParaRPr/>
          </a:p>
          <a:p>
            <a:pPr marL="685800" marR="0" lvl="1" indent="-228600" algn="l" rtl="0">
              <a:lnSpc>
                <a:spcPct val="70000"/>
              </a:lnSpc>
              <a:spcBef>
                <a:spcPts val="500"/>
              </a:spcBef>
              <a:spcAft>
                <a:spcPts val="0"/>
              </a:spcAft>
              <a:buClr>
                <a:schemeClr val="dk1"/>
              </a:buClr>
              <a:buSzPts val="1679"/>
              <a:buFont typeface="Arial"/>
              <a:buChar char="•"/>
            </a:pPr>
            <a:r>
              <a:rPr lang="en-US" sz="1679" b="0" i="0" u="none" strike="noStrike" cap="none">
                <a:solidFill>
                  <a:schemeClr val="dk1"/>
                </a:solidFill>
                <a:latin typeface="Calibri"/>
                <a:ea typeface="Calibri"/>
                <a:cs typeface="Calibri"/>
                <a:sym typeface="Calibri"/>
              </a:rPr>
              <a:t>Extended Planning Student Intervention</a:t>
            </a:r>
            <a:endParaRPr/>
          </a:p>
          <a:p>
            <a:pPr marL="685800" marR="0" lvl="1" indent="-228600" algn="l" rtl="0">
              <a:lnSpc>
                <a:spcPct val="70000"/>
              </a:lnSpc>
              <a:spcBef>
                <a:spcPts val="500"/>
              </a:spcBef>
              <a:spcAft>
                <a:spcPts val="0"/>
              </a:spcAft>
              <a:buClr>
                <a:schemeClr val="dk1"/>
              </a:buClr>
              <a:buSzPts val="1679"/>
              <a:buFont typeface="Arial"/>
              <a:buChar char="•"/>
            </a:pPr>
            <a:r>
              <a:rPr lang="en-US" sz="1679">
                <a:solidFill>
                  <a:schemeClr val="dk1"/>
                </a:solidFill>
                <a:latin typeface="Calibri"/>
                <a:ea typeface="Calibri"/>
                <a:cs typeface="Calibri"/>
                <a:sym typeface="Calibri"/>
              </a:rPr>
              <a:t>Reading and Math Specialists</a:t>
            </a:r>
            <a:endParaRPr/>
          </a:p>
          <a:p>
            <a:pPr marL="685800" marR="0" lvl="1" indent="-228600" algn="l" rtl="0">
              <a:lnSpc>
                <a:spcPct val="70000"/>
              </a:lnSpc>
              <a:spcBef>
                <a:spcPts val="500"/>
              </a:spcBef>
              <a:spcAft>
                <a:spcPts val="0"/>
              </a:spcAft>
              <a:buClr>
                <a:schemeClr val="dk1"/>
              </a:buClr>
              <a:buSzPts val="1679"/>
              <a:buFont typeface="Arial"/>
              <a:buChar char="•"/>
            </a:pPr>
            <a:r>
              <a:rPr lang="en-US" sz="1679" b="0" i="0" u="none" strike="noStrike" cap="none">
                <a:solidFill>
                  <a:schemeClr val="dk1"/>
                </a:solidFill>
                <a:latin typeface="Calibri"/>
                <a:ea typeface="Calibri"/>
                <a:cs typeface="Calibri"/>
                <a:sym typeface="Calibri"/>
              </a:rPr>
              <a:t>Based on Benchmark Results and Teacher Recommendation</a:t>
            </a:r>
            <a:endParaRPr/>
          </a:p>
          <a:p>
            <a:pPr marL="0" marR="0" lvl="0" indent="0" algn="l" rtl="0">
              <a:lnSpc>
                <a:spcPct val="70000"/>
              </a:lnSpc>
              <a:spcBef>
                <a:spcPts val="1000"/>
              </a:spcBef>
              <a:spcAft>
                <a:spcPts val="0"/>
              </a:spcAft>
              <a:buNone/>
            </a:pPr>
            <a:endParaRPr sz="1960" b="0" i="0" u="none" strike="noStrike" cap="non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Shape 183"/>
          <p:cNvSpPr txBox="1">
            <a:spLocks noGrp="1"/>
          </p:cNvSpPr>
          <p:nvPr>
            <p:ph type="title"/>
          </p:nvPr>
        </p:nvSpPr>
        <p:spPr>
          <a:xfrm>
            <a:off x="629194" y="169182"/>
            <a:ext cx="105156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Monitoring Readiness…</a:t>
            </a:r>
            <a:endParaRPr sz="4400" b="0" i="0" u="none" strike="noStrike" cap="none">
              <a:solidFill>
                <a:schemeClr val="dk1"/>
              </a:solidFill>
              <a:latin typeface="Calibri"/>
              <a:ea typeface="Calibri"/>
              <a:cs typeface="Calibri"/>
              <a:sym typeface="Calibri"/>
            </a:endParaRPr>
          </a:p>
        </p:txBody>
      </p:sp>
      <p:pic>
        <p:nvPicPr>
          <p:cNvPr id="184" name="Shape 184"/>
          <p:cNvPicPr preferRelativeResize="0"/>
          <p:nvPr/>
        </p:nvPicPr>
        <p:blipFill rotWithShape="1">
          <a:blip r:embed="rId3">
            <a:alphaModFix/>
          </a:blip>
          <a:srcRect/>
          <a:stretch/>
        </p:blipFill>
        <p:spPr>
          <a:xfrm>
            <a:off x="2190750" y="1201102"/>
            <a:ext cx="7810500" cy="5553075"/>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Shape 189"/>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Lexile Growth Averages…</a:t>
            </a:r>
            <a:endParaRPr sz="4400" b="0" i="0" u="none" strike="noStrike" cap="none">
              <a:solidFill>
                <a:schemeClr val="dk1"/>
              </a:solidFill>
              <a:latin typeface="Calibri"/>
              <a:ea typeface="Calibri"/>
              <a:cs typeface="Calibri"/>
              <a:sym typeface="Calibri"/>
            </a:endParaRPr>
          </a:p>
        </p:txBody>
      </p:sp>
      <p:graphicFrame>
        <p:nvGraphicFramePr>
          <p:cNvPr id="190" name="Shape 190"/>
          <p:cNvGraphicFramePr/>
          <p:nvPr/>
        </p:nvGraphicFramePr>
        <p:xfrm>
          <a:off x="1767602" y="2126667"/>
          <a:ext cx="3000000" cy="3000000"/>
        </p:xfrm>
        <a:graphic>
          <a:graphicData uri="http://schemas.openxmlformats.org/drawingml/2006/table">
            <a:tbl>
              <a:tblPr firstRow="1" firstCol="1" bandRow="1">
                <a:noFill/>
                <a:tableStyleId>{57FC0557-86F8-4114-9523-7D9E0D9F8B0B}</a:tableStyleId>
              </a:tblPr>
              <a:tblGrid>
                <a:gridCol w="2884975"/>
                <a:gridCol w="2885900"/>
                <a:gridCol w="2885900"/>
              </a:tblGrid>
              <a:tr h="410050">
                <a:tc>
                  <a:txBody>
                    <a:bodyPr/>
                    <a:lstStyle/>
                    <a:p>
                      <a:pPr marL="0" marR="0" lvl="0" indent="0" algn="ctr" rtl="0">
                        <a:spcBef>
                          <a:spcPts val="0"/>
                        </a:spcBef>
                        <a:spcAft>
                          <a:spcPts val="0"/>
                        </a:spcAft>
                        <a:buNone/>
                      </a:pPr>
                      <a:r>
                        <a:rPr lang="en-US" sz="2000"/>
                        <a:t>Current Lexile Average</a:t>
                      </a:r>
                      <a:endParaRPr sz="2000">
                        <a:latin typeface="Calibri"/>
                        <a:ea typeface="Calibri"/>
                        <a:cs typeface="Calibri"/>
                        <a:sym typeface="Calibri"/>
                      </a:endParaRPr>
                    </a:p>
                  </a:txBody>
                  <a:tcPr marL="68575" marR="68575" marT="0" marB="0">
                    <a:solidFill>
                      <a:srgbClr val="FFFF00"/>
                    </a:solidFill>
                  </a:tcPr>
                </a:tc>
                <a:tc>
                  <a:txBody>
                    <a:bodyPr/>
                    <a:lstStyle/>
                    <a:p>
                      <a:pPr marL="0" marR="0" lvl="0" indent="0" algn="ctr" rtl="0">
                        <a:spcBef>
                          <a:spcPts val="0"/>
                        </a:spcBef>
                        <a:spcAft>
                          <a:spcPts val="0"/>
                        </a:spcAft>
                        <a:buNone/>
                      </a:pPr>
                      <a:r>
                        <a:rPr lang="en-US" sz="2000"/>
                        <a:t>Predicted Spring Average</a:t>
                      </a:r>
                      <a:endParaRPr sz="2000">
                        <a:latin typeface="Calibri"/>
                        <a:ea typeface="Calibri"/>
                        <a:cs typeface="Calibri"/>
                        <a:sym typeface="Calibri"/>
                      </a:endParaRPr>
                    </a:p>
                  </a:txBody>
                  <a:tcPr marL="68575" marR="68575" marT="0" marB="0">
                    <a:solidFill>
                      <a:srgbClr val="FFFF00"/>
                    </a:solidFill>
                  </a:tcPr>
                </a:tc>
                <a:tc>
                  <a:txBody>
                    <a:bodyPr/>
                    <a:lstStyle/>
                    <a:p>
                      <a:pPr marL="0" marR="0" lvl="0" indent="0" algn="ctr" rtl="0">
                        <a:spcBef>
                          <a:spcPts val="0"/>
                        </a:spcBef>
                        <a:spcAft>
                          <a:spcPts val="0"/>
                        </a:spcAft>
                        <a:buNone/>
                      </a:pPr>
                      <a:r>
                        <a:rPr lang="en-US" sz="2000"/>
                        <a:t>Lexile Growth Points</a:t>
                      </a:r>
                      <a:endParaRPr sz="2000">
                        <a:latin typeface="Calibri"/>
                        <a:ea typeface="Calibri"/>
                        <a:cs typeface="Calibri"/>
                        <a:sym typeface="Calibri"/>
                      </a:endParaRPr>
                    </a:p>
                  </a:txBody>
                  <a:tcPr marL="68575" marR="68575" marT="0" marB="0">
                    <a:solidFill>
                      <a:srgbClr val="FFFF00"/>
                    </a:solidFill>
                  </a:tcPr>
                </a:tc>
              </a:tr>
              <a:tr h="410050">
                <a:tc>
                  <a:txBody>
                    <a:bodyPr/>
                    <a:lstStyle/>
                    <a:p>
                      <a:pPr marL="0" marR="0" lvl="0" indent="0" rtl="0">
                        <a:spcBef>
                          <a:spcPts val="0"/>
                        </a:spcBef>
                        <a:spcAft>
                          <a:spcPts val="0"/>
                        </a:spcAft>
                        <a:buNone/>
                      </a:pPr>
                      <a:r>
                        <a:rPr lang="en-US" sz="2000"/>
                        <a:t>Grade 3- BR55L</a:t>
                      </a:r>
                      <a:endParaRPr sz="2000">
                        <a:latin typeface="Calibri"/>
                        <a:ea typeface="Calibri"/>
                        <a:cs typeface="Calibri"/>
                        <a:sym typeface="Calibri"/>
                      </a:endParaRPr>
                    </a:p>
                  </a:txBody>
                  <a:tcPr marL="68575" marR="68575" marT="0" marB="0"/>
                </a:tc>
                <a:tc>
                  <a:txBody>
                    <a:bodyPr/>
                    <a:lstStyle/>
                    <a:p>
                      <a:pPr marL="0" marR="0" lvl="0" indent="0" algn="ctr" rtl="0">
                        <a:spcBef>
                          <a:spcPts val="0"/>
                        </a:spcBef>
                        <a:spcAft>
                          <a:spcPts val="0"/>
                        </a:spcAft>
                        <a:buNone/>
                      </a:pPr>
                      <a:r>
                        <a:rPr lang="en-US" sz="2000" strike="sngStrike"/>
                        <a:t>398</a:t>
                      </a:r>
                      <a:endParaRPr sz="2000" strike="sngStrike">
                        <a:latin typeface="Calibri"/>
                        <a:ea typeface="Calibri"/>
                        <a:cs typeface="Calibri"/>
                        <a:sym typeface="Calibri"/>
                      </a:endParaRPr>
                    </a:p>
                  </a:txBody>
                  <a:tcPr marL="68575" marR="68575" marT="0" marB="0"/>
                </a:tc>
                <a:tc>
                  <a:txBody>
                    <a:bodyPr/>
                    <a:lstStyle/>
                    <a:p>
                      <a:pPr marL="0" marR="0" lvl="0" indent="0" algn="ctr" rtl="0">
                        <a:spcBef>
                          <a:spcPts val="0"/>
                        </a:spcBef>
                        <a:spcAft>
                          <a:spcPts val="0"/>
                        </a:spcAft>
                        <a:buNone/>
                      </a:pPr>
                      <a:r>
                        <a:rPr lang="en-US" sz="2000" strike="sngStrike"/>
                        <a:t>298</a:t>
                      </a:r>
                      <a:endParaRPr sz="2000" strike="sngStrike">
                        <a:latin typeface="Calibri"/>
                        <a:ea typeface="Calibri"/>
                        <a:cs typeface="Calibri"/>
                        <a:sym typeface="Calibri"/>
                      </a:endParaRPr>
                    </a:p>
                  </a:txBody>
                  <a:tcPr marL="68575" marR="68575" marT="0" marB="0"/>
                </a:tc>
              </a:tr>
              <a:tr h="410050">
                <a:tc>
                  <a:txBody>
                    <a:bodyPr/>
                    <a:lstStyle/>
                    <a:p>
                      <a:pPr marL="0" marR="0" lvl="0" indent="0" rtl="0">
                        <a:spcBef>
                          <a:spcPts val="0"/>
                        </a:spcBef>
                        <a:spcAft>
                          <a:spcPts val="0"/>
                        </a:spcAft>
                        <a:buNone/>
                      </a:pPr>
                      <a:r>
                        <a:rPr lang="en-US" sz="2000"/>
                        <a:t>Grade 4-      25L</a:t>
                      </a:r>
                      <a:endParaRPr sz="2000">
                        <a:latin typeface="Calibri"/>
                        <a:ea typeface="Calibri"/>
                        <a:cs typeface="Calibri"/>
                        <a:sym typeface="Calibri"/>
                      </a:endParaRPr>
                    </a:p>
                  </a:txBody>
                  <a:tcPr marL="68575" marR="68575" marT="0" marB="0"/>
                </a:tc>
                <a:tc>
                  <a:txBody>
                    <a:bodyPr/>
                    <a:lstStyle/>
                    <a:p>
                      <a:pPr marL="0" marR="0" lvl="0" indent="0" algn="ctr" rtl="0">
                        <a:spcBef>
                          <a:spcPts val="0"/>
                        </a:spcBef>
                        <a:spcAft>
                          <a:spcPts val="0"/>
                        </a:spcAft>
                        <a:buNone/>
                      </a:pPr>
                      <a:r>
                        <a:rPr lang="en-US" sz="2000" strike="sngStrike"/>
                        <a:t>515</a:t>
                      </a:r>
                      <a:endParaRPr sz="2000" strike="sngStrike">
                        <a:latin typeface="Calibri"/>
                        <a:ea typeface="Calibri"/>
                        <a:cs typeface="Calibri"/>
                        <a:sym typeface="Calibri"/>
                      </a:endParaRPr>
                    </a:p>
                  </a:txBody>
                  <a:tcPr marL="68575" marR="68575" marT="0" marB="0"/>
                </a:tc>
                <a:tc>
                  <a:txBody>
                    <a:bodyPr/>
                    <a:lstStyle/>
                    <a:p>
                      <a:pPr marL="0" marR="0" lvl="0" indent="0" algn="ctr" rtl="0">
                        <a:spcBef>
                          <a:spcPts val="0"/>
                        </a:spcBef>
                        <a:spcAft>
                          <a:spcPts val="0"/>
                        </a:spcAft>
                        <a:buNone/>
                      </a:pPr>
                      <a:r>
                        <a:rPr lang="en-US" sz="2000" strike="sngStrike"/>
                        <a:t>195</a:t>
                      </a:r>
                      <a:endParaRPr sz="2000" strike="sngStrike">
                        <a:latin typeface="Calibri"/>
                        <a:ea typeface="Calibri"/>
                        <a:cs typeface="Calibri"/>
                        <a:sym typeface="Calibri"/>
                      </a:endParaRPr>
                    </a:p>
                  </a:txBody>
                  <a:tcPr marL="68575" marR="68575" marT="0" marB="0"/>
                </a:tc>
              </a:tr>
              <a:tr h="410050">
                <a:tc>
                  <a:txBody>
                    <a:bodyPr/>
                    <a:lstStyle/>
                    <a:p>
                      <a:pPr marL="0" marR="0" lvl="0" indent="0" rtl="0">
                        <a:spcBef>
                          <a:spcPts val="0"/>
                        </a:spcBef>
                        <a:spcAft>
                          <a:spcPts val="0"/>
                        </a:spcAft>
                        <a:buNone/>
                      </a:pPr>
                      <a:r>
                        <a:rPr lang="en-US" sz="2000"/>
                        <a:t>Grade 5-    120L</a:t>
                      </a:r>
                      <a:endParaRPr sz="2000">
                        <a:latin typeface="Calibri"/>
                        <a:ea typeface="Calibri"/>
                        <a:cs typeface="Calibri"/>
                        <a:sym typeface="Calibri"/>
                      </a:endParaRPr>
                    </a:p>
                  </a:txBody>
                  <a:tcPr marL="68575" marR="68575" marT="0" marB="0"/>
                </a:tc>
                <a:tc>
                  <a:txBody>
                    <a:bodyPr/>
                    <a:lstStyle/>
                    <a:p>
                      <a:pPr marL="0" marR="0" lvl="0" indent="0" algn="ctr" rtl="0">
                        <a:spcBef>
                          <a:spcPts val="0"/>
                        </a:spcBef>
                        <a:spcAft>
                          <a:spcPts val="0"/>
                        </a:spcAft>
                        <a:buNone/>
                      </a:pPr>
                      <a:r>
                        <a:rPr lang="en-US" sz="2000" strike="sngStrike"/>
                        <a:t>596</a:t>
                      </a:r>
                      <a:endParaRPr sz="2000" strike="sngStrike">
                        <a:latin typeface="Calibri"/>
                        <a:ea typeface="Calibri"/>
                        <a:cs typeface="Calibri"/>
                        <a:sym typeface="Calibri"/>
                      </a:endParaRPr>
                    </a:p>
                  </a:txBody>
                  <a:tcPr marL="68575" marR="68575" marT="0" marB="0"/>
                </a:tc>
                <a:tc>
                  <a:txBody>
                    <a:bodyPr/>
                    <a:lstStyle/>
                    <a:p>
                      <a:pPr marL="0" marR="0" lvl="0" indent="0" algn="ctr" rtl="0">
                        <a:spcBef>
                          <a:spcPts val="0"/>
                        </a:spcBef>
                        <a:spcAft>
                          <a:spcPts val="0"/>
                        </a:spcAft>
                        <a:buNone/>
                      </a:pPr>
                      <a:r>
                        <a:rPr lang="en-US" sz="2000" strike="sngStrike"/>
                        <a:t>157</a:t>
                      </a:r>
                      <a:endParaRPr sz="2000" strike="sngStrike">
                        <a:latin typeface="Calibri"/>
                        <a:ea typeface="Calibri"/>
                        <a:cs typeface="Calibri"/>
                        <a:sym typeface="Calibri"/>
                      </a:endParaRPr>
                    </a:p>
                  </a:txBody>
                  <a:tcPr marL="68575" marR="68575" marT="0" marB="0"/>
                </a:tc>
              </a:tr>
              <a:tr h="410050">
                <a:tc>
                  <a:txBody>
                    <a:bodyPr/>
                    <a:lstStyle/>
                    <a:p>
                      <a:pPr marL="0" marR="0" lvl="0" indent="0" algn="ctr" rtl="0">
                        <a:spcBef>
                          <a:spcPts val="0"/>
                        </a:spcBef>
                        <a:spcAft>
                          <a:spcPts val="0"/>
                        </a:spcAft>
                        <a:buNone/>
                      </a:pPr>
                      <a:r>
                        <a:rPr lang="en-US" sz="2000"/>
                        <a:t> </a:t>
                      </a:r>
                      <a:endParaRPr sz="2000">
                        <a:latin typeface="Calibri"/>
                        <a:ea typeface="Calibri"/>
                        <a:cs typeface="Calibri"/>
                        <a:sym typeface="Calibri"/>
                      </a:endParaRPr>
                    </a:p>
                  </a:txBody>
                  <a:tcPr marL="68575" marR="68575" marT="0" marB="0">
                    <a:solidFill>
                      <a:schemeClr val="dk1"/>
                    </a:solidFill>
                  </a:tcPr>
                </a:tc>
                <a:tc>
                  <a:txBody>
                    <a:bodyPr/>
                    <a:lstStyle/>
                    <a:p>
                      <a:pPr marL="0" marR="0" lvl="0" indent="0" algn="ctr" rtl="0">
                        <a:spcBef>
                          <a:spcPts val="0"/>
                        </a:spcBef>
                        <a:spcAft>
                          <a:spcPts val="0"/>
                        </a:spcAft>
                        <a:buNone/>
                      </a:pPr>
                      <a:r>
                        <a:rPr lang="en-US" sz="2000" strike="sngStrike"/>
                        <a:t> </a:t>
                      </a:r>
                      <a:endParaRPr sz="2000" strike="sngStrike">
                        <a:latin typeface="Calibri"/>
                        <a:ea typeface="Calibri"/>
                        <a:cs typeface="Calibri"/>
                        <a:sym typeface="Calibri"/>
                      </a:endParaRPr>
                    </a:p>
                  </a:txBody>
                  <a:tcPr marL="68575" marR="68575" marT="0" marB="0">
                    <a:solidFill>
                      <a:schemeClr val="dk1"/>
                    </a:solidFill>
                  </a:tcPr>
                </a:tc>
                <a:tc>
                  <a:txBody>
                    <a:bodyPr/>
                    <a:lstStyle/>
                    <a:p>
                      <a:pPr marL="0" marR="0" lvl="0" indent="0" algn="ctr" rtl="0">
                        <a:spcBef>
                          <a:spcPts val="0"/>
                        </a:spcBef>
                        <a:spcAft>
                          <a:spcPts val="0"/>
                        </a:spcAft>
                        <a:buNone/>
                      </a:pPr>
                      <a:r>
                        <a:rPr lang="en-US" sz="2000" strike="sngStrike"/>
                        <a:t> </a:t>
                      </a:r>
                      <a:endParaRPr sz="2000" strike="sngStrike">
                        <a:latin typeface="Calibri"/>
                        <a:ea typeface="Calibri"/>
                        <a:cs typeface="Calibri"/>
                        <a:sym typeface="Calibri"/>
                      </a:endParaRPr>
                    </a:p>
                  </a:txBody>
                  <a:tcPr marL="68575" marR="68575" marT="0" marB="0">
                    <a:solidFill>
                      <a:schemeClr val="dk1"/>
                    </a:solidFill>
                  </a:tcPr>
                </a:tc>
              </a:tr>
              <a:tr h="410050">
                <a:tc>
                  <a:txBody>
                    <a:bodyPr/>
                    <a:lstStyle/>
                    <a:p>
                      <a:pPr marL="0" marR="0" lvl="0" indent="0" rtl="0">
                        <a:spcBef>
                          <a:spcPts val="0"/>
                        </a:spcBef>
                        <a:spcAft>
                          <a:spcPts val="0"/>
                        </a:spcAft>
                        <a:buNone/>
                      </a:pPr>
                      <a:r>
                        <a:rPr lang="en-US" sz="2000"/>
                        <a:t>Grade 1- BR200L</a:t>
                      </a:r>
                      <a:endParaRPr sz="2000">
                        <a:latin typeface="Calibri"/>
                        <a:ea typeface="Calibri"/>
                        <a:cs typeface="Calibri"/>
                        <a:sym typeface="Calibri"/>
                      </a:endParaRPr>
                    </a:p>
                  </a:txBody>
                  <a:tcPr marL="68575" marR="68575" marT="0" marB="0"/>
                </a:tc>
                <a:tc>
                  <a:txBody>
                    <a:bodyPr/>
                    <a:lstStyle/>
                    <a:p>
                      <a:pPr marL="0" marR="0" lvl="0" indent="0" algn="ctr" rtl="0">
                        <a:spcBef>
                          <a:spcPts val="0"/>
                        </a:spcBef>
                        <a:spcAft>
                          <a:spcPts val="0"/>
                        </a:spcAft>
                        <a:buNone/>
                      </a:pPr>
                      <a:r>
                        <a:rPr lang="en-US" sz="2000" strike="sngStrike"/>
                        <a:t>382</a:t>
                      </a:r>
                      <a:endParaRPr sz="2000" strike="sngStrike">
                        <a:latin typeface="Calibri"/>
                        <a:ea typeface="Calibri"/>
                        <a:cs typeface="Calibri"/>
                        <a:sym typeface="Calibri"/>
                      </a:endParaRPr>
                    </a:p>
                  </a:txBody>
                  <a:tcPr marL="68575" marR="68575" marT="0" marB="0"/>
                </a:tc>
                <a:tc>
                  <a:txBody>
                    <a:bodyPr/>
                    <a:lstStyle/>
                    <a:p>
                      <a:pPr marL="0" marR="0" lvl="0" indent="0" algn="ctr" rtl="0">
                        <a:spcBef>
                          <a:spcPts val="0"/>
                        </a:spcBef>
                        <a:spcAft>
                          <a:spcPts val="0"/>
                        </a:spcAft>
                        <a:buNone/>
                      </a:pPr>
                      <a:r>
                        <a:rPr lang="en-US" sz="2000" strike="sngStrike"/>
                        <a:t>329</a:t>
                      </a:r>
                      <a:endParaRPr sz="2000" strike="sngStrike">
                        <a:latin typeface="Calibri"/>
                        <a:ea typeface="Calibri"/>
                        <a:cs typeface="Calibri"/>
                        <a:sym typeface="Calibri"/>
                      </a:endParaRPr>
                    </a:p>
                  </a:txBody>
                  <a:tcPr marL="68575" marR="68575" marT="0" marB="0"/>
                </a:tc>
              </a:tr>
              <a:tr h="410050">
                <a:tc>
                  <a:txBody>
                    <a:bodyPr/>
                    <a:lstStyle/>
                    <a:p>
                      <a:pPr marL="0" marR="0" lvl="0" indent="0" rtl="0">
                        <a:spcBef>
                          <a:spcPts val="0"/>
                        </a:spcBef>
                        <a:spcAft>
                          <a:spcPts val="0"/>
                        </a:spcAft>
                        <a:buNone/>
                      </a:pPr>
                      <a:r>
                        <a:rPr lang="en-US" sz="2000"/>
                        <a:t>Grade 2- BR325L</a:t>
                      </a:r>
                      <a:endParaRPr sz="2000">
                        <a:latin typeface="Calibri"/>
                        <a:ea typeface="Calibri"/>
                        <a:cs typeface="Calibri"/>
                        <a:sym typeface="Calibri"/>
                      </a:endParaRPr>
                    </a:p>
                  </a:txBody>
                  <a:tcPr marL="68575" marR="68575" marT="0" marB="0"/>
                </a:tc>
                <a:tc>
                  <a:txBody>
                    <a:bodyPr/>
                    <a:lstStyle/>
                    <a:p>
                      <a:pPr marL="0" marR="0" lvl="0" indent="0" algn="ctr" rtl="0">
                        <a:spcBef>
                          <a:spcPts val="0"/>
                        </a:spcBef>
                        <a:spcAft>
                          <a:spcPts val="0"/>
                        </a:spcAft>
                        <a:buNone/>
                      </a:pPr>
                      <a:r>
                        <a:rPr lang="en-US" sz="2000" strike="sngStrike"/>
                        <a:t>382</a:t>
                      </a:r>
                      <a:endParaRPr sz="2000" strike="sngStrike">
                        <a:latin typeface="Calibri"/>
                        <a:ea typeface="Calibri"/>
                        <a:cs typeface="Calibri"/>
                        <a:sym typeface="Calibri"/>
                      </a:endParaRPr>
                    </a:p>
                  </a:txBody>
                  <a:tcPr marL="68575" marR="68575" marT="0" marB="0"/>
                </a:tc>
                <a:tc>
                  <a:txBody>
                    <a:bodyPr/>
                    <a:lstStyle/>
                    <a:p>
                      <a:pPr marL="0" marR="0" lvl="0" indent="0" algn="ctr" rtl="0">
                        <a:spcBef>
                          <a:spcPts val="0"/>
                        </a:spcBef>
                        <a:spcAft>
                          <a:spcPts val="0"/>
                        </a:spcAft>
                        <a:buNone/>
                      </a:pPr>
                      <a:r>
                        <a:rPr lang="en-US" sz="2000" strike="sngStrike"/>
                        <a:t>329</a:t>
                      </a:r>
                      <a:endParaRPr sz="2000" strike="sngStrike">
                        <a:latin typeface="Calibri"/>
                        <a:ea typeface="Calibri"/>
                        <a:cs typeface="Calibri"/>
                        <a:sym typeface="Calibri"/>
                      </a:endParaRPr>
                    </a:p>
                  </a:txBody>
                  <a:tcPr marL="68575" marR="68575" marT="0" marB="0"/>
                </a:tc>
              </a:tr>
              <a:tr h="410050">
                <a:tc>
                  <a:txBody>
                    <a:bodyPr/>
                    <a:lstStyle/>
                    <a:p>
                      <a:pPr marL="0" marR="0" lvl="0" indent="0" rtl="0">
                        <a:spcBef>
                          <a:spcPts val="0"/>
                        </a:spcBef>
                        <a:spcAft>
                          <a:spcPts val="0"/>
                        </a:spcAft>
                        <a:buNone/>
                      </a:pPr>
                      <a:r>
                        <a:rPr lang="en-US" sz="2000"/>
                        <a:t>Grade K- BR205L</a:t>
                      </a:r>
                      <a:endParaRPr sz="2000"/>
                    </a:p>
                  </a:txBody>
                  <a:tcPr marL="68575" marR="68575" marT="0" marB="0"/>
                </a:tc>
                <a:tc>
                  <a:txBody>
                    <a:bodyPr/>
                    <a:lstStyle/>
                    <a:p>
                      <a:pPr marL="0" marR="0" lvl="0" indent="0" algn="ctr" rtl="0">
                        <a:spcBef>
                          <a:spcPts val="0"/>
                        </a:spcBef>
                        <a:spcAft>
                          <a:spcPts val="0"/>
                        </a:spcAft>
                        <a:buNone/>
                      </a:pPr>
                      <a:endParaRPr sz="2000"/>
                    </a:p>
                  </a:txBody>
                  <a:tcPr marL="68575" marR="68575" marT="0" marB="0"/>
                </a:tc>
                <a:tc>
                  <a:txBody>
                    <a:bodyPr/>
                    <a:lstStyle/>
                    <a:p>
                      <a:pPr marL="0" marR="0" lvl="0" indent="0" algn="ctr" rtl="0">
                        <a:spcBef>
                          <a:spcPts val="0"/>
                        </a:spcBef>
                        <a:spcAft>
                          <a:spcPts val="0"/>
                        </a:spcAft>
                        <a:buNone/>
                      </a:pPr>
                      <a:endParaRPr sz="2000"/>
                    </a:p>
                  </a:txBody>
                  <a:tcPr marL="68575" marR="68575" marT="0" marB="0"/>
                </a:tc>
              </a:tr>
            </a:tbl>
          </a:graphicData>
        </a:graphic>
      </p:graphicFrame>
      <p:sp>
        <p:nvSpPr>
          <p:cNvPr id="191" name="Shape 191"/>
          <p:cNvSpPr txBox="1"/>
          <p:nvPr/>
        </p:nvSpPr>
        <p:spPr>
          <a:xfrm>
            <a:off x="8615525" y="6452425"/>
            <a:ext cx="3220200" cy="2826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US"/>
              <a:t>Revised 12-05-17 M. Reid. STAR360</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Shape 196"/>
          <p:cNvSpPr txBox="1">
            <a:spLocks noGrp="1"/>
          </p:cNvSpPr>
          <p:nvPr>
            <p:ph type="title"/>
          </p:nvPr>
        </p:nvSpPr>
        <p:spPr>
          <a:xfrm>
            <a:off x="710979" y="110684"/>
            <a:ext cx="10515600" cy="1325563"/>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MIDPOINT OF STRETCH LEXILE BANDS</a:t>
            </a:r>
            <a:endParaRPr/>
          </a:p>
        </p:txBody>
      </p:sp>
      <p:graphicFrame>
        <p:nvGraphicFramePr>
          <p:cNvPr id="197" name="Shape 197"/>
          <p:cNvGraphicFramePr/>
          <p:nvPr/>
        </p:nvGraphicFramePr>
        <p:xfrm>
          <a:off x="588396" y="1327867"/>
          <a:ext cx="3000000" cy="3000000"/>
        </p:xfrm>
        <a:graphic>
          <a:graphicData uri="http://schemas.openxmlformats.org/drawingml/2006/table">
            <a:tbl>
              <a:tblPr firstRow="1" bandRow="1">
                <a:noFill/>
                <a:tableStyleId>{57FC0557-86F8-4114-9523-7D9E0D9F8B0B}</a:tableStyleId>
              </a:tblPr>
              <a:tblGrid>
                <a:gridCol w="855850"/>
                <a:gridCol w="863100"/>
                <a:gridCol w="2316300"/>
                <a:gridCol w="2321100"/>
                <a:gridCol w="2294100"/>
                <a:gridCol w="2195150"/>
              </a:tblGrid>
              <a:tr h="644050">
                <a:tc>
                  <a:txBody>
                    <a:bodyPr/>
                    <a:lstStyle/>
                    <a:p>
                      <a:pPr marL="0" marR="0" lvl="0" indent="0" algn="ctr" rtl="0">
                        <a:spcBef>
                          <a:spcPts val="0"/>
                        </a:spcBef>
                        <a:spcAft>
                          <a:spcPts val="0"/>
                        </a:spcAft>
                        <a:buNone/>
                      </a:pPr>
                      <a:r>
                        <a:rPr lang="en-US" sz="1200"/>
                        <a:t>Grade</a:t>
                      </a:r>
                      <a:endParaRPr/>
                    </a:p>
                  </a:txBody>
                  <a:tcPr marL="91450" marR="91450" marT="45725" marB="45725"/>
                </a:tc>
                <a:tc>
                  <a:txBody>
                    <a:bodyPr/>
                    <a:lstStyle/>
                    <a:p>
                      <a:pPr marL="0" marR="0" lvl="0" indent="0" algn="ctr" rtl="0">
                        <a:spcBef>
                          <a:spcPts val="0"/>
                        </a:spcBef>
                        <a:spcAft>
                          <a:spcPts val="0"/>
                        </a:spcAft>
                        <a:buNone/>
                      </a:pPr>
                      <a:r>
                        <a:rPr lang="en-US" sz="1200"/>
                        <a:t>Assess.</a:t>
                      </a:r>
                      <a:endParaRPr/>
                    </a:p>
                  </a:txBody>
                  <a:tcPr marL="91450" marR="91450" marT="45725" marB="45725"/>
                </a:tc>
                <a:tc>
                  <a:txBody>
                    <a:bodyPr/>
                    <a:lstStyle/>
                    <a:p>
                      <a:pPr marL="0" marR="0" lvl="0" indent="0" algn="ctr" rtl="0">
                        <a:spcBef>
                          <a:spcPts val="0"/>
                        </a:spcBef>
                        <a:spcAft>
                          <a:spcPts val="0"/>
                        </a:spcAft>
                        <a:buNone/>
                      </a:pPr>
                      <a:r>
                        <a:rPr lang="en-US" sz="1200"/>
                        <a:t>3</a:t>
                      </a:r>
                      <a:r>
                        <a:rPr lang="en-US" sz="1200" baseline="30000"/>
                        <a:t>rd</a:t>
                      </a:r>
                      <a:r>
                        <a:rPr lang="en-US" sz="1200"/>
                        <a:t> 420L or below</a:t>
                      </a:r>
                      <a:endParaRPr/>
                    </a:p>
                    <a:p>
                      <a:pPr marL="0" marR="0" lvl="0" indent="0" algn="ctr" rtl="0">
                        <a:spcBef>
                          <a:spcPts val="0"/>
                        </a:spcBef>
                        <a:spcAft>
                          <a:spcPts val="0"/>
                        </a:spcAft>
                        <a:buNone/>
                      </a:pPr>
                      <a:r>
                        <a:rPr lang="en-US" sz="1200"/>
                        <a:t>4</a:t>
                      </a:r>
                      <a:r>
                        <a:rPr lang="en-US" sz="1200" baseline="30000"/>
                        <a:t>th</a:t>
                      </a:r>
                      <a:r>
                        <a:rPr lang="en-US" sz="1200"/>
                        <a:t> 645L or below</a:t>
                      </a:r>
                      <a:endParaRPr/>
                    </a:p>
                    <a:p>
                      <a:pPr marL="0" marR="0" lvl="0" indent="0" algn="ctr" rtl="0">
                        <a:spcBef>
                          <a:spcPts val="0"/>
                        </a:spcBef>
                        <a:spcAft>
                          <a:spcPts val="0"/>
                        </a:spcAft>
                        <a:buNone/>
                      </a:pPr>
                      <a:r>
                        <a:rPr lang="en-US" sz="1200"/>
                        <a:t>5</a:t>
                      </a:r>
                      <a:r>
                        <a:rPr lang="en-US" sz="1200" baseline="30000"/>
                        <a:t>TH</a:t>
                      </a:r>
                      <a:r>
                        <a:rPr lang="en-US" sz="1200"/>
                        <a:t> 645 or below</a:t>
                      </a:r>
                      <a:endParaRPr/>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a:t>3</a:t>
                      </a:r>
                      <a:r>
                        <a:rPr lang="en-US" sz="1200" baseline="30000"/>
                        <a:t>rd</a:t>
                      </a:r>
                      <a:r>
                        <a:rPr lang="en-US" sz="1200"/>
                        <a:t> 422L – 669L</a:t>
                      </a:r>
                      <a:endParaRPr/>
                    </a:p>
                    <a:p>
                      <a:pPr marL="0" marR="0" lvl="0" indent="0" algn="ctr" rtl="0">
                        <a:spcBef>
                          <a:spcPts val="0"/>
                        </a:spcBef>
                        <a:spcAft>
                          <a:spcPts val="0"/>
                        </a:spcAft>
                        <a:buNone/>
                      </a:pPr>
                      <a:r>
                        <a:rPr lang="en-US" sz="1200"/>
                        <a:t>4</a:t>
                      </a:r>
                      <a:r>
                        <a:rPr lang="en-US" sz="1200" baseline="30000"/>
                        <a:t>th</a:t>
                      </a:r>
                      <a:r>
                        <a:rPr lang="en-US" sz="1200"/>
                        <a:t> 646L – 839L</a:t>
                      </a:r>
                      <a:endParaRPr/>
                    </a:p>
                    <a:p>
                      <a:pPr marL="0" marR="0" lvl="0" indent="0" algn="ctr" rtl="0">
                        <a:spcBef>
                          <a:spcPts val="0"/>
                        </a:spcBef>
                        <a:spcAft>
                          <a:spcPts val="0"/>
                        </a:spcAft>
                        <a:buNone/>
                      </a:pPr>
                      <a:r>
                        <a:rPr lang="en-US" sz="1200"/>
                        <a:t>5</a:t>
                      </a:r>
                      <a:r>
                        <a:rPr lang="en-US" sz="1200" baseline="30000"/>
                        <a:t>th</a:t>
                      </a:r>
                      <a:r>
                        <a:rPr lang="en-US" sz="1200"/>
                        <a:t> 646L – 919L</a:t>
                      </a:r>
                      <a:endParaRPr/>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a:t>3</a:t>
                      </a:r>
                      <a:r>
                        <a:rPr lang="en-US" sz="1200" baseline="30000"/>
                        <a:t>RD</a:t>
                      </a:r>
                      <a:r>
                        <a:rPr lang="en-US" sz="1200"/>
                        <a:t> 670L or up</a:t>
                      </a:r>
                      <a:endParaRPr/>
                    </a:p>
                    <a:p>
                      <a:pPr marL="0" marR="0" lvl="0" indent="0" algn="ctr" rtl="0">
                        <a:spcBef>
                          <a:spcPts val="0"/>
                        </a:spcBef>
                        <a:spcAft>
                          <a:spcPts val="0"/>
                        </a:spcAft>
                        <a:buNone/>
                      </a:pPr>
                      <a:r>
                        <a:rPr lang="en-US" sz="1200"/>
                        <a:t>4</a:t>
                      </a:r>
                      <a:r>
                        <a:rPr lang="en-US" sz="1200" baseline="30000"/>
                        <a:t>TH </a:t>
                      </a:r>
                      <a:r>
                        <a:rPr lang="en-US" sz="1200"/>
                        <a:t> 840L or up</a:t>
                      </a:r>
                      <a:endParaRPr/>
                    </a:p>
                    <a:p>
                      <a:pPr marL="0" marR="0" lvl="0" indent="0" algn="ctr" rtl="0">
                        <a:spcBef>
                          <a:spcPts val="0"/>
                        </a:spcBef>
                        <a:spcAft>
                          <a:spcPts val="0"/>
                        </a:spcAft>
                        <a:buNone/>
                      </a:pPr>
                      <a:r>
                        <a:rPr lang="en-US" sz="1200"/>
                        <a:t>5</a:t>
                      </a:r>
                      <a:r>
                        <a:rPr lang="en-US" sz="1200" baseline="30000"/>
                        <a:t>th</a:t>
                      </a:r>
                      <a:r>
                        <a:rPr lang="en-US" sz="1200"/>
                        <a:t> 920L or up</a:t>
                      </a:r>
                      <a:endParaRPr sz="1200"/>
                    </a:p>
                  </a:txBody>
                  <a:tcPr marL="91450" marR="91450" marT="45725" marB="45725">
                    <a:solidFill>
                      <a:srgbClr val="00B050"/>
                    </a:solidFill>
                  </a:tcPr>
                </a:tc>
                <a:tc>
                  <a:txBody>
                    <a:bodyPr/>
                    <a:lstStyle/>
                    <a:p>
                      <a:pPr marL="0" marR="0" lvl="0" indent="0" algn="ctr" rtl="0">
                        <a:spcBef>
                          <a:spcPts val="0"/>
                        </a:spcBef>
                        <a:spcAft>
                          <a:spcPts val="0"/>
                        </a:spcAft>
                        <a:buNone/>
                      </a:pPr>
                      <a:r>
                        <a:rPr lang="en-US" sz="1200"/>
                        <a:t>Total</a:t>
                      </a:r>
                      <a:endParaRPr/>
                    </a:p>
                    <a:p>
                      <a:pPr marL="0" marR="0" lvl="0" indent="0" algn="ctr" rtl="0">
                        <a:spcBef>
                          <a:spcPts val="0"/>
                        </a:spcBef>
                        <a:spcAft>
                          <a:spcPts val="0"/>
                        </a:spcAft>
                        <a:buNone/>
                      </a:pPr>
                      <a:r>
                        <a:rPr lang="en-US" sz="1200"/>
                        <a:t>Total at Midpoint (green)/Total # of students on grade level</a:t>
                      </a:r>
                      <a:endParaRPr/>
                    </a:p>
                  </a:txBody>
                  <a:tcPr marL="91450" marR="91450" marT="45725" marB="45725"/>
                </a:tc>
              </a:tr>
              <a:tr h="276025">
                <a:tc rowSpan="4">
                  <a:txBody>
                    <a:bodyPr/>
                    <a:lstStyle/>
                    <a:p>
                      <a:pPr marL="0" marR="0" lvl="0" indent="0" algn="ctr" rtl="0">
                        <a:spcBef>
                          <a:spcPts val="0"/>
                        </a:spcBef>
                        <a:spcAft>
                          <a:spcPts val="0"/>
                        </a:spcAft>
                        <a:buNone/>
                      </a:pPr>
                      <a:endParaRPr sz="1200"/>
                    </a:p>
                    <a:p>
                      <a:pPr marL="0" marR="0" lvl="0" indent="0" algn="ctr" rtl="0">
                        <a:spcBef>
                          <a:spcPts val="0"/>
                        </a:spcBef>
                        <a:spcAft>
                          <a:spcPts val="0"/>
                        </a:spcAft>
                        <a:buNone/>
                      </a:pPr>
                      <a:endParaRPr sz="1200"/>
                    </a:p>
                    <a:p>
                      <a:pPr marL="0" marR="0" lvl="0" indent="0" algn="ctr" rtl="0">
                        <a:spcBef>
                          <a:spcPts val="0"/>
                        </a:spcBef>
                        <a:spcAft>
                          <a:spcPts val="0"/>
                        </a:spcAft>
                        <a:buNone/>
                      </a:pPr>
                      <a:r>
                        <a:rPr lang="en-US" sz="1200"/>
                        <a:t>3</a:t>
                      </a:r>
                      <a:r>
                        <a:rPr lang="en-US" sz="1200" baseline="30000"/>
                        <a:t>rd</a:t>
                      </a:r>
                      <a:r>
                        <a:rPr lang="en-US" sz="1200"/>
                        <a:t> </a:t>
                      </a:r>
                      <a:endParaRPr/>
                    </a:p>
                  </a:txBody>
                  <a:tcPr marL="91450" marR="91450" marT="45725" marB="45725"/>
                </a:tc>
                <a:tc>
                  <a:txBody>
                    <a:bodyPr/>
                    <a:lstStyle/>
                    <a:p>
                      <a:pPr marL="0" marR="0" lvl="0" indent="0" algn="ctr" rtl="0">
                        <a:spcBef>
                          <a:spcPts val="0"/>
                        </a:spcBef>
                        <a:spcAft>
                          <a:spcPts val="0"/>
                        </a:spcAft>
                        <a:buNone/>
                      </a:pPr>
                      <a:r>
                        <a:rPr lang="en-US" sz="1200"/>
                        <a:t>STAR 1</a:t>
                      </a:r>
                      <a:endParaRPr/>
                    </a:p>
                  </a:txBody>
                  <a:tcPr marL="91450" marR="91450" marT="45725" marB="45725"/>
                </a:tc>
                <a:tc>
                  <a:txBody>
                    <a:bodyPr/>
                    <a:lstStyle/>
                    <a:p>
                      <a:pPr marL="0" marR="0" lvl="0" indent="0" algn="ctr" rtl="0">
                        <a:spcBef>
                          <a:spcPts val="0"/>
                        </a:spcBef>
                        <a:spcAft>
                          <a:spcPts val="0"/>
                        </a:spcAft>
                        <a:buNone/>
                      </a:pPr>
                      <a:r>
                        <a:rPr lang="en-US" sz="1200"/>
                        <a:t>SPRING GMAS -</a:t>
                      </a:r>
                      <a:endParaRPr sz="1200"/>
                    </a:p>
                    <a:p>
                      <a:pPr marL="0" marR="0" lvl="0" indent="0" algn="ctr" rtl="0">
                        <a:spcBef>
                          <a:spcPts val="0"/>
                        </a:spcBef>
                        <a:spcAft>
                          <a:spcPts val="0"/>
                        </a:spcAft>
                        <a:buNone/>
                      </a:pPr>
                      <a:r>
                        <a:rPr lang="en-US" sz="1200"/>
                        <a:t>FALL STAR -  </a:t>
                      </a:r>
                      <a:r>
                        <a:rPr lang="en-US" sz="1200">
                          <a:highlight>
                            <a:srgbClr val="FFFFFF"/>
                          </a:highlight>
                        </a:rPr>
                        <a:t>65</a:t>
                      </a:r>
                      <a:endParaRPr sz="1200">
                        <a:highlight>
                          <a:srgbClr val="FFFFFF"/>
                        </a:highlight>
                      </a:endParaRPr>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a:t>SPRING GMAS -</a:t>
                      </a:r>
                      <a:endParaRPr sz="1200"/>
                    </a:p>
                    <a:p>
                      <a:pPr marL="0" marR="0" lvl="0" indent="0" algn="ctr" rtl="0">
                        <a:spcBef>
                          <a:spcPts val="0"/>
                        </a:spcBef>
                        <a:spcAft>
                          <a:spcPts val="0"/>
                        </a:spcAft>
                        <a:buNone/>
                      </a:pPr>
                      <a:r>
                        <a:rPr lang="en-US" sz="1200"/>
                        <a:t>FALL STAR - </a:t>
                      </a:r>
                      <a:r>
                        <a:rPr lang="en-US" sz="1200">
                          <a:highlight>
                            <a:srgbClr val="FFFFFF"/>
                          </a:highlight>
                        </a:rPr>
                        <a:t>7</a:t>
                      </a:r>
                      <a:endParaRPr sz="1200">
                        <a:highlight>
                          <a:srgbClr val="FFFFFF"/>
                        </a:highlight>
                      </a:endParaRPr>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a:t>SPRING GMAS -</a:t>
                      </a:r>
                      <a:endParaRPr sz="1200"/>
                    </a:p>
                    <a:p>
                      <a:pPr marL="0" marR="0" lvl="0" indent="0" algn="ctr" rtl="0">
                        <a:spcBef>
                          <a:spcPts val="0"/>
                        </a:spcBef>
                        <a:spcAft>
                          <a:spcPts val="0"/>
                        </a:spcAft>
                        <a:buNone/>
                      </a:pPr>
                      <a:r>
                        <a:rPr lang="en-US" sz="1200"/>
                        <a:t>FALL STAR -</a:t>
                      </a:r>
                      <a:r>
                        <a:rPr lang="en-US" sz="1200">
                          <a:highlight>
                            <a:srgbClr val="FFFFFF"/>
                          </a:highlight>
                        </a:rPr>
                        <a:t> 2</a:t>
                      </a:r>
                      <a:endParaRPr sz="1200">
                        <a:highlight>
                          <a:srgbClr val="FFFFFF"/>
                        </a:highlight>
                      </a:endParaRPr>
                    </a:p>
                  </a:txBody>
                  <a:tcPr marL="91450" marR="91450" marT="45725" marB="45725">
                    <a:solidFill>
                      <a:srgbClr val="00B050"/>
                    </a:solidFill>
                  </a:tcPr>
                </a:tc>
                <a:tc>
                  <a:txBody>
                    <a:bodyPr/>
                    <a:lstStyle/>
                    <a:p>
                      <a:pPr marL="0" lvl="0" indent="0" algn="ctr" rtl="0">
                        <a:spcBef>
                          <a:spcPts val="0"/>
                        </a:spcBef>
                        <a:spcAft>
                          <a:spcPts val="0"/>
                        </a:spcAft>
                        <a:buClr>
                          <a:schemeClr val="dk1"/>
                        </a:buClr>
                        <a:buFont typeface="Arial"/>
                        <a:buNone/>
                      </a:pPr>
                      <a:r>
                        <a:rPr lang="en-US" sz="1200"/>
                        <a:t>SPRING GMAS -</a:t>
                      </a:r>
                      <a:endParaRPr sz="1200"/>
                    </a:p>
                    <a:p>
                      <a:pPr marL="0" marR="0" lvl="0" indent="0" algn="ctr" rtl="0">
                        <a:spcBef>
                          <a:spcPts val="0"/>
                        </a:spcBef>
                        <a:spcAft>
                          <a:spcPts val="0"/>
                        </a:spcAft>
                        <a:buNone/>
                      </a:pPr>
                      <a:r>
                        <a:rPr lang="en-US" sz="1200"/>
                        <a:t>FALL STAR: 2/65 = &lt;1%</a:t>
                      </a:r>
                      <a:endParaRPr sz="1200"/>
                    </a:p>
                  </a:txBody>
                  <a:tcPr marL="91450" marR="91450" marT="45725" marB="45725"/>
                </a:tc>
              </a:tr>
              <a:tr h="276025">
                <a:tc vMerge="1">
                  <a:txBody>
                    <a:bodyPr/>
                    <a:lstStyle/>
                    <a:p>
                      <a:endParaRPr lang="en-US"/>
                    </a:p>
                  </a:txBody>
                  <a:tcPr/>
                </a:tc>
                <a:tc>
                  <a:txBody>
                    <a:bodyPr/>
                    <a:lstStyle/>
                    <a:p>
                      <a:pPr marL="0" marR="0" lvl="0" indent="0" algn="ctr" rtl="0">
                        <a:spcBef>
                          <a:spcPts val="0"/>
                        </a:spcBef>
                        <a:spcAft>
                          <a:spcPts val="0"/>
                        </a:spcAft>
                        <a:buNone/>
                      </a:pPr>
                      <a:r>
                        <a:rPr lang="en-US" sz="1200"/>
                        <a:t>STAR 2</a:t>
                      </a:r>
                      <a:endParaRPr/>
                    </a:p>
                  </a:txBody>
                  <a:tcPr marL="91450" marR="91450" marT="45725" marB="45725"/>
                </a:tc>
                <a:tc>
                  <a:txBody>
                    <a:bodyPr/>
                    <a:lstStyle/>
                    <a:p>
                      <a:pPr marL="0" marR="0" lvl="0" indent="0" algn="l" rtl="0">
                        <a:spcBef>
                          <a:spcPts val="0"/>
                        </a:spcBef>
                        <a:spcAft>
                          <a:spcPts val="0"/>
                        </a:spcAft>
                        <a:buNone/>
                      </a:pPr>
                      <a:endParaRPr sz="1200"/>
                    </a:p>
                  </a:txBody>
                  <a:tcPr marL="91450" marR="91450" marT="45725" marB="45725">
                    <a:solidFill>
                      <a:srgbClr val="FF0000"/>
                    </a:solidFill>
                  </a:tcPr>
                </a:tc>
                <a:tc>
                  <a:txBody>
                    <a:bodyPr/>
                    <a:lstStyle/>
                    <a:p>
                      <a:pPr marL="0" marR="0" lvl="0" indent="0" algn="l" rtl="0">
                        <a:spcBef>
                          <a:spcPts val="0"/>
                        </a:spcBef>
                        <a:spcAft>
                          <a:spcPts val="0"/>
                        </a:spcAft>
                        <a:buNone/>
                      </a:pPr>
                      <a:endParaRPr sz="1200"/>
                    </a:p>
                  </a:txBody>
                  <a:tcPr marL="91450" marR="91450" marT="45725" marB="45725">
                    <a:solidFill>
                      <a:srgbClr val="FFFF00"/>
                    </a:solidFill>
                  </a:tcPr>
                </a:tc>
                <a:tc>
                  <a:txBody>
                    <a:bodyPr/>
                    <a:lstStyle/>
                    <a:p>
                      <a:pPr marL="0" marR="0" lvl="0" indent="0" algn="l" rtl="0">
                        <a:spcBef>
                          <a:spcPts val="0"/>
                        </a:spcBef>
                        <a:spcAft>
                          <a:spcPts val="0"/>
                        </a:spcAft>
                        <a:buNone/>
                      </a:pPr>
                      <a:endParaRPr sz="1200"/>
                    </a:p>
                  </a:txBody>
                  <a:tcPr marL="91450" marR="91450" marT="45725" marB="45725">
                    <a:solidFill>
                      <a:srgbClr val="00B050"/>
                    </a:solidFill>
                  </a:tcPr>
                </a:tc>
                <a:tc>
                  <a:txBody>
                    <a:bodyPr/>
                    <a:lstStyle/>
                    <a:p>
                      <a:pPr marL="0" marR="0" lvl="0" indent="0" algn="l" rtl="0">
                        <a:spcBef>
                          <a:spcPts val="0"/>
                        </a:spcBef>
                        <a:spcAft>
                          <a:spcPts val="0"/>
                        </a:spcAft>
                        <a:buNone/>
                      </a:pPr>
                      <a:endParaRPr sz="1200"/>
                    </a:p>
                  </a:txBody>
                  <a:tcPr marL="91450" marR="91450" marT="45725" marB="45725"/>
                </a:tc>
              </a:tr>
              <a:tr h="276025">
                <a:tc vMerge="1">
                  <a:txBody>
                    <a:bodyPr/>
                    <a:lstStyle/>
                    <a:p>
                      <a:endParaRPr lang="en-US"/>
                    </a:p>
                  </a:txBody>
                  <a:tcPr/>
                </a:tc>
                <a:tc>
                  <a:txBody>
                    <a:bodyPr/>
                    <a:lstStyle/>
                    <a:p>
                      <a:pPr marL="0" marR="0" lvl="0" indent="0" algn="ctr" rtl="0">
                        <a:spcBef>
                          <a:spcPts val="0"/>
                        </a:spcBef>
                        <a:spcAft>
                          <a:spcPts val="0"/>
                        </a:spcAft>
                        <a:buNone/>
                      </a:pPr>
                      <a:r>
                        <a:rPr lang="en-US" sz="1200"/>
                        <a:t>STAR 3</a:t>
                      </a:r>
                      <a:endParaRPr/>
                    </a:p>
                  </a:txBody>
                  <a:tcPr marL="91450" marR="91450" marT="45725" marB="45725"/>
                </a:tc>
                <a:tc>
                  <a:txBody>
                    <a:bodyPr/>
                    <a:lstStyle/>
                    <a:p>
                      <a:pPr marL="0" marR="0" lvl="0" indent="0" algn="l" rtl="0">
                        <a:spcBef>
                          <a:spcPts val="0"/>
                        </a:spcBef>
                        <a:spcAft>
                          <a:spcPts val="0"/>
                        </a:spcAft>
                        <a:buNone/>
                      </a:pPr>
                      <a:endParaRPr sz="1200"/>
                    </a:p>
                  </a:txBody>
                  <a:tcPr marL="91450" marR="91450" marT="45725" marB="45725">
                    <a:solidFill>
                      <a:srgbClr val="FF0000"/>
                    </a:solidFill>
                  </a:tcPr>
                </a:tc>
                <a:tc>
                  <a:txBody>
                    <a:bodyPr/>
                    <a:lstStyle/>
                    <a:p>
                      <a:pPr marL="0" marR="0" lvl="0" indent="0" algn="l" rtl="0">
                        <a:spcBef>
                          <a:spcPts val="0"/>
                        </a:spcBef>
                        <a:spcAft>
                          <a:spcPts val="0"/>
                        </a:spcAft>
                        <a:buNone/>
                      </a:pPr>
                      <a:endParaRPr sz="1200"/>
                    </a:p>
                  </a:txBody>
                  <a:tcPr marL="91450" marR="91450" marT="45725" marB="45725">
                    <a:solidFill>
                      <a:srgbClr val="FFFF00"/>
                    </a:solidFill>
                  </a:tcPr>
                </a:tc>
                <a:tc>
                  <a:txBody>
                    <a:bodyPr/>
                    <a:lstStyle/>
                    <a:p>
                      <a:pPr marL="0" marR="0" lvl="0" indent="0" algn="l" rtl="0">
                        <a:spcBef>
                          <a:spcPts val="0"/>
                        </a:spcBef>
                        <a:spcAft>
                          <a:spcPts val="0"/>
                        </a:spcAft>
                        <a:buNone/>
                      </a:pPr>
                      <a:endParaRPr sz="1200"/>
                    </a:p>
                  </a:txBody>
                  <a:tcPr marL="91450" marR="91450" marT="45725" marB="45725">
                    <a:solidFill>
                      <a:srgbClr val="00B050"/>
                    </a:solidFill>
                  </a:tcPr>
                </a:tc>
                <a:tc>
                  <a:txBody>
                    <a:bodyPr/>
                    <a:lstStyle/>
                    <a:p>
                      <a:pPr marL="0" marR="0" lvl="0" indent="0" algn="l" rtl="0">
                        <a:spcBef>
                          <a:spcPts val="0"/>
                        </a:spcBef>
                        <a:spcAft>
                          <a:spcPts val="0"/>
                        </a:spcAft>
                        <a:buNone/>
                      </a:pPr>
                      <a:endParaRPr sz="1200"/>
                    </a:p>
                  </a:txBody>
                  <a:tcPr marL="91450" marR="91450" marT="45725" marB="45725"/>
                </a:tc>
              </a:tr>
              <a:tr h="276025">
                <a:tc vMerge="1">
                  <a:txBody>
                    <a:bodyPr/>
                    <a:lstStyle/>
                    <a:p>
                      <a:endParaRPr lang="en-US"/>
                    </a:p>
                  </a:txBody>
                  <a:tcPr/>
                </a:tc>
                <a:tc>
                  <a:txBody>
                    <a:bodyPr/>
                    <a:lstStyle/>
                    <a:p>
                      <a:pPr marL="0" marR="0" lvl="0" indent="0" algn="ctr" rtl="0">
                        <a:spcBef>
                          <a:spcPts val="0"/>
                        </a:spcBef>
                        <a:spcAft>
                          <a:spcPts val="0"/>
                        </a:spcAft>
                        <a:buNone/>
                      </a:pPr>
                      <a:r>
                        <a:rPr lang="en-US" sz="1200"/>
                        <a:t>GMAS</a:t>
                      </a:r>
                      <a:endParaRPr/>
                    </a:p>
                  </a:txBody>
                  <a:tcPr marL="91450" marR="91450" marT="45725" marB="45725"/>
                </a:tc>
                <a:tc>
                  <a:txBody>
                    <a:bodyPr/>
                    <a:lstStyle/>
                    <a:p>
                      <a:pPr marL="0" marR="0" lvl="0" indent="0" algn="l" rtl="0">
                        <a:spcBef>
                          <a:spcPts val="0"/>
                        </a:spcBef>
                        <a:spcAft>
                          <a:spcPts val="0"/>
                        </a:spcAft>
                        <a:buNone/>
                      </a:pPr>
                      <a:endParaRPr sz="1200"/>
                    </a:p>
                  </a:txBody>
                  <a:tcPr marL="91450" marR="91450" marT="45725" marB="45725">
                    <a:solidFill>
                      <a:srgbClr val="FF0000"/>
                    </a:solidFill>
                  </a:tcPr>
                </a:tc>
                <a:tc>
                  <a:txBody>
                    <a:bodyPr/>
                    <a:lstStyle/>
                    <a:p>
                      <a:pPr marL="0" marR="0" lvl="0" indent="0" algn="l" rtl="0">
                        <a:spcBef>
                          <a:spcPts val="0"/>
                        </a:spcBef>
                        <a:spcAft>
                          <a:spcPts val="0"/>
                        </a:spcAft>
                        <a:buNone/>
                      </a:pPr>
                      <a:endParaRPr sz="1200"/>
                    </a:p>
                  </a:txBody>
                  <a:tcPr marL="91450" marR="91450" marT="45725" marB="45725">
                    <a:solidFill>
                      <a:srgbClr val="FFFF00"/>
                    </a:solidFill>
                  </a:tcPr>
                </a:tc>
                <a:tc>
                  <a:txBody>
                    <a:bodyPr/>
                    <a:lstStyle/>
                    <a:p>
                      <a:pPr marL="0" marR="0" lvl="0" indent="0" algn="l" rtl="0">
                        <a:spcBef>
                          <a:spcPts val="0"/>
                        </a:spcBef>
                        <a:spcAft>
                          <a:spcPts val="0"/>
                        </a:spcAft>
                        <a:buNone/>
                      </a:pPr>
                      <a:endParaRPr sz="1200"/>
                    </a:p>
                  </a:txBody>
                  <a:tcPr marL="91450" marR="91450" marT="45725" marB="45725">
                    <a:solidFill>
                      <a:srgbClr val="00B050"/>
                    </a:solidFill>
                  </a:tcPr>
                </a:tc>
                <a:tc>
                  <a:txBody>
                    <a:bodyPr/>
                    <a:lstStyle/>
                    <a:p>
                      <a:pPr marL="0" marR="0" lvl="0" indent="0" algn="l" rtl="0">
                        <a:spcBef>
                          <a:spcPts val="0"/>
                        </a:spcBef>
                        <a:spcAft>
                          <a:spcPts val="0"/>
                        </a:spcAft>
                        <a:buNone/>
                      </a:pPr>
                      <a:endParaRPr sz="1200"/>
                    </a:p>
                  </a:txBody>
                  <a:tcPr marL="91450" marR="91450" marT="45725" marB="45725"/>
                </a:tc>
              </a:tr>
              <a:tr h="276025">
                <a:tc>
                  <a:txBody>
                    <a:bodyPr/>
                    <a:lstStyle/>
                    <a:p>
                      <a:pPr marL="0" marR="0" lvl="0" indent="0" algn="ctr" rtl="0">
                        <a:spcBef>
                          <a:spcPts val="0"/>
                        </a:spcBef>
                        <a:spcAft>
                          <a:spcPts val="0"/>
                        </a:spcAft>
                        <a:buNone/>
                      </a:pPr>
                      <a:endParaRPr sz="1200"/>
                    </a:p>
                  </a:txBody>
                  <a:tcPr marL="91450" marR="91450" marT="45725" marB="45725">
                    <a:solidFill>
                      <a:schemeClr val="dk1"/>
                    </a:solidFill>
                  </a:tcPr>
                </a:tc>
                <a:tc>
                  <a:txBody>
                    <a:bodyPr/>
                    <a:lstStyle/>
                    <a:p>
                      <a:pPr marL="0" marR="0" lvl="0" indent="0" algn="ctr" rtl="0">
                        <a:spcBef>
                          <a:spcPts val="0"/>
                        </a:spcBef>
                        <a:spcAft>
                          <a:spcPts val="0"/>
                        </a:spcAft>
                        <a:buNone/>
                      </a:pPr>
                      <a:endParaRPr sz="1200"/>
                    </a:p>
                  </a:txBody>
                  <a:tcPr marL="91450" marR="91450" marT="45725" marB="45725">
                    <a:solidFill>
                      <a:schemeClr val="dk1"/>
                    </a:solidFill>
                  </a:tcPr>
                </a:tc>
                <a:tc>
                  <a:txBody>
                    <a:bodyPr/>
                    <a:lstStyle/>
                    <a:p>
                      <a:pPr marL="0" marR="0" lvl="0" indent="0" algn="l" rtl="0">
                        <a:spcBef>
                          <a:spcPts val="0"/>
                        </a:spcBef>
                        <a:spcAft>
                          <a:spcPts val="0"/>
                        </a:spcAft>
                        <a:buNone/>
                      </a:pPr>
                      <a:endParaRPr sz="1200"/>
                    </a:p>
                  </a:txBody>
                  <a:tcPr marL="91450" marR="91450" marT="45725" marB="45725">
                    <a:solidFill>
                      <a:schemeClr val="dk1"/>
                    </a:solidFill>
                  </a:tcPr>
                </a:tc>
                <a:tc>
                  <a:txBody>
                    <a:bodyPr/>
                    <a:lstStyle/>
                    <a:p>
                      <a:pPr marL="0" marR="0" lvl="0" indent="0" algn="l" rtl="0">
                        <a:spcBef>
                          <a:spcPts val="0"/>
                        </a:spcBef>
                        <a:spcAft>
                          <a:spcPts val="0"/>
                        </a:spcAft>
                        <a:buNone/>
                      </a:pPr>
                      <a:endParaRPr sz="1200"/>
                    </a:p>
                  </a:txBody>
                  <a:tcPr marL="91450" marR="91450" marT="45725" marB="45725">
                    <a:solidFill>
                      <a:schemeClr val="dk1"/>
                    </a:solidFill>
                  </a:tcPr>
                </a:tc>
                <a:tc>
                  <a:txBody>
                    <a:bodyPr/>
                    <a:lstStyle/>
                    <a:p>
                      <a:pPr marL="0" marR="0" lvl="0" indent="0" algn="l" rtl="0">
                        <a:spcBef>
                          <a:spcPts val="0"/>
                        </a:spcBef>
                        <a:spcAft>
                          <a:spcPts val="0"/>
                        </a:spcAft>
                        <a:buNone/>
                      </a:pPr>
                      <a:endParaRPr sz="1200"/>
                    </a:p>
                  </a:txBody>
                  <a:tcPr marL="91450" marR="91450" marT="45725" marB="45725">
                    <a:solidFill>
                      <a:schemeClr val="dk1"/>
                    </a:solidFill>
                  </a:tcPr>
                </a:tc>
                <a:tc>
                  <a:txBody>
                    <a:bodyPr/>
                    <a:lstStyle/>
                    <a:p>
                      <a:pPr marL="0" marR="0" lvl="0" indent="0" algn="l" rtl="0">
                        <a:spcBef>
                          <a:spcPts val="0"/>
                        </a:spcBef>
                        <a:spcAft>
                          <a:spcPts val="0"/>
                        </a:spcAft>
                        <a:buNone/>
                      </a:pPr>
                      <a:endParaRPr sz="1200"/>
                    </a:p>
                  </a:txBody>
                  <a:tcPr marL="91450" marR="91450" marT="45725" marB="45725">
                    <a:solidFill>
                      <a:schemeClr val="dk1"/>
                    </a:solidFill>
                  </a:tcPr>
                </a:tc>
              </a:tr>
              <a:tr h="276025">
                <a:tc rowSpan="4">
                  <a:txBody>
                    <a:bodyPr/>
                    <a:lstStyle/>
                    <a:p>
                      <a:pPr marL="0" marR="0" lvl="0" indent="0" algn="ctr" rtl="0">
                        <a:spcBef>
                          <a:spcPts val="0"/>
                        </a:spcBef>
                        <a:spcAft>
                          <a:spcPts val="0"/>
                        </a:spcAft>
                        <a:buNone/>
                      </a:pPr>
                      <a:endParaRPr sz="1200"/>
                    </a:p>
                    <a:p>
                      <a:pPr marL="0" marR="0" lvl="0" indent="0" algn="ctr" rtl="0">
                        <a:spcBef>
                          <a:spcPts val="0"/>
                        </a:spcBef>
                        <a:spcAft>
                          <a:spcPts val="0"/>
                        </a:spcAft>
                        <a:buNone/>
                      </a:pPr>
                      <a:endParaRPr sz="1200"/>
                    </a:p>
                    <a:p>
                      <a:pPr marL="0" marR="0" lvl="0" indent="0" algn="ctr" rtl="0">
                        <a:spcBef>
                          <a:spcPts val="0"/>
                        </a:spcBef>
                        <a:spcAft>
                          <a:spcPts val="0"/>
                        </a:spcAft>
                        <a:buNone/>
                      </a:pPr>
                      <a:r>
                        <a:rPr lang="en-US" sz="1200"/>
                        <a:t>4</a:t>
                      </a:r>
                      <a:r>
                        <a:rPr lang="en-US" sz="1200" baseline="30000"/>
                        <a:t>th</a:t>
                      </a:r>
                      <a:endParaRPr sz="1200"/>
                    </a:p>
                  </a:txBody>
                  <a:tcPr marL="91450" marR="91450" marT="45725" marB="45725"/>
                </a:tc>
                <a:tc>
                  <a:txBody>
                    <a:bodyPr/>
                    <a:lstStyle/>
                    <a:p>
                      <a:pPr marL="0" marR="0" lvl="0" indent="0" algn="ctr" rtl="0">
                        <a:spcBef>
                          <a:spcPts val="0"/>
                        </a:spcBef>
                        <a:spcAft>
                          <a:spcPts val="0"/>
                        </a:spcAft>
                        <a:buNone/>
                      </a:pPr>
                      <a:r>
                        <a:rPr lang="en-US" sz="1200"/>
                        <a:t>STAR 1</a:t>
                      </a:r>
                      <a:endParaRPr/>
                    </a:p>
                  </a:txBody>
                  <a:tcPr marL="91450" marR="91450" marT="45725" marB="45725"/>
                </a:tc>
                <a:tc>
                  <a:txBody>
                    <a:bodyPr/>
                    <a:lstStyle/>
                    <a:p>
                      <a:pPr marL="0" marR="0" lvl="0" indent="0" algn="ctr" rtl="0">
                        <a:spcBef>
                          <a:spcPts val="0"/>
                        </a:spcBef>
                        <a:spcAft>
                          <a:spcPts val="0"/>
                        </a:spcAft>
                        <a:buNone/>
                      </a:pPr>
                      <a:r>
                        <a:rPr lang="en-US" sz="1200"/>
                        <a:t>SPRING GMAS - 55</a:t>
                      </a:r>
                      <a:endParaRPr/>
                    </a:p>
                    <a:p>
                      <a:pPr marL="0" marR="0" lvl="0" indent="0" algn="ctr" rtl="0">
                        <a:spcBef>
                          <a:spcPts val="0"/>
                        </a:spcBef>
                        <a:spcAft>
                          <a:spcPts val="0"/>
                        </a:spcAft>
                        <a:buNone/>
                      </a:pPr>
                      <a:r>
                        <a:rPr lang="en-US" sz="1200"/>
                        <a:t>FALL STAR -</a:t>
                      </a:r>
                      <a:r>
                        <a:rPr lang="en-US" sz="1200">
                          <a:highlight>
                            <a:srgbClr val="FFFFFF"/>
                          </a:highlight>
                        </a:rPr>
                        <a:t>63</a:t>
                      </a:r>
                      <a:endParaRPr>
                        <a:highlight>
                          <a:srgbClr val="FFFFFF"/>
                        </a:highlight>
                      </a:endParaRPr>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a:t>SPRING GMAS - 12</a:t>
                      </a:r>
                      <a:endParaRPr/>
                    </a:p>
                    <a:p>
                      <a:pPr marL="0" marR="0" lvl="0" indent="0" algn="ctr" rtl="0">
                        <a:spcBef>
                          <a:spcPts val="0"/>
                        </a:spcBef>
                        <a:spcAft>
                          <a:spcPts val="0"/>
                        </a:spcAft>
                        <a:buNone/>
                      </a:pPr>
                      <a:r>
                        <a:rPr lang="en-US" sz="1200"/>
                        <a:t>FALL STAR -</a:t>
                      </a:r>
                      <a:r>
                        <a:rPr lang="en-US" sz="1200">
                          <a:highlight>
                            <a:srgbClr val="FFFFFF"/>
                          </a:highlight>
                        </a:rPr>
                        <a:t>1</a:t>
                      </a:r>
                      <a:endParaRPr sz="1200">
                        <a:highlight>
                          <a:srgbClr val="FFFFFF"/>
                        </a:highlight>
                      </a:endParaRPr>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a:t>SPRING GMAS - 7</a:t>
                      </a:r>
                      <a:endParaRPr/>
                    </a:p>
                    <a:p>
                      <a:pPr marL="0" marR="0" lvl="0" indent="0" algn="ctr" rtl="0">
                        <a:spcBef>
                          <a:spcPts val="0"/>
                        </a:spcBef>
                        <a:spcAft>
                          <a:spcPts val="0"/>
                        </a:spcAft>
                        <a:buNone/>
                      </a:pPr>
                      <a:r>
                        <a:rPr lang="en-US" sz="1200"/>
                        <a:t>FALL STAR -</a:t>
                      </a:r>
                      <a:r>
                        <a:rPr lang="en-US" sz="1200">
                          <a:highlight>
                            <a:srgbClr val="FFFFFF"/>
                          </a:highlight>
                        </a:rPr>
                        <a:t>1</a:t>
                      </a:r>
                      <a:endParaRPr sz="1200">
                        <a:highlight>
                          <a:srgbClr val="FFFFFF"/>
                        </a:highlight>
                      </a:endParaRPr>
                    </a:p>
                  </a:txBody>
                  <a:tcPr marL="91450" marR="91450" marT="45725" marB="45725">
                    <a:solidFill>
                      <a:srgbClr val="00B050"/>
                    </a:solidFill>
                  </a:tcPr>
                </a:tc>
                <a:tc>
                  <a:txBody>
                    <a:bodyPr/>
                    <a:lstStyle/>
                    <a:p>
                      <a:pPr marL="0" marR="0" lvl="0" indent="0" algn="ctr" rtl="0">
                        <a:spcBef>
                          <a:spcPts val="0"/>
                        </a:spcBef>
                        <a:spcAft>
                          <a:spcPts val="0"/>
                        </a:spcAft>
                        <a:buNone/>
                      </a:pPr>
                      <a:r>
                        <a:rPr lang="en-US" sz="1200"/>
                        <a:t>SPRING GMAS: 7/74 = 9%</a:t>
                      </a:r>
                      <a:endParaRPr sz="1200"/>
                    </a:p>
                    <a:p>
                      <a:pPr marL="0" marR="0" lvl="0" indent="0" algn="ctr" rtl="0">
                        <a:spcBef>
                          <a:spcPts val="0"/>
                        </a:spcBef>
                        <a:spcAft>
                          <a:spcPts val="0"/>
                        </a:spcAft>
                        <a:buNone/>
                      </a:pPr>
                      <a:r>
                        <a:rPr lang="en-US" sz="1200"/>
                        <a:t>FALL STAR: 1/63 = &lt;1%</a:t>
                      </a:r>
                      <a:endParaRPr sz="1200"/>
                    </a:p>
                  </a:txBody>
                  <a:tcPr marL="91450" marR="91450" marT="45725" marB="45725"/>
                </a:tc>
              </a:tr>
              <a:tr h="276025">
                <a:tc vMerge="1">
                  <a:txBody>
                    <a:bodyPr/>
                    <a:lstStyle/>
                    <a:p>
                      <a:endParaRPr lang="en-US"/>
                    </a:p>
                  </a:txBody>
                  <a:tcPr/>
                </a:tc>
                <a:tc>
                  <a:txBody>
                    <a:bodyPr/>
                    <a:lstStyle/>
                    <a:p>
                      <a:pPr marL="0" marR="0" lvl="0" indent="0" algn="ctr" rtl="0">
                        <a:spcBef>
                          <a:spcPts val="0"/>
                        </a:spcBef>
                        <a:spcAft>
                          <a:spcPts val="0"/>
                        </a:spcAft>
                        <a:buNone/>
                      </a:pPr>
                      <a:r>
                        <a:rPr lang="en-US" sz="1200"/>
                        <a:t>STAR 2</a:t>
                      </a:r>
                      <a:endParaRPr/>
                    </a:p>
                  </a:txBody>
                  <a:tcPr marL="91450" marR="91450" marT="45725" marB="45725"/>
                </a:tc>
                <a:tc>
                  <a:txBody>
                    <a:bodyPr/>
                    <a:lstStyle/>
                    <a:p>
                      <a:pPr marL="0" marR="0" lvl="0" indent="0" algn="l" rtl="0">
                        <a:spcBef>
                          <a:spcPts val="0"/>
                        </a:spcBef>
                        <a:spcAft>
                          <a:spcPts val="0"/>
                        </a:spcAft>
                        <a:buNone/>
                      </a:pPr>
                      <a:endParaRPr sz="1200"/>
                    </a:p>
                  </a:txBody>
                  <a:tcPr marL="91450" marR="91450" marT="45725" marB="45725">
                    <a:solidFill>
                      <a:srgbClr val="FF0000"/>
                    </a:solidFill>
                  </a:tcPr>
                </a:tc>
                <a:tc>
                  <a:txBody>
                    <a:bodyPr/>
                    <a:lstStyle/>
                    <a:p>
                      <a:pPr marL="0" marR="0" lvl="0" indent="0" algn="l" rtl="0">
                        <a:spcBef>
                          <a:spcPts val="0"/>
                        </a:spcBef>
                        <a:spcAft>
                          <a:spcPts val="0"/>
                        </a:spcAft>
                        <a:buNone/>
                      </a:pPr>
                      <a:endParaRPr sz="1200"/>
                    </a:p>
                  </a:txBody>
                  <a:tcPr marL="91450" marR="91450" marT="45725" marB="45725">
                    <a:solidFill>
                      <a:srgbClr val="FFFF00"/>
                    </a:solidFill>
                  </a:tcPr>
                </a:tc>
                <a:tc>
                  <a:txBody>
                    <a:bodyPr/>
                    <a:lstStyle/>
                    <a:p>
                      <a:pPr marL="0" marR="0" lvl="0" indent="0" algn="l" rtl="0">
                        <a:spcBef>
                          <a:spcPts val="0"/>
                        </a:spcBef>
                        <a:spcAft>
                          <a:spcPts val="0"/>
                        </a:spcAft>
                        <a:buNone/>
                      </a:pPr>
                      <a:endParaRPr sz="1200"/>
                    </a:p>
                  </a:txBody>
                  <a:tcPr marL="91450" marR="91450" marT="45725" marB="45725">
                    <a:solidFill>
                      <a:srgbClr val="00B050"/>
                    </a:solidFill>
                  </a:tcPr>
                </a:tc>
                <a:tc>
                  <a:txBody>
                    <a:bodyPr/>
                    <a:lstStyle/>
                    <a:p>
                      <a:pPr marL="0" marR="0" lvl="0" indent="0" algn="l" rtl="0">
                        <a:spcBef>
                          <a:spcPts val="0"/>
                        </a:spcBef>
                        <a:spcAft>
                          <a:spcPts val="0"/>
                        </a:spcAft>
                        <a:buNone/>
                      </a:pPr>
                      <a:endParaRPr sz="1200"/>
                    </a:p>
                  </a:txBody>
                  <a:tcPr marL="91450" marR="91450" marT="45725" marB="45725"/>
                </a:tc>
              </a:tr>
              <a:tr h="276025">
                <a:tc vMerge="1">
                  <a:txBody>
                    <a:bodyPr/>
                    <a:lstStyle/>
                    <a:p>
                      <a:endParaRPr lang="en-US"/>
                    </a:p>
                  </a:txBody>
                  <a:tcPr/>
                </a:tc>
                <a:tc>
                  <a:txBody>
                    <a:bodyPr/>
                    <a:lstStyle/>
                    <a:p>
                      <a:pPr marL="0" marR="0" lvl="0" indent="0" algn="ctr" rtl="0">
                        <a:spcBef>
                          <a:spcPts val="0"/>
                        </a:spcBef>
                        <a:spcAft>
                          <a:spcPts val="0"/>
                        </a:spcAft>
                        <a:buNone/>
                      </a:pPr>
                      <a:r>
                        <a:rPr lang="en-US" sz="1200"/>
                        <a:t>STAR 3</a:t>
                      </a:r>
                      <a:endParaRPr/>
                    </a:p>
                  </a:txBody>
                  <a:tcPr marL="91450" marR="91450" marT="45725" marB="45725"/>
                </a:tc>
                <a:tc>
                  <a:txBody>
                    <a:bodyPr/>
                    <a:lstStyle/>
                    <a:p>
                      <a:pPr marL="0" marR="0" lvl="0" indent="0" algn="l" rtl="0">
                        <a:spcBef>
                          <a:spcPts val="0"/>
                        </a:spcBef>
                        <a:spcAft>
                          <a:spcPts val="0"/>
                        </a:spcAft>
                        <a:buNone/>
                      </a:pPr>
                      <a:endParaRPr sz="1200"/>
                    </a:p>
                  </a:txBody>
                  <a:tcPr marL="91450" marR="91450" marT="45725" marB="45725">
                    <a:solidFill>
                      <a:srgbClr val="FF0000"/>
                    </a:solidFill>
                  </a:tcPr>
                </a:tc>
                <a:tc>
                  <a:txBody>
                    <a:bodyPr/>
                    <a:lstStyle/>
                    <a:p>
                      <a:pPr marL="0" marR="0" lvl="0" indent="0" algn="l" rtl="0">
                        <a:spcBef>
                          <a:spcPts val="0"/>
                        </a:spcBef>
                        <a:spcAft>
                          <a:spcPts val="0"/>
                        </a:spcAft>
                        <a:buNone/>
                      </a:pPr>
                      <a:endParaRPr sz="1200"/>
                    </a:p>
                  </a:txBody>
                  <a:tcPr marL="91450" marR="91450" marT="45725" marB="45725">
                    <a:solidFill>
                      <a:srgbClr val="FFFF00"/>
                    </a:solidFill>
                  </a:tcPr>
                </a:tc>
                <a:tc>
                  <a:txBody>
                    <a:bodyPr/>
                    <a:lstStyle/>
                    <a:p>
                      <a:pPr marL="0" marR="0" lvl="0" indent="0" algn="l" rtl="0">
                        <a:spcBef>
                          <a:spcPts val="0"/>
                        </a:spcBef>
                        <a:spcAft>
                          <a:spcPts val="0"/>
                        </a:spcAft>
                        <a:buNone/>
                      </a:pPr>
                      <a:endParaRPr sz="1200"/>
                    </a:p>
                  </a:txBody>
                  <a:tcPr marL="91450" marR="91450" marT="45725" marB="45725">
                    <a:solidFill>
                      <a:srgbClr val="00B050"/>
                    </a:solidFill>
                  </a:tcPr>
                </a:tc>
                <a:tc>
                  <a:txBody>
                    <a:bodyPr/>
                    <a:lstStyle/>
                    <a:p>
                      <a:pPr marL="0" marR="0" lvl="0" indent="0" algn="l" rtl="0">
                        <a:spcBef>
                          <a:spcPts val="0"/>
                        </a:spcBef>
                        <a:spcAft>
                          <a:spcPts val="0"/>
                        </a:spcAft>
                        <a:buNone/>
                      </a:pPr>
                      <a:endParaRPr sz="1200"/>
                    </a:p>
                  </a:txBody>
                  <a:tcPr marL="91450" marR="91450" marT="45725" marB="45725"/>
                </a:tc>
              </a:tr>
              <a:tr h="276025">
                <a:tc vMerge="1">
                  <a:txBody>
                    <a:bodyPr/>
                    <a:lstStyle/>
                    <a:p>
                      <a:endParaRPr lang="en-US"/>
                    </a:p>
                  </a:txBody>
                  <a:tcPr/>
                </a:tc>
                <a:tc>
                  <a:txBody>
                    <a:bodyPr/>
                    <a:lstStyle/>
                    <a:p>
                      <a:pPr marL="0" marR="0" lvl="0" indent="0" algn="ctr" rtl="0">
                        <a:spcBef>
                          <a:spcPts val="0"/>
                        </a:spcBef>
                        <a:spcAft>
                          <a:spcPts val="0"/>
                        </a:spcAft>
                        <a:buNone/>
                      </a:pPr>
                      <a:r>
                        <a:rPr lang="en-US" sz="1200"/>
                        <a:t>GMAS</a:t>
                      </a:r>
                      <a:endParaRPr/>
                    </a:p>
                  </a:txBody>
                  <a:tcPr marL="91450" marR="91450" marT="45725" marB="45725"/>
                </a:tc>
                <a:tc>
                  <a:txBody>
                    <a:bodyPr/>
                    <a:lstStyle/>
                    <a:p>
                      <a:pPr marL="0" marR="0" lvl="0" indent="0" algn="l" rtl="0">
                        <a:spcBef>
                          <a:spcPts val="0"/>
                        </a:spcBef>
                        <a:spcAft>
                          <a:spcPts val="0"/>
                        </a:spcAft>
                        <a:buNone/>
                      </a:pPr>
                      <a:endParaRPr sz="1200"/>
                    </a:p>
                  </a:txBody>
                  <a:tcPr marL="91450" marR="91450" marT="45725" marB="45725">
                    <a:solidFill>
                      <a:srgbClr val="FF0000"/>
                    </a:solidFill>
                  </a:tcPr>
                </a:tc>
                <a:tc>
                  <a:txBody>
                    <a:bodyPr/>
                    <a:lstStyle/>
                    <a:p>
                      <a:pPr marL="0" marR="0" lvl="0" indent="0" algn="l" rtl="0">
                        <a:spcBef>
                          <a:spcPts val="0"/>
                        </a:spcBef>
                        <a:spcAft>
                          <a:spcPts val="0"/>
                        </a:spcAft>
                        <a:buNone/>
                      </a:pPr>
                      <a:endParaRPr sz="1200"/>
                    </a:p>
                  </a:txBody>
                  <a:tcPr marL="91450" marR="91450" marT="45725" marB="45725">
                    <a:solidFill>
                      <a:srgbClr val="FFFF00"/>
                    </a:solidFill>
                  </a:tcPr>
                </a:tc>
                <a:tc>
                  <a:txBody>
                    <a:bodyPr/>
                    <a:lstStyle/>
                    <a:p>
                      <a:pPr marL="0" marR="0" lvl="0" indent="0" algn="l" rtl="0">
                        <a:spcBef>
                          <a:spcPts val="0"/>
                        </a:spcBef>
                        <a:spcAft>
                          <a:spcPts val="0"/>
                        </a:spcAft>
                        <a:buNone/>
                      </a:pPr>
                      <a:endParaRPr sz="1200"/>
                    </a:p>
                  </a:txBody>
                  <a:tcPr marL="91450" marR="91450" marT="45725" marB="45725">
                    <a:solidFill>
                      <a:srgbClr val="00B050"/>
                    </a:solidFill>
                  </a:tcPr>
                </a:tc>
                <a:tc>
                  <a:txBody>
                    <a:bodyPr/>
                    <a:lstStyle/>
                    <a:p>
                      <a:pPr marL="0" marR="0" lvl="0" indent="0" algn="l" rtl="0">
                        <a:spcBef>
                          <a:spcPts val="0"/>
                        </a:spcBef>
                        <a:spcAft>
                          <a:spcPts val="0"/>
                        </a:spcAft>
                        <a:buNone/>
                      </a:pPr>
                      <a:endParaRPr sz="1200"/>
                    </a:p>
                  </a:txBody>
                  <a:tcPr marL="91450" marR="91450" marT="45725" marB="45725"/>
                </a:tc>
              </a:tr>
              <a:tr h="276025">
                <a:tc>
                  <a:txBody>
                    <a:bodyPr/>
                    <a:lstStyle/>
                    <a:p>
                      <a:pPr marL="0" marR="0" lvl="0" indent="0" algn="ctr" rtl="0">
                        <a:spcBef>
                          <a:spcPts val="0"/>
                        </a:spcBef>
                        <a:spcAft>
                          <a:spcPts val="0"/>
                        </a:spcAft>
                        <a:buNone/>
                      </a:pPr>
                      <a:endParaRPr sz="1200"/>
                    </a:p>
                  </a:txBody>
                  <a:tcPr marL="91450" marR="91450" marT="45725" marB="45725">
                    <a:solidFill>
                      <a:schemeClr val="dk1"/>
                    </a:solidFill>
                  </a:tcPr>
                </a:tc>
                <a:tc>
                  <a:txBody>
                    <a:bodyPr/>
                    <a:lstStyle/>
                    <a:p>
                      <a:pPr marL="0" marR="0" lvl="0" indent="0" algn="ctr" rtl="0">
                        <a:spcBef>
                          <a:spcPts val="0"/>
                        </a:spcBef>
                        <a:spcAft>
                          <a:spcPts val="0"/>
                        </a:spcAft>
                        <a:buNone/>
                      </a:pPr>
                      <a:endParaRPr sz="1200"/>
                    </a:p>
                  </a:txBody>
                  <a:tcPr marL="91450" marR="91450" marT="45725" marB="45725">
                    <a:solidFill>
                      <a:schemeClr val="dk1"/>
                    </a:solidFill>
                  </a:tcPr>
                </a:tc>
                <a:tc>
                  <a:txBody>
                    <a:bodyPr/>
                    <a:lstStyle/>
                    <a:p>
                      <a:pPr marL="0" marR="0" lvl="0" indent="0" algn="l" rtl="0">
                        <a:spcBef>
                          <a:spcPts val="0"/>
                        </a:spcBef>
                        <a:spcAft>
                          <a:spcPts val="0"/>
                        </a:spcAft>
                        <a:buNone/>
                      </a:pPr>
                      <a:endParaRPr sz="1200"/>
                    </a:p>
                  </a:txBody>
                  <a:tcPr marL="91450" marR="91450" marT="45725" marB="45725">
                    <a:solidFill>
                      <a:schemeClr val="dk1"/>
                    </a:solidFill>
                  </a:tcPr>
                </a:tc>
                <a:tc>
                  <a:txBody>
                    <a:bodyPr/>
                    <a:lstStyle/>
                    <a:p>
                      <a:pPr marL="0" marR="0" lvl="0" indent="0" algn="l" rtl="0">
                        <a:spcBef>
                          <a:spcPts val="0"/>
                        </a:spcBef>
                        <a:spcAft>
                          <a:spcPts val="0"/>
                        </a:spcAft>
                        <a:buNone/>
                      </a:pPr>
                      <a:endParaRPr sz="1200"/>
                    </a:p>
                  </a:txBody>
                  <a:tcPr marL="91450" marR="91450" marT="45725" marB="45725">
                    <a:solidFill>
                      <a:schemeClr val="dk1"/>
                    </a:solidFill>
                  </a:tcPr>
                </a:tc>
                <a:tc>
                  <a:txBody>
                    <a:bodyPr/>
                    <a:lstStyle/>
                    <a:p>
                      <a:pPr marL="0" marR="0" lvl="0" indent="0" algn="l" rtl="0">
                        <a:spcBef>
                          <a:spcPts val="0"/>
                        </a:spcBef>
                        <a:spcAft>
                          <a:spcPts val="0"/>
                        </a:spcAft>
                        <a:buNone/>
                      </a:pPr>
                      <a:endParaRPr sz="1200"/>
                    </a:p>
                  </a:txBody>
                  <a:tcPr marL="91450" marR="91450" marT="45725" marB="45725">
                    <a:solidFill>
                      <a:schemeClr val="dk1"/>
                    </a:solidFill>
                  </a:tcPr>
                </a:tc>
                <a:tc>
                  <a:txBody>
                    <a:bodyPr/>
                    <a:lstStyle/>
                    <a:p>
                      <a:pPr marL="0" marR="0" lvl="0" indent="0" algn="l" rtl="0">
                        <a:spcBef>
                          <a:spcPts val="0"/>
                        </a:spcBef>
                        <a:spcAft>
                          <a:spcPts val="0"/>
                        </a:spcAft>
                        <a:buNone/>
                      </a:pPr>
                      <a:endParaRPr sz="1200"/>
                    </a:p>
                  </a:txBody>
                  <a:tcPr marL="91450" marR="91450" marT="45725" marB="45725">
                    <a:solidFill>
                      <a:schemeClr val="dk1"/>
                    </a:solidFill>
                  </a:tcPr>
                </a:tc>
              </a:tr>
              <a:tr h="276025">
                <a:tc rowSpan="4">
                  <a:txBody>
                    <a:bodyPr/>
                    <a:lstStyle/>
                    <a:p>
                      <a:pPr marL="0" marR="0" lvl="0" indent="0" algn="ctr" rtl="0">
                        <a:spcBef>
                          <a:spcPts val="0"/>
                        </a:spcBef>
                        <a:spcAft>
                          <a:spcPts val="0"/>
                        </a:spcAft>
                        <a:buNone/>
                      </a:pPr>
                      <a:endParaRPr sz="1200"/>
                    </a:p>
                    <a:p>
                      <a:pPr marL="0" marR="0" lvl="0" indent="0" algn="ctr" rtl="0">
                        <a:spcBef>
                          <a:spcPts val="0"/>
                        </a:spcBef>
                        <a:spcAft>
                          <a:spcPts val="0"/>
                        </a:spcAft>
                        <a:buNone/>
                      </a:pPr>
                      <a:endParaRPr sz="1200"/>
                    </a:p>
                    <a:p>
                      <a:pPr marL="0" marR="0" lvl="0" indent="0" algn="ctr" rtl="0">
                        <a:spcBef>
                          <a:spcPts val="0"/>
                        </a:spcBef>
                        <a:spcAft>
                          <a:spcPts val="0"/>
                        </a:spcAft>
                        <a:buNone/>
                      </a:pPr>
                      <a:r>
                        <a:rPr lang="en-US" sz="1200"/>
                        <a:t>5</a:t>
                      </a:r>
                      <a:r>
                        <a:rPr lang="en-US" sz="1200" baseline="30000"/>
                        <a:t>th</a:t>
                      </a:r>
                      <a:endParaRPr sz="1200"/>
                    </a:p>
                  </a:txBody>
                  <a:tcPr marL="91450" marR="91450" marT="45725" marB="45725"/>
                </a:tc>
                <a:tc>
                  <a:txBody>
                    <a:bodyPr/>
                    <a:lstStyle/>
                    <a:p>
                      <a:pPr marL="0" marR="0" lvl="0" indent="0" algn="ctr" rtl="0">
                        <a:spcBef>
                          <a:spcPts val="0"/>
                        </a:spcBef>
                        <a:spcAft>
                          <a:spcPts val="0"/>
                        </a:spcAft>
                        <a:buNone/>
                      </a:pPr>
                      <a:r>
                        <a:rPr lang="en-US" sz="1200"/>
                        <a:t>STAR 1</a:t>
                      </a:r>
                      <a:endParaRPr/>
                    </a:p>
                  </a:txBody>
                  <a:tcPr marL="91450" marR="91450" marT="45725" marB="45725"/>
                </a:tc>
                <a:tc>
                  <a:txBody>
                    <a:bodyPr/>
                    <a:lstStyle/>
                    <a:p>
                      <a:pPr marL="0" marR="0" lvl="0" indent="0" algn="ctr" rtl="0">
                        <a:spcBef>
                          <a:spcPts val="0"/>
                        </a:spcBef>
                        <a:spcAft>
                          <a:spcPts val="0"/>
                        </a:spcAft>
                        <a:buNone/>
                      </a:pPr>
                      <a:r>
                        <a:rPr lang="en-US" sz="1200"/>
                        <a:t>SPRING GMAS - 41</a:t>
                      </a:r>
                      <a:endParaRPr/>
                    </a:p>
                    <a:p>
                      <a:pPr marL="0" marR="0" lvl="0" indent="0" algn="ctr" rtl="0">
                        <a:spcBef>
                          <a:spcPts val="0"/>
                        </a:spcBef>
                        <a:spcAft>
                          <a:spcPts val="0"/>
                        </a:spcAft>
                        <a:buNone/>
                      </a:pPr>
                      <a:r>
                        <a:rPr lang="en-US" sz="1200"/>
                        <a:t>FALL STAR - </a:t>
                      </a:r>
                      <a:r>
                        <a:rPr lang="en-US" sz="1200">
                          <a:highlight>
                            <a:srgbClr val="FFFFFF"/>
                          </a:highlight>
                        </a:rPr>
                        <a:t>48</a:t>
                      </a:r>
                      <a:endParaRPr>
                        <a:highlight>
                          <a:srgbClr val="FFFFFF"/>
                        </a:highlight>
                      </a:endParaRPr>
                    </a:p>
                  </a:txBody>
                  <a:tcPr marL="91450" marR="91450" marT="45725" marB="45725">
                    <a:solidFill>
                      <a:srgbClr val="FF0000"/>
                    </a:solidFill>
                  </a:tcPr>
                </a:tc>
                <a:tc>
                  <a:txBody>
                    <a:bodyPr/>
                    <a:lstStyle/>
                    <a:p>
                      <a:pPr marL="0" marR="0" lvl="0" indent="0" algn="ctr" rtl="0">
                        <a:spcBef>
                          <a:spcPts val="0"/>
                        </a:spcBef>
                        <a:spcAft>
                          <a:spcPts val="0"/>
                        </a:spcAft>
                        <a:buNone/>
                      </a:pPr>
                      <a:r>
                        <a:rPr lang="en-US" sz="1200"/>
                        <a:t>SPRING GMAS - 22</a:t>
                      </a:r>
                      <a:endParaRPr sz="1200"/>
                    </a:p>
                    <a:p>
                      <a:pPr marL="0" marR="0" lvl="0" indent="0" algn="ctr" rtl="0">
                        <a:spcBef>
                          <a:spcPts val="0"/>
                        </a:spcBef>
                        <a:spcAft>
                          <a:spcPts val="0"/>
                        </a:spcAft>
                        <a:buNone/>
                      </a:pPr>
                      <a:r>
                        <a:rPr lang="en-US" sz="1200"/>
                        <a:t>FALL STAR - </a:t>
                      </a:r>
                      <a:r>
                        <a:rPr lang="en-US" sz="1200">
                          <a:highlight>
                            <a:srgbClr val="FFFFFF"/>
                          </a:highlight>
                        </a:rPr>
                        <a:t>6</a:t>
                      </a:r>
                      <a:endParaRPr sz="1200">
                        <a:highlight>
                          <a:srgbClr val="FFFFFF"/>
                        </a:highlight>
                      </a:endParaRPr>
                    </a:p>
                  </a:txBody>
                  <a:tcPr marL="91450" marR="91450" marT="45725" marB="45725">
                    <a:solidFill>
                      <a:srgbClr val="FFFF00"/>
                    </a:solidFill>
                  </a:tcPr>
                </a:tc>
                <a:tc>
                  <a:txBody>
                    <a:bodyPr/>
                    <a:lstStyle/>
                    <a:p>
                      <a:pPr marL="0" marR="0" lvl="0" indent="0" algn="ctr" rtl="0">
                        <a:spcBef>
                          <a:spcPts val="0"/>
                        </a:spcBef>
                        <a:spcAft>
                          <a:spcPts val="0"/>
                        </a:spcAft>
                        <a:buNone/>
                      </a:pPr>
                      <a:r>
                        <a:rPr lang="en-US" sz="1200"/>
                        <a:t>SPRING GMAS - 3</a:t>
                      </a:r>
                      <a:endParaRPr/>
                    </a:p>
                    <a:p>
                      <a:pPr marL="0" marR="0" lvl="0" indent="0" algn="ctr" rtl="0">
                        <a:spcBef>
                          <a:spcPts val="0"/>
                        </a:spcBef>
                        <a:spcAft>
                          <a:spcPts val="0"/>
                        </a:spcAft>
                        <a:buNone/>
                      </a:pPr>
                      <a:r>
                        <a:rPr lang="en-US" sz="1200"/>
                        <a:t>FALL STAR - </a:t>
                      </a:r>
                      <a:r>
                        <a:rPr lang="en-US" sz="1200">
                          <a:highlight>
                            <a:srgbClr val="FFFFFF"/>
                          </a:highlight>
                        </a:rPr>
                        <a:t>0</a:t>
                      </a:r>
                      <a:endParaRPr sz="1200">
                        <a:highlight>
                          <a:srgbClr val="FFFFFF"/>
                        </a:highlight>
                      </a:endParaRPr>
                    </a:p>
                  </a:txBody>
                  <a:tcPr marL="91450" marR="91450" marT="45725" marB="45725">
                    <a:solidFill>
                      <a:srgbClr val="00B050"/>
                    </a:solidFill>
                  </a:tcPr>
                </a:tc>
                <a:tc>
                  <a:txBody>
                    <a:bodyPr/>
                    <a:lstStyle/>
                    <a:p>
                      <a:pPr marL="0" marR="0" lvl="0" indent="0" algn="ctr" rtl="0">
                        <a:spcBef>
                          <a:spcPts val="0"/>
                        </a:spcBef>
                        <a:spcAft>
                          <a:spcPts val="0"/>
                        </a:spcAft>
                        <a:buNone/>
                      </a:pPr>
                      <a:r>
                        <a:rPr lang="en-US" sz="1200"/>
                        <a:t>SPRING GMAS: 3/66 = 4%</a:t>
                      </a:r>
                      <a:endParaRPr/>
                    </a:p>
                    <a:p>
                      <a:pPr marL="0" marR="0" lvl="0" indent="0" algn="ctr" rtl="0">
                        <a:spcBef>
                          <a:spcPts val="0"/>
                        </a:spcBef>
                        <a:spcAft>
                          <a:spcPts val="0"/>
                        </a:spcAft>
                        <a:buNone/>
                      </a:pPr>
                      <a:r>
                        <a:rPr lang="en-US" sz="1200"/>
                        <a:t>FALL STAR: 0/48 = &lt;1%</a:t>
                      </a:r>
                      <a:endParaRPr sz="1200"/>
                    </a:p>
                  </a:txBody>
                  <a:tcPr marL="91450" marR="91450" marT="45725" marB="45725"/>
                </a:tc>
              </a:tr>
              <a:tr h="276025">
                <a:tc vMerge="1">
                  <a:txBody>
                    <a:bodyPr/>
                    <a:lstStyle/>
                    <a:p>
                      <a:endParaRPr lang="en-US"/>
                    </a:p>
                  </a:txBody>
                  <a:tcPr/>
                </a:tc>
                <a:tc>
                  <a:txBody>
                    <a:bodyPr/>
                    <a:lstStyle/>
                    <a:p>
                      <a:pPr marL="0" marR="0" lvl="0" indent="0" algn="ctr" rtl="0">
                        <a:spcBef>
                          <a:spcPts val="0"/>
                        </a:spcBef>
                        <a:spcAft>
                          <a:spcPts val="0"/>
                        </a:spcAft>
                        <a:buNone/>
                      </a:pPr>
                      <a:r>
                        <a:rPr lang="en-US" sz="1200"/>
                        <a:t>STAR 2</a:t>
                      </a:r>
                      <a:endParaRPr/>
                    </a:p>
                  </a:txBody>
                  <a:tcPr marL="91450" marR="91450" marT="45725" marB="45725"/>
                </a:tc>
                <a:tc>
                  <a:txBody>
                    <a:bodyPr/>
                    <a:lstStyle/>
                    <a:p>
                      <a:pPr marL="0" marR="0" lvl="0" indent="0" algn="l" rtl="0">
                        <a:spcBef>
                          <a:spcPts val="0"/>
                        </a:spcBef>
                        <a:spcAft>
                          <a:spcPts val="0"/>
                        </a:spcAft>
                        <a:buNone/>
                      </a:pPr>
                      <a:endParaRPr sz="1200"/>
                    </a:p>
                  </a:txBody>
                  <a:tcPr marL="91450" marR="91450" marT="45725" marB="45725">
                    <a:solidFill>
                      <a:srgbClr val="FF0000"/>
                    </a:solidFill>
                  </a:tcPr>
                </a:tc>
                <a:tc>
                  <a:txBody>
                    <a:bodyPr/>
                    <a:lstStyle/>
                    <a:p>
                      <a:pPr marL="0" marR="0" lvl="0" indent="0" algn="l" rtl="0">
                        <a:spcBef>
                          <a:spcPts val="0"/>
                        </a:spcBef>
                        <a:spcAft>
                          <a:spcPts val="0"/>
                        </a:spcAft>
                        <a:buNone/>
                      </a:pPr>
                      <a:endParaRPr sz="1200"/>
                    </a:p>
                  </a:txBody>
                  <a:tcPr marL="91450" marR="91450" marT="45725" marB="45725">
                    <a:solidFill>
                      <a:srgbClr val="FFFF00"/>
                    </a:solidFill>
                  </a:tcPr>
                </a:tc>
                <a:tc>
                  <a:txBody>
                    <a:bodyPr/>
                    <a:lstStyle/>
                    <a:p>
                      <a:pPr marL="0" marR="0" lvl="0" indent="0" algn="l" rtl="0">
                        <a:spcBef>
                          <a:spcPts val="0"/>
                        </a:spcBef>
                        <a:spcAft>
                          <a:spcPts val="0"/>
                        </a:spcAft>
                        <a:buNone/>
                      </a:pPr>
                      <a:endParaRPr sz="1200"/>
                    </a:p>
                  </a:txBody>
                  <a:tcPr marL="91450" marR="91450" marT="45725" marB="45725">
                    <a:solidFill>
                      <a:srgbClr val="00B050"/>
                    </a:solidFill>
                  </a:tcPr>
                </a:tc>
                <a:tc>
                  <a:txBody>
                    <a:bodyPr/>
                    <a:lstStyle/>
                    <a:p>
                      <a:pPr marL="0" marR="0" lvl="0" indent="0" algn="l" rtl="0">
                        <a:spcBef>
                          <a:spcPts val="0"/>
                        </a:spcBef>
                        <a:spcAft>
                          <a:spcPts val="0"/>
                        </a:spcAft>
                        <a:buNone/>
                      </a:pPr>
                      <a:endParaRPr sz="1200"/>
                    </a:p>
                  </a:txBody>
                  <a:tcPr marL="91450" marR="91450" marT="45725" marB="45725"/>
                </a:tc>
              </a:tr>
              <a:tr h="276025">
                <a:tc vMerge="1">
                  <a:txBody>
                    <a:bodyPr/>
                    <a:lstStyle/>
                    <a:p>
                      <a:endParaRPr lang="en-US"/>
                    </a:p>
                  </a:txBody>
                  <a:tcPr/>
                </a:tc>
                <a:tc>
                  <a:txBody>
                    <a:bodyPr/>
                    <a:lstStyle/>
                    <a:p>
                      <a:pPr marL="0" marR="0" lvl="0" indent="0" algn="ctr" rtl="0">
                        <a:spcBef>
                          <a:spcPts val="0"/>
                        </a:spcBef>
                        <a:spcAft>
                          <a:spcPts val="0"/>
                        </a:spcAft>
                        <a:buNone/>
                      </a:pPr>
                      <a:r>
                        <a:rPr lang="en-US" sz="1200"/>
                        <a:t>STAR 3</a:t>
                      </a:r>
                      <a:endParaRPr/>
                    </a:p>
                  </a:txBody>
                  <a:tcPr marL="91450" marR="91450" marT="45725" marB="45725"/>
                </a:tc>
                <a:tc>
                  <a:txBody>
                    <a:bodyPr/>
                    <a:lstStyle/>
                    <a:p>
                      <a:pPr marL="0" marR="0" lvl="0" indent="0" algn="l" rtl="0">
                        <a:spcBef>
                          <a:spcPts val="0"/>
                        </a:spcBef>
                        <a:spcAft>
                          <a:spcPts val="0"/>
                        </a:spcAft>
                        <a:buNone/>
                      </a:pPr>
                      <a:endParaRPr sz="1200"/>
                    </a:p>
                  </a:txBody>
                  <a:tcPr marL="91450" marR="91450" marT="45725" marB="45725">
                    <a:solidFill>
                      <a:srgbClr val="FF0000"/>
                    </a:solidFill>
                  </a:tcPr>
                </a:tc>
                <a:tc>
                  <a:txBody>
                    <a:bodyPr/>
                    <a:lstStyle/>
                    <a:p>
                      <a:pPr marL="0" marR="0" lvl="0" indent="0" algn="l" rtl="0">
                        <a:spcBef>
                          <a:spcPts val="0"/>
                        </a:spcBef>
                        <a:spcAft>
                          <a:spcPts val="0"/>
                        </a:spcAft>
                        <a:buNone/>
                      </a:pPr>
                      <a:endParaRPr sz="1200"/>
                    </a:p>
                  </a:txBody>
                  <a:tcPr marL="91450" marR="91450" marT="45725" marB="45725">
                    <a:solidFill>
                      <a:srgbClr val="FFFF00"/>
                    </a:solidFill>
                  </a:tcPr>
                </a:tc>
                <a:tc>
                  <a:txBody>
                    <a:bodyPr/>
                    <a:lstStyle/>
                    <a:p>
                      <a:pPr marL="0" marR="0" lvl="0" indent="0" algn="l" rtl="0">
                        <a:spcBef>
                          <a:spcPts val="0"/>
                        </a:spcBef>
                        <a:spcAft>
                          <a:spcPts val="0"/>
                        </a:spcAft>
                        <a:buNone/>
                      </a:pPr>
                      <a:endParaRPr sz="1200"/>
                    </a:p>
                  </a:txBody>
                  <a:tcPr marL="91450" marR="91450" marT="45725" marB="45725">
                    <a:solidFill>
                      <a:srgbClr val="00B050"/>
                    </a:solidFill>
                  </a:tcPr>
                </a:tc>
                <a:tc>
                  <a:txBody>
                    <a:bodyPr/>
                    <a:lstStyle/>
                    <a:p>
                      <a:pPr marL="0" marR="0" lvl="0" indent="0" algn="l" rtl="0">
                        <a:spcBef>
                          <a:spcPts val="0"/>
                        </a:spcBef>
                        <a:spcAft>
                          <a:spcPts val="0"/>
                        </a:spcAft>
                        <a:buNone/>
                      </a:pPr>
                      <a:endParaRPr sz="1200"/>
                    </a:p>
                  </a:txBody>
                  <a:tcPr marL="91450" marR="91450" marT="45725" marB="45725"/>
                </a:tc>
              </a:tr>
              <a:tr h="276025">
                <a:tc vMerge="1">
                  <a:txBody>
                    <a:bodyPr/>
                    <a:lstStyle/>
                    <a:p>
                      <a:endParaRPr lang="en-US"/>
                    </a:p>
                  </a:txBody>
                  <a:tcPr/>
                </a:tc>
                <a:tc>
                  <a:txBody>
                    <a:bodyPr/>
                    <a:lstStyle/>
                    <a:p>
                      <a:pPr marL="0" marR="0" lvl="0" indent="0" algn="ctr" rtl="0">
                        <a:spcBef>
                          <a:spcPts val="0"/>
                        </a:spcBef>
                        <a:spcAft>
                          <a:spcPts val="0"/>
                        </a:spcAft>
                        <a:buNone/>
                      </a:pPr>
                      <a:r>
                        <a:rPr lang="en-US" sz="1200"/>
                        <a:t>GMAS</a:t>
                      </a:r>
                      <a:endParaRPr/>
                    </a:p>
                  </a:txBody>
                  <a:tcPr marL="91450" marR="91450" marT="45725" marB="45725"/>
                </a:tc>
                <a:tc>
                  <a:txBody>
                    <a:bodyPr/>
                    <a:lstStyle/>
                    <a:p>
                      <a:pPr marL="0" marR="0" lvl="0" indent="0" algn="l" rtl="0">
                        <a:spcBef>
                          <a:spcPts val="0"/>
                        </a:spcBef>
                        <a:spcAft>
                          <a:spcPts val="0"/>
                        </a:spcAft>
                        <a:buNone/>
                      </a:pPr>
                      <a:endParaRPr sz="1200"/>
                    </a:p>
                  </a:txBody>
                  <a:tcPr marL="91450" marR="91450" marT="45725" marB="45725">
                    <a:solidFill>
                      <a:srgbClr val="FF0000"/>
                    </a:solidFill>
                  </a:tcPr>
                </a:tc>
                <a:tc>
                  <a:txBody>
                    <a:bodyPr/>
                    <a:lstStyle/>
                    <a:p>
                      <a:pPr marL="0" marR="0" lvl="0" indent="0" algn="l" rtl="0">
                        <a:spcBef>
                          <a:spcPts val="0"/>
                        </a:spcBef>
                        <a:spcAft>
                          <a:spcPts val="0"/>
                        </a:spcAft>
                        <a:buNone/>
                      </a:pPr>
                      <a:endParaRPr sz="1200"/>
                    </a:p>
                  </a:txBody>
                  <a:tcPr marL="91450" marR="91450" marT="45725" marB="45725">
                    <a:solidFill>
                      <a:srgbClr val="FFFF00"/>
                    </a:solidFill>
                  </a:tcPr>
                </a:tc>
                <a:tc>
                  <a:txBody>
                    <a:bodyPr/>
                    <a:lstStyle/>
                    <a:p>
                      <a:pPr marL="0" marR="0" lvl="0" indent="0" algn="l" rtl="0">
                        <a:spcBef>
                          <a:spcPts val="0"/>
                        </a:spcBef>
                        <a:spcAft>
                          <a:spcPts val="0"/>
                        </a:spcAft>
                        <a:buNone/>
                      </a:pPr>
                      <a:endParaRPr sz="1200"/>
                    </a:p>
                  </a:txBody>
                  <a:tcPr marL="91450" marR="91450" marT="45725" marB="45725">
                    <a:solidFill>
                      <a:srgbClr val="00B050"/>
                    </a:solidFill>
                  </a:tcPr>
                </a:tc>
                <a:tc>
                  <a:txBody>
                    <a:bodyPr/>
                    <a:lstStyle/>
                    <a:p>
                      <a:pPr marL="0" marR="0" lvl="0" indent="0" algn="l" rtl="0">
                        <a:spcBef>
                          <a:spcPts val="0"/>
                        </a:spcBef>
                        <a:spcAft>
                          <a:spcPts val="0"/>
                        </a:spcAft>
                        <a:buNone/>
                      </a:pPr>
                      <a:endParaRPr sz="1200"/>
                    </a:p>
                  </a:txBody>
                  <a:tcPr marL="91450" marR="91450" marT="45725" marB="45725"/>
                </a:tc>
              </a:tr>
            </a:tbl>
          </a:graphicData>
        </a:graphic>
      </p:graphicFrame>
      <p:sp>
        <p:nvSpPr>
          <p:cNvPr id="198" name="Shape 198"/>
          <p:cNvSpPr txBox="1"/>
          <p:nvPr/>
        </p:nvSpPr>
        <p:spPr>
          <a:xfrm>
            <a:off x="8615525" y="6452425"/>
            <a:ext cx="3220200" cy="2826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US"/>
              <a:t>Revised 12-05-17 M. Reid. STAR 360</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Shape 203"/>
          <p:cNvSpPr txBox="1">
            <a:spLocks noGrp="1"/>
          </p:cNvSpPr>
          <p:nvPr>
            <p:ph type="title"/>
          </p:nvPr>
        </p:nvSpPr>
        <p:spPr>
          <a:xfrm>
            <a:off x="1439553" y="-292179"/>
            <a:ext cx="10515600" cy="1325700"/>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Monitoring Readiness…</a:t>
            </a:r>
            <a:endParaRPr sz="4400" b="0" i="0" u="none" strike="noStrike" cap="none">
              <a:solidFill>
                <a:schemeClr val="dk1"/>
              </a:solidFill>
              <a:latin typeface="Calibri"/>
              <a:ea typeface="Calibri"/>
              <a:cs typeface="Calibri"/>
              <a:sym typeface="Calibri"/>
            </a:endParaRPr>
          </a:p>
        </p:txBody>
      </p:sp>
      <p:graphicFrame>
        <p:nvGraphicFramePr>
          <p:cNvPr id="204" name="Shape 204"/>
          <p:cNvGraphicFramePr/>
          <p:nvPr/>
        </p:nvGraphicFramePr>
        <p:xfrm>
          <a:off x="398462" y="833681"/>
          <a:ext cx="3000000" cy="3000000"/>
        </p:xfrm>
        <a:graphic>
          <a:graphicData uri="http://schemas.openxmlformats.org/drawingml/2006/table">
            <a:tbl>
              <a:tblPr firstRow="1" bandRow="1">
                <a:noFill/>
                <a:tableStyleId>{57FC0557-86F8-4114-9523-7D9E0D9F8B0B}</a:tableStyleId>
              </a:tblPr>
              <a:tblGrid>
                <a:gridCol w="1911400"/>
                <a:gridCol w="382900"/>
                <a:gridCol w="4542650"/>
                <a:gridCol w="2505600"/>
                <a:gridCol w="1820250"/>
              </a:tblGrid>
              <a:tr h="456100">
                <a:tc gridSpan="5">
                  <a:txBody>
                    <a:bodyPr/>
                    <a:lstStyle/>
                    <a:p>
                      <a:pPr marL="0" marR="0" lvl="0" indent="0" algn="ctr" rtl="0">
                        <a:spcBef>
                          <a:spcPts val="0"/>
                        </a:spcBef>
                        <a:spcAft>
                          <a:spcPts val="0"/>
                        </a:spcAft>
                        <a:buNone/>
                      </a:pPr>
                      <a:r>
                        <a:rPr lang="en-US" sz="1800" b="1"/>
                        <a:t>3rd Grade</a:t>
                      </a:r>
                      <a:endParaRPr sz="1800" b="1"/>
                    </a:p>
                  </a:txBody>
                  <a:tcPr marL="91450" marR="91450" marT="45725" marB="45725">
                    <a:solidFill>
                      <a:srgbClr val="D8D8D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09875">
                <a:tc>
                  <a:txBody>
                    <a:bodyPr/>
                    <a:lstStyle/>
                    <a:p>
                      <a:pPr marL="0" marR="0" lvl="0" indent="0" algn="ctr" rtl="0">
                        <a:spcBef>
                          <a:spcPts val="0"/>
                        </a:spcBef>
                        <a:spcAft>
                          <a:spcPts val="0"/>
                        </a:spcAft>
                        <a:buNone/>
                      </a:pPr>
                      <a:r>
                        <a:rPr lang="en-US" sz="1800" b="1"/>
                        <a:t>Status</a:t>
                      </a:r>
                      <a:endParaRPr sz="1800" b="1"/>
                    </a:p>
                  </a:txBody>
                  <a:tcPr marL="91450" marR="91450" marT="45725" marB="45725">
                    <a:solidFill>
                      <a:srgbClr val="D8D8D8"/>
                    </a:solidFill>
                  </a:tcPr>
                </a:tc>
                <a:tc>
                  <a:txBody>
                    <a:bodyPr/>
                    <a:lstStyle/>
                    <a:p>
                      <a:pPr marL="0" marR="0" lvl="0" indent="0" algn="ctr" rtl="0">
                        <a:spcBef>
                          <a:spcPts val="0"/>
                        </a:spcBef>
                        <a:spcAft>
                          <a:spcPts val="0"/>
                        </a:spcAft>
                        <a:buNone/>
                      </a:pPr>
                      <a:endParaRPr sz="1800" b="1"/>
                    </a:p>
                  </a:txBody>
                  <a:tcPr marL="91450" marR="91450" marT="45725" marB="45725">
                    <a:solidFill>
                      <a:schemeClr val="dk1"/>
                    </a:solidFill>
                  </a:tcPr>
                </a:tc>
                <a:tc>
                  <a:txBody>
                    <a:bodyPr/>
                    <a:lstStyle/>
                    <a:p>
                      <a:pPr marL="0" marR="0" lvl="0" indent="0" algn="ctr" rtl="0">
                        <a:spcBef>
                          <a:spcPts val="0"/>
                        </a:spcBef>
                        <a:spcAft>
                          <a:spcPts val="0"/>
                        </a:spcAft>
                        <a:buNone/>
                      </a:pPr>
                      <a:r>
                        <a:rPr lang="en-US" sz="1800" b="1"/>
                        <a:t>Does not Meet</a:t>
                      </a:r>
                      <a:endParaRPr sz="1800" b="1"/>
                    </a:p>
                  </a:txBody>
                  <a:tcPr marL="91450" marR="91450" marT="45725" marB="45725">
                    <a:solidFill>
                      <a:srgbClr val="FF0000"/>
                    </a:solidFill>
                  </a:tcPr>
                </a:tc>
                <a:tc>
                  <a:txBody>
                    <a:bodyPr/>
                    <a:lstStyle/>
                    <a:p>
                      <a:pPr marL="0" marR="0" lvl="0" indent="0" algn="ctr" rtl="0">
                        <a:spcBef>
                          <a:spcPts val="0"/>
                        </a:spcBef>
                        <a:spcAft>
                          <a:spcPts val="0"/>
                        </a:spcAft>
                        <a:buNone/>
                      </a:pPr>
                      <a:r>
                        <a:rPr lang="en-US" sz="1800" b="1"/>
                        <a:t>At Risk</a:t>
                      </a:r>
                      <a:endParaRPr sz="1800" b="1"/>
                    </a:p>
                  </a:txBody>
                  <a:tcPr marL="91450" marR="91450" marT="45725" marB="45725">
                    <a:solidFill>
                      <a:srgbClr val="FFFF00"/>
                    </a:solidFill>
                  </a:tcPr>
                </a:tc>
                <a:tc>
                  <a:txBody>
                    <a:bodyPr/>
                    <a:lstStyle/>
                    <a:p>
                      <a:pPr marL="0" marR="0" lvl="0" indent="0" algn="ctr" rtl="0">
                        <a:spcBef>
                          <a:spcPts val="0"/>
                        </a:spcBef>
                        <a:spcAft>
                          <a:spcPts val="0"/>
                        </a:spcAft>
                        <a:buNone/>
                      </a:pPr>
                      <a:r>
                        <a:rPr lang="en-US" sz="1800" b="1"/>
                        <a:t>Meeting</a:t>
                      </a:r>
                      <a:endParaRPr sz="1800" b="1"/>
                    </a:p>
                  </a:txBody>
                  <a:tcPr marL="91450" marR="91450" marT="45725" marB="45725">
                    <a:solidFill>
                      <a:srgbClr val="00B050"/>
                    </a:solidFill>
                  </a:tcPr>
                </a:tc>
              </a:tr>
              <a:tr h="447025">
                <a:tc>
                  <a:txBody>
                    <a:bodyPr/>
                    <a:lstStyle/>
                    <a:p>
                      <a:pPr marL="0" marR="0" lvl="0" indent="0" algn="ctr" rtl="0">
                        <a:spcBef>
                          <a:spcPts val="0"/>
                        </a:spcBef>
                        <a:spcAft>
                          <a:spcPts val="0"/>
                        </a:spcAft>
                        <a:buNone/>
                      </a:pPr>
                      <a:r>
                        <a:rPr lang="en-US" sz="1800"/>
                        <a:t>100%</a:t>
                      </a:r>
                      <a:endParaRPr sz="1800"/>
                    </a:p>
                  </a:txBody>
                  <a:tcPr marL="91450" marR="91450" marT="45725" marB="45725">
                    <a:solidFill>
                      <a:srgbClr val="D8D8D8"/>
                    </a:solidFill>
                  </a:tcPr>
                </a:tc>
                <a:tc>
                  <a:txBody>
                    <a:bodyPr/>
                    <a:lstStyle/>
                    <a:p>
                      <a:pPr marL="0" marR="0" lvl="0" indent="0" algn="l" rtl="0">
                        <a:spcBef>
                          <a:spcPts val="0"/>
                        </a:spcBef>
                        <a:spcAft>
                          <a:spcPts val="0"/>
                        </a:spcAft>
                        <a:buNone/>
                      </a:pPr>
                      <a:endParaRPr sz="1800"/>
                    </a:p>
                  </a:txBody>
                  <a:tcPr marL="91450" marR="91450" marT="45725" marB="45725">
                    <a:solidFill>
                      <a:schemeClr val="dk1"/>
                    </a:solidFill>
                  </a:tcPr>
                </a:tc>
                <a:tc>
                  <a:txBody>
                    <a:bodyPr/>
                    <a:lstStyle/>
                    <a:p>
                      <a:pPr marL="0" marR="0" lvl="0" indent="0" algn="ctr" rtl="0">
                        <a:spcBef>
                          <a:spcPts val="0"/>
                        </a:spcBef>
                        <a:spcAft>
                          <a:spcPts val="0"/>
                        </a:spcAft>
                        <a:buNone/>
                      </a:pPr>
                      <a:r>
                        <a:rPr lang="en-US" sz="1800"/>
                        <a:t>65</a:t>
                      </a:r>
                      <a:endParaRPr sz="1800"/>
                    </a:p>
                  </a:txBody>
                  <a:tcPr marL="91450" marR="91450" marT="45725" marB="45725">
                    <a:solidFill>
                      <a:srgbClr val="FF0000"/>
                    </a:solidFill>
                  </a:tcPr>
                </a:tc>
                <a:tc>
                  <a:txBody>
                    <a:bodyPr/>
                    <a:lstStyle/>
                    <a:p>
                      <a:pPr marL="0" marR="0" lvl="0" indent="0" algn="ctr" rtl="0">
                        <a:spcBef>
                          <a:spcPts val="0"/>
                        </a:spcBef>
                        <a:spcAft>
                          <a:spcPts val="0"/>
                        </a:spcAft>
                        <a:buNone/>
                      </a:pPr>
                      <a:r>
                        <a:rPr lang="en-US" sz="1800"/>
                        <a:t>7</a:t>
                      </a:r>
                      <a:endParaRPr sz="1800"/>
                    </a:p>
                  </a:txBody>
                  <a:tcPr marL="91450" marR="91450" marT="45725" marB="45725">
                    <a:solidFill>
                      <a:srgbClr val="FFFF00"/>
                    </a:solidFill>
                  </a:tcPr>
                </a:tc>
                <a:tc>
                  <a:txBody>
                    <a:bodyPr/>
                    <a:lstStyle/>
                    <a:p>
                      <a:pPr marL="0" marR="0" lvl="0" indent="0" algn="ctr" rtl="0">
                        <a:spcBef>
                          <a:spcPts val="0"/>
                        </a:spcBef>
                        <a:spcAft>
                          <a:spcPts val="0"/>
                        </a:spcAft>
                        <a:buNone/>
                      </a:pPr>
                      <a:r>
                        <a:rPr lang="en-US" sz="1800"/>
                        <a:t>2</a:t>
                      </a:r>
                      <a:endParaRPr sz="1800"/>
                    </a:p>
                  </a:txBody>
                  <a:tcPr marL="91450" marR="91450" marT="45725" marB="45725">
                    <a:solidFill>
                      <a:srgbClr val="00B050"/>
                    </a:solidFill>
                  </a:tcPr>
                </a:tc>
              </a:tr>
              <a:tr h="4349325">
                <a:tc>
                  <a:txBody>
                    <a:bodyPr/>
                    <a:lstStyle/>
                    <a:p>
                      <a:pPr marL="0" marR="0" lvl="0" indent="0" algn="ctr" rtl="0">
                        <a:spcBef>
                          <a:spcPts val="0"/>
                        </a:spcBef>
                        <a:spcAft>
                          <a:spcPts val="0"/>
                        </a:spcAft>
                        <a:buNone/>
                      </a:pPr>
                      <a:endParaRPr sz="1800"/>
                    </a:p>
                  </a:txBody>
                  <a:tcPr marL="91450" marR="91450" marT="45725" marB="45725">
                    <a:solidFill>
                      <a:srgbClr val="D8D8D8"/>
                    </a:solidFill>
                  </a:tcPr>
                </a:tc>
                <a:tc>
                  <a:txBody>
                    <a:bodyPr/>
                    <a:lstStyle/>
                    <a:p>
                      <a:pPr marL="0" marR="0" lvl="0" indent="0" algn="l" rtl="0">
                        <a:spcBef>
                          <a:spcPts val="0"/>
                        </a:spcBef>
                        <a:spcAft>
                          <a:spcPts val="0"/>
                        </a:spcAft>
                        <a:buNone/>
                      </a:pPr>
                      <a:endParaRPr sz="1800"/>
                    </a:p>
                  </a:txBody>
                  <a:tcPr marL="91450" marR="91450" marT="45725" marB="45725">
                    <a:solidFill>
                      <a:schemeClr val="dk1"/>
                    </a:solidFill>
                  </a:tcPr>
                </a:tc>
                <a:tc>
                  <a:txBody>
                    <a:bodyPr/>
                    <a:lstStyle/>
                    <a:p>
                      <a:pPr marL="25400" lvl="0" indent="0" rtl="0">
                        <a:spcBef>
                          <a:spcPts val="0"/>
                        </a:spcBef>
                        <a:spcAft>
                          <a:spcPts val="0"/>
                        </a:spcAft>
                        <a:buClr>
                          <a:schemeClr val="dk1"/>
                        </a:buClr>
                        <a:buSzPts val="1100"/>
                        <a:buFont typeface="Arial"/>
                        <a:buNone/>
                      </a:pPr>
                      <a:r>
                        <a:rPr lang="en-US" sz="800">
                          <a:latin typeface="Arial"/>
                          <a:ea typeface="Arial"/>
                          <a:cs typeface="Arial"/>
                          <a:sym typeface="Arial"/>
                        </a:rPr>
                        <a:t>  </a:t>
                      </a:r>
                      <a:endParaRPr sz="1800"/>
                    </a:p>
                  </a:txBody>
                  <a:tcPr marL="91450" marR="91450" marT="45725" marB="45725">
                    <a:solidFill>
                      <a:srgbClr val="FF0000"/>
                    </a:solidFill>
                  </a:tcPr>
                </a:tc>
                <a:tc>
                  <a:txBody>
                    <a:bodyPr/>
                    <a:lstStyle/>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txBody>
                  <a:tcPr marL="91450" marR="91450" marT="45725" marB="45725">
                    <a:solidFill>
                      <a:srgbClr val="FFFF00"/>
                    </a:solidFill>
                  </a:tcPr>
                </a:tc>
                <a:tc>
                  <a:txBody>
                    <a:bodyPr/>
                    <a:lstStyle/>
                    <a:p>
                      <a:pPr marL="25400" lvl="0" indent="0" rtl="0">
                        <a:spcBef>
                          <a:spcPts val="0"/>
                        </a:spcBef>
                        <a:spcAft>
                          <a:spcPts val="0"/>
                        </a:spcAft>
                        <a:buClr>
                          <a:schemeClr val="dk1"/>
                        </a:buClr>
                        <a:buSzPts val="1100"/>
                        <a:buFont typeface="Arial"/>
                        <a:buNone/>
                      </a:pPr>
                      <a:r>
                        <a:rPr lang="en-US" sz="800">
                          <a:highlight>
                            <a:srgbClr val="FFFFFF"/>
                          </a:highlight>
                          <a:latin typeface="Arial"/>
                          <a:ea typeface="Arial"/>
                          <a:cs typeface="Arial"/>
                          <a:sym typeface="Arial"/>
                        </a:rPr>
                        <a:t>Millan-Lopez, Emanuel  875L</a:t>
                      </a:r>
                      <a:endParaRPr sz="800">
                        <a:highlight>
                          <a:srgbClr val="FFFFFF"/>
                        </a:highlight>
                        <a:latin typeface="Arial"/>
                        <a:ea typeface="Arial"/>
                        <a:cs typeface="Arial"/>
                        <a:sym typeface="Arial"/>
                      </a:endParaRPr>
                    </a:p>
                    <a:p>
                      <a:pPr marL="25400" lvl="0" indent="0" rtl="0">
                        <a:spcBef>
                          <a:spcPts val="0"/>
                        </a:spcBef>
                        <a:spcAft>
                          <a:spcPts val="0"/>
                        </a:spcAft>
                        <a:buClr>
                          <a:schemeClr val="dk1"/>
                        </a:buClr>
                        <a:buSzPts val="1100"/>
                        <a:buFont typeface="Arial"/>
                        <a:buNone/>
                      </a:pPr>
                      <a:r>
                        <a:rPr lang="en-US" sz="800">
                          <a:highlight>
                            <a:srgbClr val="FFFFFF"/>
                          </a:highlight>
                          <a:latin typeface="Arial"/>
                          <a:ea typeface="Arial"/>
                          <a:cs typeface="Arial"/>
                          <a:sym typeface="Arial"/>
                        </a:rPr>
                        <a:t>Tanner, Hailey                730L </a:t>
                      </a:r>
                      <a:endParaRPr sz="1800">
                        <a:highlight>
                          <a:srgbClr val="FFFFFF"/>
                        </a:highlight>
                      </a:endParaRPr>
                    </a:p>
                  </a:txBody>
                  <a:tcPr marL="91450" marR="91450" marT="45725" marB="45725">
                    <a:solidFill>
                      <a:srgbClr val="00B050"/>
                    </a:solidFill>
                  </a:tcPr>
                </a:tc>
              </a:tr>
            </a:tbl>
          </a:graphicData>
        </a:graphic>
      </p:graphicFrame>
      <p:pic>
        <p:nvPicPr>
          <p:cNvPr id="205" name="Shape 205"/>
          <p:cNvPicPr preferRelativeResize="0"/>
          <p:nvPr/>
        </p:nvPicPr>
        <p:blipFill>
          <a:blip r:embed="rId3">
            <a:alphaModFix/>
          </a:blip>
          <a:stretch>
            <a:fillRect/>
          </a:stretch>
        </p:blipFill>
        <p:spPr>
          <a:xfrm>
            <a:off x="7384400" y="2436301"/>
            <a:ext cx="2190750" cy="914400"/>
          </a:xfrm>
          <a:prstGeom prst="rect">
            <a:avLst/>
          </a:prstGeom>
          <a:noFill/>
          <a:ln w="19050" cap="flat" cmpd="sng">
            <a:solidFill>
              <a:schemeClr val="dk2"/>
            </a:solidFill>
            <a:prstDash val="solid"/>
            <a:round/>
            <a:headEnd type="none" w="sm" len="sm"/>
            <a:tailEnd type="none" w="sm" len="sm"/>
          </a:ln>
        </p:spPr>
      </p:pic>
      <p:pic>
        <p:nvPicPr>
          <p:cNvPr id="206" name="Shape 206"/>
          <p:cNvPicPr preferRelativeResize="0"/>
          <p:nvPr/>
        </p:nvPicPr>
        <p:blipFill rotWithShape="1">
          <a:blip r:embed="rId4">
            <a:alphaModFix/>
          </a:blip>
          <a:srcRect r="11590"/>
          <a:stretch/>
        </p:blipFill>
        <p:spPr>
          <a:xfrm>
            <a:off x="2802475" y="2436300"/>
            <a:ext cx="2052825" cy="4004025"/>
          </a:xfrm>
          <a:prstGeom prst="rect">
            <a:avLst/>
          </a:prstGeom>
          <a:noFill/>
          <a:ln w="19050" cap="flat" cmpd="sng">
            <a:solidFill>
              <a:schemeClr val="dk2"/>
            </a:solidFill>
            <a:prstDash val="solid"/>
            <a:round/>
            <a:headEnd type="none" w="sm" len="sm"/>
            <a:tailEnd type="none" w="sm" len="sm"/>
          </a:ln>
        </p:spPr>
      </p:pic>
      <p:pic>
        <p:nvPicPr>
          <p:cNvPr id="207" name="Shape 207"/>
          <p:cNvPicPr preferRelativeResize="0"/>
          <p:nvPr/>
        </p:nvPicPr>
        <p:blipFill rotWithShape="1">
          <a:blip r:embed="rId5">
            <a:alphaModFix/>
          </a:blip>
          <a:srcRect r="18988"/>
          <a:stretch/>
        </p:blipFill>
        <p:spPr>
          <a:xfrm>
            <a:off x="5017924" y="2436300"/>
            <a:ext cx="2052825" cy="4004025"/>
          </a:xfrm>
          <a:prstGeom prst="rect">
            <a:avLst/>
          </a:prstGeom>
          <a:noFill/>
          <a:ln w="19050" cap="flat" cmpd="sng">
            <a:solidFill>
              <a:schemeClr val="dk2"/>
            </a:solidFill>
            <a:prstDash val="solid"/>
            <a:round/>
            <a:headEnd type="none" w="sm" len="sm"/>
            <a:tailEnd type="none" w="sm" len="sm"/>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Shape 212"/>
          <p:cNvSpPr txBox="1">
            <a:spLocks noGrp="1"/>
          </p:cNvSpPr>
          <p:nvPr>
            <p:ph type="title"/>
          </p:nvPr>
        </p:nvSpPr>
        <p:spPr>
          <a:xfrm>
            <a:off x="1439553" y="-292179"/>
            <a:ext cx="10515600" cy="1325700"/>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Monitoring Readiness…</a:t>
            </a:r>
            <a:endParaRPr sz="4400" b="0" i="0" u="none" strike="noStrike" cap="none">
              <a:solidFill>
                <a:schemeClr val="dk1"/>
              </a:solidFill>
              <a:latin typeface="Calibri"/>
              <a:ea typeface="Calibri"/>
              <a:cs typeface="Calibri"/>
              <a:sym typeface="Calibri"/>
            </a:endParaRPr>
          </a:p>
        </p:txBody>
      </p:sp>
      <p:graphicFrame>
        <p:nvGraphicFramePr>
          <p:cNvPr id="213" name="Shape 213"/>
          <p:cNvGraphicFramePr/>
          <p:nvPr/>
        </p:nvGraphicFramePr>
        <p:xfrm>
          <a:off x="341012" y="819406"/>
          <a:ext cx="3000000" cy="3000000"/>
        </p:xfrm>
        <a:graphic>
          <a:graphicData uri="http://schemas.openxmlformats.org/drawingml/2006/table">
            <a:tbl>
              <a:tblPr firstRow="1" bandRow="1">
                <a:noFill/>
                <a:tableStyleId>{57FC0557-86F8-4114-9523-7D9E0D9F8B0B}</a:tableStyleId>
              </a:tblPr>
              <a:tblGrid>
                <a:gridCol w="1972525"/>
                <a:gridCol w="395125"/>
                <a:gridCol w="4687950"/>
                <a:gridCol w="2585750"/>
                <a:gridCol w="1878475"/>
              </a:tblGrid>
              <a:tr h="522625">
                <a:tc gridSpan="5">
                  <a:txBody>
                    <a:bodyPr/>
                    <a:lstStyle/>
                    <a:p>
                      <a:pPr marL="0" marR="0" lvl="0" indent="0" algn="ctr" rtl="0">
                        <a:spcBef>
                          <a:spcPts val="0"/>
                        </a:spcBef>
                        <a:spcAft>
                          <a:spcPts val="0"/>
                        </a:spcAft>
                        <a:buNone/>
                      </a:pPr>
                      <a:r>
                        <a:rPr lang="en-US" sz="1800" b="1"/>
                        <a:t>4th Grade</a:t>
                      </a:r>
                      <a:endParaRPr sz="1800" b="1"/>
                    </a:p>
                  </a:txBody>
                  <a:tcPr marL="91450" marR="91450" marT="45725" marB="45725">
                    <a:solidFill>
                      <a:srgbClr val="D8D8D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89950">
                <a:tc>
                  <a:txBody>
                    <a:bodyPr/>
                    <a:lstStyle/>
                    <a:p>
                      <a:pPr marL="0" marR="0" lvl="0" indent="0" algn="ctr" rtl="0">
                        <a:spcBef>
                          <a:spcPts val="0"/>
                        </a:spcBef>
                        <a:spcAft>
                          <a:spcPts val="0"/>
                        </a:spcAft>
                        <a:buNone/>
                      </a:pPr>
                      <a:r>
                        <a:rPr lang="en-US" sz="1800" b="1"/>
                        <a:t>Status</a:t>
                      </a:r>
                      <a:endParaRPr sz="1800" b="1"/>
                    </a:p>
                  </a:txBody>
                  <a:tcPr marL="91450" marR="91450" marT="45725" marB="45725">
                    <a:solidFill>
                      <a:srgbClr val="D8D8D8"/>
                    </a:solidFill>
                  </a:tcPr>
                </a:tc>
                <a:tc>
                  <a:txBody>
                    <a:bodyPr/>
                    <a:lstStyle/>
                    <a:p>
                      <a:pPr marL="0" marR="0" lvl="0" indent="0" algn="ctr" rtl="0">
                        <a:spcBef>
                          <a:spcPts val="0"/>
                        </a:spcBef>
                        <a:spcAft>
                          <a:spcPts val="0"/>
                        </a:spcAft>
                        <a:buNone/>
                      </a:pPr>
                      <a:endParaRPr sz="1800" b="1"/>
                    </a:p>
                  </a:txBody>
                  <a:tcPr marL="91450" marR="91450" marT="45725" marB="45725">
                    <a:solidFill>
                      <a:schemeClr val="dk1"/>
                    </a:solidFill>
                  </a:tcPr>
                </a:tc>
                <a:tc>
                  <a:txBody>
                    <a:bodyPr/>
                    <a:lstStyle/>
                    <a:p>
                      <a:pPr marL="0" marR="0" lvl="0" indent="0" algn="ctr" rtl="0">
                        <a:spcBef>
                          <a:spcPts val="0"/>
                        </a:spcBef>
                        <a:spcAft>
                          <a:spcPts val="0"/>
                        </a:spcAft>
                        <a:buNone/>
                      </a:pPr>
                      <a:r>
                        <a:rPr lang="en-US" sz="1800" b="1"/>
                        <a:t>Does not Meet</a:t>
                      </a:r>
                      <a:endParaRPr sz="1800" b="1"/>
                    </a:p>
                  </a:txBody>
                  <a:tcPr marL="91450" marR="91450" marT="45725" marB="45725">
                    <a:solidFill>
                      <a:srgbClr val="FF0000"/>
                    </a:solidFill>
                  </a:tcPr>
                </a:tc>
                <a:tc>
                  <a:txBody>
                    <a:bodyPr/>
                    <a:lstStyle/>
                    <a:p>
                      <a:pPr marL="0" marR="0" lvl="0" indent="0" algn="ctr" rtl="0">
                        <a:spcBef>
                          <a:spcPts val="0"/>
                        </a:spcBef>
                        <a:spcAft>
                          <a:spcPts val="0"/>
                        </a:spcAft>
                        <a:buNone/>
                      </a:pPr>
                      <a:r>
                        <a:rPr lang="en-US" sz="1800" b="1"/>
                        <a:t>At Risk</a:t>
                      </a:r>
                      <a:endParaRPr sz="1800" b="1"/>
                    </a:p>
                  </a:txBody>
                  <a:tcPr marL="91450" marR="91450" marT="45725" marB="45725">
                    <a:solidFill>
                      <a:srgbClr val="FFFF00"/>
                    </a:solidFill>
                  </a:tcPr>
                </a:tc>
                <a:tc>
                  <a:txBody>
                    <a:bodyPr/>
                    <a:lstStyle/>
                    <a:p>
                      <a:pPr marL="0" marR="0" lvl="0" indent="0" algn="ctr" rtl="0">
                        <a:spcBef>
                          <a:spcPts val="0"/>
                        </a:spcBef>
                        <a:spcAft>
                          <a:spcPts val="0"/>
                        </a:spcAft>
                        <a:buNone/>
                      </a:pPr>
                      <a:r>
                        <a:rPr lang="en-US" sz="1800" b="1"/>
                        <a:t>Meeting</a:t>
                      </a:r>
                      <a:endParaRPr sz="1800" b="1"/>
                    </a:p>
                  </a:txBody>
                  <a:tcPr marL="91450" marR="91450" marT="45725" marB="45725">
                    <a:solidFill>
                      <a:srgbClr val="00B050"/>
                    </a:solidFill>
                  </a:tcPr>
                </a:tc>
              </a:tr>
              <a:tr h="397575">
                <a:tc>
                  <a:txBody>
                    <a:bodyPr/>
                    <a:lstStyle/>
                    <a:p>
                      <a:pPr marL="0" marR="0" lvl="0" indent="0" algn="ctr" rtl="0">
                        <a:spcBef>
                          <a:spcPts val="0"/>
                        </a:spcBef>
                        <a:spcAft>
                          <a:spcPts val="0"/>
                        </a:spcAft>
                        <a:buNone/>
                      </a:pPr>
                      <a:r>
                        <a:rPr lang="en-US" sz="1800"/>
                        <a:t>100%</a:t>
                      </a:r>
                      <a:endParaRPr sz="1800"/>
                    </a:p>
                  </a:txBody>
                  <a:tcPr marL="91450" marR="91450" marT="45725" marB="45725">
                    <a:solidFill>
                      <a:srgbClr val="D8D8D8"/>
                    </a:solidFill>
                  </a:tcPr>
                </a:tc>
                <a:tc>
                  <a:txBody>
                    <a:bodyPr/>
                    <a:lstStyle/>
                    <a:p>
                      <a:pPr marL="0" marR="0" lvl="0" indent="0" algn="l" rtl="0">
                        <a:spcBef>
                          <a:spcPts val="0"/>
                        </a:spcBef>
                        <a:spcAft>
                          <a:spcPts val="0"/>
                        </a:spcAft>
                        <a:buNone/>
                      </a:pPr>
                      <a:endParaRPr sz="1800"/>
                    </a:p>
                  </a:txBody>
                  <a:tcPr marL="91450" marR="91450" marT="45725" marB="45725">
                    <a:solidFill>
                      <a:schemeClr val="dk1"/>
                    </a:solidFill>
                  </a:tcPr>
                </a:tc>
                <a:tc>
                  <a:txBody>
                    <a:bodyPr/>
                    <a:lstStyle/>
                    <a:p>
                      <a:pPr marL="0" marR="0" lvl="0" indent="0" algn="ctr" rtl="0">
                        <a:spcBef>
                          <a:spcPts val="0"/>
                        </a:spcBef>
                        <a:spcAft>
                          <a:spcPts val="0"/>
                        </a:spcAft>
                        <a:buNone/>
                      </a:pPr>
                      <a:r>
                        <a:rPr lang="en-US" sz="1800"/>
                        <a:t>63</a:t>
                      </a:r>
                      <a:endParaRPr sz="1800"/>
                    </a:p>
                  </a:txBody>
                  <a:tcPr marL="91450" marR="91450" marT="45725" marB="45725">
                    <a:solidFill>
                      <a:srgbClr val="FF0000"/>
                    </a:solidFill>
                  </a:tcPr>
                </a:tc>
                <a:tc>
                  <a:txBody>
                    <a:bodyPr/>
                    <a:lstStyle/>
                    <a:p>
                      <a:pPr marL="0" marR="0" lvl="0" indent="0" algn="ctr" rtl="0">
                        <a:spcBef>
                          <a:spcPts val="0"/>
                        </a:spcBef>
                        <a:spcAft>
                          <a:spcPts val="0"/>
                        </a:spcAft>
                        <a:buNone/>
                      </a:pPr>
                      <a:r>
                        <a:rPr lang="en-US" sz="1800"/>
                        <a:t>1</a:t>
                      </a:r>
                      <a:endParaRPr sz="1800"/>
                    </a:p>
                  </a:txBody>
                  <a:tcPr marL="91450" marR="91450" marT="45725" marB="45725">
                    <a:solidFill>
                      <a:srgbClr val="FFFF00"/>
                    </a:solidFill>
                  </a:tcPr>
                </a:tc>
                <a:tc>
                  <a:txBody>
                    <a:bodyPr/>
                    <a:lstStyle/>
                    <a:p>
                      <a:pPr marL="0" marR="0" lvl="0" indent="0" algn="ctr" rtl="0">
                        <a:spcBef>
                          <a:spcPts val="0"/>
                        </a:spcBef>
                        <a:spcAft>
                          <a:spcPts val="0"/>
                        </a:spcAft>
                        <a:buNone/>
                      </a:pPr>
                      <a:r>
                        <a:rPr lang="en-US" sz="1800"/>
                        <a:t>1</a:t>
                      </a:r>
                      <a:endParaRPr sz="1800"/>
                    </a:p>
                  </a:txBody>
                  <a:tcPr marL="91450" marR="91450" marT="45725" marB="45725">
                    <a:solidFill>
                      <a:srgbClr val="00B050"/>
                    </a:solidFill>
                  </a:tcPr>
                </a:tc>
              </a:tr>
              <a:tr h="4361350">
                <a:tc>
                  <a:txBody>
                    <a:bodyPr/>
                    <a:lstStyle/>
                    <a:p>
                      <a:pPr marL="0" marR="0" lvl="0" indent="0" algn="ctr" rtl="0">
                        <a:spcBef>
                          <a:spcPts val="0"/>
                        </a:spcBef>
                        <a:spcAft>
                          <a:spcPts val="0"/>
                        </a:spcAft>
                        <a:buNone/>
                      </a:pPr>
                      <a:endParaRPr sz="1800"/>
                    </a:p>
                  </a:txBody>
                  <a:tcPr marL="91450" marR="91450" marT="45725" marB="45725">
                    <a:solidFill>
                      <a:srgbClr val="D8D8D8"/>
                    </a:solidFill>
                  </a:tcPr>
                </a:tc>
                <a:tc>
                  <a:txBody>
                    <a:bodyPr/>
                    <a:lstStyle/>
                    <a:p>
                      <a:pPr marL="0" marR="0" lvl="0" indent="0" algn="l" rtl="0">
                        <a:spcBef>
                          <a:spcPts val="0"/>
                        </a:spcBef>
                        <a:spcAft>
                          <a:spcPts val="0"/>
                        </a:spcAft>
                        <a:buNone/>
                      </a:pPr>
                      <a:endParaRPr sz="1800"/>
                    </a:p>
                  </a:txBody>
                  <a:tcPr marL="91450" marR="91450" marT="45725" marB="45725">
                    <a:solidFill>
                      <a:schemeClr val="dk1"/>
                    </a:solidFill>
                  </a:tcPr>
                </a:tc>
                <a:tc>
                  <a:txBody>
                    <a:bodyPr/>
                    <a:lstStyle/>
                    <a:p>
                      <a:pPr marL="25400" lvl="0" indent="0" rtl="0">
                        <a:spcBef>
                          <a:spcPts val="0"/>
                        </a:spcBef>
                        <a:spcAft>
                          <a:spcPts val="0"/>
                        </a:spcAft>
                        <a:buNone/>
                      </a:pPr>
                      <a:r>
                        <a:rPr lang="en-US" sz="800">
                          <a:latin typeface="Arial"/>
                          <a:ea typeface="Arial"/>
                          <a:cs typeface="Arial"/>
                          <a:sym typeface="Arial"/>
                        </a:rPr>
                        <a:t>  </a:t>
                      </a:r>
                      <a:endParaRPr sz="1800"/>
                    </a:p>
                  </a:txBody>
                  <a:tcPr marL="91450" marR="91450" marT="45725" marB="45725">
                    <a:solidFill>
                      <a:srgbClr val="FF0000"/>
                    </a:solidFill>
                  </a:tcPr>
                </a:tc>
                <a:tc>
                  <a:txBody>
                    <a:bodyPr/>
                    <a:lstStyle/>
                    <a:p>
                      <a:pPr marL="25400" lvl="0" indent="0" algn="ctr" rtl="0">
                        <a:spcBef>
                          <a:spcPts val="0"/>
                        </a:spcBef>
                        <a:spcAft>
                          <a:spcPts val="0"/>
                        </a:spcAft>
                        <a:buClr>
                          <a:schemeClr val="dk1"/>
                        </a:buClr>
                        <a:buSzPts val="1100"/>
                        <a:buFont typeface="Arial"/>
                        <a:buNone/>
                      </a:pPr>
                      <a:r>
                        <a:rPr lang="en-US" sz="800">
                          <a:highlight>
                            <a:srgbClr val="FFFFFF"/>
                          </a:highlight>
                          <a:latin typeface="Arial"/>
                          <a:ea typeface="Arial"/>
                          <a:cs typeface="Arial"/>
                          <a:sym typeface="Arial"/>
                        </a:rPr>
                        <a:t>Walker, Isaiah N.  -  765L</a:t>
                      </a:r>
                      <a:endParaRPr sz="1800">
                        <a:highlight>
                          <a:srgbClr val="FFFFFF"/>
                        </a:highlight>
                      </a:endParaRPr>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txBody>
                  <a:tcPr marL="91450" marR="91450" marT="45725" marB="45725">
                    <a:solidFill>
                      <a:srgbClr val="FFFF00"/>
                    </a:solidFill>
                  </a:tcPr>
                </a:tc>
                <a:tc>
                  <a:txBody>
                    <a:bodyPr/>
                    <a:lstStyle/>
                    <a:p>
                      <a:pPr marL="25400" lvl="0" indent="0" algn="ctr" rtl="0">
                        <a:spcBef>
                          <a:spcPts val="0"/>
                        </a:spcBef>
                        <a:spcAft>
                          <a:spcPts val="0"/>
                        </a:spcAft>
                        <a:buNone/>
                      </a:pPr>
                      <a:r>
                        <a:rPr lang="en-US" sz="800">
                          <a:highlight>
                            <a:srgbClr val="FFFFFF"/>
                          </a:highlight>
                          <a:latin typeface="Arial"/>
                          <a:ea typeface="Arial"/>
                          <a:cs typeface="Arial"/>
                          <a:sym typeface="Arial"/>
                        </a:rPr>
                        <a:t>Jackson, Journey K.  -  960L</a:t>
                      </a:r>
                      <a:endParaRPr sz="1800">
                        <a:highlight>
                          <a:srgbClr val="FFFFFF"/>
                        </a:highlight>
                      </a:endParaRPr>
                    </a:p>
                  </a:txBody>
                  <a:tcPr marL="91450" marR="91450" marT="45725" marB="45725">
                    <a:solidFill>
                      <a:srgbClr val="00B050"/>
                    </a:solidFill>
                  </a:tcPr>
                </a:tc>
              </a:tr>
            </a:tbl>
          </a:graphicData>
        </a:graphic>
      </p:graphicFrame>
      <p:pic>
        <p:nvPicPr>
          <p:cNvPr id="214" name="Shape 214"/>
          <p:cNvPicPr preferRelativeResize="0"/>
          <p:nvPr/>
        </p:nvPicPr>
        <p:blipFill rotWithShape="1">
          <a:blip r:embed="rId3">
            <a:alphaModFix/>
          </a:blip>
          <a:srcRect r="3409"/>
          <a:stretch/>
        </p:blipFill>
        <p:spPr>
          <a:xfrm>
            <a:off x="2856375" y="2283450"/>
            <a:ext cx="2196175" cy="4223600"/>
          </a:xfrm>
          <a:prstGeom prst="rect">
            <a:avLst/>
          </a:prstGeom>
          <a:noFill/>
          <a:ln w="28575" cap="flat" cmpd="sng">
            <a:solidFill>
              <a:schemeClr val="dk2"/>
            </a:solidFill>
            <a:prstDash val="solid"/>
            <a:round/>
            <a:headEnd type="none" w="sm" len="sm"/>
            <a:tailEnd type="none" w="sm" len="sm"/>
          </a:ln>
        </p:spPr>
      </p:pic>
      <p:pic>
        <p:nvPicPr>
          <p:cNvPr id="215" name="Shape 215"/>
          <p:cNvPicPr preferRelativeResize="0"/>
          <p:nvPr/>
        </p:nvPicPr>
        <p:blipFill>
          <a:blip r:embed="rId4">
            <a:alphaModFix/>
          </a:blip>
          <a:stretch>
            <a:fillRect/>
          </a:stretch>
        </p:blipFill>
        <p:spPr>
          <a:xfrm>
            <a:off x="5176150" y="2283450"/>
            <a:ext cx="2072575" cy="3714750"/>
          </a:xfrm>
          <a:prstGeom prst="rect">
            <a:avLst/>
          </a:prstGeom>
          <a:noFill/>
          <a:ln w="19050" cap="flat" cmpd="sng">
            <a:solidFill>
              <a:schemeClr val="dk2"/>
            </a:solidFill>
            <a:prstDash val="solid"/>
            <a:round/>
            <a:headEnd type="none" w="sm" len="sm"/>
            <a:tailEnd type="none" w="sm" len="sm"/>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Shape 220"/>
          <p:cNvSpPr txBox="1">
            <a:spLocks noGrp="1"/>
          </p:cNvSpPr>
          <p:nvPr>
            <p:ph type="title"/>
          </p:nvPr>
        </p:nvSpPr>
        <p:spPr>
          <a:xfrm>
            <a:off x="1439553" y="-292179"/>
            <a:ext cx="10515600" cy="1325700"/>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Monitoring Readiness…</a:t>
            </a:r>
            <a:endParaRPr sz="4400" b="0" i="0" u="none" strike="noStrike" cap="none">
              <a:solidFill>
                <a:schemeClr val="dk1"/>
              </a:solidFill>
              <a:latin typeface="Calibri"/>
              <a:ea typeface="Calibri"/>
              <a:cs typeface="Calibri"/>
              <a:sym typeface="Calibri"/>
            </a:endParaRPr>
          </a:p>
        </p:txBody>
      </p:sp>
      <p:graphicFrame>
        <p:nvGraphicFramePr>
          <p:cNvPr id="221" name="Shape 221"/>
          <p:cNvGraphicFramePr/>
          <p:nvPr/>
        </p:nvGraphicFramePr>
        <p:xfrm>
          <a:off x="341012" y="819406"/>
          <a:ext cx="3000000" cy="3000000"/>
        </p:xfrm>
        <a:graphic>
          <a:graphicData uri="http://schemas.openxmlformats.org/drawingml/2006/table">
            <a:tbl>
              <a:tblPr firstRow="1" bandRow="1">
                <a:noFill/>
                <a:tableStyleId>{57FC0557-86F8-4114-9523-7D9E0D9F8B0B}</a:tableStyleId>
              </a:tblPr>
              <a:tblGrid>
                <a:gridCol w="1972525"/>
                <a:gridCol w="395125"/>
                <a:gridCol w="4687950"/>
                <a:gridCol w="2585750"/>
                <a:gridCol w="1878475"/>
              </a:tblGrid>
              <a:tr h="522625">
                <a:tc gridSpan="5">
                  <a:txBody>
                    <a:bodyPr/>
                    <a:lstStyle/>
                    <a:p>
                      <a:pPr marL="0" marR="0" lvl="0" indent="0" algn="ctr" rtl="0">
                        <a:spcBef>
                          <a:spcPts val="0"/>
                        </a:spcBef>
                        <a:spcAft>
                          <a:spcPts val="0"/>
                        </a:spcAft>
                        <a:buNone/>
                      </a:pPr>
                      <a:r>
                        <a:rPr lang="en-US" sz="1800" b="1"/>
                        <a:t>5th Grade</a:t>
                      </a:r>
                      <a:endParaRPr sz="1800" b="1"/>
                    </a:p>
                  </a:txBody>
                  <a:tcPr marL="91450" marR="91450" marT="45725" marB="45725">
                    <a:solidFill>
                      <a:srgbClr val="D8D8D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89950">
                <a:tc>
                  <a:txBody>
                    <a:bodyPr/>
                    <a:lstStyle/>
                    <a:p>
                      <a:pPr marL="0" marR="0" lvl="0" indent="0" algn="ctr" rtl="0">
                        <a:spcBef>
                          <a:spcPts val="0"/>
                        </a:spcBef>
                        <a:spcAft>
                          <a:spcPts val="0"/>
                        </a:spcAft>
                        <a:buNone/>
                      </a:pPr>
                      <a:r>
                        <a:rPr lang="en-US" sz="1800" b="1"/>
                        <a:t>Status</a:t>
                      </a:r>
                      <a:endParaRPr sz="1800" b="1"/>
                    </a:p>
                  </a:txBody>
                  <a:tcPr marL="91450" marR="91450" marT="45725" marB="45725">
                    <a:solidFill>
                      <a:srgbClr val="D8D8D8"/>
                    </a:solidFill>
                  </a:tcPr>
                </a:tc>
                <a:tc>
                  <a:txBody>
                    <a:bodyPr/>
                    <a:lstStyle/>
                    <a:p>
                      <a:pPr marL="0" marR="0" lvl="0" indent="0" algn="ctr" rtl="0">
                        <a:spcBef>
                          <a:spcPts val="0"/>
                        </a:spcBef>
                        <a:spcAft>
                          <a:spcPts val="0"/>
                        </a:spcAft>
                        <a:buNone/>
                      </a:pPr>
                      <a:endParaRPr sz="1800" b="1"/>
                    </a:p>
                  </a:txBody>
                  <a:tcPr marL="91450" marR="91450" marT="45725" marB="45725">
                    <a:solidFill>
                      <a:schemeClr val="dk1"/>
                    </a:solidFill>
                  </a:tcPr>
                </a:tc>
                <a:tc>
                  <a:txBody>
                    <a:bodyPr/>
                    <a:lstStyle/>
                    <a:p>
                      <a:pPr marL="0" marR="0" lvl="0" indent="0" algn="ctr" rtl="0">
                        <a:spcBef>
                          <a:spcPts val="0"/>
                        </a:spcBef>
                        <a:spcAft>
                          <a:spcPts val="0"/>
                        </a:spcAft>
                        <a:buNone/>
                      </a:pPr>
                      <a:r>
                        <a:rPr lang="en-US" sz="1800" b="1"/>
                        <a:t>Does not Meet</a:t>
                      </a:r>
                      <a:endParaRPr sz="1800" b="1"/>
                    </a:p>
                  </a:txBody>
                  <a:tcPr marL="91450" marR="91450" marT="45725" marB="45725">
                    <a:solidFill>
                      <a:srgbClr val="FF0000"/>
                    </a:solidFill>
                  </a:tcPr>
                </a:tc>
                <a:tc>
                  <a:txBody>
                    <a:bodyPr/>
                    <a:lstStyle/>
                    <a:p>
                      <a:pPr marL="0" marR="0" lvl="0" indent="0" algn="ctr" rtl="0">
                        <a:spcBef>
                          <a:spcPts val="0"/>
                        </a:spcBef>
                        <a:spcAft>
                          <a:spcPts val="0"/>
                        </a:spcAft>
                        <a:buNone/>
                      </a:pPr>
                      <a:r>
                        <a:rPr lang="en-US" sz="1800" b="1"/>
                        <a:t>At Risk</a:t>
                      </a:r>
                      <a:endParaRPr sz="1800" b="1"/>
                    </a:p>
                  </a:txBody>
                  <a:tcPr marL="91450" marR="91450" marT="45725" marB="45725">
                    <a:solidFill>
                      <a:srgbClr val="FFFF00"/>
                    </a:solidFill>
                  </a:tcPr>
                </a:tc>
                <a:tc>
                  <a:txBody>
                    <a:bodyPr/>
                    <a:lstStyle/>
                    <a:p>
                      <a:pPr marL="0" marR="0" lvl="0" indent="0" algn="ctr" rtl="0">
                        <a:spcBef>
                          <a:spcPts val="0"/>
                        </a:spcBef>
                        <a:spcAft>
                          <a:spcPts val="0"/>
                        </a:spcAft>
                        <a:buNone/>
                      </a:pPr>
                      <a:r>
                        <a:rPr lang="en-US" sz="1800" b="1"/>
                        <a:t>Meeting</a:t>
                      </a:r>
                      <a:endParaRPr sz="1800" b="1"/>
                    </a:p>
                  </a:txBody>
                  <a:tcPr marL="91450" marR="91450" marT="45725" marB="45725">
                    <a:solidFill>
                      <a:srgbClr val="00B050"/>
                    </a:solidFill>
                  </a:tcPr>
                </a:tc>
              </a:tr>
              <a:tr h="397575">
                <a:tc>
                  <a:txBody>
                    <a:bodyPr/>
                    <a:lstStyle/>
                    <a:p>
                      <a:pPr marL="0" marR="0" lvl="0" indent="0" algn="ctr" rtl="0">
                        <a:spcBef>
                          <a:spcPts val="0"/>
                        </a:spcBef>
                        <a:spcAft>
                          <a:spcPts val="0"/>
                        </a:spcAft>
                        <a:buNone/>
                      </a:pPr>
                      <a:r>
                        <a:rPr lang="en-US" sz="1800"/>
                        <a:t>100%</a:t>
                      </a:r>
                      <a:endParaRPr sz="1800"/>
                    </a:p>
                  </a:txBody>
                  <a:tcPr marL="91450" marR="91450" marT="45725" marB="45725">
                    <a:solidFill>
                      <a:srgbClr val="D8D8D8"/>
                    </a:solidFill>
                  </a:tcPr>
                </a:tc>
                <a:tc>
                  <a:txBody>
                    <a:bodyPr/>
                    <a:lstStyle/>
                    <a:p>
                      <a:pPr marL="0" marR="0" lvl="0" indent="0" algn="l" rtl="0">
                        <a:spcBef>
                          <a:spcPts val="0"/>
                        </a:spcBef>
                        <a:spcAft>
                          <a:spcPts val="0"/>
                        </a:spcAft>
                        <a:buNone/>
                      </a:pPr>
                      <a:endParaRPr sz="1800"/>
                    </a:p>
                  </a:txBody>
                  <a:tcPr marL="91450" marR="91450" marT="45725" marB="45725">
                    <a:solidFill>
                      <a:schemeClr val="dk1"/>
                    </a:solidFill>
                  </a:tcPr>
                </a:tc>
                <a:tc>
                  <a:txBody>
                    <a:bodyPr/>
                    <a:lstStyle/>
                    <a:p>
                      <a:pPr marL="0" marR="0" lvl="0" indent="0" algn="ctr" rtl="0">
                        <a:spcBef>
                          <a:spcPts val="0"/>
                        </a:spcBef>
                        <a:spcAft>
                          <a:spcPts val="0"/>
                        </a:spcAft>
                        <a:buNone/>
                      </a:pPr>
                      <a:r>
                        <a:rPr lang="en-US" sz="1800"/>
                        <a:t>48</a:t>
                      </a:r>
                      <a:endParaRPr sz="1800"/>
                    </a:p>
                  </a:txBody>
                  <a:tcPr marL="91450" marR="91450" marT="45725" marB="45725">
                    <a:solidFill>
                      <a:srgbClr val="FF0000"/>
                    </a:solidFill>
                  </a:tcPr>
                </a:tc>
                <a:tc>
                  <a:txBody>
                    <a:bodyPr/>
                    <a:lstStyle/>
                    <a:p>
                      <a:pPr marL="0" marR="0" lvl="0" indent="0" algn="ctr" rtl="0">
                        <a:spcBef>
                          <a:spcPts val="0"/>
                        </a:spcBef>
                        <a:spcAft>
                          <a:spcPts val="0"/>
                        </a:spcAft>
                        <a:buNone/>
                      </a:pPr>
                      <a:r>
                        <a:rPr lang="en-US" sz="1800"/>
                        <a:t>6</a:t>
                      </a:r>
                      <a:endParaRPr sz="1800"/>
                    </a:p>
                  </a:txBody>
                  <a:tcPr marL="91450" marR="91450" marT="45725" marB="45725">
                    <a:solidFill>
                      <a:srgbClr val="FFFF00"/>
                    </a:solidFill>
                  </a:tcPr>
                </a:tc>
                <a:tc>
                  <a:txBody>
                    <a:bodyPr/>
                    <a:lstStyle/>
                    <a:p>
                      <a:pPr marL="0" marR="0" lvl="0" indent="0" algn="ctr" rtl="0">
                        <a:spcBef>
                          <a:spcPts val="0"/>
                        </a:spcBef>
                        <a:spcAft>
                          <a:spcPts val="0"/>
                        </a:spcAft>
                        <a:buNone/>
                      </a:pPr>
                      <a:r>
                        <a:rPr lang="en-US" sz="1800"/>
                        <a:t>0</a:t>
                      </a:r>
                      <a:endParaRPr sz="1800"/>
                    </a:p>
                  </a:txBody>
                  <a:tcPr marL="91450" marR="91450" marT="45725" marB="45725">
                    <a:solidFill>
                      <a:srgbClr val="00B050"/>
                    </a:solidFill>
                  </a:tcPr>
                </a:tc>
              </a:tr>
              <a:tr h="4361350">
                <a:tc>
                  <a:txBody>
                    <a:bodyPr/>
                    <a:lstStyle/>
                    <a:p>
                      <a:pPr marL="0" marR="0" lvl="0" indent="0" algn="ctr" rtl="0">
                        <a:spcBef>
                          <a:spcPts val="0"/>
                        </a:spcBef>
                        <a:spcAft>
                          <a:spcPts val="0"/>
                        </a:spcAft>
                        <a:buNone/>
                      </a:pPr>
                      <a:endParaRPr sz="1800"/>
                    </a:p>
                  </a:txBody>
                  <a:tcPr marL="91450" marR="91450" marT="45725" marB="45725">
                    <a:solidFill>
                      <a:srgbClr val="D8D8D8"/>
                    </a:solidFill>
                  </a:tcPr>
                </a:tc>
                <a:tc>
                  <a:txBody>
                    <a:bodyPr/>
                    <a:lstStyle/>
                    <a:p>
                      <a:pPr marL="0" marR="0" lvl="0" indent="0" algn="l" rtl="0">
                        <a:spcBef>
                          <a:spcPts val="0"/>
                        </a:spcBef>
                        <a:spcAft>
                          <a:spcPts val="0"/>
                        </a:spcAft>
                        <a:buNone/>
                      </a:pPr>
                      <a:endParaRPr sz="1800"/>
                    </a:p>
                  </a:txBody>
                  <a:tcPr marL="91450" marR="91450" marT="45725" marB="45725">
                    <a:solidFill>
                      <a:schemeClr val="dk1"/>
                    </a:solidFill>
                  </a:tcPr>
                </a:tc>
                <a:tc>
                  <a:txBody>
                    <a:bodyPr/>
                    <a:lstStyle/>
                    <a:p>
                      <a:pPr marL="25400" lvl="0" indent="0" rtl="0">
                        <a:spcBef>
                          <a:spcPts val="0"/>
                        </a:spcBef>
                        <a:spcAft>
                          <a:spcPts val="0"/>
                        </a:spcAft>
                        <a:buNone/>
                      </a:pPr>
                      <a:r>
                        <a:rPr lang="en-US" sz="800">
                          <a:latin typeface="Arial"/>
                          <a:ea typeface="Arial"/>
                          <a:cs typeface="Arial"/>
                          <a:sym typeface="Arial"/>
                        </a:rPr>
                        <a:t>  </a:t>
                      </a:r>
                      <a:endParaRPr sz="1800"/>
                    </a:p>
                  </a:txBody>
                  <a:tcPr marL="91450" marR="91450" marT="45725" marB="45725">
                    <a:solidFill>
                      <a:srgbClr val="FF0000"/>
                    </a:solidFill>
                  </a:tcPr>
                </a:tc>
                <a:tc>
                  <a:txBody>
                    <a:bodyPr/>
                    <a:lstStyle/>
                    <a:p>
                      <a:pPr marL="25400" lvl="0" indent="0" algn="ctr" rtl="0">
                        <a:spcBef>
                          <a:spcPts val="0"/>
                        </a:spcBef>
                        <a:spcAft>
                          <a:spcPts val="0"/>
                        </a:spcAft>
                        <a:buNone/>
                      </a:pPr>
                      <a:endParaRPr sz="1800">
                        <a:highlight>
                          <a:srgbClr val="FFFFFF"/>
                        </a:highlight>
                      </a:endParaRPr>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p>
                      <a:pPr marL="0" marR="0" lvl="0" indent="0" algn="ctr" rtl="0">
                        <a:spcBef>
                          <a:spcPts val="0"/>
                        </a:spcBef>
                        <a:spcAft>
                          <a:spcPts val="0"/>
                        </a:spcAft>
                        <a:buNone/>
                      </a:pPr>
                      <a:endParaRPr sz="1800"/>
                    </a:p>
                  </a:txBody>
                  <a:tcPr marL="91450" marR="91450" marT="45725" marB="45725">
                    <a:solidFill>
                      <a:srgbClr val="FFFF00"/>
                    </a:solidFill>
                  </a:tcPr>
                </a:tc>
                <a:tc>
                  <a:txBody>
                    <a:bodyPr/>
                    <a:lstStyle/>
                    <a:p>
                      <a:pPr marL="25400" lvl="0" indent="0" algn="ctr" rtl="0">
                        <a:spcBef>
                          <a:spcPts val="0"/>
                        </a:spcBef>
                        <a:spcAft>
                          <a:spcPts val="0"/>
                        </a:spcAft>
                        <a:buNone/>
                      </a:pPr>
                      <a:endParaRPr sz="1800">
                        <a:highlight>
                          <a:srgbClr val="FFFFFF"/>
                        </a:highlight>
                      </a:endParaRPr>
                    </a:p>
                  </a:txBody>
                  <a:tcPr marL="91450" marR="91450" marT="45725" marB="45725">
                    <a:solidFill>
                      <a:srgbClr val="00B050"/>
                    </a:solidFill>
                  </a:tcPr>
                </a:tc>
              </a:tr>
            </a:tbl>
          </a:graphicData>
        </a:graphic>
      </p:graphicFrame>
      <p:pic>
        <p:nvPicPr>
          <p:cNvPr id="222" name="Shape 222"/>
          <p:cNvPicPr preferRelativeResize="0"/>
          <p:nvPr/>
        </p:nvPicPr>
        <p:blipFill>
          <a:blip r:embed="rId3">
            <a:alphaModFix/>
          </a:blip>
          <a:stretch>
            <a:fillRect/>
          </a:stretch>
        </p:blipFill>
        <p:spPr>
          <a:xfrm>
            <a:off x="7544675" y="2414363"/>
            <a:ext cx="2324100" cy="1400175"/>
          </a:xfrm>
          <a:prstGeom prst="rect">
            <a:avLst/>
          </a:prstGeom>
          <a:noFill/>
          <a:ln w="19050" cap="flat" cmpd="sng">
            <a:solidFill>
              <a:schemeClr val="dk2"/>
            </a:solidFill>
            <a:prstDash val="solid"/>
            <a:round/>
            <a:headEnd type="none" w="sm" len="sm"/>
            <a:tailEnd type="none" w="sm" len="sm"/>
          </a:ln>
        </p:spPr>
      </p:pic>
      <p:pic>
        <p:nvPicPr>
          <p:cNvPr id="223" name="Shape 223"/>
          <p:cNvPicPr preferRelativeResize="0"/>
          <p:nvPr/>
        </p:nvPicPr>
        <p:blipFill>
          <a:blip r:embed="rId4">
            <a:alphaModFix/>
          </a:blip>
          <a:stretch>
            <a:fillRect/>
          </a:stretch>
        </p:blipFill>
        <p:spPr>
          <a:xfrm>
            <a:off x="2883325" y="2338175"/>
            <a:ext cx="2132613" cy="4034775"/>
          </a:xfrm>
          <a:prstGeom prst="rect">
            <a:avLst/>
          </a:prstGeom>
          <a:noFill/>
          <a:ln w="19050" cap="flat" cmpd="sng">
            <a:solidFill>
              <a:schemeClr val="dk2"/>
            </a:solidFill>
            <a:prstDash val="solid"/>
            <a:round/>
            <a:headEnd type="none" w="sm" len="sm"/>
            <a:tailEnd type="none" w="sm" len="sm"/>
          </a:ln>
        </p:spPr>
      </p:pic>
      <p:pic>
        <p:nvPicPr>
          <p:cNvPr id="224" name="Shape 224"/>
          <p:cNvPicPr preferRelativeResize="0"/>
          <p:nvPr/>
        </p:nvPicPr>
        <p:blipFill>
          <a:blip r:embed="rId5">
            <a:alphaModFix/>
          </a:blip>
          <a:stretch>
            <a:fillRect/>
          </a:stretch>
        </p:blipFill>
        <p:spPr>
          <a:xfrm>
            <a:off x="5151802" y="2346212"/>
            <a:ext cx="2123873" cy="4018700"/>
          </a:xfrm>
          <a:prstGeom prst="rect">
            <a:avLst/>
          </a:prstGeom>
          <a:noFill/>
          <a:ln w="19050" cap="flat" cmpd="sng">
            <a:solidFill>
              <a:schemeClr val="dk2"/>
            </a:solidFill>
            <a:prstDash val="solid"/>
            <a:round/>
            <a:headEnd type="none" w="sm" len="sm"/>
            <a:tailEnd type="none" w="sm" len="sm"/>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Shape 229"/>
          <p:cNvSpPr txBox="1">
            <a:spLocks noGrp="1"/>
          </p:cNvSpPr>
          <p:nvPr>
            <p:ph type="title"/>
          </p:nvPr>
        </p:nvSpPr>
        <p:spPr>
          <a:xfrm>
            <a:off x="721087" y="0"/>
            <a:ext cx="105156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Actions Towards Readiness…</a:t>
            </a:r>
            <a:endParaRPr sz="4400" b="0" i="0" u="none" strike="noStrike" cap="none">
              <a:solidFill>
                <a:schemeClr val="dk1"/>
              </a:solidFill>
              <a:latin typeface="Calibri"/>
              <a:ea typeface="Calibri"/>
              <a:cs typeface="Calibri"/>
              <a:sym typeface="Calibri"/>
            </a:endParaRPr>
          </a:p>
        </p:txBody>
      </p:sp>
      <p:sp>
        <p:nvSpPr>
          <p:cNvPr id="230" name="Shape 230"/>
          <p:cNvSpPr txBox="1"/>
          <p:nvPr/>
        </p:nvSpPr>
        <p:spPr>
          <a:xfrm>
            <a:off x="456175" y="1017550"/>
            <a:ext cx="11235600" cy="56376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Student Goal Setting</a:t>
            </a:r>
            <a:endParaRPr/>
          </a:p>
          <a:p>
            <a:pPr marL="685800" marR="0" lvl="1" indent="-228600" algn="l" rtl="0">
              <a:lnSpc>
                <a:spcPct val="90000"/>
              </a:lnSpc>
              <a:spcBef>
                <a:spcPts val="5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Based on Prior Year Scale Score</a:t>
            </a:r>
            <a:endParaRPr/>
          </a:p>
          <a:p>
            <a:pPr marL="685800" marR="0" lvl="1" indent="-228600" algn="l" rtl="0">
              <a:lnSpc>
                <a:spcPct val="90000"/>
              </a:lnSpc>
              <a:spcBef>
                <a:spcPts val="5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Reviewed in January</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Attendance Tracking</a:t>
            </a:r>
            <a:endParaRPr/>
          </a:p>
          <a:p>
            <a:pPr marL="685800" marR="0" lvl="1" indent="-228600" algn="l" rtl="0">
              <a:lnSpc>
                <a:spcPct val="90000"/>
              </a:lnSpc>
              <a:spcBef>
                <a:spcPts val="5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Parent Meetings</a:t>
            </a:r>
            <a:endParaRPr/>
          </a:p>
          <a:p>
            <a:pPr marL="685800" marR="0" lvl="1" indent="-228600" algn="l" rtl="0">
              <a:lnSpc>
                <a:spcPct val="90000"/>
              </a:lnSpc>
              <a:spcBef>
                <a:spcPts val="5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Student Meetings</a:t>
            </a:r>
            <a:endParaRPr/>
          </a:p>
          <a:p>
            <a:pPr marL="685800" marR="0" lvl="1" indent="-228600" algn="l" rtl="0">
              <a:lnSpc>
                <a:spcPct val="90000"/>
              </a:lnSpc>
              <a:spcBef>
                <a:spcPts val="5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Home Visits</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Daily Small Groups</a:t>
            </a:r>
            <a:endParaRPr/>
          </a:p>
          <a:p>
            <a:pPr marL="685800" marR="0" lvl="1" indent="-228600" algn="l" rtl="0">
              <a:lnSpc>
                <a:spcPct val="90000"/>
              </a:lnSpc>
              <a:spcBef>
                <a:spcPts val="50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3</a:t>
            </a:r>
            <a:r>
              <a:rPr lang="en-US" sz="2400" b="0" i="0" u="none" strike="noStrike" cap="none">
                <a:solidFill>
                  <a:schemeClr val="dk1"/>
                </a:solidFill>
                <a:latin typeface="Calibri"/>
                <a:ea typeface="Calibri"/>
                <a:cs typeface="Calibri"/>
                <a:sym typeface="Calibri"/>
              </a:rPr>
              <a:t>0 Minutes Guided Reading</a:t>
            </a:r>
            <a:endParaRPr/>
          </a:p>
          <a:p>
            <a:pPr marL="685800" marR="0" lvl="1" indent="-228600" algn="l" rtl="0">
              <a:lnSpc>
                <a:spcPct val="90000"/>
              </a:lnSpc>
              <a:spcBef>
                <a:spcPts val="5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Intentional Reading Focus - STAR</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Reading For the Record </a:t>
            </a:r>
            <a:r>
              <a:rPr lang="en-US" sz="2800" b="0" i="0" u="none" strike="noStrike" cap="none">
                <a:solidFill>
                  <a:schemeClr val="dk1"/>
                </a:solidFill>
                <a:latin typeface="Calibri"/>
                <a:ea typeface="Calibri"/>
                <a:cs typeface="Calibri"/>
                <a:sym typeface="Calibri"/>
              </a:rPr>
              <a:t>Celebration</a:t>
            </a:r>
            <a:endParaRPr/>
          </a:p>
          <a:p>
            <a:pPr marL="685800" marR="0" lvl="1" indent="-228600" algn="l" rtl="0">
              <a:lnSpc>
                <a:spcPct val="90000"/>
              </a:lnSpc>
              <a:spcBef>
                <a:spcPts val="5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Ice Cream Party, br</a:t>
            </a:r>
            <a:r>
              <a:rPr lang="en-US" sz="2400">
                <a:solidFill>
                  <a:schemeClr val="dk1"/>
                </a:solidFill>
                <a:latin typeface="Calibri"/>
                <a:ea typeface="Calibri"/>
                <a:cs typeface="Calibri"/>
                <a:sym typeface="Calibri"/>
              </a:rPr>
              <a:t>ag tag, Six Flags tickets</a:t>
            </a:r>
            <a:endParaRPr/>
          </a:p>
          <a:p>
            <a:pPr marL="457200" marR="0" lvl="0" indent="0" algn="l" rtl="0">
              <a:lnSpc>
                <a:spcPct val="90000"/>
              </a:lnSpc>
              <a:spcBef>
                <a:spcPts val="500"/>
              </a:spcBef>
              <a:spcAft>
                <a:spcPts val="0"/>
              </a:spcAft>
              <a:buNone/>
            </a:pPr>
            <a:endParaRPr/>
          </a:p>
        </p:txBody>
      </p:sp>
      <p:pic>
        <p:nvPicPr>
          <p:cNvPr id="231" name="Shape 231"/>
          <p:cNvPicPr preferRelativeResize="0"/>
          <p:nvPr/>
        </p:nvPicPr>
        <p:blipFill rotWithShape="1">
          <a:blip r:embed="rId3">
            <a:alphaModFix/>
          </a:blip>
          <a:srcRect/>
          <a:stretch/>
        </p:blipFill>
        <p:spPr>
          <a:xfrm>
            <a:off x="6112900" y="1647975"/>
            <a:ext cx="5767425" cy="4376750"/>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Shape 23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Next Steps…</a:t>
            </a:r>
            <a:endParaRPr sz="4400" b="0" i="0" u="none" strike="noStrike" cap="none">
              <a:solidFill>
                <a:schemeClr val="dk1"/>
              </a:solidFill>
              <a:latin typeface="Calibri"/>
              <a:ea typeface="Calibri"/>
              <a:cs typeface="Calibri"/>
              <a:sym typeface="Calibri"/>
            </a:endParaRPr>
          </a:p>
        </p:txBody>
      </p:sp>
      <p:sp>
        <p:nvSpPr>
          <p:cNvPr id="237" name="Shape 237"/>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Revisit Goals</a:t>
            </a:r>
            <a:endParaRPr/>
          </a:p>
          <a:p>
            <a:pPr marL="685800" marR="0" lvl="1" indent="-228600" algn="l" rtl="0">
              <a:lnSpc>
                <a:spcPct val="90000"/>
              </a:lnSpc>
              <a:spcBef>
                <a:spcPts val="5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Determine Developing, Proficient, Distinguished for ALL Subgroups</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Identify Individual Student Growth</a:t>
            </a:r>
            <a:endParaRPr/>
          </a:p>
          <a:p>
            <a:pPr marL="685800" marR="0" lvl="1" indent="-228600" algn="l" rtl="0">
              <a:lnSpc>
                <a:spcPct val="90000"/>
              </a:lnSpc>
              <a:spcBef>
                <a:spcPts val="5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SGP Analysis</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Continue Monitoring Instructional Frameworks</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December Data Talks</a:t>
            </a:r>
            <a:endParaRPr/>
          </a:p>
          <a:p>
            <a:pPr marL="685800" marR="0" lvl="1" indent="-228600" algn="l" rtl="0">
              <a:lnSpc>
                <a:spcPct val="90000"/>
              </a:lnSpc>
              <a:spcBef>
                <a:spcPts val="5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Teacher, Principal, Assistant Principal, </a:t>
            </a:r>
            <a:r>
              <a:rPr lang="en-US"/>
              <a:t>Instructional Coaches</a:t>
            </a:r>
            <a:endParaRPr/>
          </a:p>
          <a:p>
            <a:pPr marL="685800" marR="0" lvl="1" indent="-228600" algn="l" rtl="0">
              <a:lnSpc>
                <a:spcPct val="90000"/>
              </a:lnSpc>
              <a:spcBef>
                <a:spcPts val="5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Discuss each student’s progress and safety-nets for those not making progress according to </a:t>
            </a:r>
            <a:r>
              <a:rPr lang="en-US"/>
              <a:t>STAR assessments, </a:t>
            </a:r>
            <a:r>
              <a:rPr lang="en-US" sz="2400" b="0" i="0" u="none" strike="noStrike" cap="none">
                <a:solidFill>
                  <a:schemeClr val="dk1"/>
                </a:solidFill>
                <a:latin typeface="Calibri"/>
                <a:ea typeface="Calibri"/>
                <a:cs typeface="Calibri"/>
                <a:sym typeface="Calibri"/>
              </a:rPr>
              <a:t>SGP, and </a:t>
            </a:r>
            <a:r>
              <a:rPr lang="en-US"/>
              <a:t>lexile </a:t>
            </a:r>
            <a:r>
              <a:rPr lang="en-US" sz="2400" b="0" i="0" u="none" strike="noStrike" cap="none">
                <a:solidFill>
                  <a:schemeClr val="dk1"/>
                </a:solidFill>
                <a:latin typeface="Calibri"/>
                <a:ea typeface="Calibri"/>
                <a:cs typeface="Calibri"/>
                <a:sym typeface="Calibri"/>
              </a:rPr>
              <a:t>status.</a:t>
            </a:r>
            <a:endParaRPr/>
          </a:p>
        </p:txBody>
      </p:sp>
      <p:pic>
        <p:nvPicPr>
          <p:cNvPr id="238" name="Shape 238"/>
          <p:cNvPicPr preferRelativeResize="0"/>
          <p:nvPr/>
        </p:nvPicPr>
        <p:blipFill rotWithShape="1">
          <a:blip r:embed="rId3">
            <a:alphaModFix/>
          </a:blip>
          <a:srcRect/>
          <a:stretch/>
        </p:blipFill>
        <p:spPr>
          <a:xfrm>
            <a:off x="9271907" y="365125"/>
            <a:ext cx="2400300" cy="1771650"/>
          </a:xfrm>
          <a:prstGeom prst="roundRect">
            <a:avLst>
              <a:gd name="adj" fmla="val 4167"/>
            </a:avLst>
          </a:prstGeom>
          <a:solidFill>
            <a:srgbClr val="FFFFFF"/>
          </a:solidFill>
          <a:ln w="76200" cap="sq" cmpd="sng">
            <a:solidFill>
              <a:srgbClr val="292929"/>
            </a:solidFill>
            <a:prstDash val="solid"/>
            <a:miter lim="800000"/>
            <a:headEnd type="none" w="sm" len="sm"/>
            <a:tailEnd type="none" w="sm" len="sm"/>
          </a:ln>
          <a:effectLst>
            <a:reflection stA="28000" endPos="28000" dist="5000" dir="5400000" sy="-100000" algn="bl" rotWithShape="0"/>
          </a:effectLst>
        </p:spPr>
      </p:pic>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11</TotalTime>
  <Words>2290</Words>
  <Application>Microsoft Office PowerPoint</Application>
  <PresentationFormat>Widescreen</PresentationFormat>
  <Paragraphs>598</Paragraphs>
  <Slides>27</Slides>
  <Notes>23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Calibri</vt:lpstr>
      <vt:lpstr>Century Gothic</vt:lpstr>
      <vt:lpstr>Noto Sans Symbols</vt:lpstr>
      <vt:lpstr>Trebuchet MS</vt:lpstr>
      <vt:lpstr>Verdana</vt:lpstr>
      <vt:lpstr>Wingdings 3</vt:lpstr>
      <vt:lpstr>Facet</vt:lpstr>
      <vt:lpstr>Margaret Fain Elementary Strategic Plan  2018-2019 101 Hemphill School Road, NW Atlanta, Georgia 30331 (404) 802- 8600 Main Office (404) 802-8627 Fax </vt:lpstr>
      <vt:lpstr>PowerPoint Presentation</vt:lpstr>
      <vt:lpstr>Margaret Fain Elementary STATEMENTS OF BELIEF </vt:lpstr>
      <vt:lpstr>PowerPoint Presentation</vt:lpstr>
      <vt:lpstr>PowerPoint Presentation</vt:lpstr>
      <vt:lpstr>PowerPoint Presentation</vt:lpstr>
      <vt:lpstr>Let’s Take a Deeper Look</vt:lpstr>
      <vt:lpstr>Monitoring Content Mastery…</vt:lpstr>
      <vt:lpstr>CCRPI CONTENT MASTERY</vt:lpstr>
      <vt:lpstr>CCRPI CONTENT MASTERY</vt:lpstr>
      <vt:lpstr>CCRPI CONTENT MASTERY</vt:lpstr>
      <vt:lpstr>Actions Towards Content Mastery…</vt:lpstr>
      <vt:lpstr>Monitoring Progress…</vt:lpstr>
      <vt:lpstr>Monitoring Progress…</vt:lpstr>
      <vt:lpstr>PowerPoint Presentation</vt:lpstr>
      <vt:lpstr>Actions Towards Progress…</vt:lpstr>
      <vt:lpstr>Actions Towards Progress…</vt:lpstr>
      <vt:lpstr>Monitoring Closing Gaps…</vt:lpstr>
      <vt:lpstr>Actions Towards Closing Gaps…</vt:lpstr>
      <vt:lpstr>Monitoring Readiness…</vt:lpstr>
      <vt:lpstr>Lexile Growth Averages…</vt:lpstr>
      <vt:lpstr>MIDPOINT OF STRETCH LEXILE BANDS</vt:lpstr>
      <vt:lpstr>Monitoring Readiness…</vt:lpstr>
      <vt:lpstr>Monitoring Readiness…</vt:lpstr>
      <vt:lpstr>Monitoring Readiness…</vt:lpstr>
      <vt:lpstr>Actions Towards Readiness…</vt:lpstr>
      <vt:lpstr>Next Steps…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Margaret Fain Elementary Strategic Plan  2018-2019</dc:title>
  <dc:creator>Ivory, Kimberly</dc:creator>
  <cp:lastModifiedBy>Ivory, Kimberly</cp:lastModifiedBy>
  <cp:revision>3</cp:revision>
  <dcterms:modified xsi:type="dcterms:W3CDTF">2018-05-03T13:59:59Z</dcterms:modified>
</cp:coreProperties>
</file>