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9" r:id="rId2"/>
    <p:sldId id="263" r:id="rId3"/>
    <p:sldId id="258" r:id="rId4"/>
    <p:sldId id="264" r:id="rId5"/>
    <p:sldId id="273" r:id="rId6"/>
    <p:sldId id="270" r:id="rId7"/>
    <p:sldId id="271" r:id="rId8"/>
    <p:sldId id="27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0" autoAdjust="0"/>
    <p:restoredTop sz="94660"/>
  </p:normalViewPr>
  <p:slideViewPr>
    <p:cSldViewPr>
      <p:cViewPr varScale="1">
        <p:scale>
          <a:sx n="87" d="100"/>
          <a:sy n="87" d="100"/>
        </p:scale>
        <p:origin x="-93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9C1E414-1927-43C5-8EBF-CA21A1C5D867}" type="datetimeFigureOut">
              <a:rPr lang="en-US" smtClean="0"/>
              <a:t>1/2/2015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F7D4694-9529-4F5D-872E-98CB5D06717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9C1E414-1927-43C5-8EBF-CA21A1C5D867}" type="datetimeFigureOut">
              <a:rPr lang="en-US" smtClean="0"/>
              <a:t>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F7D4694-9529-4F5D-872E-98CB5D06717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9C1E414-1927-43C5-8EBF-CA21A1C5D867}" type="datetimeFigureOut">
              <a:rPr lang="en-US" smtClean="0"/>
              <a:t>1/2/2015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F7D4694-9529-4F5D-872E-98CB5D06717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A9C1E414-1927-43C5-8EBF-CA21A1C5D867}" type="datetimeFigureOut">
              <a:rPr lang="en-US" smtClean="0"/>
              <a:t>1/2/2015</a:t>
            </a:fld>
            <a:endParaRPr lang="en-US"/>
          </a:p>
        </p:txBody>
      </p:sp>
      <p:sp>
        <p:nvSpPr>
          <p:cNvPr id="10" name="Slide Number Placeholder 9"/>
          <p:cNvSpPr>
            <a:spLocks noGrp="1"/>
          </p:cNvSpPr>
          <p:nvPr>
            <p:ph type="sldNum" sz="quarter" idx="16"/>
          </p:nvPr>
        </p:nvSpPr>
        <p:spPr/>
        <p:txBody>
          <a:bodyPr rtlCol="0"/>
          <a:lstStyle/>
          <a:p>
            <a:fld id="{0F7D4694-9529-4F5D-872E-98CB5D06717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A9C1E414-1927-43C5-8EBF-CA21A1C5D867}" type="datetimeFigureOut">
              <a:rPr lang="en-US" smtClean="0"/>
              <a:t>1/2/2015</a:t>
            </a:fld>
            <a:endParaRPr lang="en-US"/>
          </a:p>
        </p:txBody>
      </p:sp>
      <p:sp>
        <p:nvSpPr>
          <p:cNvPr id="12" name="Slide Number Placeholder 11"/>
          <p:cNvSpPr>
            <a:spLocks noGrp="1"/>
          </p:cNvSpPr>
          <p:nvPr>
            <p:ph type="sldNum" sz="quarter" idx="16"/>
          </p:nvPr>
        </p:nvSpPr>
        <p:spPr/>
        <p:txBody>
          <a:bodyPr rtlCol="0"/>
          <a:lstStyle/>
          <a:p>
            <a:fld id="{0F7D4694-9529-4F5D-872E-98CB5D06717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9C1E414-1927-43C5-8EBF-CA21A1C5D867}" type="datetimeFigureOut">
              <a:rPr lang="en-US" smtClean="0"/>
              <a:t>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F7D4694-9529-4F5D-872E-98CB5D06717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C1E414-1927-43C5-8EBF-CA21A1C5D867}" type="datetimeFigureOut">
              <a:rPr lang="en-US" smtClean="0"/>
              <a:t>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F7D4694-9529-4F5D-872E-98CB5D06717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9C1E414-1927-43C5-8EBF-CA21A1C5D867}" type="datetimeFigureOut">
              <a:rPr lang="en-US" smtClean="0"/>
              <a:t>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F7D4694-9529-4F5D-872E-98CB5D06717B}"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A9C1E414-1927-43C5-8EBF-CA21A1C5D867}" type="datetimeFigureOut">
              <a:rPr lang="en-US" smtClean="0"/>
              <a:t>1/2/2015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F7D4694-9529-4F5D-872E-98CB5D06717B}"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C1E414-1927-43C5-8EBF-CA21A1C5D867}" type="datetimeFigureOut">
              <a:rPr lang="en-US" smtClean="0"/>
              <a:t>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7D4694-9529-4F5D-872E-98CB5D06717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9C1E414-1927-43C5-8EBF-CA21A1C5D867}" type="datetimeFigureOut">
              <a:rPr lang="en-US" smtClean="0"/>
              <a:t>1/2/2015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0F7D4694-9529-4F5D-872E-98CB5D06717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9C1E414-1927-43C5-8EBF-CA21A1C5D867}" type="datetimeFigureOut">
              <a:rPr lang="en-US" smtClean="0"/>
              <a:t>1/2/2015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F7D4694-9529-4F5D-872E-98CB5D06717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4038600"/>
            <a:ext cx="8915400" cy="1828800"/>
          </a:xfrm>
        </p:spPr>
        <p:txBody>
          <a:bodyPr>
            <a:noAutofit/>
          </a:bodyPr>
          <a:lstStyle/>
          <a:p>
            <a:r>
              <a:rPr lang="en-US" sz="4600" b="1" dirty="0" smtClean="0"/>
              <a:t>Sophomore course offerings</a:t>
            </a:r>
            <a:endParaRPr lang="en-US" sz="4600" b="1" dirty="0"/>
          </a:p>
        </p:txBody>
      </p:sp>
      <p:sp>
        <p:nvSpPr>
          <p:cNvPr id="3" name="Subtitle 2"/>
          <p:cNvSpPr>
            <a:spLocks noGrp="1"/>
          </p:cNvSpPr>
          <p:nvPr>
            <p:ph type="subTitle" idx="1"/>
          </p:nvPr>
        </p:nvSpPr>
        <p:spPr/>
        <p:txBody>
          <a:bodyPr/>
          <a:lstStyle/>
          <a:p>
            <a:r>
              <a:rPr lang="en-US" dirty="0" smtClean="0"/>
              <a:t>2014-2015</a:t>
            </a:r>
            <a:endParaRPr lang="en-US" dirty="0"/>
          </a:p>
        </p:txBody>
      </p:sp>
    </p:spTree>
    <p:extLst>
      <p:ext uri="{BB962C8B-B14F-4D97-AF65-F5344CB8AC3E}">
        <p14:creationId xmlns:p14="http://schemas.microsoft.com/office/powerpoint/2010/main" val="1076393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89848" cy="990600"/>
          </a:xfrm>
        </p:spPr>
        <p:txBody>
          <a:bodyPr>
            <a:noAutofit/>
          </a:bodyPr>
          <a:lstStyle/>
          <a:p>
            <a:r>
              <a:rPr lang="en-US" b="1" cap="all" dirty="0"/>
              <a:t>World </a:t>
            </a:r>
            <a:r>
              <a:rPr lang="en-US" b="1" cap="all" dirty="0" smtClean="0"/>
              <a:t>LIT &amp; COMP</a:t>
            </a:r>
            <a:endParaRPr lang="en-US" dirty="0"/>
          </a:p>
        </p:txBody>
      </p:sp>
      <p:sp>
        <p:nvSpPr>
          <p:cNvPr id="3" name="Content Placeholder 2"/>
          <p:cNvSpPr>
            <a:spLocks noGrp="1"/>
          </p:cNvSpPr>
          <p:nvPr>
            <p:ph sz="quarter" idx="1"/>
          </p:nvPr>
        </p:nvSpPr>
        <p:spPr>
          <a:xfrm>
            <a:off x="76200" y="1600200"/>
            <a:ext cx="8991600" cy="4953000"/>
          </a:xfrm>
        </p:spPr>
        <p:txBody>
          <a:bodyPr>
            <a:noAutofit/>
          </a:bodyPr>
          <a:lstStyle/>
          <a:p>
            <a:pPr marL="0" indent="0">
              <a:spcBef>
                <a:spcPts val="0"/>
              </a:spcBef>
              <a:buNone/>
            </a:pPr>
            <a:r>
              <a:rPr lang="en-US" sz="2000" dirty="0"/>
              <a:t>This full-year college preparatory course for sophomores is designed to prepare students for the advanced English courses offered to juniors and seniors.  Since it combines a study of literature with that of composition, reading and writing assignments are frequently connected.  Vocabulary study is an integral part of the course and is aligned with the literature.  Students improve their linguistic and analytical skills by interpreting literature in terms of such as elements as theme, characterization, structure, symbolism, irony, and figurative language.  Centered on world literature, readings may be chosen from the following:  Shakespeare’s </a:t>
            </a:r>
            <a:r>
              <a:rPr lang="en-US" sz="2000" i="1" dirty="0"/>
              <a:t>Julius Caesar</a:t>
            </a:r>
            <a:r>
              <a:rPr lang="en-US" sz="2000" dirty="0"/>
              <a:t> or </a:t>
            </a:r>
            <a:r>
              <a:rPr lang="en-US" sz="2000" i="1" dirty="0"/>
              <a:t>The Tempest</a:t>
            </a:r>
            <a:r>
              <a:rPr lang="en-US" sz="2000" dirty="0"/>
              <a:t>, Camus’ </a:t>
            </a:r>
            <a:r>
              <a:rPr lang="en-US" sz="2000" i="1" dirty="0"/>
              <a:t>The Stranger</a:t>
            </a:r>
            <a:r>
              <a:rPr lang="en-US" sz="2000" dirty="0"/>
              <a:t>, </a:t>
            </a:r>
            <a:r>
              <a:rPr lang="en-US" sz="2000" dirty="0" err="1"/>
              <a:t>Hesse’s</a:t>
            </a:r>
            <a:r>
              <a:rPr lang="en-US" sz="2000" dirty="0"/>
              <a:t> </a:t>
            </a:r>
            <a:r>
              <a:rPr lang="en-US" sz="2000" i="1" dirty="0"/>
              <a:t>Siddhartha</a:t>
            </a:r>
            <a:r>
              <a:rPr lang="en-US" sz="2000" dirty="0"/>
              <a:t>, Achebe’s </a:t>
            </a:r>
            <a:r>
              <a:rPr lang="en-US" sz="2000" i="1" dirty="0"/>
              <a:t>Things Fall Apart</a:t>
            </a:r>
            <a:r>
              <a:rPr lang="en-US" sz="2000" dirty="0"/>
              <a:t>, Sophocles’ </a:t>
            </a:r>
            <a:r>
              <a:rPr lang="en-US" sz="2000" i="1" dirty="0"/>
              <a:t>Oedipus Rex</a:t>
            </a:r>
            <a:r>
              <a:rPr lang="en-US" sz="2000" dirty="0"/>
              <a:t>, Wiesel’s </a:t>
            </a:r>
            <a:r>
              <a:rPr lang="en-US" sz="2000" i="1" dirty="0"/>
              <a:t>Night</a:t>
            </a:r>
            <a:r>
              <a:rPr lang="en-US" sz="2000" dirty="0"/>
              <a:t>, Orwell’s </a:t>
            </a:r>
            <a:r>
              <a:rPr lang="en-US" sz="2000" i="1" dirty="0"/>
              <a:t>1984</a:t>
            </a:r>
            <a:r>
              <a:rPr lang="en-US" sz="2000" dirty="0"/>
              <a:t>, Dickens’ </a:t>
            </a:r>
            <a:r>
              <a:rPr lang="en-US" sz="2000" i="1" dirty="0"/>
              <a:t>Great Expectations</a:t>
            </a:r>
            <a:r>
              <a:rPr lang="en-US" sz="2000" dirty="0"/>
              <a:t>, </a:t>
            </a:r>
            <a:r>
              <a:rPr lang="en-US" sz="2000" dirty="0" err="1"/>
              <a:t>Mishima’s</a:t>
            </a:r>
            <a:r>
              <a:rPr lang="en-US" sz="2000" dirty="0"/>
              <a:t> </a:t>
            </a:r>
            <a:r>
              <a:rPr lang="en-US" sz="2000" i="1" dirty="0"/>
              <a:t>The Sound of Waves</a:t>
            </a:r>
            <a:r>
              <a:rPr lang="en-US" sz="2000" dirty="0"/>
              <a:t>, </a:t>
            </a:r>
            <a:r>
              <a:rPr lang="en-US" sz="2000" dirty="0" err="1"/>
              <a:t>Markandaya’s</a:t>
            </a:r>
            <a:r>
              <a:rPr lang="en-US" sz="2000" dirty="0"/>
              <a:t> </a:t>
            </a:r>
            <a:r>
              <a:rPr lang="en-US" sz="2000" i="1" dirty="0"/>
              <a:t>Nectar in a Sieve</a:t>
            </a:r>
            <a:r>
              <a:rPr lang="en-US" sz="2000" dirty="0"/>
              <a:t>, and Dante’s </a:t>
            </a:r>
            <a:r>
              <a:rPr lang="en-US" sz="2000" i="1" dirty="0"/>
              <a:t>Inferno</a:t>
            </a:r>
            <a:r>
              <a:rPr lang="en-US" sz="2000" dirty="0"/>
              <a:t>.  Equal emphasis is placed on the writing process, particularly sentence structure, paragraph organization and development, diction, and mechanics.  Students concentrate on form and technique in writing four to six major compositions per semester, including personal essays and critical essays of varying lengths.  Also included in the first semester is the persuasive research paper. Students sit for the Missouri End of Course Exam in April, which will comprise 10% of the semester grade</a:t>
            </a:r>
            <a:r>
              <a:rPr lang="en-US" sz="2000" i="1" dirty="0"/>
              <a:t>.</a:t>
            </a:r>
            <a:endParaRPr lang="en-US" sz="2000" dirty="0"/>
          </a:p>
        </p:txBody>
      </p:sp>
    </p:spTree>
    <p:extLst>
      <p:ext uri="{BB962C8B-B14F-4D97-AF65-F5344CB8AC3E}">
        <p14:creationId xmlns:p14="http://schemas.microsoft.com/office/powerpoint/2010/main" val="239603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89848" cy="990600"/>
          </a:xfrm>
        </p:spPr>
        <p:txBody>
          <a:bodyPr>
            <a:noAutofit/>
          </a:bodyPr>
          <a:lstStyle/>
          <a:p>
            <a:r>
              <a:rPr lang="en-US" b="1" dirty="0"/>
              <a:t>HONORS WORLD LIT &amp; COMP</a:t>
            </a:r>
          </a:p>
        </p:txBody>
      </p:sp>
      <p:sp>
        <p:nvSpPr>
          <p:cNvPr id="3" name="Content Placeholder 2"/>
          <p:cNvSpPr>
            <a:spLocks noGrp="1"/>
          </p:cNvSpPr>
          <p:nvPr>
            <p:ph sz="quarter" idx="1"/>
          </p:nvPr>
        </p:nvSpPr>
        <p:spPr>
          <a:xfrm>
            <a:off x="533400" y="1447800"/>
            <a:ext cx="8153400" cy="5181599"/>
          </a:xfrm>
        </p:spPr>
        <p:txBody>
          <a:bodyPr>
            <a:noAutofit/>
          </a:bodyPr>
          <a:lstStyle/>
          <a:p>
            <a:pPr marL="0" indent="0">
              <a:buNone/>
            </a:pPr>
            <a:r>
              <a:rPr lang="en-US" sz="4000" b="1" dirty="0" smtClean="0"/>
              <a:t>Credit: </a:t>
            </a:r>
            <a:r>
              <a:rPr lang="en-US" sz="4000" dirty="0" smtClean="0"/>
              <a:t>1 </a:t>
            </a:r>
            <a:r>
              <a:rPr lang="en-US" sz="4000" dirty="0" smtClean="0"/>
              <a:t>unit</a:t>
            </a:r>
          </a:p>
          <a:p>
            <a:pPr marL="0" indent="0">
              <a:buNone/>
            </a:pPr>
            <a:r>
              <a:rPr lang="en-US" sz="4000" b="1" dirty="0" smtClean="0"/>
              <a:t>Prerequisites:</a:t>
            </a:r>
            <a:r>
              <a:rPr lang="en-US" sz="4000" b="1" dirty="0"/>
              <a:t>  </a:t>
            </a:r>
            <a:r>
              <a:rPr lang="en-US" sz="4000" dirty="0"/>
              <a:t>	</a:t>
            </a:r>
            <a:endParaRPr lang="en-US" sz="4000" dirty="0" smtClean="0"/>
          </a:p>
          <a:p>
            <a:r>
              <a:rPr lang="en-US" sz="4000" dirty="0" smtClean="0"/>
              <a:t>A- </a:t>
            </a:r>
            <a:r>
              <a:rPr lang="en-US" sz="4000" dirty="0"/>
              <a:t>or better in both semesters of </a:t>
            </a:r>
            <a:r>
              <a:rPr lang="en-US" sz="4000" dirty="0" smtClean="0"/>
              <a:t>Freshman Literature </a:t>
            </a:r>
            <a:r>
              <a:rPr lang="en-US" sz="4000" dirty="0"/>
              <a:t>&amp; </a:t>
            </a:r>
            <a:r>
              <a:rPr lang="en-US" sz="4000" dirty="0" smtClean="0"/>
              <a:t>Composition plus teacher recommendation</a:t>
            </a:r>
            <a:endParaRPr lang="en-US" sz="4000" dirty="0"/>
          </a:p>
          <a:p>
            <a:r>
              <a:rPr lang="en-US" sz="4000" dirty="0" smtClean="0"/>
              <a:t>One </a:t>
            </a:r>
            <a:r>
              <a:rPr lang="en-US" sz="4000" dirty="0"/>
              <a:t>semester of Freshman H-Grade </a:t>
            </a:r>
            <a:r>
              <a:rPr lang="en-US" sz="4000" dirty="0" smtClean="0"/>
              <a:t>strongly recommended</a:t>
            </a:r>
            <a:endParaRPr lang="en-US" sz="4000" dirty="0" smtClean="0"/>
          </a:p>
        </p:txBody>
      </p:sp>
    </p:spTree>
    <p:extLst>
      <p:ext uri="{BB962C8B-B14F-4D97-AF65-F5344CB8AC3E}">
        <p14:creationId xmlns:p14="http://schemas.microsoft.com/office/powerpoint/2010/main" val="2809016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89848" cy="990600"/>
          </a:xfrm>
        </p:spPr>
        <p:txBody>
          <a:bodyPr>
            <a:normAutofit/>
          </a:bodyPr>
          <a:lstStyle/>
          <a:p>
            <a:r>
              <a:rPr lang="en-US" b="1" dirty="0" smtClean="0"/>
              <a:t>HONORS WORLD LIT &amp; COMP</a:t>
            </a:r>
            <a:endParaRPr lang="en-US" b="1" dirty="0"/>
          </a:p>
        </p:txBody>
      </p:sp>
      <p:sp>
        <p:nvSpPr>
          <p:cNvPr id="3" name="Content Placeholder 2"/>
          <p:cNvSpPr>
            <a:spLocks noGrp="1"/>
          </p:cNvSpPr>
          <p:nvPr>
            <p:ph sz="quarter" idx="1"/>
          </p:nvPr>
        </p:nvSpPr>
        <p:spPr>
          <a:xfrm>
            <a:off x="152400" y="1600200"/>
            <a:ext cx="8839200" cy="5105400"/>
          </a:xfrm>
        </p:spPr>
        <p:txBody>
          <a:bodyPr>
            <a:noAutofit/>
          </a:bodyPr>
          <a:lstStyle/>
          <a:p>
            <a:pPr marL="0" indent="0">
              <a:spcBef>
                <a:spcPts val="0"/>
              </a:spcBef>
              <a:buNone/>
            </a:pPr>
            <a:r>
              <a:rPr lang="en-US" sz="2000" dirty="0"/>
              <a:t>This rigorous, accelerated course for sophomores is designed for the student who is ready for a challenging and intense English experience. </a:t>
            </a:r>
            <a:r>
              <a:rPr lang="en-US" sz="2000" dirty="0" smtClean="0"/>
              <a:t>Organized </a:t>
            </a:r>
            <a:r>
              <a:rPr lang="en-US" sz="2000" dirty="0"/>
              <a:t>around works of world literature, readings </a:t>
            </a:r>
            <a:r>
              <a:rPr lang="en-US" sz="2000" dirty="0" smtClean="0"/>
              <a:t>include the </a:t>
            </a:r>
            <a:r>
              <a:rPr lang="en-US" sz="2000" dirty="0"/>
              <a:t>following: </a:t>
            </a:r>
            <a:r>
              <a:rPr lang="en-US" sz="2000" dirty="0" smtClean="0"/>
              <a:t> Eggers’ </a:t>
            </a:r>
            <a:r>
              <a:rPr lang="en-US" sz="2000" i="1" dirty="0" smtClean="0"/>
              <a:t>What Is the What</a:t>
            </a:r>
            <a:r>
              <a:rPr lang="en-US" sz="2000" dirty="0" smtClean="0"/>
              <a:t>, </a:t>
            </a:r>
            <a:r>
              <a:rPr lang="en-US" sz="2000" dirty="0"/>
              <a:t>Shakespeare’s </a:t>
            </a:r>
            <a:r>
              <a:rPr lang="en-US" sz="2000" i="1" dirty="0" smtClean="0"/>
              <a:t>Much Ado About Nothing</a:t>
            </a:r>
            <a:r>
              <a:rPr lang="en-US" sz="2000" dirty="0" smtClean="0"/>
              <a:t>, Camus’s </a:t>
            </a:r>
            <a:r>
              <a:rPr lang="en-US" sz="2000" i="1" dirty="0"/>
              <a:t>The </a:t>
            </a:r>
            <a:r>
              <a:rPr lang="en-US" sz="2000" i="1" dirty="0" smtClean="0"/>
              <a:t>Stranger</a:t>
            </a:r>
            <a:r>
              <a:rPr lang="en-US" sz="2000" dirty="0" smtClean="0"/>
              <a:t>, </a:t>
            </a:r>
            <a:r>
              <a:rPr lang="en-US" sz="2000" dirty="0"/>
              <a:t>Achebe’s </a:t>
            </a:r>
            <a:r>
              <a:rPr lang="en-US" sz="2000" i="1" dirty="0"/>
              <a:t>Things Fall Apart</a:t>
            </a:r>
            <a:r>
              <a:rPr lang="en-US" sz="2000" dirty="0"/>
              <a:t>, Sophocles’ </a:t>
            </a:r>
            <a:r>
              <a:rPr lang="en-US" sz="2000" i="1" dirty="0"/>
              <a:t>Oedipus Rex</a:t>
            </a:r>
            <a:r>
              <a:rPr lang="en-US" sz="2000" dirty="0"/>
              <a:t>, </a:t>
            </a:r>
            <a:r>
              <a:rPr lang="en-US" sz="2000" dirty="0" err="1" smtClean="0"/>
              <a:t>Markandaya’s</a:t>
            </a:r>
            <a:r>
              <a:rPr lang="en-US" sz="2000" dirty="0" smtClean="0"/>
              <a:t> </a:t>
            </a:r>
            <a:r>
              <a:rPr lang="en-US" sz="2000" i="1" dirty="0"/>
              <a:t>Nectar in a Sieve</a:t>
            </a:r>
            <a:r>
              <a:rPr lang="en-US" sz="2000" dirty="0"/>
              <a:t>, Esquivel’s </a:t>
            </a:r>
            <a:r>
              <a:rPr lang="en-US" sz="2000" i="1" dirty="0"/>
              <a:t>Like Water for Chocolate</a:t>
            </a:r>
            <a:r>
              <a:rPr lang="en-US" sz="2000" dirty="0"/>
              <a:t>, </a:t>
            </a:r>
            <a:r>
              <a:rPr lang="en-US" sz="2000" dirty="0" err="1"/>
              <a:t>Satrapi’s</a:t>
            </a:r>
            <a:r>
              <a:rPr lang="en-US" sz="2000" dirty="0"/>
              <a:t> </a:t>
            </a:r>
            <a:r>
              <a:rPr lang="en-US" sz="2000" i="1" dirty="0" smtClean="0"/>
              <a:t>Persepolis</a:t>
            </a:r>
            <a:r>
              <a:rPr lang="en-US" sz="2000" dirty="0" smtClean="0"/>
              <a:t>,  </a:t>
            </a:r>
            <a:r>
              <a:rPr lang="en-US" sz="2000" dirty="0"/>
              <a:t>and Dante’s </a:t>
            </a:r>
            <a:r>
              <a:rPr lang="en-US" sz="2000" i="1" dirty="0" smtClean="0"/>
              <a:t>Inferno</a:t>
            </a:r>
            <a:r>
              <a:rPr lang="en-US" sz="2000" dirty="0" smtClean="0"/>
              <a:t>, plus either Voltaire’s </a:t>
            </a:r>
            <a:r>
              <a:rPr lang="en-US" sz="2000" i="1" dirty="0" smtClean="0"/>
              <a:t>Candide</a:t>
            </a:r>
            <a:r>
              <a:rPr lang="en-US" sz="2000" dirty="0" smtClean="0"/>
              <a:t> or Cervantes’ </a:t>
            </a:r>
            <a:r>
              <a:rPr lang="en-US" sz="2000" i="1" dirty="0" smtClean="0"/>
              <a:t>Don Quixote</a:t>
            </a:r>
            <a:r>
              <a:rPr lang="en-US" sz="2000" dirty="0" smtClean="0"/>
              <a:t>.</a:t>
            </a:r>
            <a:r>
              <a:rPr lang="en-US" sz="2000" dirty="0"/>
              <a:t> </a:t>
            </a:r>
            <a:r>
              <a:rPr lang="en-US" sz="2000" dirty="0" smtClean="0"/>
              <a:t>Students </a:t>
            </a:r>
            <a:r>
              <a:rPr lang="en-US" sz="2000" dirty="0"/>
              <a:t>may also expect to read extensive selections of </a:t>
            </a:r>
            <a:r>
              <a:rPr lang="en-US" sz="2000" dirty="0" smtClean="0"/>
              <a:t>poetry and nonfiction, including selections from </a:t>
            </a:r>
            <a:r>
              <a:rPr lang="en-US" sz="2000" i="1" dirty="0" smtClean="0"/>
              <a:t>Half the Sky </a:t>
            </a:r>
            <a:r>
              <a:rPr lang="en-US" sz="2000" dirty="0" smtClean="0"/>
              <a:t>by </a:t>
            </a:r>
            <a:r>
              <a:rPr lang="en-US" sz="2000" dirty="0" err="1" smtClean="0"/>
              <a:t>Kristof</a:t>
            </a:r>
            <a:r>
              <a:rPr lang="en-US" sz="2000" dirty="0" smtClean="0"/>
              <a:t> and </a:t>
            </a:r>
            <a:r>
              <a:rPr lang="en-US" sz="2000" dirty="0" err="1" smtClean="0"/>
              <a:t>WuDunn</a:t>
            </a:r>
            <a:r>
              <a:rPr lang="en-US" sz="2000" dirty="0" smtClean="0"/>
              <a:t>. </a:t>
            </a:r>
            <a:r>
              <a:rPr lang="en-US" sz="2000" dirty="0"/>
              <a:t>Equal emphasis is placed on the writing process, particularly sentence structure, paragraph organization and development, diction, and mechanics. </a:t>
            </a:r>
            <a:r>
              <a:rPr lang="en-US" sz="2000" dirty="0" smtClean="0"/>
              <a:t>Students </a:t>
            </a:r>
            <a:r>
              <a:rPr lang="en-US" sz="2000" dirty="0"/>
              <a:t>concentrate on form and technique in writing six or more major compositions per semester, including researched essays, rhetorical analysis, and critical essays of varying lengths. </a:t>
            </a:r>
            <a:r>
              <a:rPr lang="en-US" sz="2000" dirty="0" smtClean="0"/>
              <a:t>Also </a:t>
            </a:r>
            <a:r>
              <a:rPr lang="en-US" sz="2000" dirty="0"/>
              <a:t>included in </a:t>
            </a:r>
            <a:r>
              <a:rPr lang="en-US" sz="2000" dirty="0" smtClean="0"/>
              <a:t>second </a:t>
            </a:r>
            <a:r>
              <a:rPr lang="en-US" sz="2000" dirty="0"/>
              <a:t>semester is the persuasive research paper. Students sit for the Missouri End of Course Exam in April, which will comprise 10% of the semester grade.  </a:t>
            </a:r>
            <a:endParaRPr lang="en-US" sz="2000" dirty="0" smtClean="0"/>
          </a:p>
          <a:p>
            <a:pPr marL="0" indent="0">
              <a:spcBef>
                <a:spcPts val="0"/>
              </a:spcBef>
              <a:buNone/>
            </a:pPr>
            <a:r>
              <a:rPr lang="en-US" sz="2000" b="1" dirty="0" smtClean="0"/>
              <a:t>Note</a:t>
            </a:r>
            <a:r>
              <a:rPr lang="en-US" sz="2000" b="1" dirty="0"/>
              <a:t>:  Summer reading is required</a:t>
            </a:r>
            <a:r>
              <a:rPr lang="en-US" sz="2000" dirty="0" smtClean="0"/>
              <a:t>. </a:t>
            </a:r>
            <a:r>
              <a:rPr lang="en-US" sz="2000" b="1" dirty="0" smtClean="0"/>
              <a:t>Homework expectations include about 45-60 minutes of homework per day, most days.</a:t>
            </a:r>
            <a:endParaRPr lang="en-US" sz="2000" dirty="0"/>
          </a:p>
          <a:p>
            <a:endParaRPr lang="en-US" sz="1800" i="1" dirty="0"/>
          </a:p>
        </p:txBody>
      </p:sp>
    </p:spTree>
    <p:extLst>
      <p:ext uri="{BB962C8B-B14F-4D97-AF65-F5344CB8AC3E}">
        <p14:creationId xmlns:p14="http://schemas.microsoft.com/office/powerpoint/2010/main" val="286593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World Lit 				Honors World Lit</a:t>
            </a:r>
            <a:endParaRPr lang="en-US" sz="3200" dirty="0"/>
          </a:p>
        </p:txBody>
      </p:sp>
      <p:sp>
        <p:nvSpPr>
          <p:cNvPr id="3" name="Content Placeholder 2"/>
          <p:cNvSpPr>
            <a:spLocks noGrp="1"/>
          </p:cNvSpPr>
          <p:nvPr>
            <p:ph sz="quarter" idx="1"/>
          </p:nvPr>
        </p:nvSpPr>
        <p:spPr>
          <a:xfrm>
            <a:off x="609600" y="1589566"/>
            <a:ext cx="3886200" cy="4963633"/>
          </a:xfrm>
        </p:spPr>
        <p:txBody>
          <a:bodyPr>
            <a:normAutofit fontScale="77500" lnSpcReduction="20000"/>
          </a:bodyPr>
          <a:lstStyle/>
          <a:p>
            <a:r>
              <a:rPr lang="en-US" dirty="0" smtClean="0"/>
              <a:t>Weekly vocabulary study</a:t>
            </a:r>
          </a:p>
          <a:p>
            <a:r>
              <a:rPr lang="en-US" dirty="0" smtClean="0"/>
              <a:t>A focus on grammar, punctuation, and mechanics</a:t>
            </a:r>
          </a:p>
          <a:p>
            <a:r>
              <a:rPr lang="en-US" dirty="0" smtClean="0"/>
              <a:t>College preparatory standards and materials</a:t>
            </a:r>
          </a:p>
          <a:p>
            <a:r>
              <a:rPr lang="en-US" dirty="0" smtClean="0"/>
              <a:t>Regular reading homework</a:t>
            </a:r>
          </a:p>
          <a:p>
            <a:r>
              <a:rPr lang="en-US" dirty="0" smtClean="0"/>
              <a:t>Extensive writing</a:t>
            </a:r>
          </a:p>
          <a:p>
            <a:endParaRPr lang="en-US" dirty="0" smtClean="0"/>
          </a:p>
          <a:p>
            <a:endParaRPr lang="en-US" dirty="0"/>
          </a:p>
        </p:txBody>
      </p:sp>
      <p:sp>
        <p:nvSpPr>
          <p:cNvPr id="4" name="Content Placeholder 3"/>
          <p:cNvSpPr>
            <a:spLocks noGrp="1"/>
          </p:cNvSpPr>
          <p:nvPr>
            <p:ph sz="quarter" idx="2"/>
          </p:nvPr>
        </p:nvSpPr>
        <p:spPr>
          <a:xfrm>
            <a:off x="4844901" y="1589566"/>
            <a:ext cx="3886200" cy="5116033"/>
          </a:xfrm>
        </p:spPr>
        <p:txBody>
          <a:bodyPr>
            <a:normAutofit fontScale="77500" lnSpcReduction="20000"/>
          </a:bodyPr>
          <a:lstStyle/>
          <a:p>
            <a:pPr lvl="0"/>
            <a:r>
              <a:rPr lang="en-US" dirty="0"/>
              <a:t>Weekly </a:t>
            </a:r>
            <a:r>
              <a:rPr lang="en-US" dirty="0" smtClean="0"/>
              <a:t>independent vocabulary </a:t>
            </a:r>
            <a:r>
              <a:rPr lang="en-US" dirty="0"/>
              <a:t>study</a:t>
            </a:r>
          </a:p>
          <a:p>
            <a:pPr lvl="0"/>
            <a:r>
              <a:rPr lang="en-US" dirty="0"/>
              <a:t>A focus on grammar, punctuation, and </a:t>
            </a:r>
            <a:r>
              <a:rPr lang="en-US" dirty="0" smtClean="0"/>
              <a:t>mechanics with an emphasis on more sophisticated sentence structure</a:t>
            </a:r>
            <a:endParaRPr lang="en-US" dirty="0"/>
          </a:p>
          <a:p>
            <a:pPr lvl="0"/>
            <a:r>
              <a:rPr lang="en-US" dirty="0" smtClean="0"/>
              <a:t>A </a:t>
            </a:r>
            <a:r>
              <a:rPr lang="en-US" dirty="0"/>
              <a:t>weighted grading scale, Honors level work, and college preparatory standards and materials</a:t>
            </a:r>
          </a:p>
          <a:p>
            <a:pPr lvl="0"/>
            <a:r>
              <a:rPr lang="en-US" dirty="0" smtClean="0"/>
              <a:t>Nightly </a:t>
            </a:r>
            <a:r>
              <a:rPr lang="en-US" dirty="0"/>
              <a:t>reading homework</a:t>
            </a:r>
          </a:p>
          <a:p>
            <a:pPr lvl="0"/>
            <a:r>
              <a:rPr lang="en-US" dirty="0" smtClean="0"/>
              <a:t>Extensive </a:t>
            </a:r>
            <a:r>
              <a:rPr lang="en-US" dirty="0"/>
              <a:t>analytical writing in a variety of forms and </a:t>
            </a:r>
            <a:r>
              <a:rPr lang="en-US" dirty="0" smtClean="0"/>
              <a:t>length</a:t>
            </a:r>
          </a:p>
          <a:p>
            <a:pPr lvl="0"/>
            <a:r>
              <a:rPr lang="en-US" dirty="0" smtClean="0"/>
              <a:t>Enthusiasm for reading and </a:t>
            </a:r>
            <a:r>
              <a:rPr lang="en-US" dirty="0" smtClean="0"/>
              <a:t>writing</a:t>
            </a:r>
            <a:endParaRPr lang="en-US" dirty="0"/>
          </a:p>
        </p:txBody>
      </p:sp>
    </p:spTree>
    <p:extLst>
      <p:ext uri="{BB962C8B-B14F-4D97-AF65-F5344CB8AC3E}">
        <p14:creationId xmlns:p14="http://schemas.microsoft.com/office/powerpoint/2010/main" val="1652461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667000"/>
            <a:ext cx="8915400" cy="4191000"/>
          </a:xfrm>
        </p:spPr>
        <p:txBody>
          <a:bodyPr>
            <a:normAutofit fontScale="92500" lnSpcReduction="10000"/>
          </a:bodyPr>
          <a:lstStyle/>
          <a:p>
            <a:r>
              <a:rPr lang="en-US" b="1" dirty="0" smtClean="0"/>
              <a:t>Sports Reading and Writing: </a:t>
            </a:r>
            <a:r>
              <a:rPr lang="en-US" dirty="0" smtClean="0"/>
              <a:t>This offering is open to grades 10-12. It is an excellent elective for students with a background in sports or those who are interested in learning more about how sports influence society through literature. </a:t>
            </a:r>
            <a:r>
              <a:rPr lang="en-US" b="1" dirty="0"/>
              <a:t>(½ semester - ½ credit) </a:t>
            </a:r>
            <a:r>
              <a:rPr lang="en-US" dirty="0" smtClean="0"/>
              <a:t> </a:t>
            </a:r>
          </a:p>
          <a:p>
            <a:endParaRPr lang="en-US" dirty="0" smtClean="0"/>
          </a:p>
          <a:p>
            <a:r>
              <a:rPr lang="en-US" b="1" dirty="0" smtClean="0"/>
              <a:t>Memoir Reading and Writing: </a:t>
            </a:r>
            <a:r>
              <a:rPr lang="en-US" dirty="0" smtClean="0"/>
              <a:t>This offering is open to grades to 10-12. It is an excellent elective for students who enjoy reading memoirs, developing their writing skills about personal life experiences, </a:t>
            </a:r>
            <a:r>
              <a:rPr lang="en-US" dirty="0" smtClean="0"/>
              <a:t>and book </a:t>
            </a:r>
            <a:r>
              <a:rPr lang="en-US" dirty="0" smtClean="0"/>
              <a:t>circles. </a:t>
            </a:r>
            <a:r>
              <a:rPr lang="en-US" b="1" dirty="0"/>
              <a:t>(½ semester - ½ credit)</a:t>
            </a:r>
            <a:endParaRPr lang="en-US"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457469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15400" cy="4038600"/>
          </a:xfrm>
        </p:spPr>
        <p:txBody>
          <a:bodyPr>
            <a:normAutofit fontScale="92500" lnSpcReduction="10000"/>
          </a:bodyPr>
          <a:lstStyle/>
          <a:p>
            <a:r>
              <a:rPr lang="en-US" b="1" dirty="0" smtClean="0"/>
              <a:t>Public Speaking: </a:t>
            </a:r>
            <a:r>
              <a:rPr lang="en-US" dirty="0" smtClean="0"/>
              <a:t>Open to all grade levels. Learn to speak up and speak out! This class will teach you forms and applications for public speaking and the proper technique for using your voice. Learn diction, projection, presentation and formal speech writing/organization. </a:t>
            </a:r>
            <a:r>
              <a:rPr lang="en-US" b="1" dirty="0" smtClean="0"/>
              <a:t>(½ semester - ½ credit)</a:t>
            </a:r>
          </a:p>
          <a:p>
            <a:endParaRPr lang="en-US" dirty="0" smtClean="0"/>
          </a:p>
          <a:p>
            <a:r>
              <a:rPr lang="en-US" b="1" dirty="0" smtClean="0"/>
              <a:t>Advanced Public Speaking and Debate: </a:t>
            </a:r>
            <a:r>
              <a:rPr lang="en-US" dirty="0" smtClean="0"/>
              <a:t>Open to all grade levels. After Public Speaking, take Debate to use logic, research, analysis and argument. Students participate in competitions. </a:t>
            </a:r>
            <a:r>
              <a:rPr lang="en-US" b="1" dirty="0" smtClean="0"/>
              <a:t>(½ semester - ½ credit)</a:t>
            </a:r>
          </a:p>
          <a:p>
            <a:endParaRPr lang="en-US"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3432881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15400" cy="4038600"/>
          </a:xfrm>
        </p:spPr>
        <p:txBody>
          <a:bodyPr>
            <a:normAutofit fontScale="55000" lnSpcReduction="20000"/>
          </a:bodyPr>
          <a:lstStyle/>
          <a:p>
            <a:r>
              <a:rPr lang="en-US" sz="5100" b="1" dirty="0" smtClean="0"/>
              <a:t>Journalism: </a:t>
            </a:r>
            <a:r>
              <a:rPr lang="en-US" sz="5100" dirty="0" smtClean="0"/>
              <a:t>Open </a:t>
            </a:r>
            <a:r>
              <a:rPr lang="en-US" sz="5100" dirty="0"/>
              <a:t>to all grade levels. </a:t>
            </a:r>
            <a:r>
              <a:rPr lang="en-US" sz="5100" dirty="0" smtClean="0"/>
              <a:t>In </a:t>
            </a:r>
            <a:r>
              <a:rPr lang="en-US" sz="5100" dirty="0"/>
              <a:t>this year-long class you will improve your writing and editing skills, learn computer graphic skills and basic web design.  This will prepare you for ECHO newspaper, yearbook or a college major in journalism</a:t>
            </a:r>
            <a:r>
              <a:rPr lang="en-US" sz="5100" dirty="0" smtClean="0"/>
              <a:t>. </a:t>
            </a:r>
            <a:r>
              <a:rPr lang="en-US" sz="5100" b="1" dirty="0" smtClean="0"/>
              <a:t>(1 year - 1credit)</a:t>
            </a:r>
          </a:p>
          <a:p>
            <a:endParaRPr lang="en-US" sz="5100" b="1" dirty="0" smtClean="0"/>
          </a:p>
          <a:p>
            <a:r>
              <a:rPr lang="en-US" sz="5100" b="1" dirty="0" smtClean="0"/>
              <a:t>ECHO: </a:t>
            </a:r>
            <a:r>
              <a:rPr lang="en-US" sz="5100" dirty="0"/>
              <a:t>This offering is open to grades 10-12</a:t>
            </a:r>
            <a:r>
              <a:rPr lang="en-US" sz="5100" dirty="0" smtClean="0"/>
              <a:t>. Nothing </a:t>
            </a:r>
            <a:r>
              <a:rPr lang="en-US" sz="5100" dirty="0"/>
              <a:t>beats seeing your byline in the paper for the first </a:t>
            </a:r>
            <a:r>
              <a:rPr lang="en-US" sz="5100" dirty="0" smtClean="0"/>
              <a:t>time, </a:t>
            </a:r>
            <a:r>
              <a:rPr lang="en-US" sz="5100" dirty="0"/>
              <a:t>knowing that 1300 of your peers will see it as well. Learn to express yourself better by taking journalism and then express yourself by taking ECHO</a:t>
            </a:r>
            <a:r>
              <a:rPr lang="en-US" sz="5100" dirty="0" smtClean="0"/>
              <a:t>. </a:t>
            </a:r>
            <a:r>
              <a:rPr lang="en-US" sz="5100" b="1" dirty="0" smtClean="0"/>
              <a:t>(1 year - 1 credit)</a:t>
            </a:r>
            <a:endParaRPr lang="en-US" sz="5100" b="1" dirty="0"/>
          </a:p>
          <a:p>
            <a:endParaRPr lang="en-US" dirty="0"/>
          </a:p>
        </p:txBody>
      </p:sp>
      <p:sp>
        <p:nvSpPr>
          <p:cNvPr id="3" name="Title 2"/>
          <p:cNvSpPr>
            <a:spLocks noGrp="1"/>
          </p:cNvSpPr>
          <p:nvPr>
            <p:ph type="title"/>
          </p:nvPr>
        </p:nvSpPr>
        <p:spPr/>
        <p:txBody>
          <a:bodyPr/>
          <a:lstStyle/>
          <a:p>
            <a:r>
              <a:rPr lang="en-US" dirty="0" smtClean="0"/>
              <a:t>English Electives</a:t>
            </a:r>
            <a:endParaRPr lang="en-US" dirty="0"/>
          </a:p>
        </p:txBody>
      </p:sp>
    </p:spTree>
    <p:extLst>
      <p:ext uri="{BB962C8B-B14F-4D97-AF65-F5344CB8AC3E}">
        <p14:creationId xmlns:p14="http://schemas.microsoft.com/office/powerpoint/2010/main" val="6384042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154</TotalTime>
  <Words>404</Words>
  <Application>Microsoft Office PowerPoint</Application>
  <PresentationFormat>On-screen Show (4:3)</PresentationFormat>
  <Paragraphs>36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Median</vt:lpstr>
      <vt:lpstr>Sophomore course offerings</vt:lpstr>
      <vt:lpstr>World LIT &amp; COMP</vt:lpstr>
      <vt:lpstr>HONORS WORLD LIT &amp; COMP</vt:lpstr>
      <vt:lpstr>HONORS WORLD LIT &amp; COMP</vt:lpstr>
      <vt:lpstr>World Lit     Honors World Lit</vt:lpstr>
      <vt:lpstr>English Electives</vt:lpstr>
      <vt:lpstr>English Electives</vt:lpstr>
      <vt:lpstr>English Electives</vt:lpstr>
    </vt:vector>
  </TitlesOfParts>
  <Company>Webster Groves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Twentieth Century AMERICAN LITERATURE &amp; COMPOSITION 3765</dc:title>
  <dc:creator>Sarah Gray</dc:creator>
  <cp:lastModifiedBy>Katie Guymon</cp:lastModifiedBy>
  <cp:revision>28</cp:revision>
  <dcterms:created xsi:type="dcterms:W3CDTF">2012-01-11T19:45:35Z</dcterms:created>
  <dcterms:modified xsi:type="dcterms:W3CDTF">2015-01-02T18:29:00Z</dcterms:modified>
</cp:coreProperties>
</file>