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76" r:id="rId2"/>
    <p:sldId id="267" r:id="rId3"/>
    <p:sldId id="257" r:id="rId4"/>
    <p:sldId id="264" r:id="rId5"/>
    <p:sldId id="261" r:id="rId6"/>
    <p:sldId id="268" r:id="rId7"/>
    <p:sldId id="273" r:id="rId8"/>
    <p:sldId id="272" r:id="rId9"/>
    <p:sldId id="271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1" d="100"/>
          <a:sy n="91" d="100"/>
        </p:scale>
        <p:origin x="76" y="2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ierney, Lori H." userId="fe2f4a4b-1423-4cb1-a8bd-1c3011c4f998" providerId="ADAL" clId="{0B462E79-5EC7-4654-9EAB-3DDCA821DBC0}"/>
    <pc:docChg chg="custSel modSld">
      <pc:chgData name="Tierney, Lori H." userId="fe2f4a4b-1423-4cb1-a8bd-1c3011c4f998" providerId="ADAL" clId="{0B462E79-5EC7-4654-9EAB-3DDCA821DBC0}" dt="2021-02-02T23:05:02.138" v="13" actId="20577"/>
      <pc:docMkLst>
        <pc:docMk/>
      </pc:docMkLst>
      <pc:sldChg chg="modSp mod">
        <pc:chgData name="Tierney, Lori H." userId="fe2f4a4b-1423-4cb1-a8bd-1c3011c4f998" providerId="ADAL" clId="{0B462E79-5EC7-4654-9EAB-3DDCA821DBC0}" dt="2021-02-02T23:01:59.981" v="1" actId="20577"/>
        <pc:sldMkLst>
          <pc:docMk/>
          <pc:sldMk cId="3512084559" sldId="257"/>
        </pc:sldMkLst>
        <pc:spChg chg="mod">
          <ac:chgData name="Tierney, Lori H." userId="fe2f4a4b-1423-4cb1-a8bd-1c3011c4f998" providerId="ADAL" clId="{0B462E79-5EC7-4654-9EAB-3DDCA821DBC0}" dt="2021-02-02T23:01:59.981" v="1" actId="20577"/>
          <ac:spMkLst>
            <pc:docMk/>
            <pc:sldMk cId="3512084559" sldId="257"/>
            <ac:spMk id="3" creationId="{194DA6A0-C5DA-4F1E-A140-BA636F9EBEEA}"/>
          </ac:spMkLst>
        </pc:spChg>
      </pc:sldChg>
      <pc:sldChg chg="modSp mod">
        <pc:chgData name="Tierney, Lori H." userId="fe2f4a4b-1423-4cb1-a8bd-1c3011c4f998" providerId="ADAL" clId="{0B462E79-5EC7-4654-9EAB-3DDCA821DBC0}" dt="2021-02-02T23:02:55.621" v="9" actId="27636"/>
        <pc:sldMkLst>
          <pc:docMk/>
          <pc:sldMk cId="2389600206" sldId="268"/>
        </pc:sldMkLst>
        <pc:spChg chg="mod">
          <ac:chgData name="Tierney, Lori H." userId="fe2f4a4b-1423-4cb1-a8bd-1c3011c4f998" providerId="ADAL" clId="{0B462E79-5EC7-4654-9EAB-3DDCA821DBC0}" dt="2021-02-02T23:02:55.621" v="9" actId="27636"/>
          <ac:spMkLst>
            <pc:docMk/>
            <pc:sldMk cId="2389600206" sldId="268"/>
            <ac:spMk id="3" creationId="{935DC9C8-BE0E-4DDD-98F3-2859F1341FAB}"/>
          </ac:spMkLst>
        </pc:spChg>
      </pc:sldChg>
      <pc:sldChg chg="modSp mod">
        <pc:chgData name="Tierney, Lori H." userId="fe2f4a4b-1423-4cb1-a8bd-1c3011c4f998" providerId="ADAL" clId="{0B462E79-5EC7-4654-9EAB-3DDCA821DBC0}" dt="2021-02-02T23:05:02.138" v="13" actId="20577"/>
        <pc:sldMkLst>
          <pc:docMk/>
          <pc:sldMk cId="19247708" sldId="271"/>
        </pc:sldMkLst>
        <pc:spChg chg="mod">
          <ac:chgData name="Tierney, Lori H." userId="fe2f4a4b-1423-4cb1-a8bd-1c3011c4f998" providerId="ADAL" clId="{0B462E79-5EC7-4654-9EAB-3DDCA821DBC0}" dt="2021-02-02T23:05:02.138" v="13" actId="20577"/>
          <ac:spMkLst>
            <pc:docMk/>
            <pc:sldMk cId="19247708" sldId="271"/>
            <ac:spMk id="3" creationId="{18F42126-AE6D-482E-858D-A0F2D23C9B47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2/2/2021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ierce.ctc.edu/apply-admission" TargetMode="External"/><Relationship Id="rId2" Type="http://schemas.openxmlformats.org/officeDocument/2006/relationships/hyperlink" Target="https://rhs.puyallup.k12.wa.us/counseling___career_center/running_start_program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PuyTesting@pierce.ctc.edu" TargetMode="External"/><Relationship Id="rId4" Type="http://schemas.openxmlformats.org/officeDocument/2006/relationships/hyperlink" Target="mailto:districtadmissions@pierce.ctc.edu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rhs.puyallup.k12.wa.us/counseling___career_center" TargetMode="External"/><Relationship Id="rId7" Type="http://schemas.openxmlformats.org/officeDocument/2006/relationships/hyperlink" Target="mailto:carragm@puyallup.k12.wa.us" TargetMode="External"/><Relationship Id="rId2" Type="http://schemas.openxmlformats.org/officeDocument/2006/relationships/hyperlink" Target="https://rhs.puyallup.k12.wa.us/counseling___career_center/running_start_program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mailto:tiernelh@puyallup.k12.wa.us" TargetMode="External"/><Relationship Id="rId5" Type="http://schemas.openxmlformats.org/officeDocument/2006/relationships/hyperlink" Target="mailto:capocaj@puyallup.k12.wa.us" TargetMode="External"/><Relationship Id="rId4" Type="http://schemas.openxmlformats.org/officeDocument/2006/relationships/hyperlink" Target="mailto:franiam@puyallup.k12.wa.us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mailto:evf@pierce.ctc.edu" TargetMode="Externa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38DA8-A173-460D-AC4F-17E4F9AE41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4909764"/>
          </a:xfrm>
        </p:spPr>
        <p:txBody>
          <a:bodyPr>
            <a:normAutofit/>
          </a:bodyPr>
          <a:lstStyle/>
          <a:p>
            <a:r>
              <a:rPr lang="en-US" sz="7200" dirty="0"/>
              <a:t>RUNNING START </a:t>
            </a:r>
          </a:p>
        </p:txBody>
      </p:sp>
    </p:spTree>
    <p:extLst>
      <p:ext uri="{BB962C8B-B14F-4D97-AF65-F5344CB8AC3E}">
        <p14:creationId xmlns:p14="http://schemas.microsoft.com/office/powerpoint/2010/main" val="16846671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350AEB-2FCF-4DD5-AFD9-EE1DDFDBB7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84222"/>
            <a:ext cx="10364451" cy="1143000"/>
          </a:xfrm>
        </p:spPr>
        <p:txBody>
          <a:bodyPr>
            <a:normAutofit/>
          </a:bodyPr>
          <a:lstStyle/>
          <a:p>
            <a:r>
              <a:rPr lang="en-US" sz="4000" dirty="0"/>
              <a:t>RUNNING START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6FA125-C20F-4810-A285-B06B0565D1D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732548"/>
            <a:ext cx="10363826" cy="4058652"/>
          </a:xfrm>
        </p:spPr>
        <p:txBody>
          <a:bodyPr>
            <a:noAutofit/>
          </a:bodyPr>
          <a:lstStyle/>
          <a:p>
            <a:r>
              <a:rPr lang="en-US" sz="2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The Legislature initiated the Running Start Program as a component of the 1990 parent and student “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LEARNING BY CHOICE ACT” 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(Chapter 9, Laws of 1990, 1st Ex. Session, </a:t>
            </a:r>
            <a:r>
              <a:rPr lang="en-US" sz="2400" b="0" i="0" u="sng" strike="noStrike" baseline="0" dirty="0">
                <a:solidFill>
                  <a:srgbClr val="0000FF"/>
                </a:solidFill>
                <a:latin typeface="Arial" panose="020B0604020202020204" pitchFamily="34" charset="0"/>
              </a:rPr>
              <a:t>RCW 28A.600.300 </a:t>
            </a:r>
            <a:r>
              <a:rPr lang="en-US" sz="2400" b="0" i="0" u="none" strike="noStrike" baseline="0" dirty="0">
                <a:solidFill>
                  <a:srgbClr val="0000FF"/>
                </a:solidFill>
                <a:latin typeface="Arial" panose="020B0604020202020204" pitchFamily="34" charset="0"/>
              </a:rPr>
              <a:t>RCW 28A.600.400</a:t>
            </a:r>
            <a:r>
              <a:rPr lang="en-US" sz="2400" b="0" i="0" u="sng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to 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). </a:t>
            </a:r>
          </a:p>
          <a:p>
            <a:r>
              <a:rPr lang="en-US" sz="2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Running Start provides students an opportunity to enroll at certain institutions of higher education and earn high school and college credit. </a:t>
            </a:r>
            <a:br>
              <a:rPr lang="en-US" sz="2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504044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9E586D-27B0-4B47-962C-D1E151C81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209406"/>
            <a:ext cx="10364451" cy="1207566"/>
          </a:xfrm>
        </p:spPr>
        <p:txBody>
          <a:bodyPr/>
          <a:lstStyle/>
          <a:p>
            <a:r>
              <a:rPr lang="en-US" dirty="0"/>
              <a:t>Running start basics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4DA6A0-C5DA-4F1E-A140-BA636F9EBEE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143001"/>
            <a:ext cx="10744826" cy="5439284"/>
          </a:xfrm>
        </p:spPr>
        <p:txBody>
          <a:bodyPr>
            <a:noAutofit/>
          </a:bodyPr>
          <a:lstStyle/>
          <a:p>
            <a:r>
              <a:rPr lang="en-US" sz="2400" cap="none" dirty="0"/>
              <a:t>You must be a Junior or Senior high school student</a:t>
            </a:r>
          </a:p>
          <a:p>
            <a:r>
              <a:rPr lang="en-US" sz="2400" cap="none" dirty="0"/>
              <a:t>You must apply to the college and take entrance exam and/or submit the required documents to register for college courses </a:t>
            </a:r>
          </a:p>
          <a:p>
            <a:r>
              <a:rPr lang="en-US" sz="2400" cap="none" dirty="0"/>
              <a:t>Available Fall, Winter, and Spring Quarters at the college</a:t>
            </a:r>
          </a:p>
          <a:p>
            <a:r>
              <a:rPr lang="en-US" sz="2400" cap="none" dirty="0"/>
              <a:t>Able to take 15 college level credits per quarter</a:t>
            </a:r>
          </a:p>
          <a:p>
            <a:r>
              <a:rPr lang="en-US" sz="2400" cap="none" dirty="0"/>
              <a:t>15 credits = Full time college class load/5 college credits = 1.0 high school credit</a:t>
            </a:r>
          </a:p>
          <a:p>
            <a:r>
              <a:rPr lang="en-US" sz="2400" cap="none" dirty="0">
                <a:ea typeface="Calibri" panose="020F0502020204030204" pitchFamily="34" charset="0"/>
                <a:cs typeface="Times New Roman" panose="02020603050405020304" pitchFamily="18" charset="0"/>
              </a:rPr>
              <a:t>Students can take 1 class at RHS and 15 credits at college for free tuition</a:t>
            </a:r>
            <a:endParaRPr lang="en-US" sz="2400" cap="none" dirty="0"/>
          </a:p>
          <a:p>
            <a:r>
              <a:rPr lang="en-US" sz="2400" cap="none" dirty="0"/>
              <a:t>5 college credits = 1.0 high school credit</a:t>
            </a:r>
          </a:p>
          <a:p>
            <a:r>
              <a:rPr lang="en-US" sz="2400" cap="none" dirty="0"/>
              <a:t>Must be 100 level courses and above to count for college credit and Running Start funding – equivalency class list for each college is in the Running Start Guide </a:t>
            </a:r>
          </a:p>
        </p:txBody>
      </p:sp>
    </p:spTree>
    <p:extLst>
      <p:ext uri="{BB962C8B-B14F-4D97-AF65-F5344CB8AC3E}">
        <p14:creationId xmlns:p14="http://schemas.microsoft.com/office/powerpoint/2010/main" val="35120845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B6B76B-A014-4A3F-912A-49039E38F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97723"/>
            <a:ext cx="10364451" cy="704996"/>
          </a:xfrm>
        </p:spPr>
        <p:txBody>
          <a:bodyPr>
            <a:normAutofit/>
          </a:bodyPr>
          <a:lstStyle/>
          <a:p>
            <a:r>
              <a:rPr lang="en-US" sz="2800" dirty="0"/>
              <a:t>Running Start considerations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7002F8-EB12-448A-892A-FDCE153A33B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802718"/>
            <a:ext cx="10363826" cy="5800506"/>
          </a:xfrm>
        </p:spPr>
        <p:txBody>
          <a:bodyPr>
            <a:noAutofit/>
          </a:bodyPr>
          <a:lstStyle/>
          <a:p>
            <a:r>
              <a:rPr lang="en-US" sz="2400" cap="none" dirty="0"/>
              <a:t>Classes move at a faster pace</a:t>
            </a:r>
          </a:p>
          <a:p>
            <a:r>
              <a:rPr lang="en-US" sz="2400" cap="none" dirty="0"/>
              <a:t>Grades appear on permanent college and high school transcript</a:t>
            </a:r>
          </a:p>
          <a:p>
            <a:r>
              <a:rPr lang="en-US" sz="2400" cap="none" dirty="0"/>
              <a:t>Balancing two different schedules (college and high school calendars differ)</a:t>
            </a:r>
          </a:p>
          <a:p>
            <a:r>
              <a:rPr lang="en-US" sz="2400" cap="none" dirty="0"/>
              <a:t>Learn to ask for help and seek out FREE resources on campus:</a:t>
            </a:r>
          </a:p>
          <a:p>
            <a:pPr lvl="1"/>
            <a:r>
              <a:rPr lang="en-US" sz="2000" cap="none" dirty="0"/>
              <a:t>Tutoring Center</a:t>
            </a:r>
          </a:p>
          <a:p>
            <a:pPr lvl="1"/>
            <a:r>
              <a:rPr lang="en-US" sz="2000" cap="none" dirty="0"/>
              <a:t>Writing Center</a:t>
            </a:r>
          </a:p>
          <a:p>
            <a:pPr lvl="1"/>
            <a:r>
              <a:rPr lang="en-US" sz="2000" cap="none" dirty="0"/>
              <a:t>Counseling</a:t>
            </a:r>
          </a:p>
          <a:p>
            <a:pPr lvl="1"/>
            <a:r>
              <a:rPr lang="en-US" sz="2000" cap="none" dirty="0"/>
              <a:t>Career Advising</a:t>
            </a:r>
          </a:p>
          <a:p>
            <a:r>
              <a:rPr lang="en-US" sz="2400" cap="none" dirty="0"/>
              <a:t>Communication between family/high school staff is limited – you must be responsible!</a:t>
            </a:r>
          </a:p>
          <a:p>
            <a:r>
              <a:rPr lang="en-US" sz="2400" cap="none" dirty="0"/>
              <a:t>Be aware of academic progress – professors will NOT be reminding you of deadlines, etc</a:t>
            </a:r>
          </a:p>
        </p:txBody>
      </p:sp>
    </p:spTree>
    <p:extLst>
      <p:ext uri="{BB962C8B-B14F-4D97-AF65-F5344CB8AC3E}">
        <p14:creationId xmlns:p14="http://schemas.microsoft.com/office/powerpoint/2010/main" val="20041364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1C3F48-BE5F-4B7E-94FC-9994F31AE1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Program costs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71E2BE-AB6F-42CC-9697-A7AF367A7E0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804737"/>
            <a:ext cx="10363826" cy="462012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cap="none" dirty="0"/>
              <a:t>Running Start is NOT 100% Free</a:t>
            </a:r>
          </a:p>
          <a:p>
            <a:pPr marL="0" indent="0">
              <a:buNone/>
            </a:pPr>
            <a:r>
              <a:rPr lang="en-US" sz="2400" b="1" cap="none" dirty="0"/>
              <a:t>Every quarter a </a:t>
            </a:r>
            <a:r>
              <a:rPr lang="en-US" sz="2400" cap="none" dirty="0"/>
              <a:t>student pays:</a:t>
            </a:r>
          </a:p>
          <a:p>
            <a:pPr lvl="1"/>
            <a:r>
              <a:rPr lang="en-US" sz="2400" cap="none" dirty="0"/>
              <a:t>Student Fees (approx. $200 per quarter for full-time student)</a:t>
            </a:r>
          </a:p>
          <a:p>
            <a:pPr lvl="1"/>
            <a:r>
              <a:rPr lang="en-US" sz="2400" cap="none" dirty="0"/>
              <a:t>Course fees – be sure to check course catalog, fees vary</a:t>
            </a:r>
          </a:p>
          <a:p>
            <a:pPr lvl="1"/>
            <a:r>
              <a:rPr lang="en-US" sz="2400" cap="none" dirty="0"/>
              <a:t>Books = $250+ for full-time students</a:t>
            </a:r>
          </a:p>
          <a:p>
            <a:pPr lvl="1"/>
            <a:r>
              <a:rPr lang="en-US" sz="2400" cap="none" dirty="0"/>
              <a:t>Supplies </a:t>
            </a:r>
          </a:p>
          <a:p>
            <a:pPr lvl="1"/>
            <a:r>
              <a:rPr lang="en-US" sz="2400" cap="none" dirty="0"/>
              <a:t>Provide own transportation</a:t>
            </a:r>
            <a:endParaRPr lang="en-US" sz="2400" b="1" cap="none" dirty="0"/>
          </a:p>
          <a:p>
            <a:pPr marL="0" indent="0">
              <a:buNone/>
            </a:pPr>
            <a:r>
              <a:rPr lang="en-US" sz="2400" b="1" cap="none" dirty="0"/>
              <a:t>Financial Assistance: Student fee waiver &amp; Book Loan Program: </a:t>
            </a:r>
            <a:r>
              <a:rPr lang="en-US" sz="2400" cap="none" dirty="0"/>
              <a:t>available to eligible students</a:t>
            </a:r>
          </a:p>
        </p:txBody>
      </p:sp>
    </p:spTree>
    <p:extLst>
      <p:ext uri="{BB962C8B-B14F-4D97-AF65-F5344CB8AC3E}">
        <p14:creationId xmlns:p14="http://schemas.microsoft.com/office/powerpoint/2010/main" val="10362916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43996A-199F-493B-8E8B-909ECE9BE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4" y="136886"/>
            <a:ext cx="10364451" cy="749593"/>
          </a:xfrm>
        </p:spPr>
        <p:txBody>
          <a:bodyPr/>
          <a:lstStyle/>
          <a:p>
            <a:r>
              <a:rPr lang="en-US" dirty="0"/>
              <a:t>New Running start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5DC9C8-BE0E-4DDD-98F3-2859F1341FA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019102"/>
            <a:ext cx="10363826" cy="5332837"/>
          </a:xfrm>
        </p:spPr>
        <p:txBody>
          <a:bodyPr>
            <a:normAutofit fontScale="92500" lnSpcReduction="10000"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STEP 1: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Read the Running Start Guide and view Running Start Power Point located at: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sz="1800" b="1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https://rhs.puyallup.k12.wa.us/counseling___career_center/running_start_program</a:t>
            </a:r>
            <a:endParaRPr lang="en-US" sz="1800" b="1" u="sng" dirty="0">
              <a:solidFill>
                <a:srgbClr val="0000FF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Attend College RS Info Sessions – dates/times will be advertised via RHS Website (March/April) 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YOU MUST APPLY TO THE COLLEGE OF YOUR CHOICE - You will receive an email back from the college with a College ID # and instructions about how to complete your enrollment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-Pierce College students can apply here: </a:t>
            </a:r>
            <a:r>
              <a:rPr lang="en-US" sz="1800" u="sng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hlinkClick r:id="rId3"/>
              </a:rPr>
              <a:t>https://www.pierce.ctc.edu/apply-admission</a:t>
            </a:r>
            <a:endParaRPr lang="en-US" sz="1800" u="sng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</a:rPr>
              <a:t>-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If you have questions about applying: </a:t>
            </a:r>
            <a:r>
              <a:rPr lang="en-US" sz="1800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"/>
              </a:rPr>
              <a:t>districtadmissions@pierce.ctc.edu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STEP 2: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Take the college entrance test to be eligible to take college level Running Start courses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-Pierce College: you must contact the testing center at: </a:t>
            </a:r>
            <a:r>
              <a:rPr lang="en-US" sz="1800" u="sng" dirty="0">
                <a:solidFill>
                  <a:srgbClr val="0000F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PuyTesting@pierce.ctc.edu</a:t>
            </a:r>
            <a:r>
              <a:rPr lang="en-US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-If you are attending a different college contact that college for testing information</a:t>
            </a:r>
          </a:p>
          <a:p>
            <a:pPr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Once you have completed the testing steps and have been approved for Running Start courses you will need to contact your high school counselor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96002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CA56BDD-3862-4472-8982-B90E9C645B59}"/>
              </a:ext>
            </a:extLst>
          </p:cNvPr>
          <p:cNvSpPr txBox="1"/>
          <p:nvPr/>
        </p:nvSpPr>
        <p:spPr>
          <a:xfrm>
            <a:off x="795738" y="105784"/>
            <a:ext cx="11189185" cy="6494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1800" b="1" dirty="0">
              <a:effectLst/>
              <a:highlight>
                <a:srgbClr val="FFFF00"/>
              </a:highligh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b="1" dirty="0">
              <a:highlight>
                <a:srgbClr val="FFFF00"/>
              </a:highligh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STEP 3: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Make an appointment with your RHS counselor to request an Enrollment Verification Form (EVF) </a:t>
            </a:r>
            <a:r>
              <a:rPr lang="en-US" sz="1800" b="1" dirty="0">
                <a:effectLst/>
                <a:highlight>
                  <a:srgbClr val="00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**APPOINTMENTS WILL NOT BE MADE UNTIL APRIL 19</a:t>
            </a:r>
            <a:r>
              <a:rPr lang="en-US" sz="1800" b="1" baseline="30000" dirty="0">
                <a:effectLst/>
                <a:highlight>
                  <a:srgbClr val="00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</a:t>
            </a:r>
            <a:r>
              <a:rPr lang="en-US" sz="1800" b="1" dirty="0">
                <a:effectLst/>
                <a:highlight>
                  <a:srgbClr val="00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&amp; AFTER**</a:t>
            </a:r>
          </a:p>
          <a:p>
            <a:pPr marR="0" lvl="0">
              <a:spcBef>
                <a:spcPts val="0"/>
              </a:spcBef>
              <a:spcAft>
                <a:spcPts val="0"/>
              </a:spcAft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You must bring or attach two documents for your counselor: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*Your college test placement results (Guided Self Placement, or required test)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*Running Start Agreement Form initialed and signed by you and your parent/guardian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Located at: </a:t>
            </a:r>
            <a:r>
              <a:rPr lang="en-US" sz="1800" b="1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https://rhs.puyallup.k12.wa.us/counseling___career_center/running_start_program</a:t>
            </a:r>
            <a:endParaRPr lang="en-US" sz="1800" b="1" u="sng" dirty="0">
              <a:solidFill>
                <a:srgbClr val="0000FF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>
              <a:spcBef>
                <a:spcPts val="0"/>
              </a:spcBef>
              <a:spcAft>
                <a:spcPts val="0"/>
              </a:spcAft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Counselors will not be able to provide the EVF form and the appointment will be rescheduled if BOTH documents are not received </a:t>
            </a:r>
          </a:p>
          <a:p>
            <a:pPr marR="0" lvl="0">
              <a:spcBef>
                <a:spcPts val="0"/>
              </a:spcBef>
              <a:spcAft>
                <a:spcPts val="0"/>
              </a:spcAft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RHS Counselors are listed below.  To book a virtual or phone appointment please visit the RHS Counseling and Career website: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https://rhs.puyallup.k12.wa.us/counseling___career_center</a:t>
            </a: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or call   RHS Counseling &amp; Career Center at (253)841-8722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b="1" dirty="0">
              <a:highlight>
                <a:srgbClr val="FFFF00"/>
              </a:highligh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RHS Counselor Emails 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Ms. Franich (last names A-D) </a:t>
            </a:r>
            <a:r>
              <a:rPr lang="en-US" sz="1600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franiam@puyallup.k12.wa.us</a:t>
            </a:r>
            <a:r>
              <a:rPr lang="en-US" sz="1600" dirty="0">
                <a:solidFill>
                  <a:srgbClr val="0562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Ms. Capocy (last names E-K) </a:t>
            </a:r>
            <a:r>
              <a:rPr lang="en-US" sz="1600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capocaj@puyallup.k12.wa.us</a:t>
            </a:r>
            <a:r>
              <a:rPr lang="en-US" sz="1600" dirty="0">
                <a:solidFill>
                  <a:srgbClr val="0562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Ms. Tierney (last names L-Ri) </a:t>
            </a:r>
            <a:r>
              <a:rPr lang="en-US" sz="1600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tiernelh@puyallup.k12.wa.us</a:t>
            </a:r>
            <a:r>
              <a:rPr lang="en-US" sz="1600" dirty="0">
                <a:solidFill>
                  <a:srgbClr val="0562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Ms. Carranza (last names Rj-Z) </a:t>
            </a:r>
            <a:r>
              <a:rPr lang="en-US" sz="1600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7"/>
              </a:rPr>
              <a:t>carragm@puyallup.k12.wa.us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77036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2338926-88FE-42FC-A6FB-C492E494CCF7}"/>
              </a:ext>
            </a:extLst>
          </p:cNvPr>
          <p:cNvSpPr txBox="1"/>
          <p:nvPr/>
        </p:nvSpPr>
        <p:spPr>
          <a:xfrm>
            <a:off x="956281" y="1307087"/>
            <a:ext cx="10623791" cy="66479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STEP 4: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Contact your college advising office to set up an appointment with a college advisor and complete new student orientation requirements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Bring or send via email your EVF signed and dated by parent/guardian and student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-Pierce College submit EVF to </a:t>
            </a:r>
            <a:r>
              <a:rPr lang="en-US" sz="2400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evf@pierce.ctc.edu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-If you are attending a different college contact that college for information</a:t>
            </a:r>
          </a:p>
          <a:p>
            <a:pPr marL="457200" marR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STEP 5: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Register for Running Start college classes with direction from the college advisor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Pay student and course fees – if you are eligible for free/reduced lunch fees are waived by the college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34187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9B9E19-591F-4598-8419-E5FD36FD80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125644"/>
            <a:ext cx="10364451" cy="649154"/>
          </a:xfrm>
        </p:spPr>
        <p:txBody>
          <a:bodyPr>
            <a:normAutofit/>
          </a:bodyPr>
          <a:lstStyle/>
          <a:p>
            <a:r>
              <a:rPr lang="en-US" sz="3200" dirty="0">
                <a:highlight>
                  <a:srgbClr val="FFFF00"/>
                </a:highlight>
              </a:rPr>
              <a:t>reminders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F42126-AE6D-482E-858D-A0F2D23C9B4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991182"/>
            <a:ext cx="10363826" cy="5653924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07000"/>
              </a:lnSpc>
              <a:spcBef>
                <a:spcPts val="0"/>
              </a:spcBef>
            </a:pPr>
            <a:r>
              <a:rPr lang="en-US" sz="8000" cap="none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Join RHS Running </a:t>
            </a:r>
            <a:r>
              <a:rPr lang="en-US" sz="8000" cap="none" dirty="0"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en-US" sz="8000" cap="none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tart </a:t>
            </a:r>
            <a:r>
              <a:rPr lang="en-US" sz="8000" cap="none" dirty="0"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en-US" sz="8000" cap="none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choology – DWPG9-WTJ33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8000" cap="none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0"/>
              </a:spcBef>
            </a:pPr>
            <a:r>
              <a:rPr lang="en-US" sz="8000" cap="none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Students are responsible for making an appointment with high school counselor each quarter (3x per yr.) for EVF – Oct/Jan/April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8000" cap="none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0"/>
              </a:spcBef>
            </a:pPr>
            <a:r>
              <a:rPr lang="en-US" sz="8000" cap="none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Parent/guardians will not receive any information from college regarding RS students (FERPA)</a:t>
            </a:r>
          </a:p>
          <a:p>
            <a:pPr marL="0" indent="0">
              <a:lnSpc>
                <a:spcPct val="107000"/>
              </a:lnSpc>
              <a:spcBef>
                <a:spcPts val="0"/>
              </a:spcBef>
              <a:buNone/>
            </a:pPr>
            <a:r>
              <a:rPr lang="en-US" sz="8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</a:p>
          <a:p>
            <a:pPr>
              <a:lnSpc>
                <a:spcPct val="107000"/>
              </a:lnSpc>
              <a:spcBef>
                <a:spcPts val="0"/>
              </a:spcBef>
            </a:pPr>
            <a:r>
              <a:rPr lang="en-US" sz="8000" cap="none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College advisors will help students plan &amp; schedule college classes – Classes fill up quickly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8000" cap="none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0"/>
              </a:spcBef>
            </a:pPr>
            <a:r>
              <a:rPr lang="en-US" sz="8000" cap="none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Parents/guardians will not receive any information from college regarding RS students (FERPA)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cap="none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</a:p>
          <a:p>
            <a:pPr>
              <a:lnSpc>
                <a:spcPct val="107000"/>
              </a:lnSpc>
              <a:spcBef>
                <a:spcPts val="0"/>
              </a:spcBef>
            </a:pPr>
            <a:r>
              <a:rPr lang="en-US" sz="8000" cap="none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High school classes take priority over running start classes, students must schedule accordingly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8000" cap="none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0"/>
              </a:spcBef>
            </a:pPr>
            <a:r>
              <a:rPr lang="en-US" sz="8000" cap="none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Student is responsible for obtaining information about important dates, timelines, events, etc. (Schoology or website) </a:t>
            </a:r>
          </a:p>
          <a:p>
            <a:r>
              <a:rPr lang="en-US" sz="8000" cap="none" dirty="0"/>
              <a:t>Remember that you if you are not able to get into a class you need, you can try again the next quarter</a:t>
            </a:r>
          </a:p>
          <a:p>
            <a:r>
              <a:rPr lang="en-US" sz="8000" cap="none" dirty="0"/>
              <a:t>Be sure to complete your high school requirements BEFORE Spring quarter Senior year</a:t>
            </a:r>
          </a:p>
          <a:p>
            <a:r>
              <a:rPr lang="en-US" sz="8000" cap="none" dirty="0"/>
              <a:t>You may need to take certain courses at RHS: Algebra II and World Language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8000" cap="none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47708"/>
      </p:ext>
    </p:extLst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27537E"/>
      </a:dk2>
      <a:lt2>
        <a:srgbClr val="AABED7"/>
      </a:lt2>
      <a:accent1>
        <a:srgbClr val="E34B7A"/>
      </a:accent1>
      <a:accent2>
        <a:srgbClr val="AC339A"/>
      </a:accent2>
      <a:accent3>
        <a:srgbClr val="6953B7"/>
      </a:accent3>
      <a:accent4>
        <a:srgbClr val="1D7EAB"/>
      </a:accent4>
      <a:accent5>
        <a:srgbClr val="43AFD6"/>
      </a:accent5>
      <a:accent6>
        <a:srgbClr val="DE85E1"/>
      </a:accent6>
      <a:hlink>
        <a:srgbClr val="ED87A6"/>
      </a:hlink>
      <a:folHlink>
        <a:srgbClr val="C99EAC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C71B277C-C29A-4BA0-A7BA-43502DF21AB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TM04033925[[fn=Droplet]]</Template>
  <TotalTime>264</TotalTime>
  <Words>1062</Words>
  <Application>Microsoft Office PowerPoint</Application>
  <PresentationFormat>Widescreen</PresentationFormat>
  <Paragraphs>101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Symbol</vt:lpstr>
      <vt:lpstr>Times New Roman</vt:lpstr>
      <vt:lpstr>Tw Cen MT</vt:lpstr>
      <vt:lpstr>Droplet</vt:lpstr>
      <vt:lpstr>RUNNING START </vt:lpstr>
      <vt:lpstr>RUNNING START </vt:lpstr>
      <vt:lpstr>Running start basics</vt:lpstr>
      <vt:lpstr>Running Start considerations</vt:lpstr>
      <vt:lpstr>Program costs</vt:lpstr>
      <vt:lpstr>New Running start steps</vt:lpstr>
      <vt:lpstr>PowerPoint Presentation</vt:lpstr>
      <vt:lpstr>PowerPoint Presentation</vt:lpstr>
      <vt:lpstr>reminders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Kozar, Margaret M.</dc:creator>
  <cp:lastModifiedBy>Tierney, Lori H.</cp:lastModifiedBy>
  <cp:revision>14</cp:revision>
  <dcterms:created xsi:type="dcterms:W3CDTF">2019-03-25T16:43:37Z</dcterms:created>
  <dcterms:modified xsi:type="dcterms:W3CDTF">2021-02-02T23:06:16Z</dcterms:modified>
</cp:coreProperties>
</file>