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4" r:id="rId3"/>
    <p:sldId id="265" r:id="rId4"/>
    <p:sldId id="258" r:id="rId5"/>
    <p:sldId id="259" r:id="rId6"/>
    <p:sldId id="260" r:id="rId7"/>
    <p:sldId id="261" r:id="rId8"/>
    <p:sldId id="262" r:id="rId9"/>
    <p:sldId id="256" r:id="rId10"/>
    <p:sldId id="257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32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0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79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7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7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04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2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83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8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7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0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80F0C-DEE3-4EC2-BB99-8DA1E47003DF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92E65-E00A-4B75-893F-B3044C93C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1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efreetoday.com.au/wp-content/uploads/2011/10/Motivati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6" y="0"/>
            <a:ext cx="11444140" cy="687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7318" y="2449227"/>
            <a:ext cx="4870518" cy="1747134"/>
          </a:xfrm>
          <a:ln w="5715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/>
              <a:t>Good Morning! </a:t>
            </a:r>
          </a:p>
          <a:p>
            <a:r>
              <a:rPr lang="en-US" sz="3200" b="1" dirty="0" smtClean="0"/>
              <a:t>Today: Poetry Slam</a:t>
            </a:r>
          </a:p>
          <a:p>
            <a:r>
              <a:rPr lang="en-US" sz="3200" b="1" dirty="0" smtClean="0"/>
              <a:t>Tuesday: Beyond HS Night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948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and Contrast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8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39757"/>
            <a:ext cx="10515600" cy="1325563"/>
          </a:xfrm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Just keep writing, just keep writing…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968685"/>
            <a:ext cx="10515600" cy="263007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For </a:t>
            </a:r>
            <a:r>
              <a:rPr lang="en-US" sz="3200" b="1" dirty="0"/>
              <a:t>each: </a:t>
            </a:r>
            <a:endParaRPr lang="en-US" sz="3200" b="1" dirty="0" smtClean="0"/>
          </a:p>
          <a:p>
            <a:pPr lvl="1"/>
            <a:r>
              <a:rPr lang="en-US" sz="2800" dirty="0"/>
              <a:t>Define in your own words</a:t>
            </a:r>
          </a:p>
          <a:p>
            <a:pPr lvl="1"/>
            <a:r>
              <a:rPr lang="en-US" sz="2800" dirty="0"/>
              <a:t>Give one example from class so far this </a:t>
            </a:r>
            <a:r>
              <a:rPr lang="en-US" sz="2800" dirty="0" smtClean="0"/>
              <a:t>year</a:t>
            </a:r>
          </a:p>
          <a:p>
            <a:r>
              <a:rPr lang="en-US" sz="3200" b="1" dirty="0"/>
              <a:t>Overall: </a:t>
            </a:r>
            <a:r>
              <a:rPr lang="en-US" sz="3200" dirty="0"/>
              <a:t>explain how each of these types of writing are similar and how they are different!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53334" y="1690688"/>
            <a:ext cx="35505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annotations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43470" y="2680503"/>
            <a:ext cx="18792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précis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54945" y="1747746"/>
            <a:ext cx="5108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imed write (TW)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23164" y="2829687"/>
            <a:ext cx="4193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92D050"/>
                </a:solidFill>
              </a:rPr>
              <a:t>p</a:t>
            </a:r>
            <a:r>
              <a:rPr lang="en-US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rocess paper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45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Multiple Choice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English Language and Composition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67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AP MC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3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Activate Prior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We’ve talked a bit in class about AP MC. With your partners, be ready to share your knowledge about:</a:t>
            </a:r>
          </a:p>
          <a:p>
            <a:pPr lvl="1"/>
            <a:r>
              <a:rPr lang="en-US" dirty="0" smtClean="0"/>
              <a:t>Length of MC section of exam</a:t>
            </a:r>
          </a:p>
          <a:p>
            <a:pPr lvl="1"/>
            <a:r>
              <a:rPr lang="en-US" dirty="0" smtClean="0"/>
              <a:t>Time frame of MC section of exam</a:t>
            </a:r>
          </a:p>
          <a:p>
            <a:pPr lvl="1"/>
            <a:r>
              <a:rPr lang="en-US" dirty="0" smtClean="0"/>
              <a:t>Historical time frame for reading selections</a:t>
            </a:r>
          </a:p>
          <a:p>
            <a:pPr lvl="1"/>
            <a:r>
              <a:rPr lang="en-US" dirty="0" smtClean="0"/>
              <a:t>Content of questions and answers</a:t>
            </a:r>
            <a:endParaRPr lang="en-US" dirty="0"/>
          </a:p>
        </p:txBody>
      </p:sp>
      <p:grpSp>
        <p:nvGrpSpPr>
          <p:cNvPr id="6" name="SMARTInkShape-Group12"/>
          <p:cNvGrpSpPr/>
          <p:nvPr/>
        </p:nvGrpSpPr>
        <p:grpSpPr>
          <a:xfrm>
            <a:off x="5500914" y="2790372"/>
            <a:ext cx="36287" cy="123372"/>
            <a:chOff x="5500914" y="2790372"/>
            <a:chExt cx="36287" cy="123372"/>
          </a:xfrm>
        </p:grpSpPr>
        <p:sp>
          <p:nvSpPr>
            <p:cNvPr id="4" name="SMARTInkShape-68"/>
            <p:cNvSpPr/>
            <p:nvPr>
              <p:custDataLst>
                <p:tags r:id="rId1"/>
              </p:custDataLst>
            </p:nvPr>
          </p:nvSpPr>
          <p:spPr>
            <a:xfrm>
              <a:off x="5500914" y="2790372"/>
              <a:ext cx="14516" cy="14515"/>
            </a:xfrm>
            <a:custGeom>
              <a:avLst/>
              <a:gdLst/>
              <a:ahLst/>
              <a:cxnLst/>
              <a:rect l="0" t="0" r="0" b="0"/>
              <a:pathLst>
                <a:path w="14516" h="14515">
                  <a:moveTo>
                    <a:pt x="0" y="0"/>
                  </a:moveTo>
                  <a:lnTo>
                    <a:pt x="0" y="0"/>
                  </a:lnTo>
                  <a:lnTo>
                    <a:pt x="7257" y="0"/>
                  </a:lnTo>
                  <a:lnTo>
                    <a:pt x="7257" y="3852"/>
                  </a:lnTo>
                  <a:lnTo>
                    <a:pt x="8063" y="4987"/>
                  </a:lnTo>
                  <a:lnTo>
                    <a:pt x="9407" y="5743"/>
                  </a:lnTo>
                  <a:lnTo>
                    <a:pt x="14215" y="7168"/>
                  </a:lnTo>
                  <a:lnTo>
                    <a:pt x="14515" y="1451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MARTInkShape-69"/>
            <p:cNvSpPr/>
            <p:nvPr>
              <p:custDataLst>
                <p:tags r:id="rId2"/>
              </p:custDataLst>
            </p:nvPr>
          </p:nvSpPr>
          <p:spPr>
            <a:xfrm>
              <a:off x="5529943" y="2906486"/>
              <a:ext cx="7258" cy="7258"/>
            </a:xfrm>
            <a:custGeom>
              <a:avLst/>
              <a:gdLst/>
              <a:ahLst/>
              <a:cxnLst/>
              <a:rect l="0" t="0" r="0" b="0"/>
              <a:pathLst>
                <a:path w="7258" h="7258">
                  <a:moveTo>
                    <a:pt x="7257" y="0"/>
                  </a:moveTo>
                  <a:lnTo>
                    <a:pt x="7257" y="0"/>
                  </a:lnTo>
                  <a:lnTo>
                    <a:pt x="3405" y="0"/>
                  </a:lnTo>
                  <a:lnTo>
                    <a:pt x="2270" y="806"/>
                  </a:lnTo>
                  <a:lnTo>
                    <a:pt x="1514" y="2150"/>
                  </a:lnTo>
                  <a:lnTo>
                    <a:pt x="0" y="7255"/>
                  </a:lnTo>
                  <a:lnTo>
                    <a:pt x="0" y="725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03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with Peers!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Neil Postman, excerpt from </a:t>
            </a:r>
            <a:r>
              <a:rPr lang="en-US" i="1" dirty="0" smtClean="0"/>
              <a:t>The End of Education</a:t>
            </a:r>
            <a:r>
              <a:rPr lang="en-US" dirty="0" smtClean="0"/>
              <a:t> (1995) &amp; Q. 34-41</a:t>
            </a:r>
          </a:p>
          <a:p>
            <a:r>
              <a:rPr lang="en-US" dirty="0" smtClean="0"/>
              <a:t>In groups of 3, complete the following:</a:t>
            </a:r>
          </a:p>
          <a:p>
            <a:r>
              <a:rPr lang="en-US" dirty="0" smtClean="0"/>
              <a:t>Read and annotate the text accompanying the MC practice questions</a:t>
            </a:r>
          </a:p>
          <a:p>
            <a:r>
              <a:rPr lang="en-US" dirty="0" smtClean="0"/>
              <a:t>Preview all the questions before you start answering them. Notice trends and big ideas</a:t>
            </a:r>
          </a:p>
          <a:p>
            <a:r>
              <a:rPr lang="en-US" dirty="0" smtClean="0"/>
              <a:t>As a team, answer the questions! Remember to refer to the text, and to put the question into your own words if necessary!</a:t>
            </a:r>
          </a:p>
          <a:p>
            <a:r>
              <a:rPr lang="en-US" dirty="0" smtClean="0"/>
              <a:t>Be ready to share your answers and defend them to the class </a:t>
            </a:r>
            <a:r>
              <a:rPr lang="en-US" dirty="0" smtClean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9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 and Apply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out the resource packet titled “AP English Language and Composition: Multiple Choice Questions”</a:t>
            </a:r>
          </a:p>
          <a:p>
            <a:r>
              <a:rPr lang="en-US" dirty="0" smtClean="0"/>
              <a:t>Review the information and examples</a:t>
            </a:r>
          </a:p>
          <a:p>
            <a:r>
              <a:rPr lang="en-US" dirty="0" smtClean="0"/>
              <a:t>Use the resource packet to label each of the questions from your MC peer practice. Write the type </a:t>
            </a:r>
            <a:r>
              <a:rPr lang="en-US" dirty="0"/>
              <a:t>o</a:t>
            </a:r>
            <a:r>
              <a:rPr lang="en-US" dirty="0" smtClean="0"/>
              <a:t>f question in the margins</a:t>
            </a:r>
          </a:p>
          <a:p>
            <a:r>
              <a:rPr lang="en-US" dirty="0" smtClean="0"/>
              <a:t>Group debrief – who will lead this tomorrow??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0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963" y="226244"/>
            <a:ext cx="11877773" cy="1168924"/>
          </a:xfrm>
        </p:spPr>
        <p:txBody>
          <a:bodyPr>
            <a:normAutofit/>
          </a:bodyPr>
          <a:lstStyle/>
          <a:p>
            <a:r>
              <a:rPr lang="en-US" dirty="0" smtClean="0"/>
              <a:t>Cone of Learning</a:t>
            </a:r>
            <a:endParaRPr lang="en-US" dirty="0"/>
          </a:p>
        </p:txBody>
      </p:sp>
      <p:pic>
        <p:nvPicPr>
          <p:cNvPr id="4" name="Picture 4" descr="http://nbaxter.com/wp-content/uploads/2013/02/cone_of_learn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483" y="1600200"/>
            <a:ext cx="5608732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04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56" y="150829"/>
            <a:ext cx="11915480" cy="1470581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Make Your Own AP Questions &amp; 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4992" y="1825625"/>
            <a:ext cx="5579882" cy="4443200"/>
          </a:xfrm>
        </p:spPr>
        <p:txBody>
          <a:bodyPr>
            <a:normAutofit/>
          </a:bodyPr>
          <a:lstStyle/>
          <a:p>
            <a:r>
              <a:rPr lang="en-US" b="1" dirty="0" smtClean="0"/>
              <a:t>Text: either Jefferson OR Roosevelt</a:t>
            </a:r>
          </a:p>
          <a:p>
            <a:r>
              <a:rPr lang="en-US" dirty="0" smtClean="0"/>
              <a:t>Groups </a:t>
            </a:r>
            <a:r>
              <a:rPr lang="en-US" dirty="0"/>
              <a:t>of </a:t>
            </a:r>
            <a:r>
              <a:rPr lang="en-US" dirty="0" smtClean="0"/>
              <a:t>2-3 (or individual)</a:t>
            </a:r>
            <a:endParaRPr lang="en-US" dirty="0"/>
          </a:p>
          <a:p>
            <a:r>
              <a:rPr lang="en-US" dirty="0"/>
              <a:t>Time frame: </a:t>
            </a:r>
            <a:endParaRPr lang="en-US" dirty="0" smtClean="0"/>
          </a:p>
          <a:p>
            <a:r>
              <a:rPr lang="en-US" dirty="0" smtClean="0"/>
              <a:t>Read </a:t>
            </a:r>
            <a:r>
              <a:rPr lang="en-US" dirty="0"/>
              <a:t>&amp; annotate the text – one paper per group</a:t>
            </a:r>
          </a:p>
          <a:p>
            <a:pPr lvl="1"/>
            <a:r>
              <a:rPr lang="en-US" dirty="0"/>
              <a:t>Rhetorical analysis</a:t>
            </a:r>
          </a:p>
          <a:p>
            <a:pPr lvl="1"/>
            <a:r>
              <a:rPr lang="en-US" dirty="0"/>
              <a:t>Consider elements of rhetorical précis + rhetorical devices</a:t>
            </a:r>
          </a:p>
          <a:p>
            <a:r>
              <a:rPr lang="en-US" b="1" dirty="0"/>
              <a:t>Create</a:t>
            </a:r>
            <a:r>
              <a:rPr lang="en-US" dirty="0"/>
              <a:t> </a:t>
            </a:r>
            <a:r>
              <a:rPr lang="en-US" b="1" dirty="0"/>
              <a:t>2-3 AP questions and answers</a:t>
            </a:r>
            <a:r>
              <a:rPr lang="en-US" dirty="0"/>
              <a:t> (5 options/1 correct)</a:t>
            </a:r>
          </a:p>
          <a:p>
            <a:endParaRPr lang="en-US" sz="3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0482" y="1825625"/>
            <a:ext cx="5505254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Possible types of questions:</a:t>
            </a:r>
          </a:p>
          <a:p>
            <a:pPr lvl="1">
              <a:buFont typeface="Calibri" panose="020F0502020204030204" pitchFamily="34" charset="0"/>
              <a:buChar char="̶"/>
            </a:pPr>
            <a:r>
              <a:rPr lang="en-US" dirty="0" smtClean="0"/>
              <a:t>Rhetoric (</a:t>
            </a:r>
            <a:r>
              <a:rPr lang="en-US" dirty="0" err="1" smtClean="0"/>
              <a:t>inc.</a:t>
            </a:r>
            <a:r>
              <a:rPr lang="en-US" dirty="0" smtClean="0"/>
              <a:t> syntax &amp; diction)</a:t>
            </a:r>
          </a:p>
          <a:p>
            <a:pPr lvl="2"/>
            <a:r>
              <a:rPr lang="en-US" dirty="0" smtClean="0"/>
              <a:t>What effect?</a:t>
            </a:r>
          </a:p>
          <a:p>
            <a:pPr lvl="1">
              <a:buFont typeface="Calibri" panose="020F0502020204030204" pitchFamily="34" charset="0"/>
              <a:buChar char="̶"/>
            </a:pPr>
            <a:r>
              <a:rPr lang="en-US" dirty="0" smtClean="0"/>
              <a:t>Meaning and purpose (</a:t>
            </a:r>
            <a:r>
              <a:rPr lang="en-US" dirty="0" err="1" smtClean="0"/>
              <a:t>inc.</a:t>
            </a:r>
            <a:r>
              <a:rPr lang="en-US" dirty="0" smtClean="0"/>
              <a:t> syntax &amp; diction)</a:t>
            </a:r>
          </a:p>
          <a:p>
            <a:pPr lvl="2"/>
            <a:r>
              <a:rPr lang="en-US" dirty="0" smtClean="0"/>
              <a:t>Why?</a:t>
            </a:r>
          </a:p>
          <a:p>
            <a:pPr lvl="1">
              <a:buFont typeface="Calibri" panose="020F0502020204030204" pitchFamily="34" charset="0"/>
              <a:buChar char="̶"/>
            </a:pPr>
            <a:r>
              <a:rPr lang="en-US" dirty="0" smtClean="0"/>
              <a:t>Main idea and thesis</a:t>
            </a:r>
          </a:p>
          <a:p>
            <a:pPr lvl="1">
              <a:buFont typeface="Calibri" panose="020F0502020204030204" pitchFamily="34" charset="0"/>
              <a:buChar char="̶"/>
            </a:pPr>
            <a:r>
              <a:rPr lang="en-US" dirty="0" smtClean="0"/>
              <a:t>Organization and structure</a:t>
            </a:r>
          </a:p>
          <a:p>
            <a:pPr lvl="1">
              <a:buFont typeface="Calibri" panose="020F0502020204030204" pitchFamily="34" charset="0"/>
              <a:buChar char="̶"/>
            </a:pPr>
            <a:r>
              <a:rPr lang="en-US" dirty="0" smtClean="0"/>
              <a:t>Patterns of development (rhetorical modes)</a:t>
            </a:r>
            <a:endParaRPr lang="en-US" sz="3200" dirty="0" smtClean="0"/>
          </a:p>
          <a:p>
            <a:r>
              <a:rPr lang="en-US" dirty="0" smtClean="0"/>
              <a:t>Use the handout as a resource!</a:t>
            </a:r>
          </a:p>
        </p:txBody>
      </p:sp>
    </p:spTree>
    <p:extLst>
      <p:ext uri="{BB962C8B-B14F-4D97-AF65-F5344CB8AC3E}">
        <p14:creationId xmlns:p14="http://schemas.microsoft.com/office/powerpoint/2010/main" val="234711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7238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/>
              <a:t>Timeline</a:t>
            </a:r>
            <a:endParaRPr lang="en-US" sz="7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970203"/>
            <a:ext cx="10515600" cy="3959257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Thurs. 10/29</a:t>
            </a:r>
          </a:p>
          <a:p>
            <a:pPr lvl="1"/>
            <a:r>
              <a:rPr lang="en-US" dirty="0" smtClean="0"/>
              <a:t>Writing compare/contrast</a:t>
            </a:r>
          </a:p>
          <a:p>
            <a:pPr lvl="1"/>
            <a:r>
              <a:rPr lang="en-US" dirty="0" smtClean="0"/>
              <a:t>Pass back Unit 2 précis </a:t>
            </a:r>
          </a:p>
          <a:p>
            <a:pPr lvl="1"/>
            <a:r>
              <a:rPr lang="en-US" dirty="0" smtClean="0"/>
              <a:t>Intro AP MC – peer practice</a:t>
            </a:r>
          </a:p>
          <a:p>
            <a:r>
              <a:rPr lang="en-US" dirty="0" smtClean="0"/>
              <a:t>Fri. 10/30</a:t>
            </a:r>
          </a:p>
          <a:p>
            <a:pPr lvl="1"/>
            <a:r>
              <a:rPr lang="en-US" dirty="0" smtClean="0"/>
              <a:t>Peer work – create AP MC  questions and answers</a:t>
            </a:r>
          </a:p>
          <a:p>
            <a:r>
              <a:rPr lang="en-US" dirty="0" smtClean="0"/>
              <a:t>Mon. 11/2</a:t>
            </a:r>
          </a:p>
          <a:p>
            <a:pPr lvl="1"/>
            <a:r>
              <a:rPr lang="en-US" dirty="0" smtClean="0"/>
              <a:t>Unit 2 RA TW</a:t>
            </a:r>
          </a:p>
          <a:p>
            <a:r>
              <a:rPr lang="en-US" dirty="0" smtClean="0"/>
              <a:t>Tues. 11/3</a:t>
            </a:r>
          </a:p>
          <a:p>
            <a:pPr lvl="1"/>
            <a:r>
              <a:rPr lang="en-US" dirty="0" smtClean="0"/>
              <a:t>Intro Unit 3</a:t>
            </a:r>
          </a:p>
          <a:p>
            <a:pPr lvl="1"/>
            <a:r>
              <a:rPr lang="en-US" dirty="0" smtClean="0"/>
              <a:t>Field trip to intersection!</a:t>
            </a:r>
          </a:p>
          <a:p>
            <a:pPr lvl="1"/>
            <a:r>
              <a:rPr lang="en-US" dirty="0" smtClean="0"/>
              <a:t>HW: Carnegie &amp; Hardin (Thurs)</a:t>
            </a:r>
          </a:p>
          <a:p>
            <a:r>
              <a:rPr lang="en-US" dirty="0" smtClean="0"/>
              <a:t>Weds. 11/4</a:t>
            </a:r>
          </a:p>
          <a:p>
            <a:pPr lvl="1"/>
            <a:r>
              <a:rPr lang="en-US" dirty="0" smtClean="0"/>
              <a:t>Ball pit lesson!!!</a:t>
            </a:r>
          </a:p>
          <a:p>
            <a:r>
              <a:rPr lang="en-US" dirty="0" smtClean="0"/>
              <a:t>Thurs. 11/5</a:t>
            </a:r>
          </a:p>
          <a:p>
            <a:pPr lvl="1"/>
            <a:r>
              <a:rPr lang="en-US" dirty="0" smtClean="0"/>
              <a:t>Carnegie and Hardin </a:t>
            </a:r>
            <a:r>
              <a:rPr lang="en-US" dirty="0" err="1" smtClean="0"/>
              <a:t>annot</a:t>
            </a:r>
            <a:r>
              <a:rPr lang="en-US" dirty="0" smtClean="0"/>
              <a:t>. due</a:t>
            </a:r>
          </a:p>
          <a:p>
            <a:pPr lvl="1"/>
            <a:r>
              <a:rPr lang="en-US" dirty="0" smtClean="0"/>
              <a:t>Group work/précis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90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459</Words>
  <Application>Microsoft Office PowerPoint</Application>
  <PresentationFormat>Widescreen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PowerPoint Presentation</vt:lpstr>
      <vt:lpstr>Compare and Contrast</vt:lpstr>
      <vt:lpstr>Just keep writing, just keep writing…</vt:lpstr>
      <vt:lpstr>Multiple Choice</vt:lpstr>
      <vt:lpstr>Introduction to AP MC</vt:lpstr>
      <vt:lpstr>Activate Prior Knowledge</vt:lpstr>
      <vt:lpstr>Practice with Peers!</vt:lpstr>
      <vt:lpstr>Reflect and Apply</vt:lpstr>
      <vt:lpstr>Cone of Learning</vt:lpstr>
      <vt:lpstr>Make Your Own AP Questions &amp; Answers</vt:lpstr>
      <vt:lpstr>Timeline</vt:lpstr>
    </vt:vector>
  </TitlesOfParts>
  <Company>Steilacoom Historical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Your Own AP Style MC Questions</dc:title>
  <dc:creator>Bochenek, Kelsey</dc:creator>
  <cp:lastModifiedBy>Bochenek, Kelsey</cp:lastModifiedBy>
  <cp:revision>25</cp:revision>
  <dcterms:created xsi:type="dcterms:W3CDTF">2015-05-11T19:38:03Z</dcterms:created>
  <dcterms:modified xsi:type="dcterms:W3CDTF">2015-10-29T17:45:08Z</dcterms:modified>
</cp:coreProperties>
</file>